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8" r:id="rId6"/>
    <p:sldId id="269" r:id="rId7"/>
    <p:sldId id="273" r:id="rId8"/>
    <p:sldId id="271" r:id="rId9"/>
    <p:sldId id="274" r:id="rId10"/>
    <p:sldId id="275" r:id="rId11"/>
    <p:sldId id="276" r:id="rId12"/>
    <p:sldId id="266" r:id="rId13"/>
    <p:sldId id="279" r:id="rId14"/>
    <p:sldId id="282" r:id="rId15"/>
    <p:sldId id="278" r:id="rId16"/>
    <p:sldId id="272" r:id="rId17"/>
    <p:sldId id="28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5BD-FF92-4020-9C8F-2A695B5D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4747-0B49-4759-931D-6D23F91E1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2457-6820-4BE3-AF15-BEF165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1408-1E88-458A-A940-659020F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DBC-B30B-43E1-869E-263926D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CB7-7DD6-4753-BBCA-17CC91F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25D-4341-4C96-AB0A-201081A9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3CE1-2383-40C5-B28A-5E6B33CC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8D50-4C29-4C23-8A4D-63052B5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019E-3554-49A0-8DBF-E9ABFF7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0166-7288-4A9D-A178-29A3F64F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0621-657B-4F52-95CA-9D4B1230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6C-50B3-4398-A37B-BD91DB7A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E0F4-5CCA-49A0-BD22-6525D005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BF9A-AAA0-48FD-946C-4639E6C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987C-89B8-485D-B63E-C44CD65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291-7F5E-4DDF-A8F8-A1798B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EEF-0091-4CE0-B6A1-9B6AC46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05A9-9DAC-4106-8CAF-21C4D347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DC9-25ED-4D7D-B66A-E60DDDF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AA5-35BC-49DD-8697-D3A3A99A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7DD-6883-43C7-A013-B29CBC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F75-DDF5-4E8E-868D-EB7BF8B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D431-D11E-4199-9DFD-E0D556B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2DB-8CE5-4CFF-AB1B-A87BCC5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47-C5B4-47F2-87B4-214D2B3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AB2-95F7-45CB-829D-F892A76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5A48-0A3E-42C9-9B88-7E0A3C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90AD-C225-4044-8B4C-82321EF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6EFE-A09C-4157-B913-F23FBEE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0A9-8E9D-458E-99AA-556F83D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F0D-6A44-4E96-B829-EA67CB8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317-ECF6-4D5D-9FFD-5B656DC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4528-740A-44D1-8480-46B9D1FA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F59A-10C0-49B4-99D4-5359C61E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B687-B929-41CA-AA4D-B9D2D9B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19BBB-9316-4C75-BC6E-FBEBC914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7DDD-5654-422A-9ED1-03338EF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AA1-E0C3-4700-A9F6-F42F05B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8-75D5-4ED7-9040-82B9E3E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DFE9-4586-4A4F-8CE2-1EE3439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D9E7-A7E5-4B9A-9742-56014D1F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3FB0-27FC-41C3-8ED8-2A6D1D2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A4F70-4EEA-46B0-8F36-89B00B1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860E-2325-418B-A53D-A76999D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FAE6-90F5-40BA-99B0-D5046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B236-1501-4F57-AE29-54085F9B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1257-E5C9-4CD5-BD81-3CB230F2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5A1-F7C5-4A5F-AC87-F1CD47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7559-20F5-488F-B527-76F0B2B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524-609C-48B5-B10B-86F3AC9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957E-F9FC-4355-8F36-5B48D1B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C22-0A6D-4655-9D72-9DACF54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3CBC-75F0-41BC-B1CD-55CD155D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396D-CBD2-464F-B702-E14A664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7FF5-F139-4FE0-B63E-51BD97D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246F-7363-4CE4-A8C6-09FC009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A47E-7C6A-418D-ABC9-EF0A928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4FCA-5A83-46B5-8CF5-3FA768E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6ED-158F-4ECD-A3B7-AB173FC9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9F5-B3D6-4F42-8BC3-A1B2F2F5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43A0-9DB2-402B-96B6-3B3AFEE5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338-4970-4244-A43A-17BFB8B4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ttenni.1756298@studenti.uniroma1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ttennig/MultimodalMultiuserHomeAssistant" TargetMode="External"/><Relationship Id="rId5" Type="http://schemas.openxmlformats.org/officeDocument/2006/relationships/image" Target="../media/image55.png"/><Relationship Id="rId4" Type="http://schemas.openxmlformats.org/officeDocument/2006/relationships/hyperlink" Target="mailto:taranciuc.1693558@studenti.uniroma1.i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f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7CF5E-6C36-4CC3-91EC-AC421503787B}"/>
              </a:ext>
            </a:extLst>
          </p:cNvPr>
          <p:cNvSpPr/>
          <p:nvPr/>
        </p:nvSpPr>
        <p:spPr>
          <a:xfrm>
            <a:off x="731521" y="391886"/>
            <a:ext cx="10963655" cy="20754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36A1-0C9C-41CE-BBCA-091F6BB7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383" y="602826"/>
            <a:ext cx="10350363" cy="1848290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dirty="0" err="1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Multimodal</a:t>
            </a:r>
            <a:r>
              <a:rPr lang="it-IT" b="0" i="0" dirty="0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cs typeface="Arial" panose="020B0604020202020204" pitchFamily="34" charset="0"/>
              </a:rPr>
              <a:t>P</a:t>
            </a:r>
            <a:r>
              <a:rPr lang="it-IT" b="0" i="0" dirty="0" err="1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ersonalized</a:t>
            </a:r>
            <a:r>
              <a:rPr lang="it-IT" b="0" i="0" dirty="0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cs typeface="Arial" panose="020B0604020202020204" pitchFamily="34" charset="0"/>
              </a:rPr>
              <a:t>M</a:t>
            </a:r>
            <a:r>
              <a:rPr lang="it-IT" b="0" i="0" dirty="0" err="1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ultiuser</a:t>
            </a:r>
            <a:r>
              <a:rPr lang="it-IT" b="0" i="0" dirty="0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 Home Assistant</a:t>
            </a:r>
            <a:endParaRPr lang="en-US" dirty="0">
              <a:solidFill>
                <a:srgbClr val="023047"/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1E7-311D-4D6D-9AC9-47299D37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54" y="3154317"/>
            <a:ext cx="6269240" cy="673461"/>
          </a:xfrm>
        </p:spPr>
        <p:txBody>
          <a:bodyPr anchor="ctr">
            <a:normAutofit/>
          </a:bodyPr>
          <a:lstStyle/>
          <a:p>
            <a:pPr algn="l"/>
            <a:r>
              <a:rPr lang="it-IT" sz="2800" dirty="0">
                <a:solidFill>
                  <a:srgbClr val="FFC000"/>
                </a:solidFill>
              </a:rPr>
              <a:t>Giulio Attenni &amp; Gabriel Radu </a:t>
            </a:r>
            <a:r>
              <a:rPr lang="it-IT" sz="2800" dirty="0" err="1">
                <a:solidFill>
                  <a:srgbClr val="FFC000"/>
                </a:solidFill>
              </a:rPr>
              <a:t>Taranciuc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E60A3-64D3-4FAE-9358-D3D9E1F152C8}"/>
              </a:ext>
            </a:extLst>
          </p:cNvPr>
          <p:cNvSpPr txBox="1"/>
          <p:nvPr/>
        </p:nvSpPr>
        <p:spPr>
          <a:xfrm>
            <a:off x="7991748" y="2889058"/>
            <a:ext cx="3382575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b="0" i="0" dirty="0" err="1">
                <a:solidFill>
                  <a:srgbClr val="023047"/>
                </a:solidFill>
                <a:effectLst/>
                <a:latin typeface="+mj-lt"/>
              </a:rPr>
              <a:t>Multimodal</a:t>
            </a:r>
            <a:r>
              <a:rPr lang="it-IT" sz="2400" b="0" i="0" dirty="0">
                <a:solidFill>
                  <a:srgbClr val="023047"/>
                </a:solidFill>
                <a:effectLst/>
                <a:latin typeface="+mj-lt"/>
              </a:rPr>
              <a:t> Interaction,</a:t>
            </a:r>
            <a:endParaRPr lang="it-IT" sz="2400" dirty="0">
              <a:solidFill>
                <a:srgbClr val="023047"/>
              </a:solidFill>
              <a:latin typeface="+mj-lt"/>
            </a:endParaRPr>
          </a:p>
          <a:p>
            <a:pPr algn="l"/>
            <a:r>
              <a:rPr lang="it-IT" sz="2000" dirty="0">
                <a:solidFill>
                  <a:srgbClr val="023047"/>
                </a:solidFill>
                <a:latin typeface="+mj-lt"/>
              </a:rPr>
              <a:t>Project Presentation</a:t>
            </a:r>
          </a:p>
          <a:p>
            <a:endParaRPr lang="it-IT" sz="2000" dirty="0">
              <a:solidFill>
                <a:srgbClr val="023047"/>
              </a:solidFill>
              <a:latin typeface="+mj-lt"/>
            </a:endParaRPr>
          </a:p>
          <a:p>
            <a:r>
              <a:rPr lang="it-IT" sz="2000" dirty="0">
                <a:solidFill>
                  <a:srgbClr val="023047"/>
                </a:solidFill>
                <a:latin typeface="+mj-lt"/>
              </a:rPr>
              <a:t>Spring 2021</a:t>
            </a:r>
          </a:p>
          <a:p>
            <a:endParaRPr lang="it-IT" b="0" i="0" dirty="0">
              <a:solidFill>
                <a:srgbClr val="023047"/>
              </a:solidFill>
              <a:effectLst/>
              <a:latin typeface="+mj-lt"/>
            </a:endParaRPr>
          </a:p>
          <a:p>
            <a:pPr algn="l"/>
            <a:r>
              <a:rPr lang="it-IT" sz="2000" b="0" i="0" dirty="0" err="1">
                <a:solidFill>
                  <a:srgbClr val="023047"/>
                </a:solidFill>
                <a:effectLst/>
                <a:latin typeface="+mj-lt"/>
              </a:rPr>
              <a:t>MSc</a:t>
            </a:r>
            <a:r>
              <a:rPr lang="it-IT" sz="2000" b="0" i="0" dirty="0">
                <a:solidFill>
                  <a:srgbClr val="023047"/>
                </a:solidFill>
                <a:effectLst/>
                <a:latin typeface="+mj-lt"/>
              </a:rPr>
              <a:t> Computer Science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362126D-F171-4C0E-8836-7F485280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3" y="5084989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AF16CC-8489-450E-BD20-6DA0F185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92" y="883602"/>
            <a:ext cx="5967984" cy="509016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566D72A-B375-496A-9BFA-542092CE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095" y="2303873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Registration Steps: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After recognition fails the assistant attempt the registration of the user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Ask the name which the person wants to register with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Compute face encodings from the detection frame (the frame that started it all)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Create a new instance of the Member class, commit it to memory, and inform the user they are now part of the Clan</a:t>
            </a:r>
          </a:p>
        </p:txBody>
      </p:sp>
    </p:spTree>
    <p:extLst>
      <p:ext uri="{BB962C8B-B14F-4D97-AF65-F5344CB8AC3E}">
        <p14:creationId xmlns:p14="http://schemas.microsoft.com/office/powerpoint/2010/main" val="10285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929CB6A-C7D5-4D9D-BE6F-DC88CFB0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9" y="523346"/>
            <a:ext cx="6009367" cy="5820801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AF13F89-E802-4348-92D1-F07C1249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The assistant start the interaction greeting the user and informing them of (eventual) pending notes left by other users of the same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The interaction proceeds with one of the possible actions: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Nuova nota: </a:t>
            </a: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create a new 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Modifica: </a:t>
            </a: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edit a previously created 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Rimuovi: </a:t>
            </a: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remove a previously created </a:t>
            </a: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Termina: stop the </a:t>
            </a: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The selection of the action is done with a hot-words based approach that takes into consideration synonyms of words related to the actions</a:t>
            </a:r>
          </a:p>
        </p:txBody>
      </p:sp>
    </p:spTree>
    <p:extLst>
      <p:ext uri="{BB962C8B-B14F-4D97-AF65-F5344CB8AC3E}">
        <p14:creationId xmlns:p14="http://schemas.microsoft.com/office/powerpoint/2010/main" val="106373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6" y="694944"/>
            <a:ext cx="4864963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Face Detection &amp; Recognition</a:t>
            </a:r>
            <a:endParaRPr lang="en-US" sz="28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solidFill>
                <a:srgbClr val="0230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5">
            <a:extLst>
              <a:ext uri="{FF2B5EF4-FFF2-40B4-BE49-F238E27FC236}">
                <a16:creationId xmlns:a16="http://schemas.microsoft.com/office/drawing/2014/main" id="{C1AF6B82-DDFD-4F28-A560-079AB868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1043810"/>
            <a:ext cx="6199632" cy="8761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AFF0CD-EA0B-4D2C-8FED-68BE0AB7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44" y="500797"/>
            <a:ext cx="6199632" cy="4409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516148-B335-4F0B-8822-A764D0CBF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2041971"/>
            <a:ext cx="6201829" cy="892638"/>
          </a:xfrm>
          <a:prstGeom prst="rect">
            <a:avLst/>
          </a:prstGeom>
        </p:spPr>
      </p:pic>
      <p:pic>
        <p:nvPicPr>
          <p:cNvPr id="22" name="Picture Placeholder 17">
            <a:extLst>
              <a:ext uri="{FF2B5EF4-FFF2-40B4-BE49-F238E27FC236}">
                <a16:creationId xmlns:a16="http://schemas.microsoft.com/office/drawing/2014/main" id="{4A776694-E0F9-4585-9979-C08796D9FA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t="-155609" b="-155609"/>
          <a:stretch/>
        </p:blipFill>
        <p:spPr>
          <a:xfrm>
            <a:off x="5493347" y="2674183"/>
            <a:ext cx="6201830" cy="60119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F2D7A5-32FA-407E-96B2-3A9E460A4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399" y="3056592"/>
            <a:ext cx="6208777" cy="17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0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6" y="694944"/>
            <a:ext cx="4864963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TextToSpeech</a:t>
            </a:r>
            <a:r>
              <a:rPr lang="en-US" sz="3600" dirty="0">
                <a:solidFill>
                  <a:srgbClr val="FFC000"/>
                </a:solidFill>
              </a:rPr>
              <a:t> &amp; </a:t>
            </a:r>
            <a:r>
              <a:rPr lang="en-US" sz="3600" dirty="0" err="1">
                <a:solidFill>
                  <a:srgbClr val="FFC000"/>
                </a:solidFill>
              </a:rPr>
              <a:t>SpeechToText</a:t>
            </a:r>
            <a:endParaRPr lang="en-US" sz="36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7588B69-1E3E-4726-A2C0-FCF3F3F25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9" y="1800434"/>
            <a:ext cx="6009366" cy="42930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3ACEA7-A1BF-4D5B-954F-2FD98C54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09" y="504929"/>
            <a:ext cx="6009367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A5BB24C-7717-452C-BDA8-03AB246C1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97" y="2343793"/>
            <a:ext cx="5131202" cy="26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1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138F-44A0-4B4F-BEF6-0649147E5D29}"/>
              </a:ext>
            </a:extLst>
          </p:cNvPr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Diversity Aware </a:t>
            </a:r>
            <a:r>
              <a:rPr lang="en-US" sz="5400" dirty="0" err="1">
                <a:solidFill>
                  <a:srgbClr val="FFC000"/>
                </a:solidFill>
              </a:rPr>
              <a:t>Developement</a:t>
            </a:r>
            <a:endParaRPr lang="en-US" sz="5400" dirty="0">
              <a:solidFill>
                <a:srgbClr val="FFC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C257A7-B608-450F-8B58-B5CB4238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50" y="3025724"/>
            <a:ext cx="9255500" cy="24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0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F0BD2-9600-477E-9AC1-32547029E4AE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759236"/>
            <a:ext cx="4777497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Demo</a:t>
            </a: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23047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23047"/>
                </a:solidFill>
              </a:rPr>
              <a:t>Conclusion and future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New functionality that overcomes  one of the major limitations of present-day home assistants (i.e., personalized multi-user interaction).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New interaction modality has been introduced extending the possible channels through which the interaction is conveyed.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Diversity aware development</a:t>
            </a:r>
          </a:p>
          <a:p>
            <a:r>
              <a:rPr lang="en-US" sz="2400" dirty="0">
                <a:solidFill>
                  <a:srgbClr val="FFC000"/>
                </a:solidFill>
              </a:rPr>
              <a:t>Future works: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Exploit visual modality to recognize gesture interactions and sign languages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Exploit auditory modality to recognize members also by voice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54" y="1134389"/>
            <a:ext cx="6587331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01430713-CABA-446C-B3E5-07D97EAA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3" y="5084989"/>
            <a:ext cx="3448050" cy="1323975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F740FDC-EF44-46F3-AE99-2F585C573E47}"/>
              </a:ext>
            </a:extLst>
          </p:cNvPr>
          <p:cNvSpPr txBox="1">
            <a:spLocks/>
          </p:cNvSpPr>
          <p:nvPr/>
        </p:nvSpPr>
        <p:spPr>
          <a:xfrm>
            <a:off x="8397681" y="1164524"/>
            <a:ext cx="2778371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23047"/>
                </a:solidFill>
              </a:rPr>
              <a:t>Contacts: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23047"/>
                </a:solidFill>
              </a:rPr>
              <a:t>@ </a:t>
            </a:r>
            <a:r>
              <a:rPr lang="en-US" sz="1900" dirty="0">
                <a:solidFill>
                  <a:srgbClr val="023047"/>
                </a:solidFill>
                <a:hlinkClick r:id="rId3"/>
              </a:rPr>
              <a:t>Giulio Attenni</a:t>
            </a:r>
            <a:endParaRPr lang="en-US" sz="1900" dirty="0">
              <a:solidFill>
                <a:srgbClr val="023047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23047"/>
                </a:solidFill>
              </a:rPr>
              <a:t>@ </a:t>
            </a:r>
            <a:r>
              <a:rPr lang="en-US" sz="1900" dirty="0">
                <a:solidFill>
                  <a:srgbClr val="023047"/>
                </a:solidFill>
                <a:hlinkClick r:id="rId4"/>
              </a:rPr>
              <a:t>Gabriel Radu </a:t>
            </a:r>
            <a:r>
              <a:rPr lang="en-US" sz="1900" dirty="0" err="1">
                <a:solidFill>
                  <a:srgbClr val="023047"/>
                </a:solidFill>
                <a:hlinkClick r:id="rId4"/>
              </a:rPr>
              <a:t>Taranciuc</a:t>
            </a:r>
            <a:endParaRPr lang="en-US" sz="1900" dirty="0">
              <a:solidFill>
                <a:srgbClr val="023047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23047"/>
              </a:solidFill>
            </a:endParaRPr>
          </a:p>
          <a:p>
            <a:pPr>
              <a:buBlip>
                <a:blip r:embed="rId5"/>
              </a:buBlip>
            </a:pPr>
            <a:endParaRPr lang="en-US" sz="3600" dirty="0">
              <a:solidFill>
                <a:srgbClr val="023047"/>
              </a:solidFill>
            </a:endParaRPr>
          </a:p>
          <a:p>
            <a:pPr>
              <a:buBlip>
                <a:blip r:embed="rId5"/>
              </a:buBlip>
            </a:pPr>
            <a:r>
              <a:rPr lang="en-US" sz="3600" dirty="0">
                <a:solidFill>
                  <a:srgbClr val="023047"/>
                </a:solidFill>
              </a:rPr>
              <a:t> </a:t>
            </a:r>
            <a:r>
              <a:rPr lang="en-US" sz="1900" dirty="0">
                <a:solidFill>
                  <a:srgbClr val="023047"/>
                </a:solidFill>
                <a:hlinkClick r:id="rId6"/>
              </a:rPr>
              <a:t>Code repository</a:t>
            </a:r>
            <a:endParaRPr lang="en-US" sz="1900" dirty="0">
              <a:solidFill>
                <a:srgbClr val="0230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54" y="1134389"/>
            <a:ext cx="6587331" cy="47133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 conceptual proactive Home Assistant that can distinguish </a:t>
            </a:r>
            <a:r>
              <a:rPr lang="en-US" dirty="0">
                <a:solidFill>
                  <a:srgbClr val="FFC000"/>
                </a:solidFill>
              </a:rPr>
              <a:t>people living in the same house</a:t>
            </a:r>
            <a:endParaRPr lang="en-US" kern="1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ome outline">
            <a:extLst>
              <a:ext uri="{FF2B5EF4-FFF2-40B4-BE49-F238E27FC236}">
                <a16:creationId xmlns:a16="http://schemas.microsoft.com/office/drawing/2014/main" id="{8DEF08AB-D3FF-458D-A567-EA27C2E6F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4072" y="1037721"/>
            <a:ext cx="4233192" cy="4233192"/>
          </a:xfrm>
          <a:prstGeom prst="rect">
            <a:avLst/>
          </a:prstGeom>
        </p:spPr>
      </p:pic>
      <p:pic>
        <p:nvPicPr>
          <p:cNvPr id="9" name="Graphic 8" descr="Person in wheelchair with solid fill">
            <a:extLst>
              <a:ext uri="{FF2B5EF4-FFF2-40B4-BE49-F238E27FC236}">
                <a16:creationId xmlns:a16="http://schemas.microsoft.com/office/drawing/2014/main" id="{B290D23C-E6EB-485F-88CD-0AE72D32A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425" y="4198000"/>
            <a:ext cx="500795" cy="500795"/>
          </a:xfrm>
          <a:prstGeom prst="rect">
            <a:avLst/>
          </a:prstGeom>
        </p:spPr>
      </p:pic>
      <p:pic>
        <p:nvPicPr>
          <p:cNvPr id="11" name="Graphic 10" descr="Man with cane with solid fill">
            <a:extLst>
              <a:ext uri="{FF2B5EF4-FFF2-40B4-BE49-F238E27FC236}">
                <a16:creationId xmlns:a16="http://schemas.microsoft.com/office/drawing/2014/main" id="{7D24735F-53DB-46BE-AF0A-34AA04220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9058" y="4179450"/>
            <a:ext cx="537897" cy="537897"/>
          </a:xfrm>
          <a:prstGeom prst="rect">
            <a:avLst/>
          </a:prstGeom>
        </p:spPr>
      </p:pic>
      <p:pic>
        <p:nvPicPr>
          <p:cNvPr id="13" name="Graphic 12" descr="Walk with solid fill">
            <a:extLst>
              <a:ext uri="{FF2B5EF4-FFF2-40B4-BE49-F238E27FC236}">
                <a16:creationId xmlns:a16="http://schemas.microsoft.com/office/drawing/2014/main" id="{BC502379-F7E6-43E7-B8BB-48527CB9E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4397" y="4448398"/>
            <a:ext cx="692541" cy="692541"/>
          </a:xfrm>
          <a:prstGeom prst="rect">
            <a:avLst/>
          </a:prstGeom>
        </p:spPr>
      </p:pic>
      <p:pic>
        <p:nvPicPr>
          <p:cNvPr id="15" name="Graphic 14" descr="Woman with solid fill">
            <a:extLst>
              <a:ext uri="{FF2B5EF4-FFF2-40B4-BE49-F238E27FC236}">
                <a16:creationId xmlns:a16="http://schemas.microsoft.com/office/drawing/2014/main" id="{9721BF80-7CEF-41D1-B2F4-AA6F9E386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8541" y="4187284"/>
            <a:ext cx="537897" cy="537897"/>
          </a:xfrm>
          <a:prstGeom prst="rect">
            <a:avLst/>
          </a:prstGeom>
        </p:spPr>
      </p:pic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5ABBFDBA-F177-4171-A2B9-34EF51D01B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7283" y="2576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023047"/>
                </a:solidFill>
              </a:rPr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Concepts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Architecture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Technology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Interactions 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Demo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Conclusions and future works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138F-44A0-4B4F-BEF6-0649147E5D29}"/>
              </a:ext>
            </a:extLst>
          </p:cNvPr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Detect when a user enters the room using visual input</a:t>
            </a:r>
          </a:p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If possible, recognize the user and initiate interaction</a:t>
            </a:r>
          </a:p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Be able to learn to recognize new users and react to their presence in the future</a:t>
            </a:r>
          </a:p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Let users interact with each other by leaving virtual “sticky notes” that the assistant can output through voice synthetization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Architecture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23047"/>
                </a:solidFill>
                <a:effectLst/>
              </a:rPr>
              <a:t>Desktop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23047"/>
                </a:solidFill>
                <a:effectLst/>
              </a:rPr>
              <a:t>Input interface: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23047"/>
                </a:solidFill>
                <a:effectLst/>
              </a:rPr>
              <a:t>visual modality: text input from keyboard, face detection and recognition</a:t>
            </a:r>
            <a:endParaRPr lang="en-GB" sz="1800" dirty="0">
              <a:solidFill>
                <a:srgbClr val="02304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23047"/>
                </a:solidFill>
                <a:effectLst/>
              </a:rPr>
              <a:t>auditory modality: 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23047"/>
                </a:solidFill>
                <a:effectLst/>
              </a:rPr>
              <a:t>Output interface: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23047"/>
                </a:solidFill>
                <a:effectLst/>
              </a:rPr>
              <a:t>visual modality: text shown on screen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23047"/>
                </a:solidFill>
                <a:effectLst/>
              </a:rPr>
              <a:t>auditory modality: voice synthesizers</a:t>
            </a:r>
            <a:endParaRPr lang="en-US" sz="1800" dirty="0">
              <a:solidFill>
                <a:srgbClr val="023047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4" descr="Male profile with solid fill">
            <a:extLst>
              <a:ext uri="{FF2B5EF4-FFF2-40B4-BE49-F238E27FC236}">
                <a16:creationId xmlns:a16="http://schemas.microsoft.com/office/drawing/2014/main" id="{10EA3BF2-4CA8-4B9F-91E4-FED039656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4953" y="694944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8" name="Graphic 14" descr="Laptop with solid fill">
            <a:extLst>
              <a:ext uri="{FF2B5EF4-FFF2-40B4-BE49-F238E27FC236}">
                <a16:creationId xmlns:a16="http://schemas.microsoft.com/office/drawing/2014/main" id="{CEA8ADB5-5C82-4D72-975C-294AB1E31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1095" y="281506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9" name="Graphic 16" descr="Web cam with solid fill">
            <a:extLst>
              <a:ext uri="{FF2B5EF4-FFF2-40B4-BE49-F238E27FC236}">
                <a16:creationId xmlns:a16="http://schemas.microsoft.com/office/drawing/2014/main" id="{02D78C6C-995E-4953-A79F-FD9FEE86F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8665" y="703595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0" name="Graphic 18" descr="Radio microphone with solid fill">
            <a:extLst>
              <a:ext uri="{FF2B5EF4-FFF2-40B4-BE49-F238E27FC236}">
                <a16:creationId xmlns:a16="http://schemas.microsoft.com/office/drawing/2014/main" id="{B6597EB7-4DB0-4A16-BDDD-87BE353EC8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0645" y="1305450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1" name="Graphic 20" descr="Voice with solid fill">
            <a:extLst>
              <a:ext uri="{FF2B5EF4-FFF2-40B4-BE49-F238E27FC236}">
                <a16:creationId xmlns:a16="http://schemas.microsoft.com/office/drawing/2014/main" id="{BCED7561-E319-4AC0-B117-B3B43C2BC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7520" y="4138941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2" name="Graphic 22" descr="Chat bubble with solid fill">
            <a:extLst>
              <a:ext uri="{FF2B5EF4-FFF2-40B4-BE49-F238E27FC236}">
                <a16:creationId xmlns:a16="http://schemas.microsoft.com/office/drawing/2014/main" id="{70D2AE67-D239-4761-9692-323DD63E56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7520" y="5281255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3" name="Graphic 26" descr="Ear with solid fill">
            <a:extLst>
              <a:ext uri="{FF2B5EF4-FFF2-40B4-BE49-F238E27FC236}">
                <a16:creationId xmlns:a16="http://schemas.microsoft.com/office/drawing/2014/main" id="{058A7BCC-2FF8-47B1-AF5A-51AEB4DEA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2622" y="4140952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4" name="Graphic 28" descr="Eye with solid fill">
            <a:extLst>
              <a:ext uri="{FF2B5EF4-FFF2-40B4-BE49-F238E27FC236}">
                <a16:creationId xmlns:a16="http://schemas.microsoft.com/office/drawing/2014/main" id="{348C94B8-4C9B-463B-A6BB-C3358FFBE5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52622" y="5272604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" name="Graphic 30" descr="Lips with solid fill">
            <a:extLst>
              <a:ext uri="{FF2B5EF4-FFF2-40B4-BE49-F238E27FC236}">
                <a16:creationId xmlns:a16="http://schemas.microsoft.com/office/drawing/2014/main" id="{A36EAD58-646F-45EB-BB08-A251F545B1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74953" y="1296799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6" name="Graphic 32" descr="Man with solid fill">
            <a:extLst>
              <a:ext uri="{FF2B5EF4-FFF2-40B4-BE49-F238E27FC236}">
                <a16:creationId xmlns:a16="http://schemas.microsoft.com/office/drawing/2014/main" id="{84596272-404C-41BA-B9DA-D765437C1A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97355" y="281506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FCCB322C-0CC8-493C-9285-3BAC069FF8CE}"/>
              </a:ext>
            </a:extLst>
          </p:cNvPr>
          <p:cNvCxnSpPr>
            <a:stCxn id="61" idx="1"/>
            <a:endCxn id="63" idx="3"/>
          </p:cNvCxnSpPr>
          <p:nvPr/>
        </p:nvCxnSpPr>
        <p:spPr>
          <a:xfrm flipH="1">
            <a:off x="7801262" y="4413261"/>
            <a:ext cx="1796258" cy="201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68" name="Straight Arrow Connector 38">
            <a:extLst>
              <a:ext uri="{FF2B5EF4-FFF2-40B4-BE49-F238E27FC236}">
                <a16:creationId xmlns:a16="http://schemas.microsoft.com/office/drawing/2014/main" id="{2AF828E1-CD61-433A-833D-8FE3E4AE8069}"/>
              </a:ext>
            </a:extLst>
          </p:cNvPr>
          <p:cNvCxnSpPr>
            <a:stCxn id="62" idx="1"/>
            <a:endCxn id="64" idx="3"/>
          </p:cNvCxnSpPr>
          <p:nvPr/>
        </p:nvCxnSpPr>
        <p:spPr>
          <a:xfrm flipH="1" flipV="1">
            <a:off x="7801262" y="5546924"/>
            <a:ext cx="1796258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69" name="Straight Arrow Connector 41">
            <a:extLst>
              <a:ext uri="{FF2B5EF4-FFF2-40B4-BE49-F238E27FC236}">
                <a16:creationId xmlns:a16="http://schemas.microsoft.com/office/drawing/2014/main" id="{0B802D91-A8D0-466D-8D25-490F1695AD94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7723593" y="969264"/>
            <a:ext cx="1725072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0" name="Straight Arrow Connector 43">
            <a:extLst>
              <a:ext uri="{FF2B5EF4-FFF2-40B4-BE49-F238E27FC236}">
                <a16:creationId xmlns:a16="http://schemas.microsoft.com/office/drawing/2014/main" id="{C18B7C06-83A5-4C75-8153-E3AAE41F3A74}"/>
              </a:ext>
            </a:extLst>
          </p:cNvPr>
          <p:cNvCxnSpPr>
            <a:stCxn id="65" idx="3"/>
            <a:endCxn id="60" idx="1"/>
          </p:cNvCxnSpPr>
          <p:nvPr/>
        </p:nvCxnSpPr>
        <p:spPr>
          <a:xfrm>
            <a:off x="7723593" y="1571119"/>
            <a:ext cx="1767052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sp>
        <p:nvSpPr>
          <p:cNvPr id="71" name="Oval 45">
            <a:extLst>
              <a:ext uri="{FF2B5EF4-FFF2-40B4-BE49-F238E27FC236}">
                <a16:creationId xmlns:a16="http://schemas.microsoft.com/office/drawing/2014/main" id="{D9830BEF-A163-4C92-9232-4C886AED0F4B}"/>
              </a:ext>
            </a:extLst>
          </p:cNvPr>
          <p:cNvSpPr/>
          <p:nvPr/>
        </p:nvSpPr>
        <p:spPr>
          <a:xfrm>
            <a:off x="11102575" y="2541621"/>
            <a:ext cx="91440" cy="9144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72" name="Connector: Curved 62">
            <a:extLst>
              <a:ext uri="{FF2B5EF4-FFF2-40B4-BE49-F238E27FC236}">
                <a16:creationId xmlns:a16="http://schemas.microsoft.com/office/drawing/2014/main" id="{9CC22EA0-ACDB-40FE-BB7F-F4E98075A1DE}"/>
              </a:ext>
            </a:extLst>
          </p:cNvPr>
          <p:cNvCxnSpPr>
            <a:stCxn id="60" idx="3"/>
            <a:endCxn id="71" idx="4"/>
          </p:cNvCxnSpPr>
          <p:nvPr/>
        </p:nvCxnSpPr>
        <p:spPr>
          <a:xfrm>
            <a:off x="10039285" y="1579770"/>
            <a:ext cx="1076681" cy="975242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3" name="Connector: Curved 64">
            <a:extLst>
              <a:ext uri="{FF2B5EF4-FFF2-40B4-BE49-F238E27FC236}">
                <a16:creationId xmlns:a16="http://schemas.microsoft.com/office/drawing/2014/main" id="{596F5C00-8A7B-4305-8AA4-EA967D744170}"/>
              </a:ext>
            </a:extLst>
          </p:cNvPr>
          <p:cNvCxnSpPr>
            <a:stCxn id="59" idx="3"/>
            <a:endCxn id="71" idx="0"/>
          </p:cNvCxnSpPr>
          <p:nvPr/>
        </p:nvCxnSpPr>
        <p:spPr>
          <a:xfrm>
            <a:off x="9997305" y="977915"/>
            <a:ext cx="1150990" cy="1563706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4" name="Connector: Curved 67">
            <a:extLst>
              <a:ext uri="{FF2B5EF4-FFF2-40B4-BE49-F238E27FC236}">
                <a16:creationId xmlns:a16="http://schemas.microsoft.com/office/drawing/2014/main" id="{82FE9436-E938-40B7-B5A1-50D9074B1530}"/>
              </a:ext>
            </a:extLst>
          </p:cNvPr>
          <p:cNvCxnSpPr>
            <a:stCxn id="58" idx="2"/>
            <a:endCxn id="61" idx="3"/>
          </p:cNvCxnSpPr>
          <p:nvPr/>
        </p:nvCxnSpPr>
        <p:spPr>
          <a:xfrm rot="5400000">
            <a:off x="10305330" y="3570295"/>
            <a:ext cx="683797" cy="1002135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5" name="Connector: Curved 69">
            <a:extLst>
              <a:ext uri="{FF2B5EF4-FFF2-40B4-BE49-F238E27FC236}">
                <a16:creationId xmlns:a16="http://schemas.microsoft.com/office/drawing/2014/main" id="{EEA51232-0D84-4429-88DE-2A3511CCEAD4}"/>
              </a:ext>
            </a:extLst>
          </p:cNvPr>
          <p:cNvCxnSpPr>
            <a:stCxn id="58" idx="2"/>
            <a:endCxn id="62" idx="3"/>
          </p:cNvCxnSpPr>
          <p:nvPr/>
        </p:nvCxnSpPr>
        <p:spPr>
          <a:xfrm rot="5400000">
            <a:off x="9734173" y="4141452"/>
            <a:ext cx="1826111" cy="1002135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6" name="Straight Arrow Connector 71">
            <a:extLst>
              <a:ext uri="{FF2B5EF4-FFF2-40B4-BE49-F238E27FC236}">
                <a16:creationId xmlns:a16="http://schemas.microsoft.com/office/drawing/2014/main" id="{18D89AD7-178E-41D4-BF0A-7673AC106E93}"/>
              </a:ext>
            </a:extLst>
          </p:cNvPr>
          <p:cNvCxnSpPr>
            <a:stCxn id="71" idx="2"/>
            <a:endCxn id="58" idx="0"/>
          </p:cNvCxnSpPr>
          <p:nvPr/>
        </p:nvCxnSpPr>
        <p:spPr>
          <a:xfrm>
            <a:off x="11148295" y="2633061"/>
            <a:ext cx="0" cy="1820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77" name="Connector: Curved 73">
            <a:extLst>
              <a:ext uri="{FF2B5EF4-FFF2-40B4-BE49-F238E27FC236}">
                <a16:creationId xmlns:a16="http://schemas.microsoft.com/office/drawing/2014/main" id="{3D39EE15-A3AE-40D8-AA0A-D4F1916A6D37}"/>
              </a:ext>
            </a:extLst>
          </p:cNvPr>
          <p:cNvCxnSpPr>
            <a:stCxn id="63" idx="1"/>
            <a:endCxn id="66" idx="2"/>
          </p:cNvCxnSpPr>
          <p:nvPr/>
        </p:nvCxnSpPr>
        <p:spPr>
          <a:xfrm rot="10800000">
            <a:off x="6054556" y="3729464"/>
            <a:ext cx="1198067" cy="68580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8" name="Connector: Curved 75">
            <a:extLst>
              <a:ext uri="{FF2B5EF4-FFF2-40B4-BE49-F238E27FC236}">
                <a16:creationId xmlns:a16="http://schemas.microsoft.com/office/drawing/2014/main" id="{78906A74-A0B6-4F04-9B4E-E091696B9AA9}"/>
              </a:ext>
            </a:extLst>
          </p:cNvPr>
          <p:cNvCxnSpPr>
            <a:stCxn id="64" idx="1"/>
            <a:endCxn id="66" idx="2"/>
          </p:cNvCxnSpPr>
          <p:nvPr/>
        </p:nvCxnSpPr>
        <p:spPr>
          <a:xfrm rot="10800000">
            <a:off x="6054556" y="3729464"/>
            <a:ext cx="1198067" cy="1817460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9" name="Connector: Curved 77">
            <a:extLst>
              <a:ext uri="{FF2B5EF4-FFF2-40B4-BE49-F238E27FC236}">
                <a16:creationId xmlns:a16="http://schemas.microsoft.com/office/drawing/2014/main" id="{69888D86-44B8-4195-B63B-250B24336EEE}"/>
              </a:ext>
            </a:extLst>
          </p:cNvPr>
          <p:cNvCxnSpPr>
            <a:stCxn id="66" idx="0"/>
            <a:endCxn id="57" idx="1"/>
          </p:cNvCxnSpPr>
          <p:nvPr/>
        </p:nvCxnSpPr>
        <p:spPr>
          <a:xfrm rot="5400000" flipH="1" flipV="1">
            <a:off x="5691854" y="1331965"/>
            <a:ext cx="1845800" cy="112039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80" name="Connector: Curved 81">
            <a:extLst>
              <a:ext uri="{FF2B5EF4-FFF2-40B4-BE49-F238E27FC236}">
                <a16:creationId xmlns:a16="http://schemas.microsoft.com/office/drawing/2014/main" id="{2F9AC1F3-AD74-4CBA-8B90-ACC371D32875}"/>
              </a:ext>
            </a:extLst>
          </p:cNvPr>
          <p:cNvCxnSpPr>
            <a:stCxn id="66" idx="0"/>
            <a:endCxn id="65" idx="1"/>
          </p:cNvCxnSpPr>
          <p:nvPr/>
        </p:nvCxnSpPr>
        <p:spPr>
          <a:xfrm rot="5400000" flipH="1" flipV="1">
            <a:off x="5992782" y="1632893"/>
            <a:ext cx="1243945" cy="112039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pic>
        <p:nvPicPr>
          <p:cNvPr id="81" name="Graphic 80" descr="Protecting hand with solid fill">
            <a:extLst>
              <a:ext uri="{FF2B5EF4-FFF2-40B4-BE49-F238E27FC236}">
                <a16:creationId xmlns:a16="http://schemas.microsoft.com/office/drawing/2014/main" id="{8A816DF2-438C-4B59-B252-9284F3212B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7252622" y="1898654"/>
            <a:ext cx="457200" cy="457200"/>
          </a:xfrm>
          <a:prstGeom prst="rect">
            <a:avLst/>
          </a:prstGeom>
        </p:spPr>
      </p:pic>
      <p:pic>
        <p:nvPicPr>
          <p:cNvPr id="82" name="Graphic 81" descr="Keyboard with solid fill">
            <a:extLst>
              <a:ext uri="{FF2B5EF4-FFF2-40B4-BE49-F238E27FC236}">
                <a16:creationId xmlns:a16="http://schemas.microsoft.com/office/drawing/2014/main" id="{2F555C17-231F-4488-A2A0-B11A914C5E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40105" y="1899810"/>
            <a:ext cx="457200" cy="457200"/>
          </a:xfrm>
          <a:prstGeom prst="rect">
            <a:avLst/>
          </a:prstGeom>
        </p:spPr>
      </p:pic>
      <p:cxnSp>
        <p:nvCxnSpPr>
          <p:cNvPr id="83" name="Straight Arrow Connector 43">
            <a:extLst>
              <a:ext uri="{FF2B5EF4-FFF2-40B4-BE49-F238E27FC236}">
                <a16:creationId xmlns:a16="http://schemas.microsoft.com/office/drawing/2014/main" id="{3197D996-E649-4EDA-8C35-83F5A3E6C417}"/>
              </a:ext>
            </a:extLst>
          </p:cNvPr>
          <p:cNvCxnSpPr>
            <a:cxnSpLocks/>
            <a:stCxn id="81" idx="1"/>
            <a:endCxn id="82" idx="1"/>
          </p:cNvCxnSpPr>
          <p:nvPr/>
        </p:nvCxnSpPr>
        <p:spPr>
          <a:xfrm>
            <a:off x="7709822" y="2127254"/>
            <a:ext cx="1830283" cy="1156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106" name="Connector: Curved 81">
            <a:extLst>
              <a:ext uri="{FF2B5EF4-FFF2-40B4-BE49-F238E27FC236}">
                <a16:creationId xmlns:a16="http://schemas.microsoft.com/office/drawing/2014/main" id="{C3EF645E-EE6F-40B7-AADC-8D8A896F8825}"/>
              </a:ext>
            </a:extLst>
          </p:cNvPr>
          <p:cNvCxnSpPr>
            <a:cxnSpLocks/>
            <a:stCxn id="66" idx="0"/>
            <a:endCxn id="81" idx="3"/>
          </p:cNvCxnSpPr>
          <p:nvPr/>
        </p:nvCxnSpPr>
        <p:spPr>
          <a:xfrm rot="5400000" flipH="1" flipV="1">
            <a:off x="6309683" y="1872126"/>
            <a:ext cx="687810" cy="1198067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109" name="Connector: Curved 81">
            <a:extLst>
              <a:ext uri="{FF2B5EF4-FFF2-40B4-BE49-F238E27FC236}">
                <a16:creationId xmlns:a16="http://schemas.microsoft.com/office/drawing/2014/main" id="{A88CE069-D8D0-4309-A73A-E04FBFB893F9}"/>
              </a:ext>
            </a:extLst>
          </p:cNvPr>
          <p:cNvCxnSpPr>
            <a:cxnSpLocks/>
            <a:stCxn id="82" idx="3"/>
            <a:endCxn id="71" idx="4"/>
          </p:cNvCxnSpPr>
          <p:nvPr/>
        </p:nvCxnSpPr>
        <p:spPr>
          <a:xfrm>
            <a:off x="9997305" y="2128410"/>
            <a:ext cx="1118661" cy="426602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6409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Technology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A programmable device (laptop or desktop PC)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A camera for visual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A microphone for audio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Speakers for audio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Programming language: Python 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Libraries for input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OpenCV (visual input, face detection)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23047"/>
                </a:solidFill>
                <a:cs typeface="Arial" panose="020B0604020202020204" pitchFamily="34" charset="0"/>
              </a:rPr>
              <a:t>Face_recognition</a:t>
            </a: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 (uses </a:t>
            </a:r>
            <a:r>
              <a:rPr lang="en-US" sz="1600" dirty="0" err="1">
                <a:solidFill>
                  <a:srgbClr val="023047"/>
                </a:solidFill>
                <a:cs typeface="Arial" panose="020B0604020202020204" pitchFamily="34" charset="0"/>
              </a:rPr>
              <a:t>dlib</a:t>
            </a: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; processing visual inputs)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Pyttsx3 (audio output, works offline)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23047"/>
                </a:solidFill>
                <a:cs typeface="Arial" panose="020B0604020202020204" pitchFamily="34" charset="0"/>
              </a:rPr>
              <a:t>Speechrecognition</a:t>
            </a: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 (handles audio input, both online and offline)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5CBF4DE-427D-454B-A6E0-FFEC8A4C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06" y="1624810"/>
            <a:ext cx="2670850" cy="267085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78FD8AC-A32A-4DFF-8551-0992F970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08" y="3889356"/>
            <a:ext cx="1650798" cy="2033233"/>
          </a:xfrm>
          <a:prstGeom prst="rect">
            <a:avLst/>
          </a:prstGeom>
        </p:spPr>
      </p:pic>
      <p:pic>
        <p:nvPicPr>
          <p:cNvPr id="9" name="Picture 8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1E4E205A-9A6F-47ED-B743-6F5750F7F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01" y="935411"/>
            <a:ext cx="2142972" cy="21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Once the device is turned on, it should be placed somewhere where the user wants to be and can be easily identified, recognized and interacted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The assistant will continuously monitor the camera searching for a successful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After starting the camera and a periodical sampling of the image received by the camera is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Send the captured frame over to the </a:t>
            </a:r>
            <a:r>
              <a:rPr lang="en-US" sz="1600" dirty="0" err="1">
                <a:solidFill>
                  <a:srgbClr val="023047"/>
                </a:solidFill>
                <a:cs typeface="Arial" panose="020B0604020202020204" pitchFamily="34" charset="0"/>
              </a:rPr>
              <a:t>detect_presence</a:t>
            </a: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 method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8CCDB40-44D4-4F6D-86B7-98CDF184E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07" y="525784"/>
            <a:ext cx="4520771" cy="58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7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16F27-A87C-49D9-B1E6-8399910EC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85" y="1083484"/>
            <a:ext cx="4471416" cy="4532376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AB33A1B-B01E-4543-91FA-55A5D058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23047"/>
                </a:solidFill>
              </a:rPr>
              <a:t>Detection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Converts the frame in B&amp;W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Uses the preloaded </a:t>
            </a:r>
            <a:r>
              <a:rPr lang="en-US" sz="2000" dirty="0" err="1">
                <a:solidFill>
                  <a:srgbClr val="023047"/>
                </a:solidFill>
                <a:cs typeface="Arial" panose="020B0604020202020204" pitchFamily="34" charset="0"/>
              </a:rPr>
              <a:t>opencv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23047"/>
                </a:solidFill>
                <a:cs typeface="Arial" panose="020B0604020202020204" pitchFamily="34" charset="0"/>
              </a:rPr>
              <a:t>CascadeClassifier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 with </a:t>
            </a:r>
            <a:r>
              <a:rPr lang="en-US" sz="2000" dirty="0" err="1">
                <a:solidFill>
                  <a:srgbClr val="023047"/>
                </a:solidFill>
                <a:cs typeface="Arial" panose="020B0604020202020204" pitchFamily="34" charset="0"/>
              </a:rPr>
              <a:t>Haar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 Cascades to attempt detection</a:t>
            </a:r>
          </a:p>
        </p:txBody>
      </p:sp>
    </p:spTree>
    <p:extLst>
      <p:ext uri="{BB962C8B-B14F-4D97-AF65-F5344CB8AC3E}">
        <p14:creationId xmlns:p14="http://schemas.microsoft.com/office/powerpoint/2010/main" val="206685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3B590EA-F3AF-4AD2-9E17-FAC5AC6B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2" y="958406"/>
            <a:ext cx="6018084" cy="4941187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70DFBC-207A-4131-B1B8-457C60572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Once a face is detected, it attempts to recognize the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Recognition is performed though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Recognition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Generate face encodings for each 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Compare each encoding to the ones locally saved for each member until there is a 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If no match is found it asks the person to identify themselves by providing their name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C0D6760-BDBD-4F94-93CE-5D892D1A2BB8}"/>
              </a:ext>
            </a:extLst>
          </p:cNvPr>
          <p:cNvSpPr txBox="1">
            <a:spLocks/>
          </p:cNvSpPr>
          <p:nvPr/>
        </p:nvSpPr>
        <p:spPr>
          <a:xfrm>
            <a:off x="5815229" y="2144426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230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4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611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Multimodal Personalized Multiuser Home Assistant</vt:lpstr>
      <vt:lpstr>A conceptual proactive Home Assistant that can distinguish people living in the same house</vt:lpstr>
      <vt:lpstr>Outline</vt:lpstr>
      <vt:lpstr>Concepts</vt:lpstr>
      <vt:lpstr>Architecture</vt:lpstr>
      <vt:lpstr>Technology</vt:lpstr>
      <vt:lpstr>Interactions</vt:lpstr>
      <vt:lpstr>Interactions</vt:lpstr>
      <vt:lpstr>Interactions</vt:lpstr>
      <vt:lpstr>Interactions</vt:lpstr>
      <vt:lpstr>Interactions</vt:lpstr>
      <vt:lpstr>Face Detection &amp; Recognition</vt:lpstr>
      <vt:lpstr>TextToSpeech &amp; SpeechToText</vt:lpstr>
      <vt:lpstr>Diversity Aware Developement</vt:lpstr>
      <vt:lpstr>Demo</vt:lpstr>
      <vt:lpstr>Conclusion and 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personalized multiuser Home Assistant</dc:title>
  <dc:creator>Gabriel-Radu Taranciuc</dc:creator>
  <cp:lastModifiedBy>Giulio Attenni</cp:lastModifiedBy>
  <cp:revision>41</cp:revision>
  <dcterms:created xsi:type="dcterms:W3CDTF">2021-07-06T11:17:57Z</dcterms:created>
  <dcterms:modified xsi:type="dcterms:W3CDTF">2021-07-07T12:53:10Z</dcterms:modified>
</cp:coreProperties>
</file>