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D5BD-FF92-4020-9C8F-2A695B5D1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4747-0B49-4759-931D-6D23F91E1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2457-6820-4BE3-AF15-BEF16578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1408-1E88-458A-A940-659020F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4DBC-B30B-43E1-869E-263926DC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ECB7-7DD6-4753-BBCA-17CC91F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8E25D-4341-4C96-AB0A-201081A9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3CE1-2383-40C5-B28A-5E6B33CC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8D50-4C29-4C23-8A4D-63052B5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019E-3554-49A0-8DBF-E9ABFF7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90166-7288-4A9D-A178-29A3F64F8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0621-657B-4F52-95CA-9D4B1230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486C-50B3-4398-A37B-BD91DB7A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E0F4-5CCA-49A0-BD22-6525D005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BF9A-AAA0-48FD-946C-4639E6CA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987C-89B8-485D-B63E-C44CD656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3291-7F5E-4DDF-A8F8-A1798B95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B8EEF-0091-4CE0-B6A1-9B6AC46A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05A9-9DAC-4106-8CAF-21C4D347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EDC9-25ED-4D7D-B66A-E60DDDFF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CAA5-35BC-49DD-8697-D3A3A99A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B7DD-6883-43C7-A013-B29CBC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6F75-DDF5-4E8E-868D-EB7BF8B7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D431-D11E-4199-9DFD-E0D556BF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2DB-8CE5-4CFF-AB1B-A87BCC5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9247-C5B4-47F2-87B4-214D2B3F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BAB2-95F7-45CB-829D-F892A761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5A48-0A3E-42C9-9B88-7E0A3CB5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D90AD-C225-4044-8B4C-82321EFE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6EFE-A09C-4157-B913-F23FBEEB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70A9-8E9D-458E-99AA-556F83D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0F0D-6A44-4E96-B829-EA67CB85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F2317-ECF6-4D5D-9FFD-5B656DC9F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44528-740A-44D1-8480-46B9D1FA5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5F59A-10C0-49B4-99D4-5359C61E2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0B687-B929-41CA-AA4D-B9D2D9B57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19BBB-9316-4C75-BC6E-FBEBC914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87DDD-5654-422A-9ED1-03338EFC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BEAA1-E0C3-4700-A9F6-F42F05BF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D538-75D5-4ED7-9040-82B9E3E6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FDFE9-4586-4A4F-8CE2-1EE34399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3D9E7-A7E5-4B9A-9742-56014D1F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E3FB0-27FC-41C3-8ED8-2A6D1D25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A4F70-4EEA-46B0-8F36-89B00B1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D860E-2325-418B-A53D-A76999D2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FAE6-90F5-40BA-99B0-D5046708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B236-1501-4F57-AE29-54085F9B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1257-E5C9-4CD5-BD81-3CB230F2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CD5A1-F7C5-4A5F-AC87-F1CD4792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7559-20F5-488F-B527-76F0B2B3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5524-609C-48B5-B10B-86F3AC93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4957E-F9FC-4355-8F36-5B48D1BE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9C22-0A6D-4655-9D72-9DACF542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E3CBC-75F0-41BC-B1CD-55CD155DE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1396D-CBD2-464F-B702-E14A6644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7FF5-F139-4FE0-B63E-51BD97DF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0246F-7363-4CE4-A8C6-09FC0097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5A47E-7C6A-418D-ABC9-EF0A9283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A4FCA-5A83-46B5-8CF5-3FA768E8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A6ED-158F-4ECD-A3B7-AB173FC9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09F5-B3D6-4F42-8BC3-A1B2F2F52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43A0-9DB2-402B-96B6-3B3AFEE59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5338-4970-4244-A43A-17BFB8B47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07CF5E-6C36-4CC3-91EC-AC421503787B}"/>
              </a:ext>
            </a:extLst>
          </p:cNvPr>
          <p:cNvSpPr/>
          <p:nvPr/>
        </p:nvSpPr>
        <p:spPr>
          <a:xfrm>
            <a:off x="731521" y="391886"/>
            <a:ext cx="10963655" cy="20754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536A1-0C9C-41CE-BBCA-091F6BB7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383" y="602826"/>
            <a:ext cx="10350363" cy="1848290"/>
          </a:xfrm>
        </p:spPr>
        <p:txBody>
          <a:bodyPr anchor="ctr">
            <a:normAutofit/>
          </a:bodyPr>
          <a:lstStyle/>
          <a:p>
            <a:pPr algn="l"/>
            <a:r>
              <a:rPr lang="it-IT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Multimodal</a:t>
            </a:r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23047"/>
                </a:solidFill>
                <a:latin typeface="Arial" panose="020B0604020202020204" pitchFamily="34" charset="0"/>
              </a:rPr>
              <a:t>P</a:t>
            </a:r>
            <a:r>
              <a:rPr lang="it-IT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ersonalized</a:t>
            </a:r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23047"/>
                </a:solidFill>
                <a:latin typeface="Arial" panose="020B0604020202020204" pitchFamily="34" charset="0"/>
              </a:rPr>
              <a:t>M</a:t>
            </a:r>
            <a:r>
              <a:rPr lang="it-IT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ultiuser</a:t>
            </a:r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Home Assistant</a:t>
            </a:r>
            <a:endParaRPr lang="en-US" dirty="0">
              <a:solidFill>
                <a:srgbClr val="023047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E71E7-311D-4D6D-9AC9-47299D37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254" y="3154317"/>
            <a:ext cx="6269240" cy="673461"/>
          </a:xfrm>
        </p:spPr>
        <p:txBody>
          <a:bodyPr anchor="ctr">
            <a:normAutofit/>
          </a:bodyPr>
          <a:lstStyle/>
          <a:p>
            <a:pPr algn="l"/>
            <a:r>
              <a:rPr lang="it-IT" sz="2600" dirty="0">
                <a:solidFill>
                  <a:srgbClr val="FFC000"/>
                </a:solidFill>
                <a:latin typeface="Arial" panose="020B0604020202020204" pitchFamily="34" charset="0"/>
              </a:rPr>
              <a:t>Giulio Attenni &amp; Gabriel Radu </a:t>
            </a:r>
            <a:r>
              <a:rPr lang="it-IT" sz="2600" dirty="0" err="1">
                <a:solidFill>
                  <a:srgbClr val="FFC000"/>
                </a:solidFill>
                <a:latin typeface="Arial" panose="020B0604020202020204" pitchFamily="34" charset="0"/>
              </a:rPr>
              <a:t>Taranciuc</a:t>
            </a:r>
            <a:endParaRPr lang="en-US" sz="26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E60A3-64D3-4FAE-9358-D3D9E1F152C8}"/>
              </a:ext>
            </a:extLst>
          </p:cNvPr>
          <p:cNvSpPr txBox="1"/>
          <p:nvPr/>
        </p:nvSpPr>
        <p:spPr>
          <a:xfrm>
            <a:off x="7991748" y="3255314"/>
            <a:ext cx="338257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Multimodal</a:t>
            </a:r>
            <a:r>
              <a:rPr lang="it-IT" sz="2400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Interaction,</a:t>
            </a:r>
            <a:endParaRPr lang="it-IT" sz="2400" dirty="0">
              <a:solidFill>
                <a:srgbClr val="023047"/>
              </a:solidFill>
              <a:latin typeface="Arial" panose="020B0604020202020204" pitchFamily="34" charset="0"/>
            </a:endParaRPr>
          </a:p>
          <a:p>
            <a:pPr algn="l"/>
            <a:r>
              <a:rPr lang="it-IT" sz="2400" dirty="0" err="1">
                <a:solidFill>
                  <a:srgbClr val="023047"/>
                </a:solidFill>
                <a:latin typeface="Arial" panose="020B0604020202020204" pitchFamily="34" charset="0"/>
              </a:rPr>
              <a:t>a.y</a:t>
            </a:r>
            <a:r>
              <a:rPr lang="it-IT" sz="2400" dirty="0">
                <a:solidFill>
                  <a:srgbClr val="023047"/>
                </a:solidFill>
                <a:latin typeface="Arial" panose="020B0604020202020204" pitchFamily="34" charset="0"/>
              </a:rPr>
              <a:t>. 2020/2021</a:t>
            </a:r>
          </a:p>
          <a:p>
            <a:pPr algn="l"/>
            <a:r>
              <a:rPr lang="it-IT" sz="2400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</a:t>
            </a:r>
            <a:endParaRPr lang="it-IT" sz="2400" dirty="0">
              <a:solidFill>
                <a:srgbClr val="023047"/>
              </a:solidFill>
              <a:latin typeface="Arial" panose="020B0604020202020204" pitchFamily="34" charset="0"/>
            </a:endParaRPr>
          </a:p>
          <a:p>
            <a:pPr algn="l"/>
            <a:r>
              <a:rPr lang="it-IT" sz="2400" dirty="0">
                <a:solidFill>
                  <a:srgbClr val="023047"/>
                </a:solidFill>
                <a:latin typeface="Arial" panose="020B0604020202020204" pitchFamily="34" charset="0"/>
              </a:rPr>
              <a:t>Project Presentation</a:t>
            </a:r>
          </a:p>
          <a:p>
            <a:pPr algn="l"/>
            <a:endParaRPr lang="it-IT" sz="2400" b="0" i="0" dirty="0">
              <a:solidFill>
                <a:srgbClr val="023047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it-IT" sz="2000" b="0" i="0" dirty="0" err="1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MSc</a:t>
            </a:r>
            <a:r>
              <a:rPr lang="it-IT" sz="2000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 Computer Science, </a:t>
            </a:r>
          </a:p>
          <a:p>
            <a:pPr algn="l"/>
            <a:r>
              <a:rPr lang="it-IT" b="0" i="0" dirty="0">
                <a:solidFill>
                  <a:srgbClr val="023047"/>
                </a:solidFill>
                <a:effectLst/>
                <a:latin typeface="Arial" panose="020B0604020202020204" pitchFamily="34" charset="0"/>
              </a:rPr>
              <a:t>Sapienza University of Rome</a:t>
            </a:r>
          </a:p>
        </p:txBody>
      </p:sp>
    </p:spTree>
    <p:extLst>
      <p:ext uri="{BB962C8B-B14F-4D97-AF65-F5344CB8AC3E}">
        <p14:creationId xmlns:p14="http://schemas.microsoft.com/office/powerpoint/2010/main" val="8648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106E7-BD60-43C1-922B-4619E77E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Interaction structure pt. II let’s have a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EB85-8B47-4ECB-932A-E56BBCEB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Once a user is successfully recognized, interaction begins</a:t>
            </a:r>
          </a:p>
          <a:p>
            <a:r>
              <a:rPr lang="en-US" sz="2400"/>
              <a:t>The assistant initiates it, greeting the user and informing them of (eventual) pending notes left by other users of the same device</a:t>
            </a:r>
          </a:p>
          <a:p>
            <a:r>
              <a:rPr lang="en-US" sz="2400"/>
              <a:t>If the user is still in the room, it will further interact, asking if they want to leave notes for others, or remove or edit unheard notes they sent</a:t>
            </a:r>
          </a:p>
          <a:p>
            <a:r>
              <a:rPr lang="en-US" sz="2400"/>
              <a:t>Interaction terminates any time the user asks for exiting or leaves the camera frame entirely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9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C24E2D-FCB3-4D60-AF61-21D28BCD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A conceptual proactive Voice Assistant that can distinguish users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35C78-4D5F-43AF-AF77-E490D0D8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0590" y="1687486"/>
            <a:ext cx="3300156" cy="36368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023047"/>
                </a:solidFill>
                <a:latin typeface="+mn-lt"/>
                <a:ea typeface="+mn-ea"/>
                <a:cs typeface="+mn-cs"/>
              </a:rPr>
              <a:t>Allows for multiple different users to interact with a proactive Assistant that uses multimodal (visual + voice) inputs to respond</a:t>
            </a:r>
          </a:p>
        </p:txBody>
      </p:sp>
    </p:spTree>
    <p:extLst>
      <p:ext uri="{BB962C8B-B14F-4D97-AF65-F5344CB8AC3E}">
        <p14:creationId xmlns:p14="http://schemas.microsoft.com/office/powerpoint/2010/main" val="363450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023047"/>
                </a:solidFill>
              </a:rPr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Introduction</a:t>
            </a:r>
          </a:p>
          <a:p>
            <a:r>
              <a:rPr lang="en-US" sz="2400" dirty="0">
                <a:solidFill>
                  <a:srgbClr val="FFC000"/>
                </a:solidFill>
              </a:rPr>
              <a:t>Architecture</a:t>
            </a:r>
          </a:p>
          <a:p>
            <a:r>
              <a:rPr lang="en-US" sz="2400" dirty="0">
                <a:solidFill>
                  <a:srgbClr val="FFC000"/>
                </a:solidFill>
              </a:rPr>
              <a:t>Demo</a:t>
            </a:r>
          </a:p>
          <a:p>
            <a:r>
              <a:rPr lang="en-US" sz="2400" dirty="0">
                <a:solidFill>
                  <a:srgbClr val="FFC000"/>
                </a:solidFill>
              </a:rPr>
              <a:t>Conclusions and future works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1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C138F-44A0-4B4F-BEF6-0649147E5D29}"/>
              </a:ext>
            </a:extLst>
          </p:cNvPr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23047"/>
                </a:solidFill>
              </a:rPr>
              <a:t>Detect when a user enters the room using visual input</a:t>
            </a:r>
          </a:p>
          <a:p>
            <a:r>
              <a:rPr lang="en-US" sz="2400" dirty="0">
                <a:solidFill>
                  <a:srgbClr val="023047"/>
                </a:solidFill>
              </a:rPr>
              <a:t>If possible, recognize the user and initiate interaction</a:t>
            </a:r>
          </a:p>
          <a:p>
            <a:r>
              <a:rPr lang="en-US" sz="2400" dirty="0">
                <a:solidFill>
                  <a:srgbClr val="023047"/>
                </a:solidFill>
              </a:rPr>
              <a:t>Be able to learn to recognize new users and react to their presence in the future</a:t>
            </a:r>
          </a:p>
          <a:p>
            <a:r>
              <a:rPr lang="en-US" sz="2400" dirty="0">
                <a:solidFill>
                  <a:srgbClr val="023047"/>
                </a:solidFill>
              </a:rPr>
              <a:t>Let users interact with each other by leaving virtual “sticky notes” that the assistant can output through voice synthetization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4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F5B91-B78C-40D3-B67C-E31B9DAD6A09}"/>
              </a:ext>
            </a:extLst>
          </p:cNvPr>
          <p:cNvSpPr/>
          <p:nvPr/>
        </p:nvSpPr>
        <p:spPr>
          <a:xfrm>
            <a:off x="633597" y="640080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BD1BC-4CE5-454C-9DAA-83D0319F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What we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B3A67-A829-44BE-B3D8-1BF0C952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023047"/>
                </a:solidFill>
              </a:rPr>
              <a:t>A programmable device (laptop or desktop PC) with:</a:t>
            </a:r>
          </a:p>
          <a:p>
            <a:pPr lvl="1"/>
            <a:r>
              <a:rPr lang="en-US" sz="1700" dirty="0">
                <a:solidFill>
                  <a:srgbClr val="023047"/>
                </a:solidFill>
              </a:rPr>
              <a:t>A camera for visual input</a:t>
            </a:r>
          </a:p>
          <a:p>
            <a:pPr lvl="1"/>
            <a:r>
              <a:rPr lang="en-US" sz="1700" dirty="0">
                <a:solidFill>
                  <a:srgbClr val="023047"/>
                </a:solidFill>
              </a:rPr>
              <a:t>A microphone for audio input</a:t>
            </a:r>
          </a:p>
          <a:p>
            <a:pPr lvl="1"/>
            <a:r>
              <a:rPr lang="en-US" sz="1700" dirty="0">
                <a:solidFill>
                  <a:srgbClr val="023047"/>
                </a:solidFill>
              </a:rPr>
              <a:t>Speakers for audio output</a:t>
            </a:r>
          </a:p>
          <a:p>
            <a:r>
              <a:rPr lang="en-US" sz="1700" dirty="0">
                <a:solidFill>
                  <a:srgbClr val="023047"/>
                </a:solidFill>
              </a:rPr>
              <a:t>Programming language: Python 3.8</a:t>
            </a:r>
          </a:p>
          <a:p>
            <a:r>
              <a:rPr lang="en-US" sz="1700" dirty="0">
                <a:solidFill>
                  <a:srgbClr val="023047"/>
                </a:solidFill>
              </a:rPr>
              <a:t>Libraries for input processing:</a:t>
            </a:r>
          </a:p>
          <a:p>
            <a:pPr lvl="1"/>
            <a:r>
              <a:rPr lang="en-US" sz="1700" dirty="0">
                <a:solidFill>
                  <a:srgbClr val="023047"/>
                </a:solidFill>
              </a:rPr>
              <a:t>OpenCV (visual input, face detection)</a:t>
            </a:r>
          </a:p>
          <a:p>
            <a:pPr lvl="1"/>
            <a:r>
              <a:rPr lang="en-US" sz="1700" dirty="0" err="1">
                <a:solidFill>
                  <a:srgbClr val="023047"/>
                </a:solidFill>
              </a:rPr>
              <a:t>Face_recognition</a:t>
            </a:r>
            <a:r>
              <a:rPr lang="en-US" sz="1700" dirty="0">
                <a:solidFill>
                  <a:srgbClr val="023047"/>
                </a:solidFill>
              </a:rPr>
              <a:t> (uses </a:t>
            </a:r>
            <a:r>
              <a:rPr lang="en-US" sz="1700" dirty="0" err="1">
                <a:solidFill>
                  <a:srgbClr val="023047"/>
                </a:solidFill>
              </a:rPr>
              <a:t>dlib</a:t>
            </a:r>
            <a:r>
              <a:rPr lang="en-US" sz="1700" dirty="0">
                <a:solidFill>
                  <a:srgbClr val="023047"/>
                </a:solidFill>
              </a:rPr>
              <a:t>; processing visual inputs)</a:t>
            </a:r>
          </a:p>
          <a:p>
            <a:pPr lvl="1"/>
            <a:r>
              <a:rPr lang="en-US" sz="1700" dirty="0">
                <a:solidFill>
                  <a:srgbClr val="023047"/>
                </a:solidFill>
              </a:rPr>
              <a:t>Pyttsx3 (audio output, works offline)</a:t>
            </a:r>
          </a:p>
          <a:p>
            <a:pPr lvl="1"/>
            <a:r>
              <a:rPr lang="en-US" sz="1700" dirty="0" err="1">
                <a:solidFill>
                  <a:srgbClr val="023047"/>
                </a:solidFill>
              </a:rPr>
              <a:t>Speechrecognition</a:t>
            </a:r>
            <a:r>
              <a:rPr lang="en-US" sz="1700" dirty="0">
                <a:solidFill>
                  <a:srgbClr val="023047"/>
                </a:solidFill>
              </a:rPr>
              <a:t> (handles audio input, both online and offline)</a:t>
            </a:r>
          </a:p>
          <a:p>
            <a:pPr lvl="1"/>
            <a:endParaRPr lang="en-US" sz="1700" dirty="0">
              <a:solidFill>
                <a:srgbClr val="023047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14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C8F4F-F52C-4236-8286-9234A48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Interaction structure pt. I recognizing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9356-FBF8-4F7E-938D-AA38EA0C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23047"/>
                </a:solidFill>
              </a:rPr>
              <a:t>Once the device is turned on, it should be placed somewhere where the user wants to be and can be easily identified, recognized and interacted with</a:t>
            </a:r>
          </a:p>
          <a:p>
            <a:r>
              <a:rPr lang="en-US" sz="2400" dirty="0">
                <a:solidFill>
                  <a:srgbClr val="023047"/>
                </a:solidFill>
              </a:rPr>
              <a:t>The assistant will continuously monitor the camera searching for a successful detection</a:t>
            </a:r>
          </a:p>
          <a:p>
            <a:r>
              <a:rPr lang="en-US" sz="2400" dirty="0">
                <a:solidFill>
                  <a:srgbClr val="023047"/>
                </a:solidFill>
              </a:rPr>
              <a:t>Once a face is detected, it attempts to recognize the person automatically</a:t>
            </a:r>
          </a:p>
          <a:p>
            <a:r>
              <a:rPr lang="en-US" sz="2400" dirty="0">
                <a:solidFill>
                  <a:srgbClr val="023047"/>
                </a:solidFill>
              </a:rPr>
              <a:t>Failsafe: should recognition fail, ask the person to pronounce their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6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3902E8-55EE-40E1-8676-F0E39B3B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23047"/>
                </a:solidFill>
              </a:rPr>
              <a:t>Interaction structure pt. I recognizing a user</a:t>
            </a:r>
            <a:br>
              <a:rPr lang="en-US" sz="3200" dirty="0">
                <a:solidFill>
                  <a:srgbClr val="023047"/>
                </a:solidFill>
              </a:rPr>
            </a:br>
            <a:r>
              <a:rPr lang="en-US" sz="3200" dirty="0">
                <a:solidFill>
                  <a:srgbClr val="023047"/>
                </a:solidFill>
              </a:rPr>
              <a:t>Deeper dive</a:t>
            </a:r>
            <a:endParaRPr lang="en-US" dirty="0">
              <a:solidFill>
                <a:srgbClr val="023047"/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4B0D072-7FEC-4CA9-9CA2-7AD85634B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498" y="1386849"/>
            <a:ext cx="6172200" cy="8723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866D7-68DC-4DDE-BC55-20952FF35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23047"/>
                </a:solidFill>
              </a:rPr>
              <a:t>Three steps are involved in making the interaction happen: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</a:rPr>
              <a:t>Start the camera and a continuous loop where we gather the current image the camera is receiving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</a:rPr>
              <a:t>Send the captured frame over to the </a:t>
            </a:r>
            <a:r>
              <a:rPr lang="en-US" dirty="0" err="1">
                <a:solidFill>
                  <a:srgbClr val="023047"/>
                </a:solidFill>
              </a:rPr>
              <a:t>detect_presence</a:t>
            </a:r>
            <a:r>
              <a:rPr lang="en-US" dirty="0">
                <a:solidFill>
                  <a:srgbClr val="023047"/>
                </a:solidFill>
              </a:rPr>
              <a:t> method: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</a:rPr>
              <a:t>Converts the frame in B&amp;W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</a:rPr>
              <a:t>Uses the preloaded </a:t>
            </a:r>
            <a:r>
              <a:rPr lang="en-US" dirty="0" err="1">
                <a:solidFill>
                  <a:srgbClr val="023047"/>
                </a:solidFill>
              </a:rPr>
              <a:t>opencv</a:t>
            </a:r>
            <a:r>
              <a:rPr lang="en-US" dirty="0">
                <a:solidFill>
                  <a:srgbClr val="023047"/>
                </a:solidFill>
              </a:rPr>
              <a:t> </a:t>
            </a:r>
            <a:r>
              <a:rPr lang="en-US" dirty="0" err="1">
                <a:solidFill>
                  <a:srgbClr val="023047"/>
                </a:solidFill>
              </a:rPr>
              <a:t>CascadeClassifier</a:t>
            </a:r>
            <a:r>
              <a:rPr lang="en-US" dirty="0">
                <a:solidFill>
                  <a:srgbClr val="023047"/>
                </a:solidFill>
              </a:rPr>
              <a:t> with </a:t>
            </a:r>
            <a:r>
              <a:rPr lang="en-US" dirty="0" err="1">
                <a:solidFill>
                  <a:srgbClr val="023047"/>
                </a:solidFill>
              </a:rPr>
              <a:t>Haar</a:t>
            </a:r>
            <a:r>
              <a:rPr lang="en-US" dirty="0">
                <a:solidFill>
                  <a:srgbClr val="023047"/>
                </a:solidFill>
              </a:rPr>
              <a:t> Cascades to attempt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</a:rPr>
              <a:t>Attempt recognizing the person from the frame they have been detected in: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</a:rPr>
              <a:t>Generate face encodings for each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</a:rPr>
              <a:t>Compare each encoding to the ones locally saved for each member until there is a match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23047"/>
                </a:solidFill>
              </a:rPr>
              <a:t>If all else fails, ask the person to identify themselves by using voice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9FAB0C-574F-4906-9DF8-A6B2216FF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674" y="2737361"/>
            <a:ext cx="6169024" cy="8879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5AD2E4-BB20-4E46-B2FC-65A2BE3B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674" y="4120639"/>
            <a:ext cx="6172200" cy="17483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239B27-138E-4F0A-99BC-27D9CBFE1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674" y="452516"/>
            <a:ext cx="6172200" cy="4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6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A8F9-37B0-4BA2-9850-5B2C57EA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structure pt. I: what if they can’t be recognized?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CA30-5242-46FB-8D9C-06EFAF46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ask and offer the possibility for a person to register to the system</a:t>
            </a:r>
          </a:p>
          <a:p>
            <a:r>
              <a:rPr lang="en-US" dirty="0"/>
              <a:t>Registration is made simple, only asking for a name, as the image has already been encoded beforehand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D2F37-C197-4218-B4EC-C9D0BCBF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798021"/>
          </a:xfrm>
        </p:spPr>
        <p:txBody>
          <a:bodyPr/>
          <a:lstStyle/>
          <a:p>
            <a:r>
              <a:rPr lang="en-US" dirty="0"/>
              <a:t>Recognition will always fail (both visual and audio identification) if the person is not registered to the system in the first place</a:t>
            </a:r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5886BE1-D93B-4F4D-853E-F8A769963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832" y="2855421"/>
            <a:ext cx="3844148" cy="38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1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/>
              <a:t>Interaction structure pt. I: what if they can’t be recognized?</a:t>
            </a: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As said: registering is straight-forward: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 dirty="0"/>
              <a:t>Ask the name which the person wants to register with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1900" dirty="0"/>
              <a:t>We ask again as they might want to register with a name different from their real one!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 dirty="0"/>
              <a:t>Compute face encodings from the detection frame (the frame that started it all)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 dirty="0"/>
              <a:t>Create a new instance of the Member class, commit it to memory, and inform the user they are now part of the Clan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EBE0645-1D8B-4918-95E4-08F903FD7B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55609" b="-15560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642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Multimodal Personalized Multiuser Home Assistant</vt:lpstr>
      <vt:lpstr>A conceptual proactive Voice Assistant that can distinguish users</vt:lpstr>
      <vt:lpstr>Outline</vt:lpstr>
      <vt:lpstr>Concepts</vt:lpstr>
      <vt:lpstr>What we used</vt:lpstr>
      <vt:lpstr>Interaction structure pt. I recognizing a user</vt:lpstr>
      <vt:lpstr>Interaction structure pt. I recognizing a user Deeper dive</vt:lpstr>
      <vt:lpstr>Interaction structure pt. I: what if they can’t be recognized?</vt:lpstr>
      <vt:lpstr>Interaction structure pt. I: what if they can’t be recognized?</vt:lpstr>
      <vt:lpstr>Interaction structure pt. II let’s have a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personalized multiuser Home Assistant</dc:title>
  <dc:creator>Gabriel-Radu Taranciuc</dc:creator>
  <cp:lastModifiedBy>Giulio Attenni</cp:lastModifiedBy>
  <cp:revision>16</cp:revision>
  <dcterms:created xsi:type="dcterms:W3CDTF">2021-07-06T11:17:57Z</dcterms:created>
  <dcterms:modified xsi:type="dcterms:W3CDTF">2021-07-06T17:20:50Z</dcterms:modified>
</cp:coreProperties>
</file>