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8" r:id="rId6"/>
    <p:sldId id="269" r:id="rId7"/>
    <p:sldId id="273" r:id="rId8"/>
    <p:sldId id="271" r:id="rId9"/>
    <p:sldId id="274" r:id="rId10"/>
    <p:sldId id="275" r:id="rId11"/>
    <p:sldId id="276" r:id="rId12"/>
    <p:sldId id="277" r:id="rId13"/>
    <p:sldId id="260" r:id="rId14"/>
    <p:sldId id="266" r:id="rId15"/>
    <p:sldId id="267" r:id="rId16"/>
    <p:sldId id="264" r:id="rId17"/>
    <p:sldId id="262" r:id="rId18"/>
    <p:sldId id="278" r:id="rId19"/>
    <p:sldId id="27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7CF5E-6C36-4CC3-91EC-AC421503787B}"/>
              </a:ext>
            </a:extLst>
          </p:cNvPr>
          <p:cNvSpPr/>
          <p:nvPr/>
        </p:nvSpPr>
        <p:spPr>
          <a:xfrm>
            <a:off x="731521" y="391886"/>
            <a:ext cx="10963655" cy="20754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83" y="602826"/>
            <a:ext cx="10350363" cy="1848290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P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ersonalized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M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ultiuser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Home Assistant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54" y="3154317"/>
            <a:ext cx="6269240" cy="673461"/>
          </a:xfrm>
        </p:spPr>
        <p:txBody>
          <a:bodyPr anchor="ctr">
            <a:normAutofit/>
          </a:bodyPr>
          <a:lstStyle/>
          <a:p>
            <a:pPr algn="l"/>
            <a:r>
              <a:rPr lang="it-IT" sz="2600" dirty="0">
                <a:solidFill>
                  <a:srgbClr val="FFC000"/>
                </a:solidFill>
                <a:latin typeface="Arial" panose="020B0604020202020204" pitchFamily="34" charset="0"/>
              </a:rPr>
              <a:t>Giulio Attenni &amp; Gabriel Radu </a:t>
            </a:r>
            <a:r>
              <a:rPr lang="it-IT" sz="2600" dirty="0" err="1">
                <a:solidFill>
                  <a:srgbClr val="FFC000"/>
                </a:solidFill>
                <a:latin typeface="Arial" panose="020B0604020202020204" pitchFamily="34" charset="0"/>
              </a:rPr>
              <a:t>Taranciuc</a:t>
            </a:r>
            <a:endParaRPr lang="en-US" sz="2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E60A3-64D3-4FAE-9358-D3D9E1F152C8}"/>
              </a:ext>
            </a:extLst>
          </p:cNvPr>
          <p:cNvSpPr txBox="1"/>
          <p:nvPr/>
        </p:nvSpPr>
        <p:spPr>
          <a:xfrm>
            <a:off x="7991748" y="2889058"/>
            <a:ext cx="338257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sz="24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Interaction,</a:t>
            </a:r>
            <a:endParaRPr lang="it-IT" sz="24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2000" dirty="0">
                <a:solidFill>
                  <a:srgbClr val="023047"/>
                </a:solidFill>
                <a:latin typeface="Arial" panose="020B0604020202020204" pitchFamily="34" charset="0"/>
              </a:rPr>
              <a:t>Project Presentation</a:t>
            </a:r>
          </a:p>
          <a:p>
            <a:endParaRPr lang="it-IT" sz="20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r>
              <a:rPr lang="it-IT" sz="2000" dirty="0">
                <a:solidFill>
                  <a:srgbClr val="023047"/>
                </a:solidFill>
                <a:latin typeface="Arial" panose="020B0604020202020204" pitchFamily="34" charset="0"/>
              </a:rPr>
              <a:t>Spring 2021</a:t>
            </a:r>
          </a:p>
          <a:p>
            <a:endParaRPr lang="it-IT" b="0" i="0" dirty="0">
              <a:solidFill>
                <a:srgbClr val="023047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it-IT" sz="20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MSc</a:t>
            </a:r>
            <a:r>
              <a:rPr lang="it-IT" sz="20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Computer Science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362126D-F171-4C0E-8836-7F485280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3" y="5084989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AF16CC-8489-450E-BD20-6DA0F185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92" y="883602"/>
            <a:ext cx="5967984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929CB6A-C7D5-4D9D-BE6F-DC88CFB0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9" y="523346"/>
            <a:ext cx="6009367" cy="58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3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11959B8-E65E-47B6-9928-6B93D11F3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actions: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Hot-words based selection</a:t>
            </a:r>
          </a:p>
          <a:p>
            <a:pPr lvl="1"/>
            <a:endParaRPr lang="en-US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6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D5788-2731-474B-8F80-00A5C97CF4B6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recognizing a user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Once the device is turned on, it should be placed somewhere where the user wants to be and can be easily identified, recognized and interacted with</a:t>
            </a:r>
          </a:p>
          <a:p>
            <a:r>
              <a:rPr lang="en-US" sz="2400" dirty="0">
                <a:solidFill>
                  <a:srgbClr val="023047"/>
                </a:solidFill>
              </a:rPr>
              <a:t>The assistant will continuously monitor the camera searching for a successful detection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Once a face is detected, it attempts to recognize the person automatically</a:t>
            </a:r>
          </a:p>
          <a:p>
            <a:r>
              <a:rPr lang="en-US" sz="2400" dirty="0">
                <a:solidFill>
                  <a:srgbClr val="023047"/>
                </a:solidFill>
              </a:rPr>
              <a:t>Failsafe: should recognition fail, ask the person to pronounce their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C000"/>
                </a:solidFill>
              </a:rPr>
              <a:t>Interaction structure pt. I: </a:t>
            </a:r>
            <a:r>
              <a:rPr lang="en-US" dirty="0">
                <a:solidFill>
                  <a:srgbClr val="FFC000"/>
                </a:solidFill>
              </a:rPr>
              <a:t>recognizing a user</a:t>
            </a:r>
            <a:endParaRPr lang="en-US" sz="25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steps are involved in making the interaction happen: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the camera and a continuous loop where we gather the current image the camera is receiving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the captured frame over to the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detect_presence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the frame in B&amp;W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preloaded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CascadeClassifier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Cascades to attempt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recognizing the person from the frame they have been detected 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face encodings for each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each encoding to the ones locally saved for each member until there is a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all else fails, ask the person to identify themselves by using voice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A1BA3A27-F968-4607-807E-13B7F3E4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90" y="1448452"/>
            <a:ext cx="6172200" cy="87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25E390-DEB2-4336-8FA6-106516AF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00" y="2876567"/>
            <a:ext cx="6169024" cy="887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90F14E-2FFE-4984-AF49-61C9A57A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00" y="4320297"/>
            <a:ext cx="6172200" cy="1748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A38278-06C9-46E3-9F3A-64FC8CAF4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976" y="453667"/>
            <a:ext cx="6172200" cy="4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D5788-2731-474B-8F80-00A5C97CF4B6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what if they can’t be recognized?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will always fail (both visual and audio identification) if the person is not registered to the system in the first place</a:t>
            </a:r>
          </a:p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ask and offer the possibility for a person to register to the system</a:t>
            </a:r>
          </a:p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is made simple, only asking for a name, as the image has already been encoded beforehand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F0BD2-9600-477E-9AC1-32547029E4AE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759236"/>
            <a:ext cx="4777497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C000"/>
                </a:solidFill>
              </a:rPr>
              <a:t>Interaction structure pt. I: </a:t>
            </a:r>
            <a:r>
              <a:rPr lang="en-US" sz="2700" dirty="0">
                <a:solidFill>
                  <a:srgbClr val="FFC000"/>
                </a:solidFill>
              </a:rPr>
              <a:t>what if they can’t be recognized?</a:t>
            </a:r>
            <a:endParaRPr lang="en-US" sz="31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As said: registering is straight-forward: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Ask the name which the person wants to register with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We ask again as they might want to register with a name different from their real one!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Compute face encodings from the detection frame (the frame that started it all)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Create a new instance of the Member class, commit it to memory, and inform the user they are now part of the Clan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BE0645-1D8B-4918-95E4-08F903FD7B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55609" b="-155609"/>
          <a:stretch/>
        </p:blipFill>
        <p:spPr>
          <a:xfrm>
            <a:off x="5423653" y="264644"/>
            <a:ext cx="6271523" cy="60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910D9-5036-4CD8-90CA-2D8FCF3A1C83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106E7-BD60-43C1-922B-4619E77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let’s have a talk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B85-8B47-4ECB-932A-E56BBCEB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a user is successfully recognized, interaction begins</a:t>
            </a:r>
          </a:p>
          <a:p>
            <a:r>
              <a:rPr lang="en-US" sz="2400"/>
              <a:t>The assistant initiates it, greeting the user and informing them of (eventual) pending notes left by other users of the same device</a:t>
            </a:r>
          </a:p>
          <a:p>
            <a:r>
              <a:rPr lang="en-US" sz="2400"/>
              <a:t>If the user is still in the room, it will further interact, asking if they want to leave notes for others, or remove or edit unheard notes they sent</a:t>
            </a:r>
          </a:p>
          <a:p>
            <a:r>
              <a:rPr lang="en-US" sz="2400"/>
              <a:t>Interaction terminates any time the user asks for exiting or leaves the camera frame entirely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9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F0BD2-9600-477E-9AC1-32547029E4AE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759236"/>
            <a:ext cx="4777497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C000"/>
                </a:solidFill>
              </a:rPr>
              <a:t>Demo</a:t>
            </a: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23047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Conclusion and future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New functionality that overcomes  one of the major limitations of present-day home assistants (i.e., personalized multi-user interaction).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New interaction modality has been introduced extending the possible channels through which the interaction is conveyed.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Diversity aware development</a:t>
            </a:r>
          </a:p>
          <a:p>
            <a:r>
              <a:rPr lang="en-US" sz="2400" dirty="0">
                <a:solidFill>
                  <a:srgbClr val="FFC000"/>
                </a:solidFill>
              </a:rPr>
              <a:t>Future works: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visual modality to recognize gesture interactions and sign languages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auditory modality to recognize members also by voice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conceptual proactive Home Assistant that can distinguish users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5C78-4D5F-43AF-AF77-E490D0D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23047"/>
                </a:solidFill>
                <a:latin typeface="+mn-lt"/>
                <a:ea typeface="+mn-ea"/>
                <a:cs typeface="+mn-cs"/>
              </a:rPr>
              <a:t>Allows for multiple different users to interact with a proactive Assistant that uses multimodal (visual + voice) inputs to respond</a:t>
            </a:r>
          </a:p>
        </p:txBody>
      </p:sp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Concepts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Architecture</a:t>
            </a:r>
          </a:p>
          <a:p>
            <a:r>
              <a:rPr lang="en-US" sz="2400" dirty="0">
                <a:solidFill>
                  <a:srgbClr val="FFC000"/>
                </a:solidFill>
              </a:rPr>
              <a:t>Interactions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Conclusions and future works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Detect when a user enters the room using visual input</a:t>
            </a:r>
          </a:p>
          <a:p>
            <a:r>
              <a:rPr lang="en-US" sz="2400" dirty="0">
                <a:solidFill>
                  <a:srgbClr val="023047"/>
                </a:solidFill>
              </a:rPr>
              <a:t>If possible, recognize the user and initiate interaction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Be able to learn to recognize new users and react to their presence in the future</a:t>
            </a:r>
          </a:p>
          <a:p>
            <a:r>
              <a:rPr lang="en-US" sz="2400" dirty="0">
                <a:solidFill>
                  <a:srgbClr val="023047"/>
                </a:solidFill>
              </a:rPr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Architecture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Input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visual modality: text input from keyboard, face detection and recognition</a:t>
            </a:r>
            <a:endParaRPr lang="en-GB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auditory modality: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Output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visual modality: text shown on 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auditory modality: voice synthesizers</a:t>
            </a:r>
            <a:endParaRPr lang="en-US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4" descr="Male profile with solid fill">
            <a:extLst>
              <a:ext uri="{FF2B5EF4-FFF2-40B4-BE49-F238E27FC236}">
                <a16:creationId xmlns:a16="http://schemas.microsoft.com/office/drawing/2014/main" id="{10EA3BF2-4CA8-4B9F-91E4-FED03965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953" y="69494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8" name="Graphic 14" descr="Laptop with solid fill">
            <a:extLst>
              <a:ext uri="{FF2B5EF4-FFF2-40B4-BE49-F238E27FC236}">
                <a16:creationId xmlns:a16="http://schemas.microsoft.com/office/drawing/2014/main" id="{CEA8ADB5-5C82-4D72-975C-294AB1E31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09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9" name="Graphic 16" descr="Web cam with solid fill">
            <a:extLst>
              <a:ext uri="{FF2B5EF4-FFF2-40B4-BE49-F238E27FC236}">
                <a16:creationId xmlns:a16="http://schemas.microsoft.com/office/drawing/2014/main" id="{02D78C6C-995E-4953-A79F-FD9FEE86F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8665" y="70359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aphic 18" descr="Radio microphone with solid fill">
            <a:extLst>
              <a:ext uri="{FF2B5EF4-FFF2-40B4-BE49-F238E27FC236}">
                <a16:creationId xmlns:a16="http://schemas.microsoft.com/office/drawing/2014/main" id="{B6597EB7-4DB0-4A16-BDDD-87BE353EC8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0645" y="1305450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aphic 20" descr="Voice with solid fill">
            <a:extLst>
              <a:ext uri="{FF2B5EF4-FFF2-40B4-BE49-F238E27FC236}">
                <a16:creationId xmlns:a16="http://schemas.microsoft.com/office/drawing/2014/main" id="{BCED7561-E319-4AC0-B117-B3B43C2BC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7520" y="4138941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2" name="Graphic 22" descr="Chat bubble with solid fill">
            <a:extLst>
              <a:ext uri="{FF2B5EF4-FFF2-40B4-BE49-F238E27FC236}">
                <a16:creationId xmlns:a16="http://schemas.microsoft.com/office/drawing/2014/main" id="{70D2AE67-D239-4761-9692-323DD63E56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7520" y="528125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3" name="Graphic 26" descr="Ear with solid fill">
            <a:extLst>
              <a:ext uri="{FF2B5EF4-FFF2-40B4-BE49-F238E27FC236}">
                <a16:creationId xmlns:a16="http://schemas.microsoft.com/office/drawing/2014/main" id="{058A7BCC-2FF8-47B1-AF5A-51AEB4DEA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2622" y="4140952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Graphic 28" descr="Eye with solid fill">
            <a:extLst>
              <a:ext uri="{FF2B5EF4-FFF2-40B4-BE49-F238E27FC236}">
                <a16:creationId xmlns:a16="http://schemas.microsoft.com/office/drawing/2014/main" id="{348C94B8-4C9B-463B-A6BB-C3358FFBE5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2622" y="527260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Graphic 30" descr="Lips with solid fill">
            <a:extLst>
              <a:ext uri="{FF2B5EF4-FFF2-40B4-BE49-F238E27FC236}">
                <a16:creationId xmlns:a16="http://schemas.microsoft.com/office/drawing/2014/main" id="{A36EAD58-646F-45EB-BB08-A251F545B1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74953" y="1296799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Graphic 32" descr="Man with solid fill">
            <a:extLst>
              <a:ext uri="{FF2B5EF4-FFF2-40B4-BE49-F238E27FC236}">
                <a16:creationId xmlns:a16="http://schemas.microsoft.com/office/drawing/2014/main" id="{84596272-404C-41BA-B9DA-D765437C1A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9735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CCB322C-0CC8-493C-9285-3BAC069FF8CE}"/>
              </a:ext>
            </a:extLst>
          </p:cNvPr>
          <p:cNvCxnSpPr>
            <a:stCxn id="61" idx="1"/>
            <a:endCxn id="63" idx="3"/>
          </p:cNvCxnSpPr>
          <p:nvPr/>
        </p:nvCxnSpPr>
        <p:spPr>
          <a:xfrm flipH="1">
            <a:off x="7801262" y="4413261"/>
            <a:ext cx="1796258" cy="201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8" name="Straight Arrow Connector 38">
            <a:extLst>
              <a:ext uri="{FF2B5EF4-FFF2-40B4-BE49-F238E27FC236}">
                <a16:creationId xmlns:a16="http://schemas.microsoft.com/office/drawing/2014/main" id="{2AF828E1-CD61-433A-833D-8FE3E4AE8069}"/>
              </a:ext>
            </a:extLst>
          </p:cNvPr>
          <p:cNvCxnSpPr>
            <a:stCxn id="62" idx="1"/>
            <a:endCxn id="64" idx="3"/>
          </p:cNvCxnSpPr>
          <p:nvPr/>
        </p:nvCxnSpPr>
        <p:spPr>
          <a:xfrm flipH="1" flipV="1">
            <a:off x="7801262" y="5546924"/>
            <a:ext cx="1796258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9" name="Straight Arrow Connector 41">
            <a:extLst>
              <a:ext uri="{FF2B5EF4-FFF2-40B4-BE49-F238E27FC236}">
                <a16:creationId xmlns:a16="http://schemas.microsoft.com/office/drawing/2014/main" id="{0B802D91-A8D0-466D-8D25-490F1695AD94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7723593" y="969264"/>
            <a:ext cx="172507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0" name="Straight Arrow Connector 43">
            <a:extLst>
              <a:ext uri="{FF2B5EF4-FFF2-40B4-BE49-F238E27FC236}">
                <a16:creationId xmlns:a16="http://schemas.microsoft.com/office/drawing/2014/main" id="{C18B7C06-83A5-4C75-8153-E3AAE41F3A74}"/>
              </a:ext>
            </a:extLst>
          </p:cNvPr>
          <p:cNvCxnSpPr>
            <a:stCxn id="65" idx="3"/>
            <a:endCxn id="60" idx="1"/>
          </p:cNvCxnSpPr>
          <p:nvPr/>
        </p:nvCxnSpPr>
        <p:spPr>
          <a:xfrm>
            <a:off x="7723593" y="1571119"/>
            <a:ext cx="176705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sp>
        <p:nvSpPr>
          <p:cNvPr id="71" name="Oval 45">
            <a:extLst>
              <a:ext uri="{FF2B5EF4-FFF2-40B4-BE49-F238E27FC236}">
                <a16:creationId xmlns:a16="http://schemas.microsoft.com/office/drawing/2014/main" id="{D9830BEF-A163-4C92-9232-4C886AED0F4B}"/>
              </a:ext>
            </a:extLst>
          </p:cNvPr>
          <p:cNvSpPr/>
          <p:nvPr/>
        </p:nvSpPr>
        <p:spPr>
          <a:xfrm>
            <a:off x="11102575" y="2541621"/>
            <a:ext cx="91440" cy="914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2" name="Connector: Curved 62">
            <a:extLst>
              <a:ext uri="{FF2B5EF4-FFF2-40B4-BE49-F238E27FC236}">
                <a16:creationId xmlns:a16="http://schemas.microsoft.com/office/drawing/2014/main" id="{9CC22EA0-ACDB-40FE-BB7F-F4E98075A1DE}"/>
              </a:ext>
            </a:extLst>
          </p:cNvPr>
          <p:cNvCxnSpPr>
            <a:stCxn id="60" idx="3"/>
            <a:endCxn id="71" idx="4"/>
          </p:cNvCxnSpPr>
          <p:nvPr/>
        </p:nvCxnSpPr>
        <p:spPr>
          <a:xfrm>
            <a:off x="10039285" y="1579770"/>
            <a:ext cx="1076681" cy="97524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3" name="Connector: Curved 64">
            <a:extLst>
              <a:ext uri="{FF2B5EF4-FFF2-40B4-BE49-F238E27FC236}">
                <a16:creationId xmlns:a16="http://schemas.microsoft.com/office/drawing/2014/main" id="{596F5C00-8A7B-4305-8AA4-EA967D744170}"/>
              </a:ext>
            </a:extLst>
          </p:cNvPr>
          <p:cNvCxnSpPr>
            <a:stCxn id="59" idx="3"/>
            <a:endCxn id="71" idx="0"/>
          </p:cNvCxnSpPr>
          <p:nvPr/>
        </p:nvCxnSpPr>
        <p:spPr>
          <a:xfrm>
            <a:off x="9997305" y="977915"/>
            <a:ext cx="1150990" cy="1563706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4" name="Connector: Curved 67">
            <a:extLst>
              <a:ext uri="{FF2B5EF4-FFF2-40B4-BE49-F238E27FC236}">
                <a16:creationId xmlns:a16="http://schemas.microsoft.com/office/drawing/2014/main" id="{82FE9436-E938-40B7-B5A1-50D9074B1530}"/>
              </a:ext>
            </a:extLst>
          </p:cNvPr>
          <p:cNvCxnSpPr>
            <a:stCxn id="58" idx="2"/>
            <a:endCxn id="61" idx="3"/>
          </p:cNvCxnSpPr>
          <p:nvPr/>
        </p:nvCxnSpPr>
        <p:spPr>
          <a:xfrm rot="5400000">
            <a:off x="10305330" y="3570295"/>
            <a:ext cx="683797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5" name="Connector: Curved 69">
            <a:extLst>
              <a:ext uri="{FF2B5EF4-FFF2-40B4-BE49-F238E27FC236}">
                <a16:creationId xmlns:a16="http://schemas.microsoft.com/office/drawing/2014/main" id="{EEA51232-0D84-4429-88DE-2A3511CCEAD4}"/>
              </a:ext>
            </a:extLst>
          </p:cNvPr>
          <p:cNvCxnSpPr>
            <a:stCxn id="58" idx="2"/>
            <a:endCxn id="62" idx="3"/>
          </p:cNvCxnSpPr>
          <p:nvPr/>
        </p:nvCxnSpPr>
        <p:spPr>
          <a:xfrm rot="5400000">
            <a:off x="9734173" y="4141452"/>
            <a:ext cx="1826111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6" name="Straight Arrow Connector 71">
            <a:extLst>
              <a:ext uri="{FF2B5EF4-FFF2-40B4-BE49-F238E27FC236}">
                <a16:creationId xmlns:a16="http://schemas.microsoft.com/office/drawing/2014/main" id="{18D89AD7-178E-41D4-BF0A-7673AC106E93}"/>
              </a:ext>
            </a:extLst>
          </p:cNvPr>
          <p:cNvCxnSpPr>
            <a:stCxn id="71" idx="2"/>
            <a:endCxn id="58" idx="0"/>
          </p:cNvCxnSpPr>
          <p:nvPr/>
        </p:nvCxnSpPr>
        <p:spPr>
          <a:xfrm>
            <a:off x="11148295" y="2633061"/>
            <a:ext cx="0" cy="1820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7" name="Connector: Curved 73">
            <a:extLst>
              <a:ext uri="{FF2B5EF4-FFF2-40B4-BE49-F238E27FC236}">
                <a16:creationId xmlns:a16="http://schemas.microsoft.com/office/drawing/2014/main" id="{3D39EE15-A3AE-40D8-AA0A-D4F1916A6D37}"/>
              </a:ext>
            </a:extLst>
          </p:cNvPr>
          <p:cNvCxnSpPr>
            <a:stCxn id="63" idx="1"/>
            <a:endCxn id="66" idx="2"/>
          </p:cNvCxnSpPr>
          <p:nvPr/>
        </p:nvCxnSpPr>
        <p:spPr>
          <a:xfrm rot="10800000">
            <a:off x="6054556" y="3729464"/>
            <a:ext cx="1198067" cy="68580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8" name="Connector: Curved 75">
            <a:extLst>
              <a:ext uri="{FF2B5EF4-FFF2-40B4-BE49-F238E27FC236}">
                <a16:creationId xmlns:a16="http://schemas.microsoft.com/office/drawing/2014/main" id="{78906A74-A0B6-4F04-9B4E-E091696B9AA9}"/>
              </a:ext>
            </a:extLst>
          </p:cNvPr>
          <p:cNvCxnSpPr>
            <a:stCxn id="64" idx="1"/>
            <a:endCxn id="66" idx="2"/>
          </p:cNvCxnSpPr>
          <p:nvPr/>
        </p:nvCxnSpPr>
        <p:spPr>
          <a:xfrm rot="10800000">
            <a:off x="6054556" y="3729464"/>
            <a:ext cx="1198067" cy="1817460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9" name="Connector: Curved 77">
            <a:extLst>
              <a:ext uri="{FF2B5EF4-FFF2-40B4-BE49-F238E27FC236}">
                <a16:creationId xmlns:a16="http://schemas.microsoft.com/office/drawing/2014/main" id="{69888D86-44B8-4195-B63B-250B24336EEE}"/>
              </a:ext>
            </a:extLst>
          </p:cNvPr>
          <p:cNvCxnSpPr>
            <a:stCxn id="66" idx="0"/>
            <a:endCxn id="57" idx="1"/>
          </p:cNvCxnSpPr>
          <p:nvPr/>
        </p:nvCxnSpPr>
        <p:spPr>
          <a:xfrm rot="5400000" flipH="1" flipV="1">
            <a:off x="5691854" y="1331965"/>
            <a:ext cx="1845800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80" name="Connector: Curved 81">
            <a:extLst>
              <a:ext uri="{FF2B5EF4-FFF2-40B4-BE49-F238E27FC236}">
                <a16:creationId xmlns:a16="http://schemas.microsoft.com/office/drawing/2014/main" id="{2F9AC1F3-AD74-4CBA-8B90-ACC371D32875}"/>
              </a:ext>
            </a:extLst>
          </p:cNvPr>
          <p:cNvCxnSpPr>
            <a:stCxn id="66" idx="0"/>
            <a:endCxn id="65" idx="1"/>
          </p:cNvCxnSpPr>
          <p:nvPr/>
        </p:nvCxnSpPr>
        <p:spPr>
          <a:xfrm rot="5400000" flipH="1" flipV="1">
            <a:off x="5992782" y="1632893"/>
            <a:ext cx="1243945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pic>
        <p:nvPicPr>
          <p:cNvPr id="81" name="Graphic 80" descr="Protecting hand with solid fill">
            <a:extLst>
              <a:ext uri="{FF2B5EF4-FFF2-40B4-BE49-F238E27FC236}">
                <a16:creationId xmlns:a16="http://schemas.microsoft.com/office/drawing/2014/main" id="{8A816DF2-438C-4B59-B252-9284F3212B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7252622" y="1898654"/>
            <a:ext cx="457200" cy="457200"/>
          </a:xfrm>
          <a:prstGeom prst="rect">
            <a:avLst/>
          </a:prstGeom>
        </p:spPr>
      </p:pic>
      <p:pic>
        <p:nvPicPr>
          <p:cNvPr id="82" name="Graphic 81" descr="Keyboard with solid fill">
            <a:extLst>
              <a:ext uri="{FF2B5EF4-FFF2-40B4-BE49-F238E27FC236}">
                <a16:creationId xmlns:a16="http://schemas.microsoft.com/office/drawing/2014/main" id="{2F555C17-231F-4488-A2A0-B11A914C5E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40105" y="1899810"/>
            <a:ext cx="457200" cy="457200"/>
          </a:xfrm>
          <a:prstGeom prst="rect">
            <a:avLst/>
          </a:prstGeom>
        </p:spPr>
      </p:pic>
      <p:cxnSp>
        <p:nvCxnSpPr>
          <p:cNvPr id="83" name="Straight Arrow Connector 43">
            <a:extLst>
              <a:ext uri="{FF2B5EF4-FFF2-40B4-BE49-F238E27FC236}">
                <a16:creationId xmlns:a16="http://schemas.microsoft.com/office/drawing/2014/main" id="{3197D996-E649-4EDA-8C35-83F5A3E6C417}"/>
              </a:ext>
            </a:extLst>
          </p:cNvPr>
          <p:cNvCxnSpPr>
            <a:cxnSpLocks/>
            <a:stCxn id="81" idx="1"/>
            <a:endCxn id="82" idx="1"/>
          </p:cNvCxnSpPr>
          <p:nvPr/>
        </p:nvCxnSpPr>
        <p:spPr>
          <a:xfrm>
            <a:off x="7709822" y="2127254"/>
            <a:ext cx="1830283" cy="1156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6" name="Connector: Curved 81">
            <a:extLst>
              <a:ext uri="{FF2B5EF4-FFF2-40B4-BE49-F238E27FC236}">
                <a16:creationId xmlns:a16="http://schemas.microsoft.com/office/drawing/2014/main" id="{C3EF645E-EE6F-40B7-AADC-8D8A896F8825}"/>
              </a:ext>
            </a:extLst>
          </p:cNvPr>
          <p:cNvCxnSpPr>
            <a:cxnSpLocks/>
            <a:stCxn id="66" idx="0"/>
            <a:endCxn id="81" idx="3"/>
          </p:cNvCxnSpPr>
          <p:nvPr/>
        </p:nvCxnSpPr>
        <p:spPr>
          <a:xfrm rot="5400000" flipH="1" flipV="1">
            <a:off x="6309683" y="1872126"/>
            <a:ext cx="687810" cy="1198067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9" name="Connector: Curved 81">
            <a:extLst>
              <a:ext uri="{FF2B5EF4-FFF2-40B4-BE49-F238E27FC236}">
                <a16:creationId xmlns:a16="http://schemas.microsoft.com/office/drawing/2014/main" id="{A88CE069-D8D0-4309-A73A-E04FBFB893F9}"/>
              </a:ext>
            </a:extLst>
          </p:cNvPr>
          <p:cNvCxnSpPr>
            <a:cxnSpLocks/>
            <a:stCxn id="82" idx="3"/>
            <a:endCxn id="71" idx="4"/>
          </p:cNvCxnSpPr>
          <p:nvPr/>
        </p:nvCxnSpPr>
        <p:spPr>
          <a:xfrm>
            <a:off x="9997305" y="2128410"/>
            <a:ext cx="1118661" cy="42660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6409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Technology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programmable device (laptop or desktop PC)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camera for visual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microphone for audio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Speakers for audio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 Python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for input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(visual input, face detection)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Face_recognition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(uses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processing visual inputs)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Pyttsx3 (audio output, works offline)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Speechrecognition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(handles audio input, both online and offline)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5CBF4DE-427D-454B-A6E0-FFEC8A4C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6" y="1624810"/>
            <a:ext cx="2670850" cy="267085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78FD8AC-A32A-4DFF-8551-0992F970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8" y="3889356"/>
            <a:ext cx="1650798" cy="2033233"/>
          </a:xfrm>
          <a:prstGeom prst="rect">
            <a:avLst/>
          </a:prstGeom>
        </p:spPr>
      </p:pic>
      <p:pic>
        <p:nvPicPr>
          <p:cNvPr id="9" name="Picture 8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1E4E205A-9A6F-47ED-B743-6F5750F7F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1" y="935411"/>
            <a:ext cx="2142972" cy="21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detects of a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recognizes 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register 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leave a note to another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edit a note they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delete a note they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tells the notes to a member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8CCDB40-44D4-4F6D-86B7-98CDF184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07" y="525784"/>
            <a:ext cx="4520771" cy="58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16F27-A87C-49D9-B1E6-8399910EC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85" y="1083484"/>
            <a:ext cx="4471416" cy="45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3B590EA-F3AF-4AD2-9E17-FAC5AC6B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2" y="958406"/>
            <a:ext cx="6018084" cy="49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4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804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Home Assistant that can distinguish users</vt:lpstr>
      <vt:lpstr>Outline</vt:lpstr>
      <vt:lpstr>Concepts</vt:lpstr>
      <vt:lpstr>Architecture</vt:lpstr>
      <vt:lpstr>Technology</vt:lpstr>
      <vt:lpstr>Interactions</vt:lpstr>
      <vt:lpstr>Interactions</vt:lpstr>
      <vt:lpstr>Interactions</vt:lpstr>
      <vt:lpstr>Interactions</vt:lpstr>
      <vt:lpstr>Interactions</vt:lpstr>
      <vt:lpstr>Interactions</vt:lpstr>
      <vt:lpstr>Interaction structure pt. I: recognizing a user</vt:lpstr>
      <vt:lpstr>Interaction structure pt. I: recognizing a user</vt:lpstr>
      <vt:lpstr>Interaction structure pt. I: what if they can’t be recognized?</vt:lpstr>
      <vt:lpstr>Interaction structure pt. I: what if they can’t be recognized?</vt:lpstr>
      <vt:lpstr>Interaction structure pt. II: let’s have a talk</vt:lpstr>
      <vt:lpstr>Demo</vt:lpstr>
      <vt:lpstr>Conclusion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Giulio Attenni</cp:lastModifiedBy>
  <cp:revision>29</cp:revision>
  <dcterms:created xsi:type="dcterms:W3CDTF">2021-07-06T11:17:57Z</dcterms:created>
  <dcterms:modified xsi:type="dcterms:W3CDTF">2021-07-07T08:51:03Z</dcterms:modified>
</cp:coreProperties>
</file>