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346" r:id="rId2"/>
    <p:sldId id="416" r:id="rId3"/>
    <p:sldId id="435" r:id="rId4"/>
    <p:sldId id="419" r:id="rId5"/>
    <p:sldId id="421" r:id="rId6"/>
    <p:sldId id="420" r:id="rId7"/>
    <p:sldId id="423" r:id="rId8"/>
    <p:sldId id="424" r:id="rId9"/>
    <p:sldId id="425" r:id="rId10"/>
    <p:sldId id="426" r:id="rId11"/>
    <p:sldId id="427" r:id="rId12"/>
    <p:sldId id="428" r:id="rId13"/>
    <p:sldId id="432" r:id="rId14"/>
    <p:sldId id="431" r:id="rId15"/>
    <p:sldId id="429" r:id="rId16"/>
    <p:sldId id="433" r:id="rId17"/>
    <p:sldId id="434" r:id="rId18"/>
    <p:sldId id="418" r:id="rId19"/>
    <p:sldId id="422" r:id="rId20"/>
    <p:sldId id="382"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0053A3"/>
    <a:srgbClr val="ECECEC"/>
    <a:srgbClr val="FFFFFF"/>
    <a:srgbClr val="453D3A"/>
    <a:srgbClr val="1A92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92" autoAdjust="0"/>
    <p:restoredTop sz="58595" autoAdjust="0"/>
  </p:normalViewPr>
  <p:slideViewPr>
    <p:cSldViewPr snapToGrid="0" showGuides="1">
      <p:cViewPr varScale="1">
        <p:scale>
          <a:sx n="42" d="100"/>
          <a:sy n="42" d="100"/>
        </p:scale>
        <p:origin x="1716" y="54"/>
      </p:cViewPr>
      <p:guideLst>
        <p:guide orient="horz" pos="2160"/>
        <p:guide pos="3840"/>
      </p:guideLst>
    </p:cSldViewPr>
  </p:slideViewPr>
  <p:notesTextViewPr>
    <p:cViewPr>
      <p:scale>
        <a:sx n="3" d="2"/>
        <a:sy n="3" d="2"/>
      </p:scale>
      <p:origin x="0" y="0"/>
    </p:cViewPr>
  </p:notesTextViewPr>
  <p:sorterViewPr>
    <p:cViewPr>
      <p:scale>
        <a:sx n="120" d="100"/>
        <a:sy n="120" d="100"/>
      </p:scale>
      <p:origin x="0" y="336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2F98C7-9395-4E9A-96EC-DE4C39432AA7}" type="datetimeFigureOut">
              <a:rPr lang="zh-CN" altLang="en-US" smtClean="0"/>
              <a:t>2019/8/29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464DB0-CCE3-4363-801A-A01AADC6398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kern="1200" dirty="0">
                <a:solidFill>
                  <a:schemeClr val="tx1"/>
                </a:solidFill>
                <a:effectLst/>
                <a:latin typeface="+mn-lt"/>
                <a:ea typeface="+mn-ea"/>
                <a:cs typeface="+mn-cs"/>
              </a:rPr>
              <a:t>龙永图： 中方贸易代表团代表，曾任复旦大学国际关系与公共事务学院院长，外经贸部副部长，据追踪报道加入世贸的白岩松回忆，龙永图长期只有一套高级西装，每次回到办公室都很仔细的挂好。在海外谈判很少去逛商场，因为买不起，感觉丢了面子。早年在日内瓦参加谈判，主办方给他定的套房，他都要晚些时候悄悄去退了换单间，好为国家省点外汇。</a:t>
            </a:r>
          </a:p>
        </p:txBody>
      </p:sp>
      <p:sp>
        <p:nvSpPr>
          <p:cNvPr id="4" name="灯片编号占位符 3"/>
          <p:cNvSpPr>
            <a:spLocks noGrp="1"/>
          </p:cNvSpPr>
          <p:nvPr>
            <p:ph type="sldNum" sz="quarter" idx="10"/>
          </p:nvPr>
        </p:nvSpPr>
        <p:spPr/>
        <p:txBody>
          <a:bodyPr/>
          <a:lstStyle/>
          <a:p>
            <a:fld id="{41464DB0-CCE3-4363-801A-A01AADC6398D}" type="slidenum">
              <a:rPr lang="zh-CN" altLang="en-US" smtClean="0"/>
              <a:t>10</a:t>
            </a:fld>
            <a:endParaRPr lang="zh-CN" altLang="en-US"/>
          </a:p>
        </p:txBody>
      </p:sp>
    </p:spTree>
    <p:extLst>
      <p:ext uri="{BB962C8B-B14F-4D97-AF65-F5344CB8AC3E}">
        <p14:creationId xmlns:p14="http://schemas.microsoft.com/office/powerpoint/2010/main" val="28588916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kern="1200" dirty="0">
                <a:solidFill>
                  <a:schemeClr val="tx1"/>
                </a:solidFill>
                <a:effectLst/>
                <a:latin typeface="+mn-lt"/>
                <a:ea typeface="+mn-ea"/>
                <a:cs typeface="+mn-cs"/>
              </a:rPr>
              <a:t>犹太人家庭长大，芝加哥人，父亲是波兰人，母亲是俄罗斯人</a:t>
            </a:r>
          </a:p>
          <a:p>
            <a:r>
              <a:rPr lang="zh-CN" altLang="en-US" sz="1200" b="0" kern="1200" dirty="0">
                <a:solidFill>
                  <a:schemeClr val="tx1"/>
                </a:solidFill>
                <a:effectLst/>
                <a:latin typeface="+mn-lt"/>
                <a:ea typeface="+mn-ea"/>
                <a:cs typeface="+mn-cs"/>
              </a:rPr>
              <a:t>进内阁之前在华盛顿的律师公司工作了</a:t>
            </a:r>
            <a:r>
              <a:rPr lang="en-US" altLang="zh-CN" sz="1200" b="0" kern="1200" dirty="0">
                <a:solidFill>
                  <a:schemeClr val="tx1"/>
                </a:solidFill>
                <a:effectLst/>
                <a:latin typeface="+mn-lt"/>
                <a:ea typeface="+mn-ea"/>
                <a:cs typeface="+mn-cs"/>
              </a:rPr>
              <a:t>18</a:t>
            </a:r>
            <a:r>
              <a:rPr lang="zh-CN" altLang="en-US" sz="1200" b="0" kern="1200" dirty="0">
                <a:solidFill>
                  <a:schemeClr val="tx1"/>
                </a:solidFill>
                <a:effectLst/>
                <a:latin typeface="+mn-lt"/>
                <a:ea typeface="+mn-ea"/>
                <a:cs typeface="+mn-cs"/>
              </a:rPr>
              <a:t>年</a:t>
            </a:r>
          </a:p>
          <a:p>
            <a:r>
              <a:rPr lang="zh-CN" altLang="en-US" sz="1200" b="0" kern="1200" dirty="0">
                <a:solidFill>
                  <a:schemeClr val="tx1"/>
                </a:solidFill>
                <a:effectLst/>
                <a:latin typeface="+mn-lt"/>
                <a:ea typeface="+mn-ea"/>
                <a:cs typeface="+mn-cs"/>
              </a:rPr>
              <a:t>任期结束后只是担任了一个律师事务所的合伙人，负责一个部门的主管</a:t>
            </a:r>
          </a:p>
          <a:p>
            <a:r>
              <a:rPr lang="zh-CN" altLang="en-US" sz="1200" b="0" kern="1200" dirty="0">
                <a:solidFill>
                  <a:schemeClr val="tx1"/>
                </a:solidFill>
                <a:effectLst/>
                <a:latin typeface="+mn-lt"/>
                <a:ea typeface="+mn-ea"/>
                <a:cs typeface="+mn-cs"/>
              </a:rPr>
              <a:t>* 斯珀林（</a:t>
            </a:r>
            <a:r>
              <a:rPr lang="en-US" altLang="zh-CN" sz="1200" b="0" kern="1200" dirty="0">
                <a:solidFill>
                  <a:schemeClr val="tx1"/>
                </a:solidFill>
                <a:effectLst/>
                <a:latin typeface="+mn-lt"/>
                <a:ea typeface="+mn-ea"/>
                <a:cs typeface="+mn-cs"/>
              </a:rPr>
              <a:t>Gene Sperling</a:t>
            </a:r>
            <a:r>
              <a:rPr lang="zh-CN" altLang="en-US" sz="1200" b="0" kern="1200" dirty="0">
                <a:solidFill>
                  <a:schemeClr val="tx1"/>
                </a:solidFill>
                <a:effectLst/>
                <a:latin typeface="+mn-lt"/>
                <a:ea typeface="+mn-ea"/>
                <a:cs typeface="+mn-cs"/>
              </a:rPr>
              <a:t>）：白宫的首席经济顾问，密歇根州安娜堡人，</a:t>
            </a:r>
            <a:r>
              <a:rPr lang="en-US" altLang="zh-CN" sz="1200" b="0" kern="1200" dirty="0">
                <a:solidFill>
                  <a:schemeClr val="tx1"/>
                </a:solidFill>
                <a:effectLst/>
                <a:latin typeface="+mn-lt"/>
                <a:ea typeface="+mn-ea"/>
                <a:cs typeface="+mn-cs"/>
              </a:rPr>
              <a:t>1982</a:t>
            </a:r>
            <a:r>
              <a:rPr lang="zh-CN" altLang="en-US" sz="1200" b="0" kern="1200" dirty="0">
                <a:solidFill>
                  <a:schemeClr val="tx1"/>
                </a:solidFill>
                <a:effectLst/>
                <a:latin typeface="+mn-lt"/>
                <a:ea typeface="+mn-ea"/>
                <a:cs typeface="+mn-cs"/>
              </a:rPr>
              <a:t>年明尼苏达大学政治科学毕业，</a:t>
            </a:r>
            <a:r>
              <a:rPr lang="en-US" altLang="zh-CN" sz="1200" b="0" kern="1200" dirty="0">
                <a:solidFill>
                  <a:schemeClr val="tx1"/>
                </a:solidFill>
                <a:effectLst/>
                <a:latin typeface="+mn-lt"/>
                <a:ea typeface="+mn-ea"/>
                <a:cs typeface="+mn-cs"/>
              </a:rPr>
              <a:t>1985</a:t>
            </a:r>
            <a:r>
              <a:rPr lang="zh-CN" altLang="en-US" sz="1200" b="0" kern="1200" dirty="0">
                <a:solidFill>
                  <a:schemeClr val="tx1"/>
                </a:solidFill>
                <a:effectLst/>
                <a:latin typeface="+mn-lt"/>
                <a:ea typeface="+mn-ea"/>
                <a:cs typeface="+mn-cs"/>
              </a:rPr>
              <a:t>年耶鲁法学博士毕业，</a:t>
            </a:r>
            <a:r>
              <a:rPr lang="en-US" altLang="zh-CN" sz="1200" b="0" kern="1200" dirty="0">
                <a:solidFill>
                  <a:schemeClr val="tx1"/>
                </a:solidFill>
                <a:effectLst/>
                <a:latin typeface="+mn-lt"/>
                <a:ea typeface="+mn-ea"/>
                <a:cs typeface="+mn-cs"/>
              </a:rPr>
              <a:t>08</a:t>
            </a:r>
            <a:r>
              <a:rPr lang="zh-CN" altLang="en-US" sz="1200" b="0" kern="1200" dirty="0">
                <a:solidFill>
                  <a:schemeClr val="tx1"/>
                </a:solidFill>
                <a:effectLst/>
                <a:latin typeface="+mn-lt"/>
                <a:ea typeface="+mn-ea"/>
                <a:cs typeface="+mn-cs"/>
              </a:rPr>
              <a:t>年重返白宫</a:t>
            </a:r>
          </a:p>
        </p:txBody>
      </p:sp>
      <p:sp>
        <p:nvSpPr>
          <p:cNvPr id="4" name="灯片编号占位符 3"/>
          <p:cNvSpPr>
            <a:spLocks noGrp="1"/>
          </p:cNvSpPr>
          <p:nvPr>
            <p:ph type="sldNum" sz="quarter" idx="10"/>
          </p:nvPr>
        </p:nvSpPr>
        <p:spPr/>
        <p:txBody>
          <a:bodyPr/>
          <a:lstStyle/>
          <a:p>
            <a:fld id="{41464DB0-CCE3-4363-801A-A01AADC6398D}" type="slidenum">
              <a:rPr lang="zh-CN" altLang="en-US" smtClean="0"/>
              <a:t>11</a:t>
            </a:fld>
            <a:endParaRPr lang="zh-CN" altLang="en-US"/>
          </a:p>
        </p:txBody>
      </p:sp>
    </p:spTree>
    <p:extLst>
      <p:ext uri="{BB962C8B-B14F-4D97-AF65-F5344CB8AC3E}">
        <p14:creationId xmlns:p14="http://schemas.microsoft.com/office/powerpoint/2010/main" val="1871319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1998</a:t>
            </a:r>
            <a:r>
              <a:rPr lang="zh-CN" altLang="en-US" dirty="0"/>
              <a:t>年，美国国会成立了“对华技术转让特设委员会”，该委员会的主席考克斯（</a:t>
            </a:r>
            <a:r>
              <a:rPr lang="en-US" altLang="zh-CN" dirty="0"/>
              <a:t>Christopher Cox</a:t>
            </a:r>
            <a:r>
              <a:rPr lang="zh-CN" altLang="en-US" dirty="0"/>
              <a:t>）炮制了一份长达</a:t>
            </a:r>
            <a:r>
              <a:rPr lang="en-US" altLang="zh-CN" dirty="0"/>
              <a:t>700</a:t>
            </a:r>
            <a:r>
              <a:rPr lang="zh-CN" altLang="en-US" dirty="0"/>
              <a:t>多页的所谓“对华技术转让报告”，报告信誓旦旦的宣称，在美国洛斯阿拉莫斯国家实验室工作的华裔科学家李文和，向中方透露了</a:t>
            </a:r>
            <a:r>
              <a:rPr lang="en-US" altLang="zh-CN" dirty="0"/>
              <a:t>W88</a:t>
            </a:r>
            <a:r>
              <a:rPr lang="zh-CN" altLang="en-US" dirty="0"/>
              <a:t>核弹头的关键技术。</a:t>
            </a:r>
            <a:endParaRPr lang="en-US" altLang="zh-CN" dirty="0"/>
          </a:p>
          <a:p>
            <a:r>
              <a:rPr lang="en-US" altLang="zh-CN" sz="1200" b="0" i="0" kern="1200" dirty="0">
                <a:solidFill>
                  <a:schemeClr val="tx1"/>
                </a:solidFill>
                <a:effectLst/>
                <a:latin typeface="+mn-lt"/>
                <a:ea typeface="+mn-ea"/>
                <a:cs typeface="+mn-cs"/>
              </a:rPr>
              <a:t>1999</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12</a:t>
            </a:r>
            <a:r>
              <a:rPr lang="zh-CN" altLang="en-US" sz="1200" b="0" i="0" kern="1200" dirty="0">
                <a:solidFill>
                  <a:schemeClr val="tx1"/>
                </a:solidFill>
                <a:effectLst/>
                <a:latin typeface="+mn-lt"/>
                <a:ea typeface="+mn-ea"/>
                <a:cs typeface="+mn-cs"/>
              </a:rPr>
              <a:t>月，四位斯坦福大学教授发表研究反驳考克斯报告</a:t>
            </a:r>
            <a:r>
              <a:rPr lang="en-US" altLang="zh-CN" sz="1200" b="0" i="0" kern="1200" dirty="0">
                <a:solidFill>
                  <a:schemeClr val="tx1"/>
                </a:solidFill>
                <a:effectLst/>
                <a:latin typeface="+mn-lt"/>
                <a:ea typeface="+mn-ea"/>
                <a:cs typeface="+mn-cs"/>
              </a:rPr>
              <a:t>[9]</a:t>
            </a:r>
            <a:r>
              <a:rPr lang="zh-CN" altLang="en-US" sz="1200" b="0" i="0" kern="1200" dirty="0">
                <a:solidFill>
                  <a:schemeClr val="tx1"/>
                </a:solidFill>
                <a:effectLst/>
                <a:latin typeface="+mn-lt"/>
                <a:ea typeface="+mn-ea"/>
                <a:cs typeface="+mn-cs"/>
              </a:rPr>
              <a:t>，认为“语言充满煽动性，部分证据和结论毫无根据。”</a:t>
            </a:r>
            <a:r>
              <a:rPr lang="en-US" altLang="zh-CN" sz="1200" b="0" i="0" kern="1200" dirty="0">
                <a:solidFill>
                  <a:schemeClr val="tx1"/>
                </a:solidFill>
                <a:effectLst/>
                <a:latin typeface="+mn-lt"/>
                <a:ea typeface="+mn-ea"/>
                <a:cs typeface="+mn-cs"/>
              </a:rPr>
              <a:t>2000</a:t>
            </a:r>
            <a:r>
              <a:rPr lang="zh-CN" altLang="en-US" sz="1200" b="0" i="0" kern="1200" dirty="0">
                <a:solidFill>
                  <a:schemeClr val="tx1"/>
                </a:solidFill>
                <a:effectLst/>
                <a:latin typeface="+mn-lt"/>
                <a:ea typeface="+mn-ea"/>
                <a:cs typeface="+mn-cs"/>
              </a:rPr>
              <a:t>年，无法被定成间谍罪的李文和获释，美国司法部和能源部赔了他</a:t>
            </a:r>
            <a:r>
              <a:rPr lang="en-US" altLang="zh-CN" sz="1200" b="0" i="0" kern="1200" dirty="0">
                <a:solidFill>
                  <a:schemeClr val="tx1"/>
                </a:solidFill>
                <a:effectLst/>
                <a:latin typeface="+mn-lt"/>
                <a:ea typeface="+mn-ea"/>
                <a:cs typeface="+mn-cs"/>
              </a:rPr>
              <a:t>89.5</a:t>
            </a:r>
            <a:r>
              <a:rPr lang="zh-CN" altLang="en-US" sz="1200" b="0" i="0" kern="1200" dirty="0">
                <a:solidFill>
                  <a:schemeClr val="tx1"/>
                </a:solidFill>
                <a:effectLst/>
                <a:latin typeface="+mn-lt"/>
                <a:ea typeface="+mn-ea"/>
                <a:cs typeface="+mn-cs"/>
              </a:rPr>
              <a:t>万美元，</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纽约时报</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在内的</a:t>
            </a:r>
            <a:r>
              <a:rPr lang="en-US" altLang="zh-CN" sz="1200" b="0" i="0" kern="1200" dirty="0">
                <a:solidFill>
                  <a:schemeClr val="tx1"/>
                </a:solidFill>
                <a:effectLst/>
                <a:latin typeface="+mn-lt"/>
                <a:ea typeface="+mn-ea"/>
                <a:cs typeface="+mn-cs"/>
              </a:rPr>
              <a:t>5</a:t>
            </a:r>
            <a:r>
              <a:rPr lang="zh-CN" altLang="en-US" sz="1200" b="0" i="0" kern="1200" dirty="0">
                <a:solidFill>
                  <a:schemeClr val="tx1"/>
                </a:solidFill>
                <a:effectLst/>
                <a:latin typeface="+mn-lt"/>
                <a:ea typeface="+mn-ea"/>
                <a:cs typeface="+mn-cs"/>
              </a:rPr>
              <a:t>家媒体赔了他</a:t>
            </a:r>
            <a:r>
              <a:rPr lang="en-US" altLang="zh-CN" sz="1200" b="0" i="0" kern="1200" dirty="0">
                <a:solidFill>
                  <a:schemeClr val="tx1"/>
                </a:solidFill>
                <a:effectLst/>
                <a:latin typeface="+mn-lt"/>
                <a:ea typeface="+mn-ea"/>
                <a:cs typeface="+mn-cs"/>
              </a:rPr>
              <a:t>75</a:t>
            </a:r>
            <a:r>
              <a:rPr lang="zh-CN" altLang="en-US" sz="1200" b="0" i="0" kern="1200" dirty="0">
                <a:solidFill>
                  <a:schemeClr val="tx1"/>
                </a:solidFill>
                <a:effectLst/>
                <a:latin typeface="+mn-lt"/>
                <a:ea typeface="+mn-ea"/>
                <a:cs typeface="+mn-cs"/>
              </a:rPr>
              <a:t>万美元。</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华尔街日报</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报道赞成达成协议的方面主要是长期与中国打交道的贸易谈判代表巴尔舍夫斯基、国务卿奥尔布赖特、总统国家安全顾问桑迪伯杰。他们已经看到中国人确实做出了让步，劝诫应该“见好就收”，不该让朱镕基空手而归。</a:t>
            </a:r>
          </a:p>
          <a:p>
            <a:r>
              <a:rPr lang="zh-CN" altLang="en-US" sz="1200" b="0" i="0" kern="1200" dirty="0">
                <a:solidFill>
                  <a:schemeClr val="tx1"/>
                </a:solidFill>
                <a:effectLst/>
                <a:latin typeface="+mn-lt"/>
                <a:ea typeface="+mn-ea"/>
                <a:cs typeface="+mn-cs"/>
              </a:rPr>
              <a:t>反对达成协议的方面主要来自经济界，财政部长鲁宾、商务部长戴利和总统首席经济顾问斯珀林，他们相信拖一拖可以从中国人手里拿到更好的报价。财政部长戴利坚持要求中国向外国经济公司开放证券市场，并允许外国银行向中国人提供汽车贷款。</a:t>
            </a:r>
          </a:p>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12</a:t>
            </a:fld>
            <a:endParaRPr lang="zh-CN" altLang="en-US"/>
          </a:p>
        </p:txBody>
      </p:sp>
    </p:spTree>
    <p:extLst>
      <p:ext uri="{BB962C8B-B14F-4D97-AF65-F5344CB8AC3E}">
        <p14:creationId xmlns:p14="http://schemas.microsoft.com/office/powerpoint/2010/main" val="39465811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首席谈判代表卡西迪在</a:t>
            </a:r>
            <a:r>
              <a:rPr lang="en-US" altLang="zh-CN" dirty="0"/>
              <a:t>4</a:t>
            </a:r>
            <a:r>
              <a:rPr lang="zh-CN" altLang="en-US" dirty="0"/>
              <a:t>月底去了北京，但是</a:t>
            </a:r>
            <a:r>
              <a:rPr lang="en-US" altLang="zh-CN" dirty="0"/>
              <a:t>5</a:t>
            </a:r>
            <a:r>
              <a:rPr lang="zh-CN" altLang="en-US" dirty="0"/>
              <a:t>月</a:t>
            </a:r>
            <a:r>
              <a:rPr lang="en-US" altLang="zh-CN" dirty="0"/>
              <a:t>8</a:t>
            </a:r>
            <a:r>
              <a:rPr lang="zh-CN" altLang="en-US" dirty="0"/>
              <a:t>日，南斯拉夫大使馆被轰炸了。那年夏天，在美国举行的女足世界杯，女足不像男足那样，进了世界杯的决赛，而决赛的对手就是东道主美国队，</a:t>
            </a:r>
            <a:r>
              <a:rPr lang="zh-CN" altLang="en-US" sz="1200" b="0" i="0" kern="1200" dirty="0">
                <a:solidFill>
                  <a:schemeClr val="tx1"/>
                </a:solidFill>
                <a:effectLst/>
                <a:latin typeface="+mn-lt"/>
                <a:ea typeface="+mn-ea"/>
                <a:cs typeface="+mn-cs"/>
              </a:rPr>
              <a:t>在克林顿看来这是天赐良机，他决意效仿周恩来和尼克松导演的那场“乒乓外交”。美国总统亲临现场观看了决赛，并在赛后第一时间用夸张的语气向中国表示了祝贺（虽然中国队拿的是亚军）。随后在上海举办的全球财富论坛吸引了大量美国的商业领袖，他们纷纷表态看好中国。在这样的氛围下，双方高层才开始重新频繁接触。</a:t>
            </a:r>
            <a:r>
              <a:rPr lang="en-US" altLang="zh-CN" sz="1200" b="0" i="0" kern="1200" dirty="0">
                <a:solidFill>
                  <a:schemeClr val="tx1"/>
                </a:solidFill>
                <a:effectLst/>
                <a:latin typeface="+mn-lt"/>
                <a:ea typeface="+mn-ea"/>
                <a:cs typeface="+mn-cs"/>
              </a:rPr>
              <a:t>8</a:t>
            </a:r>
            <a:r>
              <a:rPr lang="zh-CN" altLang="en-US" sz="1200" b="0" i="0" kern="1200" dirty="0">
                <a:solidFill>
                  <a:schemeClr val="tx1"/>
                </a:solidFill>
                <a:effectLst/>
                <a:latin typeface="+mn-lt"/>
                <a:ea typeface="+mn-ea"/>
                <a:cs typeface="+mn-cs"/>
              </a:rPr>
              <a:t>月和</a:t>
            </a:r>
            <a:r>
              <a:rPr lang="en-US" altLang="zh-CN" sz="1200" b="0" i="0" kern="1200" dirty="0">
                <a:solidFill>
                  <a:schemeClr val="tx1"/>
                </a:solidFill>
                <a:effectLst/>
                <a:latin typeface="+mn-lt"/>
                <a:ea typeface="+mn-ea"/>
                <a:cs typeface="+mn-cs"/>
              </a:rPr>
              <a:t>11</a:t>
            </a:r>
            <a:r>
              <a:rPr lang="zh-CN" altLang="en-US" sz="1200" b="0" i="0" kern="1200" dirty="0">
                <a:solidFill>
                  <a:schemeClr val="tx1"/>
                </a:solidFill>
                <a:effectLst/>
                <a:latin typeface="+mn-lt"/>
                <a:ea typeface="+mn-ea"/>
                <a:cs typeface="+mn-cs"/>
              </a:rPr>
              <a:t>月，克林顿先后两次致电国家领导人，希望能够尽快和中国恢复谈判。这才有了</a:t>
            </a:r>
            <a:r>
              <a:rPr lang="en-US" altLang="zh-CN" sz="1200" b="0" i="0" kern="1200" dirty="0">
                <a:solidFill>
                  <a:schemeClr val="tx1"/>
                </a:solidFill>
                <a:effectLst/>
                <a:latin typeface="+mn-lt"/>
                <a:ea typeface="+mn-ea"/>
                <a:cs typeface="+mn-cs"/>
              </a:rPr>
              <a:t>11</a:t>
            </a:r>
            <a:r>
              <a:rPr lang="zh-CN" altLang="en-US" sz="1200" b="0" i="0" kern="1200" dirty="0">
                <a:solidFill>
                  <a:schemeClr val="tx1"/>
                </a:solidFill>
                <a:effectLst/>
                <a:latin typeface="+mn-lt"/>
                <a:ea typeface="+mn-ea"/>
                <a:cs typeface="+mn-cs"/>
              </a:rPr>
              <a:t>月的巴尔舍夫斯基率团访华，双方此时的分歧在于，美方认为可以抓起</a:t>
            </a: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月</a:t>
            </a:r>
            <a:r>
              <a:rPr lang="en-US" altLang="zh-CN" sz="1200" b="0" i="0" kern="1200" dirty="0">
                <a:solidFill>
                  <a:schemeClr val="tx1"/>
                </a:solidFill>
                <a:effectLst/>
                <a:latin typeface="+mn-lt"/>
                <a:ea typeface="+mn-ea"/>
                <a:cs typeface="+mn-cs"/>
              </a:rPr>
              <a:t>8</a:t>
            </a:r>
            <a:r>
              <a:rPr lang="zh-CN" altLang="en-US" sz="1200" b="0" i="0" kern="1200" dirty="0">
                <a:solidFill>
                  <a:schemeClr val="tx1"/>
                </a:solidFill>
                <a:effectLst/>
                <a:latin typeface="+mn-lt"/>
                <a:ea typeface="+mn-ea"/>
                <a:cs typeface="+mn-cs"/>
              </a:rPr>
              <a:t>日朱镕基访美时的协议就跑，而中方则觉得过了这村没这店，一切必须推到重来。</a:t>
            </a:r>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13</a:t>
            </a:fld>
            <a:endParaRPr lang="zh-CN" altLang="en-US"/>
          </a:p>
        </p:txBody>
      </p:sp>
    </p:spTree>
    <p:extLst>
      <p:ext uri="{BB962C8B-B14F-4D97-AF65-F5344CB8AC3E}">
        <p14:creationId xmlns:p14="http://schemas.microsoft.com/office/powerpoint/2010/main" val="27286235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a:t>
            </a:r>
            <a:r>
              <a:rPr lang="en-US" altLang="zh-CN" dirty="0"/>
              <a:t>1999</a:t>
            </a:r>
            <a:r>
              <a:rPr lang="zh-CN" altLang="en-US" dirty="0"/>
              <a:t>年</a:t>
            </a:r>
            <a:r>
              <a:rPr lang="en-US" altLang="zh-CN" dirty="0"/>
              <a:t>11</a:t>
            </a:r>
            <a:r>
              <a:rPr lang="zh-CN" altLang="en-US" dirty="0"/>
              <a:t>月</a:t>
            </a:r>
            <a:r>
              <a:rPr lang="en-US" altLang="zh-CN" dirty="0"/>
              <a:t>15</a:t>
            </a:r>
            <a:r>
              <a:rPr lang="zh-CN" altLang="en-US" dirty="0"/>
              <a:t>日，经过了</a:t>
            </a:r>
            <a:r>
              <a:rPr lang="en-US" altLang="zh-CN" dirty="0"/>
              <a:t>6</a:t>
            </a:r>
            <a:r>
              <a:rPr lang="zh-CN" altLang="en-US" dirty="0"/>
              <a:t>天</a:t>
            </a:r>
            <a:r>
              <a:rPr lang="en-US" altLang="zh-CN" dirty="0"/>
              <a:t>6</a:t>
            </a:r>
            <a:r>
              <a:rPr lang="zh-CN" altLang="en-US" dirty="0"/>
              <a:t>夜的谈判，中美终于达成了协议。扫清了美国这个最后的阻碍，自此中国的入世就是轻舟已过万重山，之后就只是一些小障碍，因为</a:t>
            </a:r>
            <a:r>
              <a:rPr lang="en-US" altLang="zh-CN" dirty="0"/>
              <a:t>2001</a:t>
            </a:r>
            <a:r>
              <a:rPr lang="zh-CN" altLang="en-US" dirty="0"/>
              <a:t>年发生了</a:t>
            </a:r>
            <a:r>
              <a:rPr lang="en-US" altLang="zh-CN" dirty="0"/>
              <a:t>911</a:t>
            </a:r>
            <a:r>
              <a:rPr lang="zh-CN" altLang="en-US" dirty="0"/>
              <a:t>，所以在</a:t>
            </a:r>
            <a:r>
              <a:rPr lang="en-US" altLang="zh-CN" dirty="0"/>
              <a:t>2001</a:t>
            </a:r>
            <a:r>
              <a:rPr lang="zh-CN" altLang="en-US" dirty="0"/>
              <a:t>年</a:t>
            </a:r>
            <a:r>
              <a:rPr lang="en-US" altLang="zh-CN" dirty="0"/>
              <a:t>11</a:t>
            </a:r>
            <a:r>
              <a:rPr lang="zh-CN" altLang="en-US" dirty="0"/>
              <a:t>月</a:t>
            </a:r>
            <a:r>
              <a:rPr lang="en-US" altLang="zh-CN" dirty="0"/>
              <a:t>10</a:t>
            </a:r>
            <a:r>
              <a:rPr lang="zh-CN" altLang="en-US" dirty="0"/>
              <a:t>日，中国在多哈举办的世贸组织部长会议时期批准了中国加入世贸组织，</a:t>
            </a:r>
            <a:r>
              <a:rPr lang="en-US" altLang="zh-CN" dirty="0"/>
              <a:t>2001</a:t>
            </a:r>
            <a:r>
              <a:rPr lang="zh-CN" altLang="en-US" dirty="0"/>
              <a:t>年</a:t>
            </a:r>
            <a:r>
              <a:rPr lang="en-US" altLang="zh-CN" dirty="0"/>
              <a:t>11</a:t>
            </a:r>
            <a:r>
              <a:rPr lang="zh-CN" altLang="en-US" dirty="0"/>
              <a:t>月</a:t>
            </a:r>
            <a:r>
              <a:rPr lang="en-US" altLang="zh-CN" dirty="0"/>
              <a:t>11</a:t>
            </a:r>
            <a:r>
              <a:rPr lang="zh-CN" altLang="en-US" dirty="0"/>
              <a:t>日当时的外经贸部部长石广生正式签署了文件，宣告着中国正式加入了</a:t>
            </a:r>
            <a:r>
              <a:rPr lang="en-US" altLang="zh-CN" dirty="0"/>
              <a:t>WTO</a:t>
            </a:r>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14</a:t>
            </a:fld>
            <a:endParaRPr lang="zh-CN" altLang="en-US"/>
          </a:p>
        </p:txBody>
      </p:sp>
    </p:spTree>
    <p:extLst>
      <p:ext uri="{BB962C8B-B14F-4D97-AF65-F5344CB8AC3E}">
        <p14:creationId xmlns:p14="http://schemas.microsoft.com/office/powerpoint/2010/main" val="34976062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民族主义，对历史负责。取消最惠国待遇</a:t>
            </a:r>
          </a:p>
        </p:txBody>
      </p:sp>
      <p:sp>
        <p:nvSpPr>
          <p:cNvPr id="4" name="灯片编号占位符 3"/>
          <p:cNvSpPr>
            <a:spLocks noGrp="1"/>
          </p:cNvSpPr>
          <p:nvPr>
            <p:ph type="sldNum" sz="quarter" idx="10"/>
          </p:nvPr>
        </p:nvSpPr>
        <p:spPr/>
        <p:txBody>
          <a:bodyPr/>
          <a:lstStyle/>
          <a:p>
            <a:fld id="{41464DB0-CCE3-4363-801A-A01AADC6398D}" type="slidenum">
              <a:rPr lang="zh-CN" altLang="en-US" smtClean="0"/>
              <a:t>15</a:t>
            </a:fld>
            <a:endParaRPr lang="zh-CN" altLang="en-US"/>
          </a:p>
        </p:txBody>
      </p:sp>
    </p:spTree>
    <p:extLst>
      <p:ext uri="{BB962C8B-B14F-4D97-AF65-F5344CB8AC3E}">
        <p14:creationId xmlns:p14="http://schemas.microsoft.com/office/powerpoint/2010/main" val="35856048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民族主义，对历史负责。取消最惠国待遇</a:t>
            </a:r>
          </a:p>
        </p:txBody>
      </p:sp>
      <p:sp>
        <p:nvSpPr>
          <p:cNvPr id="4" name="灯片编号占位符 3"/>
          <p:cNvSpPr>
            <a:spLocks noGrp="1"/>
          </p:cNvSpPr>
          <p:nvPr>
            <p:ph type="sldNum" sz="quarter" idx="10"/>
          </p:nvPr>
        </p:nvSpPr>
        <p:spPr/>
        <p:txBody>
          <a:bodyPr/>
          <a:lstStyle/>
          <a:p>
            <a:fld id="{41464DB0-CCE3-4363-801A-A01AADC6398D}" type="slidenum">
              <a:rPr lang="zh-CN" altLang="en-US" smtClean="0"/>
              <a:t>16</a:t>
            </a:fld>
            <a:endParaRPr lang="zh-CN" altLang="en-US"/>
          </a:p>
        </p:txBody>
      </p:sp>
    </p:spTree>
    <p:extLst>
      <p:ext uri="{BB962C8B-B14F-4D97-AF65-F5344CB8AC3E}">
        <p14:creationId xmlns:p14="http://schemas.microsoft.com/office/powerpoint/2010/main" val="20236857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08</a:t>
            </a:r>
            <a:r>
              <a:rPr lang="zh-CN" altLang="en-US" dirty="0"/>
              <a:t>年</a:t>
            </a:r>
            <a:r>
              <a:rPr lang="en-US" altLang="zh-CN" dirty="0"/>
              <a:t>1</a:t>
            </a:r>
            <a:r>
              <a:rPr lang="zh-CN" altLang="en-US" dirty="0"/>
              <a:t>月美国贸易办公室官网</a:t>
            </a:r>
          </a:p>
        </p:txBody>
      </p:sp>
      <p:sp>
        <p:nvSpPr>
          <p:cNvPr id="4" name="灯片编号占位符 3"/>
          <p:cNvSpPr>
            <a:spLocks noGrp="1"/>
          </p:cNvSpPr>
          <p:nvPr>
            <p:ph type="sldNum" sz="quarter" idx="10"/>
          </p:nvPr>
        </p:nvSpPr>
        <p:spPr/>
        <p:txBody>
          <a:bodyPr/>
          <a:lstStyle/>
          <a:p>
            <a:fld id="{41464DB0-CCE3-4363-801A-A01AADC6398D}" type="slidenum">
              <a:rPr lang="zh-CN" altLang="en-US" smtClean="0"/>
              <a:t>17</a:t>
            </a:fld>
            <a:endParaRPr lang="zh-CN" altLang="en-US"/>
          </a:p>
        </p:txBody>
      </p:sp>
    </p:spTree>
    <p:extLst>
      <p:ext uri="{BB962C8B-B14F-4D97-AF65-F5344CB8AC3E}">
        <p14:creationId xmlns:p14="http://schemas.microsoft.com/office/powerpoint/2010/main" val="1159841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但其实，美国在中国加入</a:t>
            </a:r>
            <a:r>
              <a:rPr lang="en-US" altLang="zh-CN" sz="1200" dirty="0"/>
              <a:t>WTO</a:t>
            </a:r>
            <a:r>
              <a:rPr lang="zh-CN" altLang="en-US" sz="1200" dirty="0"/>
              <a:t>也获取了大量的利益，不然在</a:t>
            </a:r>
            <a:r>
              <a:rPr lang="en-US" altLang="zh-CN" sz="1200" dirty="0"/>
              <a:t>99</a:t>
            </a:r>
            <a:r>
              <a:rPr lang="zh-CN" altLang="en-US" sz="1200" dirty="0"/>
              <a:t>年朱镕基访美结束之后，美国媒体也不会大肆抨击克林顿，指责他错过了与中国达成协议的最好机会。</a:t>
            </a:r>
            <a:endParaRPr lang="en-US" altLang="zh-CN" sz="1200"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18</a:t>
            </a:fld>
            <a:endParaRPr lang="zh-CN" altLang="en-US"/>
          </a:p>
        </p:txBody>
      </p:sp>
    </p:spTree>
    <p:extLst>
      <p:ext uri="{BB962C8B-B14F-4D97-AF65-F5344CB8AC3E}">
        <p14:creationId xmlns:p14="http://schemas.microsoft.com/office/powerpoint/2010/main" val="7470199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19</a:t>
            </a:fld>
            <a:endParaRPr lang="zh-CN" altLang="en-US"/>
          </a:p>
        </p:txBody>
      </p:sp>
    </p:spTree>
    <p:extLst>
      <p:ext uri="{BB962C8B-B14F-4D97-AF65-F5344CB8AC3E}">
        <p14:creationId xmlns:p14="http://schemas.microsoft.com/office/powerpoint/2010/main" val="267542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3</a:t>
            </a:fld>
            <a:endParaRPr lang="zh-CN" altLang="en-US"/>
          </a:p>
        </p:txBody>
      </p:sp>
    </p:spTree>
    <p:extLst>
      <p:ext uri="{BB962C8B-B14F-4D97-AF65-F5344CB8AC3E}">
        <p14:creationId xmlns:p14="http://schemas.microsoft.com/office/powerpoint/2010/main" val="3506843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关税与贸易总协定成员国有时会协调适用于所有国家的新贸易规范。每一次的规范被称为“回合”（</a:t>
            </a:r>
            <a:r>
              <a:rPr lang="en-US" altLang="zh-CN" sz="1200" b="0" i="0" kern="1200" dirty="0">
                <a:solidFill>
                  <a:schemeClr val="tx1"/>
                </a:solidFill>
                <a:effectLst/>
                <a:latin typeface="+mn-lt"/>
                <a:ea typeface="+mn-ea"/>
                <a:cs typeface="+mn-cs"/>
              </a:rPr>
              <a:t>Round</a:t>
            </a:r>
            <a:r>
              <a:rPr lang="zh-CN" altLang="en-US" sz="1200" b="0" i="0" kern="1200" dirty="0">
                <a:solidFill>
                  <a:schemeClr val="tx1"/>
                </a:solidFill>
                <a:effectLst/>
                <a:latin typeface="+mn-lt"/>
                <a:ea typeface="+mn-ea"/>
                <a:cs typeface="+mn-cs"/>
              </a:rPr>
              <a:t>）</a:t>
            </a:r>
            <a:r>
              <a:rPr lang="zh-CN" altLang="en-US" sz="1050" dirty="0"/>
              <a:t>。</a:t>
            </a:r>
            <a:endParaRPr lang="en-US" altLang="zh-CN" sz="1050" dirty="0"/>
          </a:p>
          <a:p>
            <a:r>
              <a:rPr lang="en-US" altLang="zh-CN" sz="1050" dirty="0"/>
              <a:t>1994</a:t>
            </a:r>
            <a:r>
              <a:rPr lang="zh-CN" altLang="en-US" sz="1050" dirty="0"/>
              <a:t>年乌拉圭回合正式提出建立世界贸易组织，</a:t>
            </a:r>
            <a:r>
              <a:rPr lang="en-US" altLang="zh-CN" sz="1050" dirty="0"/>
              <a:t>2001</a:t>
            </a:r>
            <a:r>
              <a:rPr lang="zh-CN" altLang="en-US" sz="1050" dirty="0"/>
              <a:t>年的多哈回合，中国正式加入了世界贸易组织。</a:t>
            </a:r>
            <a:endParaRPr lang="en-US" altLang="zh-CN" sz="1050" dirty="0"/>
          </a:p>
          <a:p>
            <a:r>
              <a:rPr lang="en-US" altLang="zh-CN" sz="1050" dirty="0"/>
              <a:t>1995</a:t>
            </a:r>
            <a:r>
              <a:rPr lang="zh-CN" altLang="en-US" sz="1050" dirty="0"/>
              <a:t>年</a:t>
            </a:r>
            <a:r>
              <a:rPr lang="en-US" altLang="zh-CN" sz="1050" dirty="0"/>
              <a:t>1</a:t>
            </a:r>
            <a:r>
              <a:rPr lang="zh-CN" altLang="en-US" sz="1050" dirty="0"/>
              <a:t>月</a:t>
            </a:r>
            <a:r>
              <a:rPr lang="en-US" altLang="zh-CN" sz="1050" dirty="0"/>
              <a:t>1</a:t>
            </a:r>
            <a:r>
              <a:rPr lang="zh-CN" altLang="en-US" sz="1050" dirty="0"/>
              <a:t>日世界贸易组织正式成立，与关贸总协定并存了一年。关贸总协定的目的：透过</a:t>
            </a:r>
            <a:r>
              <a:rPr lang="zh-CN" altLang="en-US" sz="1200" b="0" i="0" kern="1200" dirty="0">
                <a:solidFill>
                  <a:schemeClr val="tx1"/>
                </a:solidFill>
                <a:effectLst/>
                <a:latin typeface="+mn-lt"/>
                <a:ea typeface="+mn-ea"/>
                <a:cs typeface="+mn-cs"/>
              </a:rPr>
              <a:t>实质的关税减让，实践最惠国待遇，来实现贸易自由化，巩固贸易发展基础，协商解决贸易摩擦</a:t>
            </a:r>
            <a:endParaRPr lang="zh-CN" altLang="en-US" sz="1050"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4</a:t>
            </a:fld>
            <a:endParaRPr lang="zh-CN" altLang="en-US"/>
          </a:p>
        </p:txBody>
      </p:sp>
    </p:spTree>
    <p:extLst>
      <p:ext uri="{BB962C8B-B14F-4D97-AF65-F5344CB8AC3E}">
        <p14:creationId xmlns:p14="http://schemas.microsoft.com/office/powerpoint/2010/main" val="1327317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最惠国：通常指的是缔约国双方在通商、航海、关税、公民法律地位等方面相互给予的不低于现时或将来给予任何第三国的优惠、特权或豁免待遇。像今年，美国取消了印度的最惠国待遇。</a:t>
            </a:r>
          </a:p>
        </p:txBody>
      </p:sp>
      <p:sp>
        <p:nvSpPr>
          <p:cNvPr id="4" name="灯片编号占位符 3"/>
          <p:cNvSpPr>
            <a:spLocks noGrp="1"/>
          </p:cNvSpPr>
          <p:nvPr>
            <p:ph type="sldNum" sz="quarter" idx="10"/>
          </p:nvPr>
        </p:nvSpPr>
        <p:spPr/>
        <p:txBody>
          <a:bodyPr/>
          <a:lstStyle/>
          <a:p>
            <a:fld id="{41464DB0-CCE3-4363-801A-A01AADC6398D}" type="slidenum">
              <a:rPr lang="zh-CN" altLang="en-US" smtClean="0"/>
              <a:t>5</a:t>
            </a:fld>
            <a:endParaRPr lang="zh-CN" altLang="en-US"/>
          </a:p>
        </p:txBody>
      </p:sp>
    </p:spTree>
    <p:extLst>
      <p:ext uri="{BB962C8B-B14F-4D97-AF65-F5344CB8AC3E}">
        <p14:creationId xmlns:p14="http://schemas.microsoft.com/office/powerpoint/2010/main" val="23986420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中国开始了史无前例的重化工业进程，从</a:t>
            </a:r>
            <a:r>
              <a:rPr lang="en-US" altLang="zh-CN" sz="1200" b="0" i="0" kern="1200" dirty="0">
                <a:solidFill>
                  <a:schemeClr val="tx1"/>
                </a:solidFill>
                <a:effectLst/>
                <a:latin typeface="+mn-lt"/>
                <a:ea typeface="+mn-ea"/>
                <a:cs typeface="+mn-cs"/>
              </a:rPr>
              <a:t>2001</a:t>
            </a:r>
            <a:r>
              <a:rPr lang="zh-CN" altLang="en-US" sz="1200" b="0" i="0" kern="1200" dirty="0">
                <a:solidFill>
                  <a:schemeClr val="tx1"/>
                </a:solidFill>
                <a:effectLst/>
                <a:latin typeface="+mn-lt"/>
                <a:ea typeface="+mn-ea"/>
                <a:cs typeface="+mn-cs"/>
              </a:rPr>
              <a:t>年的世界第六大出口国，花了</a:t>
            </a:r>
            <a:r>
              <a:rPr lang="en-US" altLang="zh-CN" sz="1200" b="0" i="0" kern="1200" dirty="0">
                <a:solidFill>
                  <a:schemeClr val="tx1"/>
                </a:solidFill>
                <a:effectLst/>
                <a:latin typeface="+mn-lt"/>
                <a:ea typeface="+mn-ea"/>
                <a:cs typeface="+mn-cs"/>
              </a:rPr>
              <a:t>8</a:t>
            </a:r>
            <a:r>
              <a:rPr lang="zh-CN" altLang="en-US" sz="1200" b="0" i="0" kern="1200" dirty="0">
                <a:solidFill>
                  <a:schemeClr val="tx1"/>
                </a:solidFill>
                <a:effectLst/>
                <a:latin typeface="+mn-lt"/>
                <a:ea typeface="+mn-ea"/>
                <a:cs typeface="+mn-cs"/>
              </a:rPr>
              <a:t>年时间就跃居世界第一大出口国，并在成为全球第二大经济体。</a:t>
            </a:r>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6</a:t>
            </a:fld>
            <a:endParaRPr lang="zh-CN" altLang="en-US"/>
          </a:p>
        </p:txBody>
      </p:sp>
    </p:spTree>
    <p:extLst>
      <p:ext uri="{BB962C8B-B14F-4D97-AF65-F5344CB8AC3E}">
        <p14:creationId xmlns:p14="http://schemas.microsoft.com/office/powerpoint/2010/main" val="3283659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中国在国民政府时期是参与了建立关贸总协定的，是关贸总协定</a:t>
            </a:r>
            <a:r>
              <a:rPr lang="en-US" altLang="zh-CN" dirty="0"/>
              <a:t>23</a:t>
            </a:r>
            <a:r>
              <a:rPr lang="zh-CN" altLang="en-US" dirty="0"/>
              <a:t>个缔约国之一，因此中国政府谈判的主要目的是如同中国恢复联合国常任理事国身份一样，恢复中国在关贸协定中的缔约国身份呢。</a:t>
            </a:r>
          </a:p>
        </p:txBody>
      </p:sp>
      <p:sp>
        <p:nvSpPr>
          <p:cNvPr id="4" name="灯片编号占位符 3"/>
          <p:cNvSpPr>
            <a:spLocks noGrp="1"/>
          </p:cNvSpPr>
          <p:nvPr>
            <p:ph type="sldNum" sz="quarter" idx="10"/>
          </p:nvPr>
        </p:nvSpPr>
        <p:spPr/>
        <p:txBody>
          <a:bodyPr/>
          <a:lstStyle/>
          <a:p>
            <a:fld id="{41464DB0-CCE3-4363-801A-A01AADC6398D}" type="slidenum">
              <a:rPr lang="zh-CN" altLang="en-US" smtClean="0"/>
              <a:t>7</a:t>
            </a:fld>
            <a:endParaRPr lang="zh-CN" altLang="en-US"/>
          </a:p>
        </p:txBody>
      </p:sp>
    </p:spTree>
    <p:extLst>
      <p:ext uri="{BB962C8B-B14F-4D97-AF65-F5344CB8AC3E}">
        <p14:creationId xmlns:p14="http://schemas.microsoft.com/office/powerpoint/2010/main" val="1208702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8</a:t>
            </a:fld>
            <a:endParaRPr lang="zh-CN" altLang="en-US"/>
          </a:p>
        </p:txBody>
      </p:sp>
    </p:spTree>
    <p:extLst>
      <p:ext uri="{BB962C8B-B14F-4D97-AF65-F5344CB8AC3E}">
        <p14:creationId xmlns:p14="http://schemas.microsoft.com/office/powerpoint/2010/main" val="27484156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在解决台湾问题上浪费了两年左右的时间。</a:t>
            </a:r>
          </a:p>
        </p:txBody>
      </p:sp>
      <p:sp>
        <p:nvSpPr>
          <p:cNvPr id="4" name="灯片编号占位符 3"/>
          <p:cNvSpPr>
            <a:spLocks noGrp="1"/>
          </p:cNvSpPr>
          <p:nvPr>
            <p:ph type="sldNum" sz="quarter" idx="10"/>
          </p:nvPr>
        </p:nvSpPr>
        <p:spPr/>
        <p:txBody>
          <a:bodyPr/>
          <a:lstStyle/>
          <a:p>
            <a:fld id="{41464DB0-CCE3-4363-801A-A01AADC6398D}" type="slidenum">
              <a:rPr lang="zh-CN" altLang="en-US" smtClean="0"/>
              <a:t>9</a:t>
            </a:fld>
            <a:endParaRPr lang="zh-CN" altLang="en-US"/>
          </a:p>
        </p:txBody>
      </p:sp>
    </p:spTree>
    <p:extLst>
      <p:ext uri="{BB962C8B-B14F-4D97-AF65-F5344CB8AC3E}">
        <p14:creationId xmlns:p14="http://schemas.microsoft.com/office/powerpoint/2010/main" val="1476705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内页">
    <p:spTree>
      <p:nvGrpSpPr>
        <p:cNvPr id="1" name=""/>
        <p:cNvGrpSpPr/>
        <p:nvPr/>
      </p:nvGrpSpPr>
      <p:grpSpPr>
        <a:xfrm>
          <a:off x="0" y="0"/>
          <a:ext cx="0" cy="0"/>
          <a:chOff x="0" y="0"/>
          <a:chExt cx="0" cy="0"/>
        </a:xfrm>
      </p:grpSpPr>
      <p:sp>
        <p:nvSpPr>
          <p:cNvPr id="7" name="矩形 6"/>
          <p:cNvSpPr/>
          <p:nvPr userDrawn="1"/>
        </p:nvSpPr>
        <p:spPr>
          <a:xfrm>
            <a:off x="371325" y="387275"/>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119325" y="135275"/>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1226675" y="6318000"/>
            <a:ext cx="540000" cy="5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灯片编号占位符 15"/>
          <p:cNvSpPr>
            <a:spLocks noGrp="1"/>
          </p:cNvSpPr>
          <p:nvPr>
            <p:ph type="sldNum" sz="quarter" idx="12"/>
          </p:nvPr>
        </p:nvSpPr>
        <p:spPr>
          <a:xfrm>
            <a:off x="10801350" y="6405438"/>
            <a:ext cx="1390650" cy="365125"/>
          </a:xfrm>
        </p:spPr>
        <p:txBody>
          <a:bodyPr/>
          <a:lstStyle>
            <a:lvl1pPr algn="ctr">
              <a:defRPr sz="2000" b="1">
                <a:solidFill>
                  <a:schemeClr val="bg1"/>
                </a:solidFill>
              </a:defRPr>
            </a:lvl1pPr>
          </a:lstStyle>
          <a:p>
            <a:fld id="{51D91E7F-84B6-4064-9D4E-CC7D244BCA04}" type="slidenum">
              <a:rPr lang="zh-CN" altLang="en-US" smtClean="0"/>
              <a:t>‹#›</a:t>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A4C821-51AF-415E-BF5B-CDCDE3466362}" type="datetime1">
              <a:rPr lang="zh-CN" altLang="en-US" smtClean="0"/>
              <a:t>2019/8/29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D91E7F-84B6-4064-9D4E-CC7D244BCA0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0.jpg"/></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3.jpg"/></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5.jp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3667636"/>
            <a:ext cx="12192000" cy="518886"/>
          </a:xfrm>
          <a:prstGeom prst="rect">
            <a:avLst/>
          </a:prstGeom>
          <a:solidFill>
            <a:srgbClr val="453D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2695179"/>
            <a:ext cx="12192000" cy="972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2849276" y="3006375"/>
            <a:ext cx="7175257" cy="523220"/>
          </a:xfrm>
          <a:prstGeom prst="rect">
            <a:avLst/>
          </a:prstGeom>
          <a:noFill/>
        </p:spPr>
        <p:txBody>
          <a:bodyPr wrap="square" rtlCol="0">
            <a:spAutoFit/>
          </a:bodyPr>
          <a:lstStyle/>
          <a:p>
            <a:pPr algn="ctr"/>
            <a:r>
              <a:rPr lang="zh-CN" altLang="en-US" sz="2800" b="1" dirty="0">
                <a:solidFill>
                  <a:schemeClr val="bg1"/>
                </a:solidFill>
              </a:rPr>
              <a:t>中美关系</a:t>
            </a:r>
            <a:endParaRPr lang="en-US" altLang="zh-CN" sz="2800" b="1" dirty="0">
              <a:solidFill>
                <a:schemeClr val="bg1"/>
              </a:solidFill>
            </a:endParaRPr>
          </a:p>
        </p:txBody>
      </p:sp>
      <p:sp>
        <p:nvSpPr>
          <p:cNvPr id="15" name="矩形 14"/>
          <p:cNvSpPr/>
          <p:nvPr/>
        </p:nvSpPr>
        <p:spPr>
          <a:xfrm>
            <a:off x="11718939" y="2283890"/>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1466939" y="2031890"/>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5"/>
          <p:cNvSpPr>
            <a:spLocks noEditPoints="1"/>
          </p:cNvSpPr>
          <p:nvPr/>
        </p:nvSpPr>
        <p:spPr bwMode="auto">
          <a:xfrm>
            <a:off x="11480192" y="3105814"/>
            <a:ext cx="555624" cy="489478"/>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066" y="2201141"/>
            <a:ext cx="2341210" cy="2360801"/>
          </a:xfrm>
          <a:prstGeom prst="rect">
            <a:avLst/>
          </a:prstGeom>
        </p:spPr>
      </p:pic>
      <p:sp>
        <p:nvSpPr>
          <p:cNvPr id="12" name="文本框 11"/>
          <p:cNvSpPr txBox="1"/>
          <p:nvPr/>
        </p:nvSpPr>
        <p:spPr>
          <a:xfrm>
            <a:off x="3357342" y="3727024"/>
            <a:ext cx="8260813" cy="400110"/>
          </a:xfrm>
          <a:prstGeom prst="rect">
            <a:avLst/>
          </a:prstGeom>
          <a:noFill/>
        </p:spPr>
        <p:txBody>
          <a:bodyPr wrap="square" rtlCol="0">
            <a:spAutoFit/>
          </a:bodyPr>
          <a:lstStyle/>
          <a:p>
            <a:r>
              <a:rPr lang="en-US" altLang="zh-CN" sz="2000" dirty="0">
                <a:solidFill>
                  <a:schemeClr val="bg1"/>
                </a:solidFill>
                <a:latin typeface="Kozuka Mincho Pro H" pitchFamily="18" charset="-128"/>
                <a:ea typeface="Kozuka Mincho Pro H" pitchFamily="18" charset="-128"/>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right)">
                                      <p:cBhvr>
                                        <p:cTn id="10" dur="500"/>
                                        <p:tgtEl>
                                          <p:spTgt spid="8"/>
                                        </p:tgtEl>
                                      </p:cBhvr>
                                    </p:animEffect>
                                  </p:childTnLst>
                                </p:cTn>
                              </p:par>
                              <p:par>
                                <p:cTn id="11" presetID="22" presetClass="entr" presetSubtype="8" fill="hold" grpId="0" nodeType="withEffect">
                                  <p:stCondLst>
                                    <p:cond delay="120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par>
                                <p:cTn id="14" presetID="42" presetClass="entr" presetSubtype="0" fill="hold" grpId="0" nodeType="withEffect">
                                  <p:stCondLst>
                                    <p:cond delay="12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anim calcmode="lin" valueType="num">
                                      <p:cBhvr>
                                        <p:cTn id="17" dur="500" fill="hold"/>
                                        <p:tgtEl>
                                          <p:spTgt spid="5"/>
                                        </p:tgtEl>
                                        <p:attrNameLst>
                                          <p:attrName>ppt_x</p:attrName>
                                        </p:attrNameLst>
                                      </p:cBhvr>
                                      <p:tavLst>
                                        <p:tav tm="0">
                                          <p:val>
                                            <p:strVal val="#ppt_x"/>
                                          </p:val>
                                        </p:tav>
                                        <p:tav tm="100000">
                                          <p:val>
                                            <p:strVal val="#ppt_x"/>
                                          </p:val>
                                        </p:tav>
                                      </p:tavLst>
                                    </p:anim>
                                    <p:anim calcmode="lin" valueType="num">
                                      <p:cBhvr>
                                        <p:cTn id="18" dur="500" fill="hold"/>
                                        <p:tgtEl>
                                          <p:spTgt spid="5"/>
                                        </p:tgtEl>
                                        <p:attrNameLst>
                                          <p:attrName>ppt_y</p:attrName>
                                        </p:attrNameLst>
                                      </p:cBhvr>
                                      <p:tavLst>
                                        <p:tav tm="0">
                                          <p:val>
                                            <p:strVal val="#ppt_y+.1"/>
                                          </p:val>
                                        </p:tav>
                                        <p:tav tm="100000">
                                          <p:val>
                                            <p:strVal val="#ppt_y"/>
                                          </p:val>
                                        </p:tav>
                                      </p:tavLst>
                                    </p:anim>
                                  </p:childTnLst>
                                </p:cTn>
                              </p:par>
                              <p:par>
                                <p:cTn id="19" presetID="10" presetClass="entr" presetSubtype="0" fill="hold" grpId="0" nodeType="withEffect">
                                  <p:stCondLst>
                                    <p:cond delay="160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grpId="0" nodeType="withEffect">
                                  <p:stCondLst>
                                    <p:cond delay="200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par>
                                <p:cTn id="25" presetID="53" presetClass="entr" presetSubtype="16" fill="hold" nodeType="withEffect">
                                  <p:stCondLst>
                                    <p:cond delay="4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6" presetClass="emph" presetSubtype="0" autoRev="1" fill="hold" nodeType="withEffect">
                                  <p:stCondLst>
                                    <p:cond delay="800"/>
                                  </p:stCondLst>
                                  <p:childTnLst>
                                    <p:animScale>
                                      <p:cBhvr>
                                        <p:cTn id="31" dur="250" fill="hold"/>
                                        <p:tgtEl>
                                          <p:spTgt spid="9"/>
                                        </p:tgtEl>
                                      </p:cBhvr>
                                      <p:by x="115000" y="115000"/>
                                    </p:animScale>
                                  </p:childTnLst>
                                </p:cTn>
                              </p:par>
                              <p:par>
                                <p:cTn id="32" presetID="22" presetClass="entr" presetSubtype="8" fill="hold" grpId="0" nodeType="withEffect">
                                  <p:stCondLst>
                                    <p:cond delay="1500"/>
                                  </p:stCondLst>
                                  <p:childTnLst>
                                    <p:set>
                                      <p:cBhvr>
                                        <p:cTn id="33" dur="1" fill="hold">
                                          <p:stCondLst>
                                            <p:cond delay="0"/>
                                          </p:stCondLst>
                                        </p:cTn>
                                        <p:tgtEl>
                                          <p:spTgt spid="12"/>
                                        </p:tgtEl>
                                        <p:attrNameLst>
                                          <p:attrName>style.visibility</p:attrName>
                                        </p:attrNameLst>
                                      </p:cBhvr>
                                      <p:to>
                                        <p:strVal val="visible"/>
                                      </p:to>
                                    </p:set>
                                    <p:animEffect transition="in" filter="wipe(left)">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11" grpId="0"/>
      <p:bldP spid="15" grpId="0" animBg="1"/>
      <p:bldP spid="16" grpId="0" animBg="1"/>
      <p:bldP spid="5" grpId="0" animBg="1"/>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t>10</a:t>
            </a:fld>
            <a:endParaRPr lang="zh-CN" altLang="en-US" dirty="0"/>
          </a:p>
        </p:txBody>
      </p:sp>
      <p:sp>
        <p:nvSpPr>
          <p:cNvPr id="6" name="文本框 5">
            <a:extLst>
              <a:ext uri="{FF2B5EF4-FFF2-40B4-BE49-F238E27FC236}">
                <a16:creationId xmlns:a16="http://schemas.microsoft.com/office/drawing/2014/main" id="{21094E8A-70AA-4984-997C-BE8A98DA7565}"/>
              </a:ext>
            </a:extLst>
          </p:cNvPr>
          <p:cNvSpPr txBox="1"/>
          <p:nvPr/>
        </p:nvSpPr>
        <p:spPr>
          <a:xfrm>
            <a:off x="1066800" y="152400"/>
            <a:ext cx="6381875" cy="584775"/>
          </a:xfrm>
          <a:prstGeom prst="rect">
            <a:avLst/>
          </a:prstGeom>
          <a:noFill/>
        </p:spPr>
        <p:txBody>
          <a:bodyPr wrap="none" rtlCol="0">
            <a:spAutoFit/>
          </a:bodyPr>
          <a:lstStyle/>
          <a:p>
            <a:r>
              <a:rPr lang="zh-CN" altLang="en-US" sz="3200" dirty="0">
                <a:latin typeface="+mn-ea"/>
              </a:rPr>
              <a:t>中国入世的主要历程</a:t>
            </a:r>
            <a:r>
              <a:rPr lang="en-US" altLang="zh-CN" sz="3200" dirty="0">
                <a:latin typeface="+mn-ea"/>
              </a:rPr>
              <a:t>(1995~2001)</a:t>
            </a:r>
          </a:p>
        </p:txBody>
      </p:sp>
      <p:sp>
        <p:nvSpPr>
          <p:cNvPr id="2" name="文本框 1">
            <a:extLst>
              <a:ext uri="{FF2B5EF4-FFF2-40B4-BE49-F238E27FC236}">
                <a16:creationId xmlns:a16="http://schemas.microsoft.com/office/drawing/2014/main" id="{7FFAF408-8166-4DCE-9931-8BF6C618C0C7}"/>
              </a:ext>
            </a:extLst>
          </p:cNvPr>
          <p:cNvSpPr txBox="1"/>
          <p:nvPr/>
        </p:nvSpPr>
        <p:spPr>
          <a:xfrm>
            <a:off x="568836" y="1085850"/>
            <a:ext cx="1980029" cy="523220"/>
          </a:xfrm>
          <a:prstGeom prst="rect">
            <a:avLst/>
          </a:prstGeom>
          <a:noFill/>
        </p:spPr>
        <p:txBody>
          <a:bodyPr wrap="none" rtlCol="0">
            <a:spAutoFit/>
          </a:bodyPr>
          <a:lstStyle/>
          <a:p>
            <a:r>
              <a:rPr lang="zh-CN" altLang="en-US" sz="2800" dirty="0"/>
              <a:t>中方代表团</a:t>
            </a:r>
          </a:p>
        </p:txBody>
      </p:sp>
      <p:pic>
        <p:nvPicPr>
          <p:cNvPr id="7" name="图片 6">
            <a:extLst>
              <a:ext uri="{FF2B5EF4-FFF2-40B4-BE49-F238E27FC236}">
                <a16:creationId xmlns:a16="http://schemas.microsoft.com/office/drawing/2014/main" id="{74B530D0-605D-4FD2-8013-7BA589FD7F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337" y="1957745"/>
            <a:ext cx="3997494" cy="3261955"/>
          </a:xfrm>
          <a:prstGeom prst="rect">
            <a:avLst/>
          </a:prstGeom>
        </p:spPr>
      </p:pic>
      <p:sp>
        <p:nvSpPr>
          <p:cNvPr id="11" name="文本框 10">
            <a:extLst>
              <a:ext uri="{FF2B5EF4-FFF2-40B4-BE49-F238E27FC236}">
                <a16:creationId xmlns:a16="http://schemas.microsoft.com/office/drawing/2014/main" id="{47FF1498-A6E3-4928-BB4C-D9F4DC96CDB1}"/>
              </a:ext>
            </a:extLst>
          </p:cNvPr>
          <p:cNvSpPr txBox="1"/>
          <p:nvPr/>
        </p:nvSpPr>
        <p:spPr>
          <a:xfrm>
            <a:off x="1417786" y="5568375"/>
            <a:ext cx="2262158" cy="369332"/>
          </a:xfrm>
          <a:prstGeom prst="rect">
            <a:avLst/>
          </a:prstGeom>
          <a:noFill/>
        </p:spPr>
        <p:txBody>
          <a:bodyPr wrap="none" rtlCol="0">
            <a:spAutoFit/>
          </a:bodyPr>
          <a:lstStyle/>
          <a:p>
            <a:r>
              <a:rPr lang="zh-CN" altLang="en-US" dirty="0"/>
              <a:t>龙永图，谈判团代表</a:t>
            </a:r>
          </a:p>
        </p:txBody>
      </p:sp>
      <p:pic>
        <p:nvPicPr>
          <p:cNvPr id="13" name="图片 12">
            <a:extLst>
              <a:ext uri="{FF2B5EF4-FFF2-40B4-BE49-F238E27FC236}">
                <a16:creationId xmlns:a16="http://schemas.microsoft.com/office/drawing/2014/main" id="{42A1EDB8-1EE2-4555-B25F-26B47C4847D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35170" y="1957745"/>
            <a:ext cx="3118391" cy="3436293"/>
          </a:xfrm>
          <a:prstGeom prst="rect">
            <a:avLst/>
          </a:prstGeom>
        </p:spPr>
      </p:pic>
      <p:sp>
        <p:nvSpPr>
          <p:cNvPr id="14" name="文本框 13">
            <a:extLst>
              <a:ext uri="{FF2B5EF4-FFF2-40B4-BE49-F238E27FC236}">
                <a16:creationId xmlns:a16="http://schemas.microsoft.com/office/drawing/2014/main" id="{4BAEE897-FBE1-4481-B2DE-D4B5A50C438C}"/>
              </a:ext>
            </a:extLst>
          </p:cNvPr>
          <p:cNvSpPr txBox="1"/>
          <p:nvPr/>
        </p:nvSpPr>
        <p:spPr>
          <a:xfrm>
            <a:off x="7747871" y="5568375"/>
            <a:ext cx="2492990" cy="369332"/>
          </a:xfrm>
          <a:prstGeom prst="rect">
            <a:avLst/>
          </a:prstGeom>
          <a:noFill/>
        </p:spPr>
        <p:txBody>
          <a:bodyPr wrap="none" rtlCol="0">
            <a:spAutoFit/>
          </a:bodyPr>
          <a:lstStyle/>
          <a:p>
            <a:r>
              <a:rPr lang="zh-CN" altLang="en-US" dirty="0"/>
              <a:t>石广生，外经贸部部长</a:t>
            </a:r>
          </a:p>
        </p:txBody>
      </p:sp>
    </p:spTree>
    <p:extLst>
      <p:ext uri="{BB962C8B-B14F-4D97-AF65-F5344CB8AC3E}">
        <p14:creationId xmlns:p14="http://schemas.microsoft.com/office/powerpoint/2010/main" val="2921027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t>11</a:t>
            </a:fld>
            <a:endParaRPr lang="zh-CN" altLang="en-US" dirty="0"/>
          </a:p>
        </p:txBody>
      </p:sp>
      <p:sp>
        <p:nvSpPr>
          <p:cNvPr id="6" name="文本框 5">
            <a:extLst>
              <a:ext uri="{FF2B5EF4-FFF2-40B4-BE49-F238E27FC236}">
                <a16:creationId xmlns:a16="http://schemas.microsoft.com/office/drawing/2014/main" id="{21094E8A-70AA-4984-997C-BE8A98DA7565}"/>
              </a:ext>
            </a:extLst>
          </p:cNvPr>
          <p:cNvSpPr txBox="1"/>
          <p:nvPr/>
        </p:nvSpPr>
        <p:spPr>
          <a:xfrm>
            <a:off x="1066800" y="152400"/>
            <a:ext cx="6381875" cy="584775"/>
          </a:xfrm>
          <a:prstGeom prst="rect">
            <a:avLst/>
          </a:prstGeom>
          <a:noFill/>
        </p:spPr>
        <p:txBody>
          <a:bodyPr wrap="none" rtlCol="0">
            <a:spAutoFit/>
          </a:bodyPr>
          <a:lstStyle/>
          <a:p>
            <a:r>
              <a:rPr lang="zh-CN" altLang="en-US" sz="3200" dirty="0">
                <a:latin typeface="+mn-ea"/>
              </a:rPr>
              <a:t>中国入世的主要历程</a:t>
            </a:r>
            <a:r>
              <a:rPr lang="en-US" altLang="zh-CN" sz="3200" dirty="0">
                <a:latin typeface="+mn-ea"/>
              </a:rPr>
              <a:t>(1995~2001)</a:t>
            </a:r>
          </a:p>
        </p:txBody>
      </p:sp>
      <p:sp>
        <p:nvSpPr>
          <p:cNvPr id="2" name="文本框 1">
            <a:extLst>
              <a:ext uri="{FF2B5EF4-FFF2-40B4-BE49-F238E27FC236}">
                <a16:creationId xmlns:a16="http://schemas.microsoft.com/office/drawing/2014/main" id="{7FFAF408-8166-4DCE-9931-8BF6C618C0C7}"/>
              </a:ext>
            </a:extLst>
          </p:cNvPr>
          <p:cNvSpPr txBox="1"/>
          <p:nvPr/>
        </p:nvSpPr>
        <p:spPr>
          <a:xfrm>
            <a:off x="568836" y="1085850"/>
            <a:ext cx="1980029" cy="523220"/>
          </a:xfrm>
          <a:prstGeom prst="rect">
            <a:avLst/>
          </a:prstGeom>
          <a:noFill/>
        </p:spPr>
        <p:txBody>
          <a:bodyPr wrap="none" rtlCol="0">
            <a:spAutoFit/>
          </a:bodyPr>
          <a:lstStyle/>
          <a:p>
            <a:r>
              <a:rPr lang="zh-CN" altLang="en-US" sz="2800" dirty="0"/>
              <a:t>美方代表团</a:t>
            </a:r>
          </a:p>
        </p:txBody>
      </p:sp>
      <p:pic>
        <p:nvPicPr>
          <p:cNvPr id="5" name="图片 4">
            <a:extLst>
              <a:ext uri="{FF2B5EF4-FFF2-40B4-BE49-F238E27FC236}">
                <a16:creationId xmlns:a16="http://schemas.microsoft.com/office/drawing/2014/main" id="{E5CE0E6A-21F8-41BD-8651-C709F252E8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3485" y="1771650"/>
            <a:ext cx="2749243" cy="3662238"/>
          </a:xfrm>
          <a:prstGeom prst="rect">
            <a:avLst/>
          </a:prstGeom>
        </p:spPr>
      </p:pic>
      <p:sp>
        <p:nvSpPr>
          <p:cNvPr id="8" name="文本框 7">
            <a:extLst>
              <a:ext uri="{FF2B5EF4-FFF2-40B4-BE49-F238E27FC236}">
                <a16:creationId xmlns:a16="http://schemas.microsoft.com/office/drawing/2014/main" id="{6A647ED1-B210-467B-B82C-E1BBAE15E0EC}"/>
              </a:ext>
            </a:extLst>
          </p:cNvPr>
          <p:cNvSpPr txBox="1"/>
          <p:nvPr/>
        </p:nvSpPr>
        <p:spPr>
          <a:xfrm>
            <a:off x="2098285" y="5785366"/>
            <a:ext cx="1569660" cy="369332"/>
          </a:xfrm>
          <a:prstGeom prst="rect">
            <a:avLst/>
          </a:prstGeom>
          <a:noFill/>
        </p:spPr>
        <p:txBody>
          <a:bodyPr wrap="none" rtlCol="0">
            <a:spAutoFit/>
          </a:bodyPr>
          <a:lstStyle/>
          <a:p>
            <a:r>
              <a:rPr lang="zh-CN" altLang="en-US" dirty="0"/>
              <a:t>巴尔舍夫斯基</a:t>
            </a:r>
          </a:p>
        </p:txBody>
      </p:sp>
      <p:pic>
        <p:nvPicPr>
          <p:cNvPr id="10" name="图片 9">
            <a:extLst>
              <a:ext uri="{FF2B5EF4-FFF2-40B4-BE49-F238E27FC236}">
                <a16:creationId xmlns:a16="http://schemas.microsoft.com/office/drawing/2014/main" id="{8728CCA6-2480-4893-A1D8-8850F8A1B4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70356" y="1771650"/>
            <a:ext cx="2838944" cy="3662238"/>
          </a:xfrm>
          <a:prstGeom prst="rect">
            <a:avLst/>
          </a:prstGeom>
        </p:spPr>
      </p:pic>
      <p:sp>
        <p:nvSpPr>
          <p:cNvPr id="12" name="文本框 11">
            <a:extLst>
              <a:ext uri="{FF2B5EF4-FFF2-40B4-BE49-F238E27FC236}">
                <a16:creationId xmlns:a16="http://schemas.microsoft.com/office/drawing/2014/main" id="{259E45AD-B4F4-4E76-B76D-5A081444784A}"/>
              </a:ext>
            </a:extLst>
          </p:cNvPr>
          <p:cNvSpPr txBox="1"/>
          <p:nvPr/>
        </p:nvSpPr>
        <p:spPr>
          <a:xfrm>
            <a:off x="7951246" y="5785366"/>
            <a:ext cx="877163" cy="369332"/>
          </a:xfrm>
          <a:prstGeom prst="rect">
            <a:avLst/>
          </a:prstGeom>
          <a:noFill/>
        </p:spPr>
        <p:txBody>
          <a:bodyPr wrap="none" rtlCol="0">
            <a:spAutoFit/>
          </a:bodyPr>
          <a:lstStyle/>
          <a:p>
            <a:r>
              <a:rPr lang="zh-CN" altLang="en-US" dirty="0"/>
              <a:t>斯珀林</a:t>
            </a:r>
          </a:p>
        </p:txBody>
      </p:sp>
    </p:spTree>
    <p:extLst>
      <p:ext uri="{BB962C8B-B14F-4D97-AF65-F5344CB8AC3E}">
        <p14:creationId xmlns:p14="http://schemas.microsoft.com/office/powerpoint/2010/main" val="1103763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t>12</a:t>
            </a:fld>
            <a:endParaRPr lang="zh-CN" altLang="en-US" dirty="0"/>
          </a:p>
        </p:txBody>
      </p:sp>
      <p:sp>
        <p:nvSpPr>
          <p:cNvPr id="6" name="文本框 5">
            <a:extLst>
              <a:ext uri="{FF2B5EF4-FFF2-40B4-BE49-F238E27FC236}">
                <a16:creationId xmlns:a16="http://schemas.microsoft.com/office/drawing/2014/main" id="{21094E8A-70AA-4984-997C-BE8A98DA7565}"/>
              </a:ext>
            </a:extLst>
          </p:cNvPr>
          <p:cNvSpPr txBox="1"/>
          <p:nvPr/>
        </p:nvSpPr>
        <p:spPr>
          <a:xfrm>
            <a:off x="1066800" y="152400"/>
            <a:ext cx="6381875" cy="584775"/>
          </a:xfrm>
          <a:prstGeom prst="rect">
            <a:avLst/>
          </a:prstGeom>
          <a:noFill/>
        </p:spPr>
        <p:txBody>
          <a:bodyPr wrap="none" rtlCol="0">
            <a:spAutoFit/>
          </a:bodyPr>
          <a:lstStyle/>
          <a:p>
            <a:r>
              <a:rPr lang="zh-CN" altLang="en-US" sz="3200" dirty="0">
                <a:latin typeface="+mn-ea"/>
              </a:rPr>
              <a:t>中国入世的主要历程</a:t>
            </a:r>
            <a:r>
              <a:rPr lang="en-US" altLang="zh-CN" sz="3200" dirty="0">
                <a:latin typeface="+mn-ea"/>
              </a:rPr>
              <a:t>(1995~2001)</a:t>
            </a:r>
          </a:p>
        </p:txBody>
      </p:sp>
      <p:pic>
        <p:nvPicPr>
          <p:cNvPr id="17" name="图片 16">
            <a:extLst>
              <a:ext uri="{FF2B5EF4-FFF2-40B4-BE49-F238E27FC236}">
                <a16:creationId xmlns:a16="http://schemas.microsoft.com/office/drawing/2014/main" id="{AD3C0A3C-1E4B-4702-B5FA-CEE90EBC2D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1393422"/>
            <a:ext cx="5029199" cy="3049734"/>
          </a:xfrm>
          <a:prstGeom prst="rect">
            <a:avLst/>
          </a:prstGeom>
        </p:spPr>
      </p:pic>
      <p:sp>
        <p:nvSpPr>
          <p:cNvPr id="2" name="矩形 1">
            <a:extLst>
              <a:ext uri="{FF2B5EF4-FFF2-40B4-BE49-F238E27FC236}">
                <a16:creationId xmlns:a16="http://schemas.microsoft.com/office/drawing/2014/main" id="{F48476F9-BD89-4ECA-B0E4-7367B899DDEB}"/>
              </a:ext>
            </a:extLst>
          </p:cNvPr>
          <p:cNvSpPr/>
          <p:nvPr/>
        </p:nvSpPr>
        <p:spPr>
          <a:xfrm>
            <a:off x="6347929" y="1393422"/>
            <a:ext cx="5370830" cy="3477875"/>
          </a:xfrm>
          <a:prstGeom prst="rect">
            <a:avLst/>
          </a:prstGeom>
        </p:spPr>
        <p:txBody>
          <a:bodyPr wrap="square">
            <a:spAutoFit/>
          </a:bodyPr>
          <a:lstStyle/>
          <a:p>
            <a:r>
              <a:rPr lang="en-US" altLang="zh-CN" sz="2000" dirty="0">
                <a:latin typeface="+mn-ea"/>
              </a:rPr>
              <a:t>1997</a:t>
            </a:r>
            <a:r>
              <a:rPr lang="zh-CN" altLang="en-US" sz="2000" dirty="0">
                <a:latin typeface="+mn-ea"/>
              </a:rPr>
              <a:t>年江泽民访美，在夏威夷、华盛顿、费城等地留下了许多令人难忘的影像和故事。在访美期间，中方要求克林顿做出承诺，在</a:t>
            </a:r>
            <a:r>
              <a:rPr lang="en-US" altLang="zh-CN" sz="2000" dirty="0">
                <a:latin typeface="+mn-ea"/>
              </a:rPr>
              <a:t>1998</a:t>
            </a:r>
            <a:r>
              <a:rPr lang="zh-CN" altLang="en-US" sz="2000" dirty="0">
                <a:latin typeface="+mn-ea"/>
              </a:rPr>
              <a:t>年底前接受中国加入世贸组织。对此美国总统表示将“在不违反有关规则的情况下尽全力促成此事”，一度陷入停滞的中国入世谈判似乎重新看见了希望。</a:t>
            </a:r>
            <a:r>
              <a:rPr lang="en-US" altLang="zh-CN" sz="2000" dirty="0">
                <a:latin typeface="+mn-ea"/>
              </a:rPr>
              <a:t>1998</a:t>
            </a:r>
            <a:r>
              <a:rPr lang="zh-CN" altLang="en-US" sz="2000" dirty="0">
                <a:latin typeface="+mn-ea"/>
              </a:rPr>
              <a:t>年，江泽民与美国副总统戈尔在</a:t>
            </a:r>
            <a:r>
              <a:rPr lang="en-US" altLang="zh-CN" sz="2000" dirty="0">
                <a:latin typeface="+mn-ea"/>
              </a:rPr>
              <a:t>APEC</a:t>
            </a:r>
            <a:r>
              <a:rPr lang="zh-CN" altLang="en-US" sz="2000" dirty="0">
                <a:latin typeface="+mn-ea"/>
              </a:rPr>
              <a:t>会晤，双方都希望在</a:t>
            </a:r>
            <a:r>
              <a:rPr lang="en-US" altLang="zh-CN" sz="2000" dirty="0">
                <a:latin typeface="+mn-ea"/>
              </a:rPr>
              <a:t>99</a:t>
            </a:r>
            <a:r>
              <a:rPr lang="zh-CN" altLang="en-US" sz="2000" dirty="0">
                <a:latin typeface="+mn-ea"/>
              </a:rPr>
              <a:t>年结束谈判。</a:t>
            </a:r>
            <a:r>
              <a:rPr lang="en-US" altLang="zh-CN" sz="2000" dirty="0">
                <a:latin typeface="+mn-ea"/>
              </a:rPr>
              <a:t>1998</a:t>
            </a:r>
            <a:r>
              <a:rPr lang="zh-CN" altLang="en-US" sz="2000" dirty="0">
                <a:latin typeface="+mn-ea"/>
              </a:rPr>
              <a:t>年下半年再次遭遇杂音，尤其是大张旗鼓的“考克斯报告</a:t>
            </a:r>
            <a:r>
              <a:rPr lang="en-US" altLang="zh-CN" sz="2000" dirty="0">
                <a:latin typeface="+mn-ea"/>
              </a:rPr>
              <a:t>”</a:t>
            </a:r>
            <a:r>
              <a:rPr lang="zh-CN" altLang="en-US" sz="2000" dirty="0">
                <a:latin typeface="+mn-ea"/>
              </a:rPr>
              <a:t>。原因是由于共和党中期选举失利开始炮轰克林顿的对华政策。</a:t>
            </a:r>
          </a:p>
        </p:txBody>
      </p:sp>
      <p:sp>
        <p:nvSpPr>
          <p:cNvPr id="3" name="文本框 2">
            <a:extLst>
              <a:ext uri="{FF2B5EF4-FFF2-40B4-BE49-F238E27FC236}">
                <a16:creationId xmlns:a16="http://schemas.microsoft.com/office/drawing/2014/main" id="{E6E82C19-A59C-4E70-8B06-DA50AC1654A7}"/>
              </a:ext>
            </a:extLst>
          </p:cNvPr>
          <p:cNvSpPr txBox="1"/>
          <p:nvPr/>
        </p:nvSpPr>
        <p:spPr>
          <a:xfrm>
            <a:off x="2338406" y="4580781"/>
            <a:ext cx="2772126" cy="369332"/>
          </a:xfrm>
          <a:prstGeom prst="rect">
            <a:avLst/>
          </a:prstGeom>
          <a:noFill/>
        </p:spPr>
        <p:txBody>
          <a:bodyPr wrap="square" rtlCol="0">
            <a:spAutoFit/>
          </a:bodyPr>
          <a:lstStyle/>
          <a:p>
            <a:r>
              <a:rPr lang="zh-CN" altLang="en-US" dirty="0"/>
              <a:t>朱镕基在美国发表演讲</a:t>
            </a:r>
          </a:p>
        </p:txBody>
      </p:sp>
      <p:sp>
        <p:nvSpPr>
          <p:cNvPr id="8" name="文本框 7">
            <a:extLst>
              <a:ext uri="{FF2B5EF4-FFF2-40B4-BE49-F238E27FC236}">
                <a16:creationId xmlns:a16="http://schemas.microsoft.com/office/drawing/2014/main" id="{F9EDD695-7741-4595-8E57-7E03FE9A6EAE}"/>
              </a:ext>
            </a:extLst>
          </p:cNvPr>
          <p:cNvSpPr txBox="1"/>
          <p:nvPr/>
        </p:nvSpPr>
        <p:spPr>
          <a:xfrm>
            <a:off x="1066801" y="4950113"/>
            <a:ext cx="10651958" cy="1323439"/>
          </a:xfrm>
          <a:prstGeom prst="rect">
            <a:avLst/>
          </a:prstGeom>
          <a:noFill/>
        </p:spPr>
        <p:txBody>
          <a:bodyPr wrap="square" rtlCol="0">
            <a:spAutoFit/>
          </a:bodyPr>
          <a:lstStyle/>
          <a:p>
            <a:r>
              <a:rPr lang="zh-CN" altLang="en-US" sz="2000" dirty="0"/>
              <a:t>在此背景下，克林顿邀请朱镕基访美，访美期间，释放了足够的善意，做出了极大的让步。但是最后提前起草了</a:t>
            </a:r>
            <a:r>
              <a:rPr lang="en-US" altLang="zh-CN" sz="2000" dirty="0"/>
              <a:t>《</a:t>
            </a:r>
            <a:r>
              <a:rPr lang="zh-CN" altLang="en-US" sz="2000" dirty="0"/>
              <a:t>中美关于中国加入</a:t>
            </a:r>
            <a:r>
              <a:rPr lang="en-US" altLang="zh-CN" sz="2000" dirty="0"/>
              <a:t>WTO</a:t>
            </a:r>
            <a:r>
              <a:rPr lang="zh-CN" altLang="en-US" sz="2000" dirty="0"/>
              <a:t>谈判情况声明</a:t>
            </a:r>
            <a:r>
              <a:rPr lang="en-US" altLang="zh-CN" sz="2000" dirty="0"/>
              <a:t>》</a:t>
            </a:r>
            <a:r>
              <a:rPr lang="zh-CN" altLang="en-US" sz="2000" dirty="0"/>
              <a:t>，里面曝光中方未答应的条款。最后也不欢而散。朱镕基回国之后，美国媒体开始抨击克林顿。之后克林顿就致电朱镕基表达歉意，并希望能够签署协议，朱镕基则示意只能是美国派人去北京谈判。</a:t>
            </a:r>
          </a:p>
        </p:txBody>
      </p:sp>
    </p:spTree>
    <p:extLst>
      <p:ext uri="{BB962C8B-B14F-4D97-AF65-F5344CB8AC3E}">
        <p14:creationId xmlns:p14="http://schemas.microsoft.com/office/powerpoint/2010/main" val="1682257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t>13</a:t>
            </a:fld>
            <a:endParaRPr lang="zh-CN" altLang="en-US" dirty="0"/>
          </a:p>
        </p:txBody>
      </p:sp>
      <p:sp>
        <p:nvSpPr>
          <p:cNvPr id="6" name="文本框 5">
            <a:extLst>
              <a:ext uri="{FF2B5EF4-FFF2-40B4-BE49-F238E27FC236}">
                <a16:creationId xmlns:a16="http://schemas.microsoft.com/office/drawing/2014/main" id="{21094E8A-70AA-4984-997C-BE8A98DA7565}"/>
              </a:ext>
            </a:extLst>
          </p:cNvPr>
          <p:cNvSpPr txBox="1"/>
          <p:nvPr/>
        </p:nvSpPr>
        <p:spPr>
          <a:xfrm>
            <a:off x="1066800" y="152400"/>
            <a:ext cx="6381875" cy="584775"/>
          </a:xfrm>
          <a:prstGeom prst="rect">
            <a:avLst/>
          </a:prstGeom>
          <a:noFill/>
        </p:spPr>
        <p:txBody>
          <a:bodyPr wrap="none" rtlCol="0">
            <a:spAutoFit/>
          </a:bodyPr>
          <a:lstStyle/>
          <a:p>
            <a:r>
              <a:rPr lang="zh-CN" altLang="en-US" sz="3200" dirty="0">
                <a:latin typeface="+mn-ea"/>
              </a:rPr>
              <a:t>中国入世的主要历程</a:t>
            </a:r>
            <a:r>
              <a:rPr lang="en-US" altLang="zh-CN" sz="3200" dirty="0">
                <a:latin typeface="+mn-ea"/>
              </a:rPr>
              <a:t>(1995~2001)</a:t>
            </a:r>
          </a:p>
        </p:txBody>
      </p:sp>
      <p:pic>
        <p:nvPicPr>
          <p:cNvPr id="3" name="图片 2">
            <a:extLst>
              <a:ext uri="{FF2B5EF4-FFF2-40B4-BE49-F238E27FC236}">
                <a16:creationId xmlns:a16="http://schemas.microsoft.com/office/drawing/2014/main" id="{87E9F615-2018-4C16-8F48-FE55B7B771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2747" y="1800248"/>
            <a:ext cx="4731353" cy="3157514"/>
          </a:xfrm>
          <a:prstGeom prst="rect">
            <a:avLst/>
          </a:prstGeom>
        </p:spPr>
      </p:pic>
      <p:pic>
        <p:nvPicPr>
          <p:cNvPr id="7" name="图片 6">
            <a:extLst>
              <a:ext uri="{FF2B5EF4-FFF2-40B4-BE49-F238E27FC236}">
                <a16:creationId xmlns:a16="http://schemas.microsoft.com/office/drawing/2014/main" id="{B127785F-1017-4FB7-ADFC-38C63D0A07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7900" y="1800248"/>
            <a:ext cx="4731353" cy="3057525"/>
          </a:xfrm>
          <a:prstGeom prst="rect">
            <a:avLst/>
          </a:prstGeom>
        </p:spPr>
      </p:pic>
      <p:sp>
        <p:nvSpPr>
          <p:cNvPr id="2" name="文本框 1">
            <a:extLst>
              <a:ext uri="{FF2B5EF4-FFF2-40B4-BE49-F238E27FC236}">
                <a16:creationId xmlns:a16="http://schemas.microsoft.com/office/drawing/2014/main" id="{D8EC3BB6-FFC4-4B2E-9E17-9FF683A18030}"/>
              </a:ext>
            </a:extLst>
          </p:cNvPr>
          <p:cNvSpPr txBox="1"/>
          <p:nvPr/>
        </p:nvSpPr>
        <p:spPr>
          <a:xfrm>
            <a:off x="1897492" y="5169161"/>
            <a:ext cx="2761861" cy="373224"/>
          </a:xfrm>
          <a:prstGeom prst="rect">
            <a:avLst/>
          </a:prstGeom>
          <a:noFill/>
        </p:spPr>
        <p:txBody>
          <a:bodyPr wrap="square" rtlCol="0">
            <a:spAutoFit/>
          </a:bodyPr>
          <a:lstStyle/>
          <a:p>
            <a:r>
              <a:rPr lang="zh-CN" altLang="en-US" dirty="0"/>
              <a:t>被炸的南斯拉夫大使馆</a:t>
            </a:r>
          </a:p>
        </p:txBody>
      </p:sp>
      <p:sp>
        <p:nvSpPr>
          <p:cNvPr id="5" name="文本框 4">
            <a:extLst>
              <a:ext uri="{FF2B5EF4-FFF2-40B4-BE49-F238E27FC236}">
                <a16:creationId xmlns:a16="http://schemas.microsoft.com/office/drawing/2014/main" id="{B77895EF-6312-42A3-9AFE-37D3E23B2C29}"/>
              </a:ext>
            </a:extLst>
          </p:cNvPr>
          <p:cNvSpPr txBox="1"/>
          <p:nvPr/>
        </p:nvSpPr>
        <p:spPr>
          <a:xfrm>
            <a:off x="7980515" y="5169161"/>
            <a:ext cx="1866122" cy="369332"/>
          </a:xfrm>
          <a:prstGeom prst="rect">
            <a:avLst/>
          </a:prstGeom>
          <a:noFill/>
        </p:spPr>
        <p:txBody>
          <a:bodyPr wrap="square" rtlCol="0">
            <a:spAutoFit/>
          </a:bodyPr>
          <a:lstStyle/>
          <a:p>
            <a:r>
              <a:rPr lang="zh-CN" altLang="en-US" dirty="0"/>
              <a:t>反美游行的人群</a:t>
            </a:r>
          </a:p>
        </p:txBody>
      </p:sp>
    </p:spTree>
    <p:extLst>
      <p:ext uri="{BB962C8B-B14F-4D97-AF65-F5344CB8AC3E}">
        <p14:creationId xmlns:p14="http://schemas.microsoft.com/office/powerpoint/2010/main" val="1995621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t>14</a:t>
            </a:fld>
            <a:endParaRPr lang="zh-CN" altLang="en-US" dirty="0"/>
          </a:p>
        </p:txBody>
      </p:sp>
      <p:sp>
        <p:nvSpPr>
          <p:cNvPr id="6" name="文本框 5">
            <a:extLst>
              <a:ext uri="{FF2B5EF4-FFF2-40B4-BE49-F238E27FC236}">
                <a16:creationId xmlns:a16="http://schemas.microsoft.com/office/drawing/2014/main" id="{21094E8A-70AA-4984-997C-BE8A98DA7565}"/>
              </a:ext>
            </a:extLst>
          </p:cNvPr>
          <p:cNvSpPr txBox="1"/>
          <p:nvPr/>
        </p:nvSpPr>
        <p:spPr>
          <a:xfrm>
            <a:off x="1066800" y="152400"/>
            <a:ext cx="6381875" cy="584775"/>
          </a:xfrm>
          <a:prstGeom prst="rect">
            <a:avLst/>
          </a:prstGeom>
          <a:noFill/>
        </p:spPr>
        <p:txBody>
          <a:bodyPr wrap="none" rtlCol="0">
            <a:spAutoFit/>
          </a:bodyPr>
          <a:lstStyle/>
          <a:p>
            <a:r>
              <a:rPr lang="zh-CN" altLang="en-US" sz="3200" dirty="0">
                <a:latin typeface="+mn-ea"/>
              </a:rPr>
              <a:t>中国入世的主要历程</a:t>
            </a:r>
            <a:r>
              <a:rPr lang="en-US" altLang="zh-CN" sz="3200" dirty="0">
                <a:latin typeface="+mn-ea"/>
              </a:rPr>
              <a:t>(1995~2001)</a:t>
            </a:r>
          </a:p>
        </p:txBody>
      </p:sp>
      <p:pic>
        <p:nvPicPr>
          <p:cNvPr id="13" name="图片 12">
            <a:extLst>
              <a:ext uri="{FF2B5EF4-FFF2-40B4-BE49-F238E27FC236}">
                <a16:creationId xmlns:a16="http://schemas.microsoft.com/office/drawing/2014/main" id="{E9C1996F-E9FD-4851-982F-383446A9EA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003" y="1804347"/>
            <a:ext cx="5340232" cy="3364346"/>
          </a:xfrm>
          <a:prstGeom prst="rect">
            <a:avLst/>
          </a:prstGeom>
        </p:spPr>
      </p:pic>
      <p:pic>
        <p:nvPicPr>
          <p:cNvPr id="15" name="图片 14">
            <a:extLst>
              <a:ext uri="{FF2B5EF4-FFF2-40B4-BE49-F238E27FC236}">
                <a16:creationId xmlns:a16="http://schemas.microsoft.com/office/drawing/2014/main" id="{0D19E226-6844-4A8A-949F-51B2376439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6350" y="1804347"/>
            <a:ext cx="5271797" cy="3479386"/>
          </a:xfrm>
          <a:prstGeom prst="rect">
            <a:avLst/>
          </a:prstGeom>
        </p:spPr>
      </p:pic>
    </p:spTree>
    <p:extLst>
      <p:ext uri="{BB962C8B-B14F-4D97-AF65-F5344CB8AC3E}">
        <p14:creationId xmlns:p14="http://schemas.microsoft.com/office/powerpoint/2010/main" val="2777462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t>15</a:t>
            </a:fld>
            <a:endParaRPr lang="zh-CN" altLang="en-US" dirty="0"/>
          </a:p>
        </p:txBody>
      </p:sp>
      <p:sp>
        <p:nvSpPr>
          <p:cNvPr id="2" name="文本框 1">
            <a:extLst>
              <a:ext uri="{FF2B5EF4-FFF2-40B4-BE49-F238E27FC236}">
                <a16:creationId xmlns:a16="http://schemas.microsoft.com/office/drawing/2014/main" id="{58ECC683-D87B-4EB8-A08E-404E09FD99EF}"/>
              </a:ext>
            </a:extLst>
          </p:cNvPr>
          <p:cNvSpPr txBox="1"/>
          <p:nvPr/>
        </p:nvSpPr>
        <p:spPr>
          <a:xfrm>
            <a:off x="971550" y="77755"/>
            <a:ext cx="3467616" cy="584775"/>
          </a:xfrm>
          <a:prstGeom prst="rect">
            <a:avLst/>
          </a:prstGeom>
          <a:noFill/>
        </p:spPr>
        <p:txBody>
          <a:bodyPr wrap="none" rtlCol="0">
            <a:spAutoFit/>
          </a:bodyPr>
          <a:lstStyle/>
          <a:p>
            <a:r>
              <a:rPr lang="zh-CN" altLang="en-US" sz="3200" dirty="0"/>
              <a:t>复关大事件时间线</a:t>
            </a:r>
          </a:p>
        </p:txBody>
      </p:sp>
      <p:cxnSp>
        <p:nvCxnSpPr>
          <p:cNvPr id="5" name="直接连接符 4">
            <a:extLst>
              <a:ext uri="{FF2B5EF4-FFF2-40B4-BE49-F238E27FC236}">
                <a16:creationId xmlns:a16="http://schemas.microsoft.com/office/drawing/2014/main" id="{67FD6B6F-325F-4C81-AFBD-5B7AE11E1B23}"/>
              </a:ext>
            </a:extLst>
          </p:cNvPr>
          <p:cNvCxnSpPr>
            <a:cxnSpLocks/>
          </p:cNvCxnSpPr>
          <p:nvPr/>
        </p:nvCxnSpPr>
        <p:spPr>
          <a:xfrm>
            <a:off x="747455" y="3676263"/>
            <a:ext cx="1061823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EF0F926D-9705-4875-9EE7-3FAEEF00999E}"/>
              </a:ext>
            </a:extLst>
          </p:cNvPr>
          <p:cNvCxnSpPr>
            <a:cxnSpLocks/>
          </p:cNvCxnSpPr>
          <p:nvPr/>
        </p:nvCxnSpPr>
        <p:spPr>
          <a:xfrm flipV="1">
            <a:off x="1605873" y="3265715"/>
            <a:ext cx="0" cy="410548"/>
          </a:xfrm>
          <a:prstGeom prst="line">
            <a:avLst/>
          </a:prstGeom>
        </p:spPr>
        <p:style>
          <a:lnRef idx="1">
            <a:schemeClr val="accent1"/>
          </a:lnRef>
          <a:fillRef idx="0">
            <a:schemeClr val="accent1"/>
          </a:fillRef>
          <a:effectRef idx="0">
            <a:schemeClr val="accent1"/>
          </a:effectRef>
          <a:fontRef idx="minor">
            <a:schemeClr val="tx1"/>
          </a:fontRef>
        </p:style>
      </p:cxnSp>
      <p:sp>
        <p:nvSpPr>
          <p:cNvPr id="12" name="矩形: 圆角 11">
            <a:extLst>
              <a:ext uri="{FF2B5EF4-FFF2-40B4-BE49-F238E27FC236}">
                <a16:creationId xmlns:a16="http://schemas.microsoft.com/office/drawing/2014/main" id="{EDBC9DC4-3A67-4725-9DE7-71047738B2E9}"/>
              </a:ext>
            </a:extLst>
          </p:cNvPr>
          <p:cNvSpPr/>
          <p:nvPr/>
        </p:nvSpPr>
        <p:spPr>
          <a:xfrm>
            <a:off x="747458" y="2183352"/>
            <a:ext cx="2071392" cy="10636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023B9B88-A1EA-4E25-A65F-C13D6ABCADD3}"/>
              </a:ext>
            </a:extLst>
          </p:cNvPr>
          <p:cNvSpPr txBox="1"/>
          <p:nvPr/>
        </p:nvSpPr>
        <p:spPr>
          <a:xfrm>
            <a:off x="747455" y="2369977"/>
            <a:ext cx="2071392" cy="668392"/>
          </a:xfrm>
          <a:prstGeom prst="rect">
            <a:avLst/>
          </a:prstGeom>
          <a:noFill/>
        </p:spPr>
        <p:txBody>
          <a:bodyPr wrap="square" rtlCol="0">
            <a:spAutoFit/>
          </a:bodyPr>
          <a:lstStyle/>
          <a:p>
            <a:r>
              <a:rPr lang="en-US" altLang="zh-CN" dirty="0"/>
              <a:t>1986</a:t>
            </a:r>
            <a:r>
              <a:rPr lang="zh-CN" altLang="en-US" dirty="0"/>
              <a:t>年提出复关申请</a:t>
            </a:r>
          </a:p>
        </p:txBody>
      </p:sp>
      <p:cxnSp>
        <p:nvCxnSpPr>
          <p:cNvPr id="16" name="直接连接符 15">
            <a:extLst>
              <a:ext uri="{FF2B5EF4-FFF2-40B4-BE49-F238E27FC236}">
                <a16:creationId xmlns:a16="http://schemas.microsoft.com/office/drawing/2014/main" id="{41522C26-7E64-4048-8B3C-C5D44A28DD1B}"/>
              </a:ext>
            </a:extLst>
          </p:cNvPr>
          <p:cNvCxnSpPr>
            <a:cxnSpLocks/>
          </p:cNvCxnSpPr>
          <p:nvPr/>
        </p:nvCxnSpPr>
        <p:spPr>
          <a:xfrm>
            <a:off x="2594918" y="3687175"/>
            <a:ext cx="0" cy="637895"/>
          </a:xfrm>
          <a:prstGeom prst="line">
            <a:avLst/>
          </a:prstGeom>
        </p:spPr>
        <p:style>
          <a:lnRef idx="1">
            <a:schemeClr val="accent1"/>
          </a:lnRef>
          <a:fillRef idx="0">
            <a:schemeClr val="accent1"/>
          </a:fillRef>
          <a:effectRef idx="0">
            <a:schemeClr val="accent1"/>
          </a:effectRef>
          <a:fontRef idx="minor">
            <a:schemeClr val="tx1"/>
          </a:fontRef>
        </p:style>
      </p:cxnSp>
      <p:sp>
        <p:nvSpPr>
          <p:cNvPr id="18" name="矩形: 圆角 17">
            <a:extLst>
              <a:ext uri="{FF2B5EF4-FFF2-40B4-BE49-F238E27FC236}">
                <a16:creationId xmlns:a16="http://schemas.microsoft.com/office/drawing/2014/main" id="{79BEB930-E409-4736-B0AB-1B2124126C0B}"/>
              </a:ext>
            </a:extLst>
          </p:cNvPr>
          <p:cNvSpPr/>
          <p:nvPr/>
        </p:nvSpPr>
        <p:spPr>
          <a:xfrm>
            <a:off x="1576716" y="4325070"/>
            <a:ext cx="2071392" cy="10636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a:extLst>
              <a:ext uri="{FF2B5EF4-FFF2-40B4-BE49-F238E27FC236}">
                <a16:creationId xmlns:a16="http://schemas.microsoft.com/office/drawing/2014/main" id="{2D79862D-354E-4D8E-AA18-45188E91D5E1}"/>
              </a:ext>
            </a:extLst>
          </p:cNvPr>
          <p:cNvCxnSpPr>
            <a:cxnSpLocks/>
          </p:cNvCxnSpPr>
          <p:nvPr/>
        </p:nvCxnSpPr>
        <p:spPr>
          <a:xfrm flipV="1">
            <a:off x="5005326" y="3292705"/>
            <a:ext cx="0" cy="4105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6C780A94-5F70-408A-BEE4-CB375BEE66CB}"/>
              </a:ext>
            </a:extLst>
          </p:cNvPr>
          <p:cNvCxnSpPr>
            <a:cxnSpLocks/>
            <a:stCxn id="24" idx="0"/>
          </p:cNvCxnSpPr>
          <p:nvPr/>
        </p:nvCxnSpPr>
        <p:spPr>
          <a:xfrm flipH="1" flipV="1">
            <a:off x="6707144" y="3652936"/>
            <a:ext cx="12440" cy="6298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B2902D41-BF86-4156-9E12-2F20182E622C}"/>
              </a:ext>
            </a:extLst>
          </p:cNvPr>
          <p:cNvCxnSpPr>
            <a:cxnSpLocks/>
            <a:endCxn id="26" idx="2"/>
          </p:cNvCxnSpPr>
          <p:nvPr/>
        </p:nvCxnSpPr>
        <p:spPr>
          <a:xfrm flipV="1">
            <a:off x="8235051" y="3247018"/>
            <a:ext cx="0" cy="440250"/>
          </a:xfrm>
          <a:prstGeom prst="line">
            <a:avLst/>
          </a:prstGeom>
        </p:spPr>
        <p:style>
          <a:lnRef idx="1">
            <a:schemeClr val="accent1"/>
          </a:lnRef>
          <a:fillRef idx="0">
            <a:schemeClr val="accent1"/>
          </a:fillRef>
          <a:effectRef idx="0">
            <a:schemeClr val="accent1"/>
          </a:effectRef>
          <a:fontRef idx="minor">
            <a:schemeClr val="tx1"/>
          </a:fontRef>
        </p:style>
      </p:cxnSp>
      <p:sp>
        <p:nvSpPr>
          <p:cNvPr id="23" name="矩形: 圆角 22">
            <a:extLst>
              <a:ext uri="{FF2B5EF4-FFF2-40B4-BE49-F238E27FC236}">
                <a16:creationId xmlns:a16="http://schemas.microsoft.com/office/drawing/2014/main" id="{B827C566-08A2-4B23-912D-C7359FECF0C6}"/>
              </a:ext>
            </a:extLst>
          </p:cNvPr>
          <p:cNvSpPr/>
          <p:nvPr/>
        </p:nvSpPr>
        <p:spPr>
          <a:xfrm>
            <a:off x="3995953" y="2196623"/>
            <a:ext cx="2071392" cy="10636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圆角 23">
            <a:extLst>
              <a:ext uri="{FF2B5EF4-FFF2-40B4-BE49-F238E27FC236}">
                <a16:creationId xmlns:a16="http://schemas.microsoft.com/office/drawing/2014/main" id="{BA041108-98CD-4A28-ADC9-F52BF0131B39}"/>
              </a:ext>
            </a:extLst>
          </p:cNvPr>
          <p:cNvSpPr/>
          <p:nvPr/>
        </p:nvSpPr>
        <p:spPr>
          <a:xfrm>
            <a:off x="5683888" y="4282752"/>
            <a:ext cx="2071392" cy="10636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BC8F5FEF-DB9A-4AFD-8D51-4E164D89160B}"/>
              </a:ext>
            </a:extLst>
          </p:cNvPr>
          <p:cNvSpPr/>
          <p:nvPr/>
        </p:nvSpPr>
        <p:spPr>
          <a:xfrm>
            <a:off x="7244448" y="2183339"/>
            <a:ext cx="1981206" cy="106367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a:extLst>
              <a:ext uri="{FF2B5EF4-FFF2-40B4-BE49-F238E27FC236}">
                <a16:creationId xmlns:a16="http://schemas.microsoft.com/office/drawing/2014/main" id="{91377B25-6548-4BB7-A792-45E22B007624}"/>
              </a:ext>
            </a:extLst>
          </p:cNvPr>
          <p:cNvCxnSpPr>
            <a:cxnSpLocks/>
            <a:stCxn id="31" idx="0"/>
          </p:cNvCxnSpPr>
          <p:nvPr/>
        </p:nvCxnSpPr>
        <p:spPr>
          <a:xfrm flipV="1">
            <a:off x="10016930" y="3650254"/>
            <a:ext cx="0" cy="629816"/>
          </a:xfrm>
          <a:prstGeom prst="line">
            <a:avLst/>
          </a:prstGeom>
        </p:spPr>
        <p:style>
          <a:lnRef idx="1">
            <a:schemeClr val="accent1"/>
          </a:lnRef>
          <a:fillRef idx="0">
            <a:schemeClr val="accent1"/>
          </a:fillRef>
          <a:effectRef idx="0">
            <a:schemeClr val="accent1"/>
          </a:effectRef>
          <a:fontRef idx="minor">
            <a:schemeClr val="tx1"/>
          </a:fontRef>
        </p:style>
      </p:cxnSp>
      <p:sp>
        <p:nvSpPr>
          <p:cNvPr id="31" name="矩形: 圆角 30">
            <a:extLst>
              <a:ext uri="{FF2B5EF4-FFF2-40B4-BE49-F238E27FC236}">
                <a16:creationId xmlns:a16="http://schemas.microsoft.com/office/drawing/2014/main" id="{100573C2-6A97-4AE1-BA34-D446E1492D09}"/>
              </a:ext>
            </a:extLst>
          </p:cNvPr>
          <p:cNvSpPr/>
          <p:nvPr/>
        </p:nvSpPr>
        <p:spPr>
          <a:xfrm>
            <a:off x="8987454" y="4280070"/>
            <a:ext cx="2058951" cy="108656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a:extLst>
              <a:ext uri="{FF2B5EF4-FFF2-40B4-BE49-F238E27FC236}">
                <a16:creationId xmlns:a16="http://schemas.microsoft.com/office/drawing/2014/main" id="{281446F2-3371-4BB5-8958-2D1308681448}"/>
              </a:ext>
            </a:extLst>
          </p:cNvPr>
          <p:cNvSpPr txBox="1"/>
          <p:nvPr/>
        </p:nvSpPr>
        <p:spPr>
          <a:xfrm>
            <a:off x="1605873" y="4347229"/>
            <a:ext cx="2042236" cy="923330"/>
          </a:xfrm>
          <a:prstGeom prst="rect">
            <a:avLst/>
          </a:prstGeom>
          <a:noFill/>
        </p:spPr>
        <p:txBody>
          <a:bodyPr wrap="square" rtlCol="0">
            <a:spAutoFit/>
          </a:bodyPr>
          <a:lstStyle/>
          <a:p>
            <a:r>
              <a:rPr lang="en-US" altLang="zh-CN" dirty="0"/>
              <a:t>1989</a:t>
            </a:r>
            <a:r>
              <a:rPr lang="zh-CN" altLang="en-US" dirty="0"/>
              <a:t>年，由于政治风波，复关谈判受阻</a:t>
            </a:r>
          </a:p>
        </p:txBody>
      </p:sp>
      <p:sp>
        <p:nvSpPr>
          <p:cNvPr id="37" name="文本框 36">
            <a:extLst>
              <a:ext uri="{FF2B5EF4-FFF2-40B4-BE49-F238E27FC236}">
                <a16:creationId xmlns:a16="http://schemas.microsoft.com/office/drawing/2014/main" id="{F20D4BF4-0931-4E26-A845-C83DA5DEF24F}"/>
              </a:ext>
            </a:extLst>
          </p:cNvPr>
          <p:cNvSpPr txBox="1"/>
          <p:nvPr/>
        </p:nvSpPr>
        <p:spPr>
          <a:xfrm>
            <a:off x="3995950" y="2261629"/>
            <a:ext cx="2054047" cy="923330"/>
          </a:xfrm>
          <a:prstGeom prst="rect">
            <a:avLst/>
          </a:prstGeom>
          <a:noFill/>
        </p:spPr>
        <p:txBody>
          <a:bodyPr wrap="square" rtlCol="0">
            <a:spAutoFit/>
          </a:bodyPr>
          <a:lstStyle/>
          <a:p>
            <a:r>
              <a:rPr lang="en-US" altLang="zh-CN" dirty="0"/>
              <a:t>1990</a:t>
            </a:r>
            <a:r>
              <a:rPr lang="zh-CN" altLang="en-US" dirty="0"/>
              <a:t>年，台湾申请加入关贸，增加了新的复杂性</a:t>
            </a:r>
          </a:p>
        </p:txBody>
      </p:sp>
      <p:sp>
        <p:nvSpPr>
          <p:cNvPr id="38" name="文本框 37">
            <a:extLst>
              <a:ext uri="{FF2B5EF4-FFF2-40B4-BE49-F238E27FC236}">
                <a16:creationId xmlns:a16="http://schemas.microsoft.com/office/drawing/2014/main" id="{A44DC62D-E4A0-415B-B59A-36D014C18C85}"/>
              </a:ext>
            </a:extLst>
          </p:cNvPr>
          <p:cNvSpPr txBox="1"/>
          <p:nvPr/>
        </p:nvSpPr>
        <p:spPr>
          <a:xfrm>
            <a:off x="5692560" y="4491425"/>
            <a:ext cx="2054047" cy="646331"/>
          </a:xfrm>
          <a:prstGeom prst="rect">
            <a:avLst/>
          </a:prstGeom>
          <a:noFill/>
        </p:spPr>
        <p:txBody>
          <a:bodyPr wrap="square" rtlCol="0">
            <a:spAutoFit/>
          </a:bodyPr>
          <a:lstStyle/>
          <a:p>
            <a:r>
              <a:rPr lang="en-US" altLang="zh-CN" dirty="0"/>
              <a:t>1992</a:t>
            </a:r>
            <a:r>
              <a:rPr lang="zh-CN" altLang="en-US" dirty="0"/>
              <a:t>年，美国承诺支持中国复关</a:t>
            </a:r>
          </a:p>
        </p:txBody>
      </p:sp>
      <p:sp>
        <p:nvSpPr>
          <p:cNvPr id="39" name="文本框 38">
            <a:extLst>
              <a:ext uri="{FF2B5EF4-FFF2-40B4-BE49-F238E27FC236}">
                <a16:creationId xmlns:a16="http://schemas.microsoft.com/office/drawing/2014/main" id="{EBB0EDD1-31D4-4210-A661-AF9B60423DAC}"/>
              </a:ext>
            </a:extLst>
          </p:cNvPr>
          <p:cNvSpPr txBox="1"/>
          <p:nvPr/>
        </p:nvSpPr>
        <p:spPr>
          <a:xfrm>
            <a:off x="7244448" y="2264531"/>
            <a:ext cx="2054047" cy="923330"/>
          </a:xfrm>
          <a:prstGeom prst="rect">
            <a:avLst/>
          </a:prstGeom>
          <a:noFill/>
        </p:spPr>
        <p:txBody>
          <a:bodyPr wrap="square" rtlCol="0">
            <a:spAutoFit/>
          </a:bodyPr>
          <a:lstStyle/>
          <a:p>
            <a:r>
              <a:rPr lang="en-US" altLang="zh-CN" dirty="0"/>
              <a:t>1994</a:t>
            </a:r>
            <a:r>
              <a:rPr lang="zh-CN" altLang="en-US" dirty="0"/>
              <a:t>年，</a:t>
            </a:r>
            <a:r>
              <a:rPr lang="en-US" altLang="zh-CN" dirty="0"/>
              <a:t>4</a:t>
            </a:r>
            <a:r>
              <a:rPr lang="zh-CN" altLang="en-US" dirty="0"/>
              <a:t>月，乌拉圭回合决定成立</a:t>
            </a:r>
            <a:r>
              <a:rPr lang="en-US" altLang="zh-CN" dirty="0"/>
              <a:t>WTO</a:t>
            </a:r>
            <a:endParaRPr lang="zh-CN" altLang="en-US" dirty="0"/>
          </a:p>
        </p:txBody>
      </p:sp>
      <p:sp>
        <p:nvSpPr>
          <p:cNvPr id="40" name="文本框 39">
            <a:extLst>
              <a:ext uri="{FF2B5EF4-FFF2-40B4-BE49-F238E27FC236}">
                <a16:creationId xmlns:a16="http://schemas.microsoft.com/office/drawing/2014/main" id="{493085DA-FC03-4BDD-B3A8-029D3E341EA1}"/>
              </a:ext>
            </a:extLst>
          </p:cNvPr>
          <p:cNvSpPr txBox="1"/>
          <p:nvPr/>
        </p:nvSpPr>
        <p:spPr>
          <a:xfrm>
            <a:off x="8990907" y="4203666"/>
            <a:ext cx="2054047" cy="1200329"/>
          </a:xfrm>
          <a:prstGeom prst="rect">
            <a:avLst/>
          </a:prstGeom>
          <a:noFill/>
        </p:spPr>
        <p:txBody>
          <a:bodyPr wrap="square" rtlCol="0">
            <a:spAutoFit/>
          </a:bodyPr>
          <a:lstStyle/>
          <a:p>
            <a:r>
              <a:rPr lang="en-US" altLang="zh-CN" dirty="0"/>
              <a:t>1994</a:t>
            </a:r>
            <a:r>
              <a:rPr lang="zh-CN" altLang="en-US" dirty="0"/>
              <a:t>年，</a:t>
            </a:r>
            <a:r>
              <a:rPr lang="en-US" altLang="zh-CN" dirty="0"/>
              <a:t>12</a:t>
            </a:r>
            <a:r>
              <a:rPr lang="zh-CN" altLang="en-US" dirty="0"/>
              <a:t>月，复关谈判失败，中国错失成为</a:t>
            </a:r>
            <a:r>
              <a:rPr lang="en-US" altLang="zh-CN" dirty="0"/>
              <a:t>WTO</a:t>
            </a:r>
            <a:r>
              <a:rPr lang="zh-CN" altLang="en-US" dirty="0"/>
              <a:t>创始员的机会</a:t>
            </a:r>
          </a:p>
        </p:txBody>
      </p:sp>
      <p:sp>
        <p:nvSpPr>
          <p:cNvPr id="41" name="矩形: 圆角 40">
            <a:extLst>
              <a:ext uri="{FF2B5EF4-FFF2-40B4-BE49-F238E27FC236}">
                <a16:creationId xmlns:a16="http://schemas.microsoft.com/office/drawing/2014/main" id="{6527A036-4CC5-4201-97A1-93ED8A70591B}"/>
              </a:ext>
            </a:extLst>
          </p:cNvPr>
          <p:cNvSpPr/>
          <p:nvPr/>
        </p:nvSpPr>
        <p:spPr>
          <a:xfrm>
            <a:off x="10013806" y="2183339"/>
            <a:ext cx="1981206" cy="106367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a:extLst>
              <a:ext uri="{FF2B5EF4-FFF2-40B4-BE49-F238E27FC236}">
                <a16:creationId xmlns:a16="http://schemas.microsoft.com/office/drawing/2014/main" id="{6F58C9A4-2034-40E8-878C-A2CE961DD57A}"/>
              </a:ext>
            </a:extLst>
          </p:cNvPr>
          <p:cNvSpPr txBox="1"/>
          <p:nvPr/>
        </p:nvSpPr>
        <p:spPr>
          <a:xfrm>
            <a:off x="10137953" y="2423444"/>
            <a:ext cx="2054047" cy="646331"/>
          </a:xfrm>
          <a:prstGeom prst="rect">
            <a:avLst/>
          </a:prstGeom>
          <a:noFill/>
        </p:spPr>
        <p:txBody>
          <a:bodyPr wrap="square" rtlCol="0">
            <a:spAutoFit/>
          </a:bodyPr>
          <a:lstStyle/>
          <a:p>
            <a:r>
              <a:rPr lang="en-US" altLang="zh-CN" dirty="0"/>
              <a:t>1995</a:t>
            </a:r>
            <a:r>
              <a:rPr lang="zh-CN" altLang="en-US" dirty="0"/>
              <a:t>年</a:t>
            </a:r>
            <a:r>
              <a:rPr lang="en-US" altLang="zh-CN" dirty="0"/>
              <a:t>1</a:t>
            </a:r>
            <a:r>
              <a:rPr lang="zh-CN" altLang="en-US" dirty="0"/>
              <a:t>月</a:t>
            </a:r>
            <a:r>
              <a:rPr lang="en-US" altLang="zh-CN" dirty="0"/>
              <a:t>1</a:t>
            </a:r>
            <a:r>
              <a:rPr lang="zh-CN" altLang="en-US" dirty="0"/>
              <a:t>日，</a:t>
            </a:r>
            <a:r>
              <a:rPr lang="en-US" altLang="zh-CN" dirty="0"/>
              <a:t>WTO</a:t>
            </a:r>
            <a:r>
              <a:rPr lang="zh-CN" altLang="en-US" dirty="0"/>
              <a:t>正式成立</a:t>
            </a:r>
          </a:p>
        </p:txBody>
      </p:sp>
      <p:cxnSp>
        <p:nvCxnSpPr>
          <p:cNvPr id="43" name="直接连接符 42">
            <a:extLst>
              <a:ext uri="{FF2B5EF4-FFF2-40B4-BE49-F238E27FC236}">
                <a16:creationId xmlns:a16="http://schemas.microsoft.com/office/drawing/2014/main" id="{27468885-835B-4042-A115-7FC444F7AA0D}"/>
              </a:ext>
            </a:extLst>
          </p:cNvPr>
          <p:cNvCxnSpPr>
            <a:cxnSpLocks/>
          </p:cNvCxnSpPr>
          <p:nvPr/>
        </p:nvCxnSpPr>
        <p:spPr>
          <a:xfrm flipV="1">
            <a:off x="11004409" y="3236013"/>
            <a:ext cx="0" cy="44025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3193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t>16</a:t>
            </a:fld>
            <a:endParaRPr lang="zh-CN" altLang="en-US" dirty="0"/>
          </a:p>
        </p:txBody>
      </p:sp>
      <p:sp>
        <p:nvSpPr>
          <p:cNvPr id="2" name="文本框 1">
            <a:extLst>
              <a:ext uri="{FF2B5EF4-FFF2-40B4-BE49-F238E27FC236}">
                <a16:creationId xmlns:a16="http://schemas.microsoft.com/office/drawing/2014/main" id="{58ECC683-D87B-4EB8-A08E-404E09FD99EF}"/>
              </a:ext>
            </a:extLst>
          </p:cNvPr>
          <p:cNvSpPr txBox="1"/>
          <p:nvPr/>
        </p:nvSpPr>
        <p:spPr>
          <a:xfrm>
            <a:off x="971550" y="77755"/>
            <a:ext cx="3467616" cy="584775"/>
          </a:xfrm>
          <a:prstGeom prst="rect">
            <a:avLst/>
          </a:prstGeom>
          <a:noFill/>
        </p:spPr>
        <p:txBody>
          <a:bodyPr wrap="none" rtlCol="0">
            <a:spAutoFit/>
          </a:bodyPr>
          <a:lstStyle/>
          <a:p>
            <a:r>
              <a:rPr lang="zh-CN" altLang="en-US" sz="3200" dirty="0"/>
              <a:t>入世大事件时间线</a:t>
            </a:r>
          </a:p>
        </p:txBody>
      </p:sp>
      <p:cxnSp>
        <p:nvCxnSpPr>
          <p:cNvPr id="5" name="直接连接符 4">
            <a:extLst>
              <a:ext uri="{FF2B5EF4-FFF2-40B4-BE49-F238E27FC236}">
                <a16:creationId xmlns:a16="http://schemas.microsoft.com/office/drawing/2014/main" id="{67FD6B6F-325F-4C81-AFBD-5B7AE11E1B23}"/>
              </a:ext>
            </a:extLst>
          </p:cNvPr>
          <p:cNvCxnSpPr>
            <a:cxnSpLocks/>
          </p:cNvCxnSpPr>
          <p:nvPr/>
        </p:nvCxnSpPr>
        <p:spPr>
          <a:xfrm flipV="1">
            <a:off x="597157" y="3724899"/>
            <a:ext cx="10543594" cy="2600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EF0F926D-9705-4875-9EE7-3FAEEF00999E}"/>
              </a:ext>
            </a:extLst>
          </p:cNvPr>
          <p:cNvCxnSpPr>
            <a:cxnSpLocks/>
          </p:cNvCxnSpPr>
          <p:nvPr/>
        </p:nvCxnSpPr>
        <p:spPr>
          <a:xfrm flipV="1">
            <a:off x="1455575" y="3340360"/>
            <a:ext cx="0" cy="410548"/>
          </a:xfrm>
          <a:prstGeom prst="line">
            <a:avLst/>
          </a:prstGeom>
        </p:spPr>
        <p:style>
          <a:lnRef idx="1">
            <a:schemeClr val="accent1"/>
          </a:lnRef>
          <a:fillRef idx="0">
            <a:schemeClr val="accent1"/>
          </a:fillRef>
          <a:effectRef idx="0">
            <a:schemeClr val="accent1"/>
          </a:effectRef>
          <a:fontRef idx="minor">
            <a:schemeClr val="tx1"/>
          </a:fontRef>
        </p:style>
      </p:cxnSp>
      <p:sp>
        <p:nvSpPr>
          <p:cNvPr id="12" name="矩形: 圆角 11">
            <a:extLst>
              <a:ext uri="{FF2B5EF4-FFF2-40B4-BE49-F238E27FC236}">
                <a16:creationId xmlns:a16="http://schemas.microsoft.com/office/drawing/2014/main" id="{EDBC9DC4-3A67-4725-9DE7-71047738B2E9}"/>
              </a:ext>
            </a:extLst>
          </p:cNvPr>
          <p:cNvSpPr/>
          <p:nvPr/>
        </p:nvSpPr>
        <p:spPr>
          <a:xfrm>
            <a:off x="597160" y="2257997"/>
            <a:ext cx="2071392" cy="10636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023B9B88-A1EA-4E25-A65F-C13D6ABCADD3}"/>
              </a:ext>
            </a:extLst>
          </p:cNvPr>
          <p:cNvSpPr txBox="1"/>
          <p:nvPr/>
        </p:nvSpPr>
        <p:spPr>
          <a:xfrm>
            <a:off x="597157" y="2444622"/>
            <a:ext cx="2071392" cy="646331"/>
          </a:xfrm>
          <a:prstGeom prst="rect">
            <a:avLst/>
          </a:prstGeom>
          <a:noFill/>
        </p:spPr>
        <p:txBody>
          <a:bodyPr wrap="square" rtlCol="0">
            <a:spAutoFit/>
          </a:bodyPr>
          <a:lstStyle/>
          <a:p>
            <a:r>
              <a:rPr lang="en-US" altLang="zh-CN" dirty="0"/>
              <a:t>1995</a:t>
            </a:r>
            <a:r>
              <a:rPr lang="zh-CN" altLang="en-US" dirty="0"/>
              <a:t>年中国成为世贸观察员</a:t>
            </a:r>
          </a:p>
        </p:txBody>
      </p:sp>
      <p:cxnSp>
        <p:nvCxnSpPr>
          <p:cNvPr id="16" name="直接连接符 15">
            <a:extLst>
              <a:ext uri="{FF2B5EF4-FFF2-40B4-BE49-F238E27FC236}">
                <a16:creationId xmlns:a16="http://schemas.microsoft.com/office/drawing/2014/main" id="{41522C26-7E64-4048-8B3C-C5D44A28DD1B}"/>
              </a:ext>
            </a:extLst>
          </p:cNvPr>
          <p:cNvCxnSpPr>
            <a:cxnSpLocks/>
          </p:cNvCxnSpPr>
          <p:nvPr/>
        </p:nvCxnSpPr>
        <p:spPr>
          <a:xfrm>
            <a:off x="2444620" y="3761820"/>
            <a:ext cx="0" cy="637895"/>
          </a:xfrm>
          <a:prstGeom prst="line">
            <a:avLst/>
          </a:prstGeom>
        </p:spPr>
        <p:style>
          <a:lnRef idx="1">
            <a:schemeClr val="accent1"/>
          </a:lnRef>
          <a:fillRef idx="0">
            <a:schemeClr val="accent1"/>
          </a:fillRef>
          <a:effectRef idx="0">
            <a:schemeClr val="accent1"/>
          </a:effectRef>
          <a:fontRef idx="minor">
            <a:schemeClr val="tx1"/>
          </a:fontRef>
        </p:style>
      </p:cxnSp>
      <p:sp>
        <p:nvSpPr>
          <p:cNvPr id="18" name="矩形: 圆角 17">
            <a:extLst>
              <a:ext uri="{FF2B5EF4-FFF2-40B4-BE49-F238E27FC236}">
                <a16:creationId xmlns:a16="http://schemas.microsoft.com/office/drawing/2014/main" id="{79BEB930-E409-4736-B0AB-1B2124126C0B}"/>
              </a:ext>
            </a:extLst>
          </p:cNvPr>
          <p:cNvSpPr/>
          <p:nvPr/>
        </p:nvSpPr>
        <p:spPr>
          <a:xfrm>
            <a:off x="1426418" y="4399715"/>
            <a:ext cx="2071392" cy="10636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a:extLst>
              <a:ext uri="{FF2B5EF4-FFF2-40B4-BE49-F238E27FC236}">
                <a16:creationId xmlns:a16="http://schemas.microsoft.com/office/drawing/2014/main" id="{2D79862D-354E-4D8E-AA18-45188E91D5E1}"/>
              </a:ext>
            </a:extLst>
          </p:cNvPr>
          <p:cNvCxnSpPr>
            <a:cxnSpLocks/>
          </p:cNvCxnSpPr>
          <p:nvPr/>
        </p:nvCxnSpPr>
        <p:spPr>
          <a:xfrm flipV="1">
            <a:off x="4649754" y="3351272"/>
            <a:ext cx="0" cy="4105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6C780A94-5F70-408A-BEE4-CB375BEE66CB}"/>
              </a:ext>
            </a:extLst>
          </p:cNvPr>
          <p:cNvCxnSpPr>
            <a:cxnSpLocks/>
            <a:stCxn id="24" idx="0"/>
          </p:cNvCxnSpPr>
          <p:nvPr/>
        </p:nvCxnSpPr>
        <p:spPr>
          <a:xfrm flipH="1" flipV="1">
            <a:off x="6556846" y="3727581"/>
            <a:ext cx="12440" cy="6298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B2902D41-BF86-4156-9E12-2F20182E622C}"/>
              </a:ext>
            </a:extLst>
          </p:cNvPr>
          <p:cNvCxnSpPr>
            <a:cxnSpLocks/>
            <a:endCxn id="26" idx="2"/>
          </p:cNvCxnSpPr>
          <p:nvPr/>
        </p:nvCxnSpPr>
        <p:spPr>
          <a:xfrm flipV="1">
            <a:off x="7846553" y="3321675"/>
            <a:ext cx="0" cy="440250"/>
          </a:xfrm>
          <a:prstGeom prst="line">
            <a:avLst/>
          </a:prstGeom>
        </p:spPr>
        <p:style>
          <a:lnRef idx="1">
            <a:schemeClr val="accent1"/>
          </a:lnRef>
          <a:fillRef idx="0">
            <a:schemeClr val="accent1"/>
          </a:fillRef>
          <a:effectRef idx="0">
            <a:schemeClr val="accent1"/>
          </a:effectRef>
          <a:fontRef idx="minor">
            <a:schemeClr val="tx1"/>
          </a:fontRef>
        </p:style>
      </p:cxnSp>
      <p:sp>
        <p:nvSpPr>
          <p:cNvPr id="23" name="矩形: 圆角 22">
            <a:extLst>
              <a:ext uri="{FF2B5EF4-FFF2-40B4-BE49-F238E27FC236}">
                <a16:creationId xmlns:a16="http://schemas.microsoft.com/office/drawing/2014/main" id="{B827C566-08A2-4B23-912D-C7359FECF0C6}"/>
              </a:ext>
            </a:extLst>
          </p:cNvPr>
          <p:cNvSpPr/>
          <p:nvPr/>
        </p:nvSpPr>
        <p:spPr>
          <a:xfrm>
            <a:off x="3615370" y="2271012"/>
            <a:ext cx="2071392" cy="10636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圆角 23">
            <a:extLst>
              <a:ext uri="{FF2B5EF4-FFF2-40B4-BE49-F238E27FC236}">
                <a16:creationId xmlns:a16="http://schemas.microsoft.com/office/drawing/2014/main" id="{BA041108-98CD-4A28-ADC9-F52BF0131B39}"/>
              </a:ext>
            </a:extLst>
          </p:cNvPr>
          <p:cNvSpPr/>
          <p:nvPr/>
        </p:nvSpPr>
        <p:spPr>
          <a:xfrm>
            <a:off x="5533590" y="4357397"/>
            <a:ext cx="2071392" cy="10636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BC8F5FEF-DB9A-4AFD-8D51-4E164D89160B}"/>
              </a:ext>
            </a:extLst>
          </p:cNvPr>
          <p:cNvSpPr/>
          <p:nvPr/>
        </p:nvSpPr>
        <p:spPr>
          <a:xfrm>
            <a:off x="6855950" y="2257996"/>
            <a:ext cx="1981206" cy="106367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a:extLst>
              <a:ext uri="{FF2B5EF4-FFF2-40B4-BE49-F238E27FC236}">
                <a16:creationId xmlns:a16="http://schemas.microsoft.com/office/drawing/2014/main" id="{91377B25-6548-4BB7-A792-45E22B007624}"/>
              </a:ext>
            </a:extLst>
          </p:cNvPr>
          <p:cNvCxnSpPr>
            <a:cxnSpLocks/>
            <a:stCxn id="31" idx="0"/>
          </p:cNvCxnSpPr>
          <p:nvPr/>
        </p:nvCxnSpPr>
        <p:spPr>
          <a:xfrm flipV="1">
            <a:off x="9866632" y="3724899"/>
            <a:ext cx="0" cy="629816"/>
          </a:xfrm>
          <a:prstGeom prst="line">
            <a:avLst/>
          </a:prstGeom>
        </p:spPr>
        <p:style>
          <a:lnRef idx="1">
            <a:schemeClr val="accent1"/>
          </a:lnRef>
          <a:fillRef idx="0">
            <a:schemeClr val="accent1"/>
          </a:fillRef>
          <a:effectRef idx="0">
            <a:schemeClr val="accent1"/>
          </a:effectRef>
          <a:fontRef idx="minor">
            <a:schemeClr val="tx1"/>
          </a:fontRef>
        </p:style>
      </p:cxnSp>
      <p:sp>
        <p:nvSpPr>
          <p:cNvPr id="31" name="矩形: 圆角 30">
            <a:extLst>
              <a:ext uri="{FF2B5EF4-FFF2-40B4-BE49-F238E27FC236}">
                <a16:creationId xmlns:a16="http://schemas.microsoft.com/office/drawing/2014/main" id="{100573C2-6A97-4AE1-BA34-D446E1492D09}"/>
              </a:ext>
            </a:extLst>
          </p:cNvPr>
          <p:cNvSpPr/>
          <p:nvPr/>
        </p:nvSpPr>
        <p:spPr>
          <a:xfrm>
            <a:off x="8837156" y="4354715"/>
            <a:ext cx="2058951" cy="108656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a:extLst>
              <a:ext uri="{FF2B5EF4-FFF2-40B4-BE49-F238E27FC236}">
                <a16:creationId xmlns:a16="http://schemas.microsoft.com/office/drawing/2014/main" id="{281446F2-3371-4BB5-8958-2D1308681448}"/>
              </a:ext>
            </a:extLst>
          </p:cNvPr>
          <p:cNvSpPr txBox="1"/>
          <p:nvPr/>
        </p:nvSpPr>
        <p:spPr>
          <a:xfrm>
            <a:off x="1455575" y="4608388"/>
            <a:ext cx="2042236" cy="646331"/>
          </a:xfrm>
          <a:prstGeom prst="rect">
            <a:avLst/>
          </a:prstGeom>
          <a:noFill/>
        </p:spPr>
        <p:txBody>
          <a:bodyPr wrap="square" rtlCol="0">
            <a:spAutoFit/>
          </a:bodyPr>
          <a:lstStyle/>
          <a:p>
            <a:r>
              <a:rPr lang="en-US" altLang="zh-CN" dirty="0"/>
              <a:t>1997</a:t>
            </a:r>
            <a:r>
              <a:rPr lang="zh-CN" altLang="en-US" dirty="0"/>
              <a:t>年，江泽民访美</a:t>
            </a:r>
          </a:p>
        </p:txBody>
      </p:sp>
      <p:sp>
        <p:nvSpPr>
          <p:cNvPr id="37" name="文本框 36">
            <a:extLst>
              <a:ext uri="{FF2B5EF4-FFF2-40B4-BE49-F238E27FC236}">
                <a16:creationId xmlns:a16="http://schemas.microsoft.com/office/drawing/2014/main" id="{F20D4BF4-0931-4E26-A845-C83DA5DEF24F}"/>
              </a:ext>
            </a:extLst>
          </p:cNvPr>
          <p:cNvSpPr txBox="1"/>
          <p:nvPr/>
        </p:nvSpPr>
        <p:spPr>
          <a:xfrm>
            <a:off x="3615367" y="2336018"/>
            <a:ext cx="2054047" cy="923330"/>
          </a:xfrm>
          <a:prstGeom prst="rect">
            <a:avLst/>
          </a:prstGeom>
          <a:noFill/>
        </p:spPr>
        <p:txBody>
          <a:bodyPr wrap="square" rtlCol="0">
            <a:spAutoFit/>
          </a:bodyPr>
          <a:lstStyle/>
          <a:p>
            <a:r>
              <a:rPr lang="en-US" altLang="zh-CN" dirty="0"/>
              <a:t>1998</a:t>
            </a:r>
            <a:r>
              <a:rPr lang="zh-CN" altLang="en-US" dirty="0"/>
              <a:t>年，中美在</a:t>
            </a:r>
            <a:r>
              <a:rPr lang="en-US" altLang="zh-CN" dirty="0"/>
              <a:t>APEC</a:t>
            </a:r>
            <a:r>
              <a:rPr lang="zh-CN" altLang="en-US" dirty="0"/>
              <a:t>会晤，希望在</a:t>
            </a:r>
            <a:r>
              <a:rPr lang="en-US" altLang="zh-CN" dirty="0"/>
              <a:t>99</a:t>
            </a:r>
            <a:r>
              <a:rPr lang="zh-CN" altLang="en-US" dirty="0"/>
              <a:t>年结束谈判</a:t>
            </a:r>
          </a:p>
        </p:txBody>
      </p:sp>
      <p:sp>
        <p:nvSpPr>
          <p:cNvPr id="38" name="文本框 37">
            <a:extLst>
              <a:ext uri="{FF2B5EF4-FFF2-40B4-BE49-F238E27FC236}">
                <a16:creationId xmlns:a16="http://schemas.microsoft.com/office/drawing/2014/main" id="{A44DC62D-E4A0-415B-B59A-36D014C18C85}"/>
              </a:ext>
            </a:extLst>
          </p:cNvPr>
          <p:cNvSpPr txBox="1"/>
          <p:nvPr/>
        </p:nvSpPr>
        <p:spPr>
          <a:xfrm>
            <a:off x="5542262" y="4417187"/>
            <a:ext cx="2054047" cy="923330"/>
          </a:xfrm>
          <a:prstGeom prst="rect">
            <a:avLst/>
          </a:prstGeom>
          <a:noFill/>
        </p:spPr>
        <p:txBody>
          <a:bodyPr wrap="square" rtlCol="0">
            <a:spAutoFit/>
          </a:bodyPr>
          <a:lstStyle/>
          <a:p>
            <a:r>
              <a:rPr lang="en-US" altLang="zh-CN" dirty="0"/>
              <a:t>1999</a:t>
            </a:r>
            <a:r>
              <a:rPr lang="zh-CN" altLang="en-US" dirty="0"/>
              <a:t>年</a:t>
            </a:r>
            <a:r>
              <a:rPr lang="en-US" altLang="zh-CN" dirty="0"/>
              <a:t>4</a:t>
            </a:r>
            <a:r>
              <a:rPr lang="zh-CN" altLang="en-US" dirty="0"/>
              <a:t>月，朱镕基访美，达成</a:t>
            </a:r>
            <a:r>
              <a:rPr lang="en-US" altLang="zh-CN" dirty="0"/>
              <a:t>”</a:t>
            </a:r>
            <a:r>
              <a:rPr lang="zh-CN" altLang="en-US" dirty="0"/>
              <a:t>中美农业合作协议</a:t>
            </a:r>
            <a:r>
              <a:rPr lang="en-US" altLang="zh-CN" dirty="0"/>
              <a:t>”</a:t>
            </a:r>
            <a:endParaRPr lang="zh-CN" altLang="en-US" dirty="0"/>
          </a:p>
        </p:txBody>
      </p:sp>
      <p:sp>
        <p:nvSpPr>
          <p:cNvPr id="39" name="文本框 38">
            <a:extLst>
              <a:ext uri="{FF2B5EF4-FFF2-40B4-BE49-F238E27FC236}">
                <a16:creationId xmlns:a16="http://schemas.microsoft.com/office/drawing/2014/main" id="{EBB0EDD1-31D4-4210-A661-AF9B60423DAC}"/>
              </a:ext>
            </a:extLst>
          </p:cNvPr>
          <p:cNvSpPr txBox="1"/>
          <p:nvPr/>
        </p:nvSpPr>
        <p:spPr>
          <a:xfrm>
            <a:off x="6855950" y="2339188"/>
            <a:ext cx="2054047" cy="923330"/>
          </a:xfrm>
          <a:prstGeom prst="rect">
            <a:avLst/>
          </a:prstGeom>
          <a:noFill/>
        </p:spPr>
        <p:txBody>
          <a:bodyPr wrap="square" rtlCol="0">
            <a:spAutoFit/>
          </a:bodyPr>
          <a:lstStyle/>
          <a:p>
            <a:r>
              <a:rPr lang="en-US" altLang="zh-CN" dirty="0"/>
              <a:t>1999</a:t>
            </a:r>
            <a:r>
              <a:rPr lang="zh-CN" altLang="en-US" dirty="0"/>
              <a:t>年</a:t>
            </a:r>
            <a:r>
              <a:rPr lang="en-US" altLang="zh-CN" dirty="0"/>
              <a:t>5</a:t>
            </a:r>
            <a:r>
              <a:rPr lang="zh-CN" altLang="en-US" dirty="0"/>
              <a:t>月，中国南斯拉夫大使馆被炸</a:t>
            </a:r>
          </a:p>
        </p:txBody>
      </p:sp>
      <p:sp>
        <p:nvSpPr>
          <p:cNvPr id="40" name="文本框 39">
            <a:extLst>
              <a:ext uri="{FF2B5EF4-FFF2-40B4-BE49-F238E27FC236}">
                <a16:creationId xmlns:a16="http://schemas.microsoft.com/office/drawing/2014/main" id="{493085DA-FC03-4BDD-B3A8-029D3E341EA1}"/>
              </a:ext>
            </a:extLst>
          </p:cNvPr>
          <p:cNvSpPr txBox="1"/>
          <p:nvPr/>
        </p:nvSpPr>
        <p:spPr>
          <a:xfrm>
            <a:off x="8840609" y="4278311"/>
            <a:ext cx="2054047" cy="1200329"/>
          </a:xfrm>
          <a:prstGeom prst="rect">
            <a:avLst/>
          </a:prstGeom>
          <a:noFill/>
        </p:spPr>
        <p:txBody>
          <a:bodyPr wrap="square" rtlCol="0">
            <a:spAutoFit/>
          </a:bodyPr>
          <a:lstStyle/>
          <a:p>
            <a:r>
              <a:rPr lang="en-US" altLang="zh-CN" dirty="0"/>
              <a:t>1999</a:t>
            </a:r>
            <a:r>
              <a:rPr lang="zh-CN" altLang="en-US" dirty="0"/>
              <a:t>年</a:t>
            </a:r>
            <a:r>
              <a:rPr lang="en-US" altLang="zh-CN" dirty="0"/>
              <a:t>11</a:t>
            </a:r>
            <a:r>
              <a:rPr lang="zh-CN" altLang="en-US" dirty="0"/>
              <a:t>月，美国贸易代表团赴京谈判，顺利结束中美谈判</a:t>
            </a:r>
          </a:p>
        </p:txBody>
      </p:sp>
      <p:sp>
        <p:nvSpPr>
          <p:cNvPr id="25" name="矩形: 圆角 24">
            <a:extLst>
              <a:ext uri="{FF2B5EF4-FFF2-40B4-BE49-F238E27FC236}">
                <a16:creationId xmlns:a16="http://schemas.microsoft.com/office/drawing/2014/main" id="{E741A815-2813-478A-BAA3-4B337E065E84}"/>
              </a:ext>
            </a:extLst>
          </p:cNvPr>
          <p:cNvSpPr/>
          <p:nvPr/>
        </p:nvSpPr>
        <p:spPr>
          <a:xfrm>
            <a:off x="9647494" y="2257997"/>
            <a:ext cx="1981206" cy="106367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4AC6C1E9-7257-44D2-8FFA-2FCA82FE2D8E}"/>
              </a:ext>
            </a:extLst>
          </p:cNvPr>
          <p:cNvSpPr txBox="1"/>
          <p:nvPr/>
        </p:nvSpPr>
        <p:spPr>
          <a:xfrm>
            <a:off x="9647494" y="2339189"/>
            <a:ext cx="2054047" cy="923330"/>
          </a:xfrm>
          <a:prstGeom prst="rect">
            <a:avLst/>
          </a:prstGeom>
          <a:noFill/>
        </p:spPr>
        <p:txBody>
          <a:bodyPr wrap="square" rtlCol="0">
            <a:spAutoFit/>
          </a:bodyPr>
          <a:lstStyle/>
          <a:p>
            <a:r>
              <a:rPr lang="en-US" altLang="zh-CN" dirty="0"/>
              <a:t>2001</a:t>
            </a:r>
            <a:r>
              <a:rPr lang="zh-CN" altLang="en-US" dirty="0"/>
              <a:t>年</a:t>
            </a:r>
            <a:r>
              <a:rPr lang="en-US" altLang="zh-CN" dirty="0"/>
              <a:t>11</a:t>
            </a:r>
            <a:r>
              <a:rPr lang="zh-CN" altLang="en-US" dirty="0"/>
              <a:t>月，中国正式加入世界贸易组织</a:t>
            </a:r>
          </a:p>
        </p:txBody>
      </p:sp>
      <p:cxnSp>
        <p:nvCxnSpPr>
          <p:cNvPr id="28" name="直接连接符 27">
            <a:extLst>
              <a:ext uri="{FF2B5EF4-FFF2-40B4-BE49-F238E27FC236}">
                <a16:creationId xmlns:a16="http://schemas.microsoft.com/office/drawing/2014/main" id="{F890ADEE-8E21-48BC-A93A-7B786EFC5EFD}"/>
              </a:ext>
            </a:extLst>
          </p:cNvPr>
          <p:cNvCxnSpPr>
            <a:cxnSpLocks/>
          </p:cNvCxnSpPr>
          <p:nvPr/>
        </p:nvCxnSpPr>
        <p:spPr>
          <a:xfrm flipV="1">
            <a:off x="10887944" y="3310658"/>
            <a:ext cx="0" cy="44025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24709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t>17</a:t>
            </a:fld>
            <a:endParaRPr lang="zh-CN" altLang="en-US" dirty="0"/>
          </a:p>
        </p:txBody>
      </p:sp>
      <p:sp>
        <p:nvSpPr>
          <p:cNvPr id="2" name="文本框 1">
            <a:extLst>
              <a:ext uri="{FF2B5EF4-FFF2-40B4-BE49-F238E27FC236}">
                <a16:creationId xmlns:a16="http://schemas.microsoft.com/office/drawing/2014/main" id="{58ECC683-D87B-4EB8-A08E-404E09FD99EF}"/>
              </a:ext>
            </a:extLst>
          </p:cNvPr>
          <p:cNvSpPr txBox="1"/>
          <p:nvPr/>
        </p:nvSpPr>
        <p:spPr>
          <a:xfrm>
            <a:off x="971550" y="171061"/>
            <a:ext cx="1826141" cy="584775"/>
          </a:xfrm>
          <a:prstGeom prst="rect">
            <a:avLst/>
          </a:prstGeom>
          <a:noFill/>
        </p:spPr>
        <p:txBody>
          <a:bodyPr wrap="none" rtlCol="0">
            <a:spAutoFit/>
          </a:bodyPr>
          <a:lstStyle/>
          <a:p>
            <a:r>
              <a:rPr lang="zh-CN" altLang="en-US" sz="3200" dirty="0"/>
              <a:t>入世总结</a:t>
            </a:r>
          </a:p>
        </p:txBody>
      </p:sp>
      <p:sp>
        <p:nvSpPr>
          <p:cNvPr id="6" name="文本框 5">
            <a:extLst>
              <a:ext uri="{FF2B5EF4-FFF2-40B4-BE49-F238E27FC236}">
                <a16:creationId xmlns:a16="http://schemas.microsoft.com/office/drawing/2014/main" id="{A52DE8C7-5BAD-41D6-9B2A-B4164030078D}"/>
              </a:ext>
            </a:extLst>
          </p:cNvPr>
          <p:cNvSpPr txBox="1"/>
          <p:nvPr/>
        </p:nvSpPr>
        <p:spPr>
          <a:xfrm>
            <a:off x="971550" y="1413587"/>
            <a:ext cx="4348454" cy="1631216"/>
          </a:xfrm>
          <a:prstGeom prst="rect">
            <a:avLst/>
          </a:prstGeom>
          <a:noFill/>
        </p:spPr>
        <p:txBody>
          <a:bodyPr wrap="square" rtlCol="0">
            <a:spAutoFit/>
          </a:bodyPr>
          <a:lstStyle/>
          <a:p>
            <a:r>
              <a:rPr lang="zh-CN" altLang="en-US" sz="2000" dirty="0"/>
              <a:t>经过</a:t>
            </a:r>
            <a:r>
              <a:rPr lang="en-US" altLang="zh-CN" sz="2000" dirty="0"/>
              <a:t>15</a:t>
            </a:r>
            <a:r>
              <a:rPr lang="zh-CN" altLang="en-US" sz="2000" dirty="0"/>
              <a:t>年的艰辛谈判，期间经历了</a:t>
            </a:r>
            <a:r>
              <a:rPr lang="en-US" altLang="zh-CN" sz="2000" dirty="0"/>
              <a:t>4</a:t>
            </a:r>
            <a:r>
              <a:rPr lang="zh-CN" altLang="en-US" sz="2000" dirty="0"/>
              <a:t>任谈判代表</a:t>
            </a:r>
            <a:r>
              <a:rPr lang="en-US" altLang="zh-CN" sz="2000" dirty="0"/>
              <a:t>(</a:t>
            </a:r>
            <a:r>
              <a:rPr lang="zh-CN" altLang="en-US" sz="2000" dirty="0"/>
              <a:t>沈觉人</a:t>
            </a:r>
            <a:r>
              <a:rPr lang="en-US" altLang="zh-CN" sz="2000" dirty="0"/>
              <a:t>86~91</a:t>
            </a:r>
            <a:r>
              <a:rPr lang="zh-CN" altLang="en-US" sz="2000" dirty="0"/>
              <a:t>，佟志广</a:t>
            </a:r>
            <a:r>
              <a:rPr lang="en-US" altLang="zh-CN" sz="2000" dirty="0"/>
              <a:t>91~93</a:t>
            </a:r>
            <a:r>
              <a:rPr lang="zh-CN" altLang="en-US" sz="2000" dirty="0"/>
              <a:t>，谷永江</a:t>
            </a:r>
            <a:r>
              <a:rPr lang="en-US" altLang="zh-CN" sz="2000" dirty="0"/>
              <a:t>93~96</a:t>
            </a:r>
            <a:r>
              <a:rPr lang="zh-CN" altLang="en-US" sz="2000" dirty="0"/>
              <a:t>，龙永图</a:t>
            </a:r>
            <a:r>
              <a:rPr lang="en-US" altLang="zh-CN" sz="2000" dirty="0"/>
              <a:t>96~01)</a:t>
            </a:r>
            <a:r>
              <a:rPr lang="zh-CN" altLang="en-US" sz="2000" dirty="0"/>
              <a:t>，最终中国成功入世。而中国加入</a:t>
            </a:r>
            <a:r>
              <a:rPr lang="en-US" altLang="zh-CN" sz="2000" dirty="0"/>
              <a:t>WTO</a:t>
            </a:r>
            <a:r>
              <a:rPr lang="zh-CN" altLang="en-US" sz="2000" dirty="0"/>
              <a:t>之后，凭借融入全球贸易</a:t>
            </a:r>
            <a:endParaRPr lang="en-US" altLang="zh-CN" sz="2000" dirty="0"/>
          </a:p>
        </p:txBody>
      </p:sp>
      <p:sp>
        <p:nvSpPr>
          <p:cNvPr id="7" name="矩形 6">
            <a:extLst>
              <a:ext uri="{FF2B5EF4-FFF2-40B4-BE49-F238E27FC236}">
                <a16:creationId xmlns:a16="http://schemas.microsoft.com/office/drawing/2014/main" id="{C9C65AA3-7350-4AF6-8D05-E50B8B33A3D2}"/>
              </a:ext>
            </a:extLst>
          </p:cNvPr>
          <p:cNvSpPr/>
          <p:nvPr/>
        </p:nvSpPr>
        <p:spPr>
          <a:xfrm>
            <a:off x="971550" y="3044803"/>
            <a:ext cx="10562253" cy="2862322"/>
          </a:xfrm>
          <a:prstGeom prst="rect">
            <a:avLst/>
          </a:prstGeom>
        </p:spPr>
        <p:txBody>
          <a:bodyPr wrap="square">
            <a:spAutoFit/>
          </a:bodyPr>
          <a:lstStyle/>
          <a:p>
            <a:r>
              <a:rPr lang="zh-CN" altLang="en-US" sz="2000" dirty="0"/>
              <a:t>网络，中国开始了史无前例的重化工业进程，从</a:t>
            </a:r>
            <a:r>
              <a:rPr lang="en-US" altLang="zh-CN" sz="2000" dirty="0"/>
              <a:t>2001</a:t>
            </a:r>
            <a:r>
              <a:rPr lang="zh-CN" altLang="en-US" sz="2000" dirty="0"/>
              <a:t>年的世界第六大出口国，花了</a:t>
            </a:r>
            <a:r>
              <a:rPr lang="en-US" altLang="zh-CN" sz="2000" dirty="0"/>
              <a:t>8</a:t>
            </a:r>
            <a:r>
              <a:rPr lang="zh-CN" altLang="en-US" sz="2000" dirty="0"/>
              <a:t>年时间就跃居世界第一大出口国，并在成为全球第二大经济体。时至今日，回首往昔，中国加入</a:t>
            </a:r>
            <a:r>
              <a:rPr lang="en-US" altLang="zh-CN" sz="2000" dirty="0"/>
              <a:t>WTO</a:t>
            </a:r>
            <a:r>
              <a:rPr lang="zh-CN" altLang="en-US" sz="2000" dirty="0"/>
              <a:t>对于中国是一个重大利好。但是美国对此却持批评意见。</a:t>
            </a:r>
            <a:r>
              <a:rPr lang="en-US" altLang="zh-CN" sz="2000" dirty="0"/>
              <a:t>2001</a:t>
            </a:r>
            <a:r>
              <a:rPr lang="zh-CN" altLang="en-US" sz="2000" dirty="0"/>
              <a:t>年</a:t>
            </a:r>
            <a:r>
              <a:rPr lang="en-US" altLang="zh-CN" sz="2000" dirty="0"/>
              <a:t>WTO</a:t>
            </a:r>
            <a:r>
              <a:rPr lang="zh-CN" altLang="en-US" sz="2000" dirty="0"/>
              <a:t>对中国敞开大门，西方许多人认为，让中国融入世界经济将使中国人变得富有，产生更多“中产阶级”，他们会逐渐掌握话语权，乃至用选票使中国实现“民主化”。但是中国的发展同西方的期待背道而驰甚至隐隐有影响美国地位之势。所以开始有媒体认为当初让中国加入</a:t>
            </a:r>
            <a:r>
              <a:rPr lang="en-US" altLang="zh-CN" sz="2000" dirty="0"/>
              <a:t>WTO</a:t>
            </a:r>
            <a:r>
              <a:rPr lang="zh-CN" altLang="en-US" sz="2000" dirty="0"/>
              <a:t>是一个错误的决定。美国政府甚至指责道，很明显，美国支持中国加入世贸组织（</a:t>
            </a:r>
            <a:r>
              <a:rPr lang="en-US" altLang="zh-CN" sz="2000" dirty="0"/>
              <a:t>WTO</a:t>
            </a:r>
            <a:r>
              <a:rPr lang="zh-CN" altLang="en-US" sz="2000" dirty="0"/>
              <a:t>）的条件是错误的，它未能有效地保证中国拥抱一个更开放、更具市场导向的贸易机制。当然这都是因为美国的利益受到威胁才会有如此立场。</a:t>
            </a:r>
            <a:endParaRPr lang="en-US" altLang="zh-CN" sz="2000" dirty="0"/>
          </a:p>
        </p:txBody>
      </p:sp>
      <p:pic>
        <p:nvPicPr>
          <p:cNvPr id="32" name="图片 31">
            <a:extLst>
              <a:ext uri="{FF2B5EF4-FFF2-40B4-BE49-F238E27FC236}">
                <a16:creationId xmlns:a16="http://schemas.microsoft.com/office/drawing/2014/main" id="{32719C39-1D2D-4553-A354-D9B7D5D89E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0004" y="1573685"/>
            <a:ext cx="5971203" cy="1311021"/>
          </a:xfrm>
          <a:prstGeom prst="rect">
            <a:avLst/>
          </a:prstGeom>
        </p:spPr>
      </p:pic>
    </p:spTree>
    <p:extLst>
      <p:ext uri="{BB962C8B-B14F-4D97-AF65-F5344CB8AC3E}">
        <p14:creationId xmlns:p14="http://schemas.microsoft.com/office/powerpoint/2010/main" val="34523900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t>18</a:t>
            </a:fld>
            <a:endParaRPr lang="zh-CN" altLang="en-US" dirty="0"/>
          </a:p>
        </p:txBody>
      </p:sp>
      <p:sp>
        <p:nvSpPr>
          <p:cNvPr id="9" name="矩形 8">
            <a:extLst>
              <a:ext uri="{FF2B5EF4-FFF2-40B4-BE49-F238E27FC236}">
                <a16:creationId xmlns:a16="http://schemas.microsoft.com/office/drawing/2014/main" id="{50D00095-6BFD-4A1E-889F-723789214111}"/>
              </a:ext>
            </a:extLst>
          </p:cNvPr>
          <p:cNvSpPr/>
          <p:nvPr/>
        </p:nvSpPr>
        <p:spPr>
          <a:xfrm>
            <a:off x="6096000" y="1223307"/>
            <a:ext cx="5400675" cy="3170099"/>
          </a:xfrm>
          <a:prstGeom prst="rect">
            <a:avLst/>
          </a:prstGeom>
        </p:spPr>
        <p:txBody>
          <a:bodyPr wrap="square">
            <a:spAutoFit/>
          </a:bodyPr>
          <a:lstStyle/>
          <a:p>
            <a:r>
              <a:rPr lang="en-US" altLang="zh-CN" sz="2000" dirty="0"/>
              <a:t>2001</a:t>
            </a:r>
            <a:r>
              <a:rPr lang="zh-CN" altLang="en-US" sz="2000" dirty="0"/>
              <a:t>年，美国对华出口只有</a:t>
            </a:r>
            <a:r>
              <a:rPr lang="en-US" altLang="zh-CN" sz="2000" dirty="0"/>
              <a:t>260</a:t>
            </a:r>
            <a:r>
              <a:rPr lang="zh-CN" altLang="en-US" sz="2000" dirty="0"/>
              <a:t>亿美元，占美国出口的</a:t>
            </a:r>
            <a:r>
              <a:rPr lang="en-US" altLang="zh-CN" sz="2000" dirty="0"/>
              <a:t>2%</a:t>
            </a:r>
            <a:r>
              <a:rPr lang="zh-CN" altLang="en-US" sz="2000" dirty="0"/>
              <a:t>，中国是美国第</a:t>
            </a:r>
            <a:r>
              <a:rPr lang="en-US" altLang="zh-CN" sz="2000" dirty="0"/>
              <a:t>11</a:t>
            </a:r>
            <a:r>
              <a:rPr lang="zh-CN" altLang="en-US" sz="2000" dirty="0"/>
              <a:t>大出口市场。然而，到了</a:t>
            </a:r>
            <a:r>
              <a:rPr lang="en-US" altLang="zh-CN" sz="2000" dirty="0"/>
              <a:t>2017</a:t>
            </a:r>
            <a:r>
              <a:rPr lang="zh-CN" altLang="en-US" sz="2000" dirty="0"/>
              <a:t>年，美国对华出口将近</a:t>
            </a:r>
            <a:r>
              <a:rPr lang="en-US" altLang="zh-CN" sz="2000" dirty="0"/>
              <a:t>1500</a:t>
            </a:r>
            <a:r>
              <a:rPr lang="zh-CN" altLang="en-US" sz="2000" dirty="0"/>
              <a:t>亿美元，中国已成为美国第</a:t>
            </a:r>
            <a:r>
              <a:rPr lang="en-US" altLang="zh-CN" sz="2000" dirty="0"/>
              <a:t>3</a:t>
            </a:r>
            <a:r>
              <a:rPr lang="zh-CN" altLang="en-US" sz="2000" dirty="0"/>
              <a:t>大出口市场，占美国出口总额的</a:t>
            </a:r>
            <a:r>
              <a:rPr lang="en-US" altLang="zh-CN" sz="2000" dirty="0"/>
              <a:t>8%</a:t>
            </a:r>
            <a:r>
              <a:rPr lang="zh-CN" altLang="en-US" sz="2000" dirty="0"/>
              <a:t>。</a:t>
            </a:r>
            <a:endParaRPr lang="en-US" altLang="zh-CN" sz="2000" dirty="0"/>
          </a:p>
          <a:p>
            <a:r>
              <a:rPr lang="zh-CN" altLang="en-US" sz="2000" dirty="0"/>
              <a:t>中国加入</a:t>
            </a:r>
            <a:r>
              <a:rPr lang="en-US" altLang="zh-CN" sz="2000" dirty="0"/>
              <a:t>WTO</a:t>
            </a:r>
            <a:r>
              <a:rPr lang="zh-CN" altLang="en-US" sz="2000" dirty="0"/>
              <a:t>之后，中国允许美国战略投资中国四大行大约</a:t>
            </a:r>
            <a:r>
              <a:rPr lang="en-US" altLang="zh-CN" sz="2000" dirty="0"/>
              <a:t>5%</a:t>
            </a:r>
            <a:r>
              <a:rPr lang="zh-CN" altLang="en-US" sz="2000" dirty="0"/>
              <a:t>的股份，之后中国四大行的股票上市，美国机构从中所获的利益至少数千亿甚至上万亿人民币。其它美国的投资，在中国的获利也是以万亿为单位。</a:t>
            </a:r>
          </a:p>
        </p:txBody>
      </p:sp>
      <p:pic>
        <p:nvPicPr>
          <p:cNvPr id="10" name="图片 9">
            <a:extLst>
              <a:ext uri="{FF2B5EF4-FFF2-40B4-BE49-F238E27FC236}">
                <a16:creationId xmlns:a16="http://schemas.microsoft.com/office/drawing/2014/main" id="{56A36301-D518-4396-929D-1FA5EE1AFEA3}"/>
              </a:ext>
            </a:extLst>
          </p:cNvPr>
          <p:cNvPicPr>
            <a:picLocks noChangeAspect="1"/>
          </p:cNvPicPr>
          <p:nvPr/>
        </p:nvPicPr>
        <p:blipFill>
          <a:blip r:embed="rId3"/>
          <a:stretch>
            <a:fillRect/>
          </a:stretch>
        </p:blipFill>
        <p:spPr>
          <a:xfrm>
            <a:off x="1020145" y="1223307"/>
            <a:ext cx="4914440" cy="2948664"/>
          </a:xfrm>
          <a:prstGeom prst="rect">
            <a:avLst/>
          </a:prstGeom>
        </p:spPr>
      </p:pic>
      <p:sp>
        <p:nvSpPr>
          <p:cNvPr id="11" name="文本框 10">
            <a:extLst>
              <a:ext uri="{FF2B5EF4-FFF2-40B4-BE49-F238E27FC236}">
                <a16:creationId xmlns:a16="http://schemas.microsoft.com/office/drawing/2014/main" id="{1B20E8EC-6B71-4520-9E1E-C18B3FB11F60}"/>
              </a:ext>
            </a:extLst>
          </p:cNvPr>
          <p:cNvSpPr txBox="1"/>
          <p:nvPr/>
        </p:nvSpPr>
        <p:spPr>
          <a:xfrm>
            <a:off x="1884621" y="4330690"/>
            <a:ext cx="3185487" cy="369332"/>
          </a:xfrm>
          <a:prstGeom prst="rect">
            <a:avLst/>
          </a:prstGeom>
          <a:noFill/>
        </p:spPr>
        <p:txBody>
          <a:bodyPr wrap="none" rtlCol="0">
            <a:spAutoFit/>
          </a:bodyPr>
          <a:lstStyle/>
          <a:p>
            <a:r>
              <a:rPr lang="zh-CN" altLang="en-US" b="1" dirty="0">
                <a:latin typeface="+mn-ea"/>
              </a:rPr>
              <a:t>改革开放至今，中美贸易差额</a:t>
            </a:r>
          </a:p>
        </p:txBody>
      </p:sp>
      <p:sp>
        <p:nvSpPr>
          <p:cNvPr id="12" name="文本框 11">
            <a:extLst>
              <a:ext uri="{FF2B5EF4-FFF2-40B4-BE49-F238E27FC236}">
                <a16:creationId xmlns:a16="http://schemas.microsoft.com/office/drawing/2014/main" id="{022FFCFB-961B-4EC9-AA74-8F285887092D}"/>
              </a:ext>
            </a:extLst>
          </p:cNvPr>
          <p:cNvSpPr txBox="1"/>
          <p:nvPr/>
        </p:nvSpPr>
        <p:spPr>
          <a:xfrm>
            <a:off x="947251" y="4763186"/>
            <a:ext cx="10297497" cy="1323439"/>
          </a:xfrm>
          <a:prstGeom prst="rect">
            <a:avLst/>
          </a:prstGeom>
          <a:noFill/>
        </p:spPr>
        <p:txBody>
          <a:bodyPr wrap="square" rtlCol="0">
            <a:spAutoFit/>
          </a:bodyPr>
          <a:lstStyle/>
          <a:p>
            <a:r>
              <a:rPr lang="en-US" altLang="zh-CN" sz="2000" dirty="0"/>
              <a:t>2007</a:t>
            </a:r>
            <a:r>
              <a:rPr lang="zh-CN" altLang="en-US" sz="2000" dirty="0"/>
              <a:t>年美国爆发次贷危机，</a:t>
            </a:r>
            <a:r>
              <a:rPr lang="en-US" altLang="zh-CN" sz="2000" dirty="0"/>
              <a:t>2008</a:t>
            </a:r>
            <a:r>
              <a:rPr lang="zh-CN" altLang="en-US" sz="2000" dirty="0"/>
              <a:t>年次贷危机引爆全球金融危机。就在这危机时刻，</a:t>
            </a:r>
            <a:r>
              <a:rPr lang="en-US" altLang="zh-CN" sz="2000" dirty="0"/>
              <a:t>G20</a:t>
            </a:r>
            <a:r>
              <a:rPr lang="zh-CN" altLang="en-US" sz="2000" dirty="0"/>
              <a:t>全球联手救市，中国推出了</a:t>
            </a:r>
            <a:r>
              <a:rPr lang="en-US" altLang="zh-CN" sz="2000" dirty="0"/>
              <a:t>4</a:t>
            </a:r>
            <a:r>
              <a:rPr lang="zh-CN" altLang="en-US" sz="2000" dirty="0"/>
              <a:t>万亿的经济刺激政策，中国开始大量进口商品，这拉动了全球经济的增长，使得美国快速从金融危机中走了出来。中国，是美国快速走出金融危机的第一功臣，是救助美国的第一大经济力量。</a:t>
            </a:r>
          </a:p>
        </p:txBody>
      </p:sp>
    </p:spTree>
    <p:extLst>
      <p:ext uri="{BB962C8B-B14F-4D97-AF65-F5344CB8AC3E}">
        <p14:creationId xmlns:p14="http://schemas.microsoft.com/office/powerpoint/2010/main" val="41207761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t>19</a:t>
            </a:fld>
            <a:endParaRPr lang="zh-CN" altLang="en-US" dirty="0"/>
          </a:p>
        </p:txBody>
      </p:sp>
      <p:sp>
        <p:nvSpPr>
          <p:cNvPr id="2" name="文本框 1">
            <a:extLst>
              <a:ext uri="{FF2B5EF4-FFF2-40B4-BE49-F238E27FC236}">
                <a16:creationId xmlns:a16="http://schemas.microsoft.com/office/drawing/2014/main" id="{B4E5844F-407D-47F3-9E24-C13312FCFB47}"/>
              </a:ext>
            </a:extLst>
          </p:cNvPr>
          <p:cNvSpPr txBox="1"/>
          <p:nvPr/>
        </p:nvSpPr>
        <p:spPr>
          <a:xfrm>
            <a:off x="990600" y="171450"/>
            <a:ext cx="2031325" cy="646331"/>
          </a:xfrm>
          <a:prstGeom prst="rect">
            <a:avLst/>
          </a:prstGeom>
          <a:noFill/>
        </p:spPr>
        <p:txBody>
          <a:bodyPr wrap="none" rtlCol="0">
            <a:spAutoFit/>
          </a:bodyPr>
          <a:lstStyle/>
          <a:p>
            <a:r>
              <a:rPr lang="zh-CN" altLang="en-US" sz="3600" dirty="0">
                <a:latin typeface="+mn-ea"/>
              </a:rPr>
              <a:t>参考文献</a:t>
            </a:r>
          </a:p>
        </p:txBody>
      </p:sp>
      <p:sp>
        <p:nvSpPr>
          <p:cNvPr id="3" name="文本框 2">
            <a:extLst>
              <a:ext uri="{FF2B5EF4-FFF2-40B4-BE49-F238E27FC236}">
                <a16:creationId xmlns:a16="http://schemas.microsoft.com/office/drawing/2014/main" id="{DB4EFFBF-D6E3-4998-9E3B-AC634B0442DA}"/>
              </a:ext>
            </a:extLst>
          </p:cNvPr>
          <p:cNvSpPr txBox="1"/>
          <p:nvPr/>
        </p:nvSpPr>
        <p:spPr>
          <a:xfrm>
            <a:off x="477776" y="1582340"/>
            <a:ext cx="11236447" cy="3693319"/>
          </a:xfrm>
          <a:prstGeom prst="rect">
            <a:avLst/>
          </a:prstGeom>
          <a:noFill/>
        </p:spPr>
        <p:txBody>
          <a:bodyPr wrap="square" rtlCol="0">
            <a:spAutoFit/>
          </a:bodyPr>
          <a:lstStyle/>
          <a:p>
            <a:r>
              <a:rPr lang="en-US" altLang="zh-CN" dirty="0"/>
              <a:t>[1].</a:t>
            </a:r>
            <a:r>
              <a:rPr lang="zh-CN" altLang="en-US" dirty="0"/>
              <a:t>百度百科</a:t>
            </a:r>
            <a:r>
              <a:rPr lang="en-US" altLang="zh-CN" dirty="0"/>
              <a:t>.</a:t>
            </a:r>
            <a:r>
              <a:rPr lang="zh-CN" altLang="en-US" dirty="0"/>
              <a:t>世界贸易组织</a:t>
            </a:r>
            <a:r>
              <a:rPr lang="en-US" altLang="zh-CN" dirty="0"/>
              <a:t>. https://baike.baidu.com/item/</a:t>
            </a:r>
            <a:r>
              <a:rPr lang="zh-CN" altLang="en-US" dirty="0"/>
              <a:t>世界贸易组织</a:t>
            </a:r>
            <a:r>
              <a:rPr lang="en-US" altLang="zh-CN" dirty="0"/>
              <a:t>/150837?fromtitle=</a:t>
            </a:r>
            <a:r>
              <a:rPr lang="en-US" altLang="zh-CN" dirty="0" err="1"/>
              <a:t>wto&amp;fromid</a:t>
            </a:r>
            <a:r>
              <a:rPr lang="en-US" altLang="zh-CN" dirty="0"/>
              <a:t>=9452&amp;fr=</a:t>
            </a:r>
            <a:r>
              <a:rPr lang="en-US" altLang="zh-CN" dirty="0" err="1"/>
              <a:t>aladdin</a:t>
            </a:r>
            <a:r>
              <a:rPr lang="en-US" altLang="zh-CN" dirty="0"/>
              <a:t> </a:t>
            </a:r>
          </a:p>
          <a:p>
            <a:r>
              <a:rPr lang="en-US" altLang="zh-CN" dirty="0"/>
              <a:t>[2].</a:t>
            </a:r>
            <a:r>
              <a:rPr lang="zh-CN" altLang="en-US" dirty="0"/>
              <a:t>维基百科</a:t>
            </a:r>
            <a:r>
              <a:rPr lang="en-US" altLang="zh-CN" dirty="0"/>
              <a:t>.</a:t>
            </a:r>
            <a:r>
              <a:rPr lang="zh-CN" altLang="zh-CN" dirty="0"/>
              <a:t>关税与贸易总协定</a:t>
            </a:r>
            <a:r>
              <a:rPr lang="en-US" altLang="zh-CN" dirty="0"/>
              <a:t>.  http://</a:t>
            </a:r>
            <a:r>
              <a:rPr lang="en-US" altLang="zh-TW" dirty="0"/>
              <a:t>zh.wikipedia.org/wiki/</a:t>
            </a:r>
            <a:r>
              <a:rPr lang="zh-TW" altLang="en-US" dirty="0"/>
              <a:t>關稅暨貿易總協定</a:t>
            </a:r>
            <a:endParaRPr lang="en-US" altLang="zh-TW" dirty="0"/>
          </a:p>
          <a:p>
            <a:r>
              <a:rPr lang="en-US" altLang="zh-CN" dirty="0"/>
              <a:t>[3].</a:t>
            </a:r>
            <a:r>
              <a:rPr lang="zh-CN" altLang="en-US" dirty="0"/>
              <a:t>揭秘：</a:t>
            </a:r>
            <a:r>
              <a:rPr lang="en-US" altLang="zh-CN" dirty="0"/>
              <a:t>1999</a:t>
            </a:r>
            <a:r>
              <a:rPr lang="zh-CN" altLang="en-US" dirty="0"/>
              <a:t>年朱镕基访美“最黑暗的一天”发生了什么</a:t>
            </a:r>
            <a:r>
              <a:rPr lang="en-US" altLang="zh-CN" dirty="0"/>
              <a:t>》.</a:t>
            </a:r>
          </a:p>
          <a:p>
            <a:r>
              <a:rPr lang="en-US" altLang="zh-CN" dirty="0"/>
              <a:t>http://hb.ifeng.com/news/focus/detail_2013_08/23/1138710_0.shtml</a:t>
            </a:r>
          </a:p>
          <a:p>
            <a:r>
              <a:rPr lang="en-US" altLang="zh-CN" dirty="0"/>
              <a:t>[4].1999</a:t>
            </a:r>
            <a:r>
              <a:rPr lang="zh-CN" altLang="en-US" dirty="0"/>
              <a:t>，中美逆转的</a:t>
            </a:r>
            <a:r>
              <a:rPr lang="en-US" altLang="zh-CN" dirty="0"/>
              <a:t>48</a:t>
            </a:r>
            <a:r>
              <a:rPr lang="zh-CN" altLang="en-US" dirty="0"/>
              <a:t>小时</a:t>
            </a:r>
          </a:p>
          <a:p>
            <a:r>
              <a:rPr lang="en-US" altLang="zh-CN" dirty="0"/>
              <a:t>[5].</a:t>
            </a:r>
            <a:r>
              <a:rPr lang="zh-CN" altLang="en-US" dirty="0"/>
              <a:t>中国入世全景写真</a:t>
            </a:r>
          </a:p>
          <a:p>
            <a:r>
              <a:rPr lang="en-US" altLang="zh-CN" dirty="0"/>
              <a:t>[6].</a:t>
            </a:r>
            <a:r>
              <a:rPr lang="zh-CN" altLang="en-US" dirty="0"/>
              <a:t>刘光溪</a:t>
            </a:r>
            <a:r>
              <a:rPr lang="en-US" altLang="zh-CN" dirty="0"/>
              <a:t>. </a:t>
            </a:r>
            <a:r>
              <a:rPr lang="zh-CN" altLang="en-US" dirty="0"/>
              <a:t>共赢性博弈论</a:t>
            </a:r>
            <a:r>
              <a:rPr lang="en-US" altLang="zh-CN" dirty="0"/>
              <a:t>[D].</a:t>
            </a:r>
            <a:r>
              <a:rPr lang="zh-CN" altLang="en-US" dirty="0"/>
              <a:t>复旦大学</a:t>
            </a:r>
            <a:r>
              <a:rPr lang="en-US" altLang="zh-CN" dirty="0"/>
              <a:t>,2006.</a:t>
            </a:r>
            <a:endParaRPr lang="zh-CN" altLang="en-US" dirty="0"/>
          </a:p>
          <a:p>
            <a:r>
              <a:rPr lang="en-US" altLang="zh-CN" dirty="0"/>
              <a:t>[7].https://en.wikipedia.org/wiki/Charlene_Barshefsky</a:t>
            </a:r>
          </a:p>
          <a:p>
            <a:r>
              <a:rPr lang="en-US" altLang="zh-CN" dirty="0"/>
              <a:t>[8].http://history.mofcom.gov.cn/?newchina=%E7%A7%AF%E6%9E%81%E8%BF%9B%E8%A1%8C%E5%A4%8D%E5%85%B3%E5%92%8C%E5%85%A5%E4%B8%96%E8%B0%88%E5%88%A4-2</a:t>
            </a:r>
          </a:p>
          <a:p>
            <a:r>
              <a:rPr lang="en-US" altLang="zh-CN" dirty="0"/>
              <a:t>[9].</a:t>
            </a:r>
            <a:r>
              <a:rPr lang="zh-CN" altLang="en-US" dirty="0"/>
              <a:t>他改变了中国，罗伯特劳伦斯库恩，</a:t>
            </a:r>
            <a:r>
              <a:rPr lang="en-US" altLang="zh-CN" dirty="0"/>
              <a:t>2005</a:t>
            </a:r>
            <a:endParaRPr lang="zh-CN" altLang="en-US" dirty="0"/>
          </a:p>
        </p:txBody>
      </p:sp>
    </p:spTree>
    <p:extLst>
      <p:ext uri="{BB962C8B-B14F-4D97-AF65-F5344CB8AC3E}">
        <p14:creationId xmlns:p14="http://schemas.microsoft.com/office/powerpoint/2010/main" val="3527166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t>2</a:t>
            </a:fld>
            <a:endParaRPr lang="zh-CN" altLang="en-US" dirty="0"/>
          </a:p>
        </p:txBody>
      </p:sp>
      <p:cxnSp>
        <p:nvCxnSpPr>
          <p:cNvPr id="3" name="直接连接符 2">
            <a:extLst>
              <a:ext uri="{FF2B5EF4-FFF2-40B4-BE49-F238E27FC236}">
                <a16:creationId xmlns:a16="http://schemas.microsoft.com/office/drawing/2014/main" id="{EBEC8E97-812A-4F8D-B1B3-47DE734762CB}"/>
              </a:ext>
            </a:extLst>
          </p:cNvPr>
          <p:cNvCxnSpPr/>
          <p:nvPr/>
        </p:nvCxnSpPr>
        <p:spPr>
          <a:xfrm>
            <a:off x="5867400" y="1885950"/>
            <a:ext cx="0" cy="3086100"/>
          </a:xfrm>
          <a:prstGeom prst="line">
            <a:avLst/>
          </a:prstGeom>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A63B6934-FB05-4628-9DE6-F96E928340DA}"/>
              </a:ext>
            </a:extLst>
          </p:cNvPr>
          <p:cNvSpPr txBox="1"/>
          <p:nvPr/>
        </p:nvSpPr>
        <p:spPr>
          <a:xfrm>
            <a:off x="1752600" y="2819400"/>
            <a:ext cx="2590800" cy="923330"/>
          </a:xfrm>
          <a:prstGeom prst="rect">
            <a:avLst/>
          </a:prstGeom>
          <a:noFill/>
        </p:spPr>
        <p:txBody>
          <a:bodyPr wrap="square" rtlCol="0">
            <a:spAutoFit/>
          </a:bodyPr>
          <a:lstStyle/>
          <a:p>
            <a:r>
              <a:rPr lang="en-US" altLang="zh-CN" sz="5400" b="1" dirty="0">
                <a:latin typeface="Times New Roman" panose="02020603050405020304" pitchFamily="18" charset="0"/>
                <a:cs typeface="Times New Roman" panose="02020603050405020304" pitchFamily="18" charset="0"/>
              </a:rPr>
              <a:t>Content</a:t>
            </a:r>
            <a:endParaRPr lang="zh-CN" altLang="en-US" sz="5400" b="1"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9F837196-3E92-44D1-90DB-47D115C10E95}"/>
              </a:ext>
            </a:extLst>
          </p:cNvPr>
          <p:cNvSpPr txBox="1"/>
          <p:nvPr/>
        </p:nvSpPr>
        <p:spPr>
          <a:xfrm>
            <a:off x="6409514" y="2003792"/>
            <a:ext cx="4029886" cy="2554545"/>
          </a:xfrm>
          <a:prstGeom prst="rect">
            <a:avLst/>
          </a:prstGeom>
          <a:noFill/>
        </p:spPr>
        <p:txBody>
          <a:bodyPr wrap="none" rtlCol="0">
            <a:spAutoFit/>
          </a:bodyPr>
          <a:lstStyle/>
          <a:p>
            <a:r>
              <a:rPr lang="en-US" altLang="zh-CN" sz="3200" dirty="0"/>
              <a:t>WTO</a:t>
            </a:r>
            <a:r>
              <a:rPr lang="zh-CN" altLang="en-US" sz="3200" dirty="0"/>
              <a:t>介绍</a:t>
            </a:r>
            <a:endParaRPr lang="en-US" altLang="zh-CN" sz="3200" dirty="0"/>
          </a:p>
          <a:p>
            <a:endParaRPr lang="en-US" altLang="zh-CN" sz="3200" dirty="0"/>
          </a:p>
          <a:p>
            <a:r>
              <a:rPr lang="zh-CN" altLang="en-US" sz="3200" dirty="0"/>
              <a:t>中国加入</a:t>
            </a:r>
            <a:r>
              <a:rPr lang="en-US" altLang="zh-CN" sz="3200" dirty="0"/>
              <a:t>WTO</a:t>
            </a:r>
            <a:r>
              <a:rPr lang="zh-CN" altLang="en-US" sz="3200" dirty="0"/>
              <a:t>的历程</a:t>
            </a:r>
            <a:endParaRPr lang="en-US" altLang="zh-CN" sz="3200" dirty="0"/>
          </a:p>
          <a:p>
            <a:endParaRPr lang="en-US" altLang="zh-CN" sz="3200" dirty="0"/>
          </a:p>
          <a:p>
            <a:r>
              <a:rPr lang="zh-CN" altLang="en-US" sz="3200" dirty="0"/>
              <a:t>入世总结</a:t>
            </a:r>
            <a:endParaRPr lang="en-US" altLang="zh-CN" sz="3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95325" y="549275"/>
            <a:ext cx="10801350" cy="57594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695326" y="2705725"/>
            <a:ext cx="10801350" cy="1446550"/>
          </a:xfrm>
          <a:prstGeom prst="rect">
            <a:avLst/>
          </a:prstGeom>
          <a:noFill/>
        </p:spPr>
        <p:txBody>
          <a:bodyPr wrap="square" rtlCol="0">
            <a:spAutoFit/>
          </a:bodyPr>
          <a:lstStyle/>
          <a:p>
            <a:pPr algn="ctr"/>
            <a:r>
              <a:rPr lang="en-US" altLang="zh-CN" sz="8800" b="1" dirty="0">
                <a:solidFill>
                  <a:schemeClr val="bg1"/>
                </a:solidFill>
              </a:rPr>
              <a:t>THANKS</a:t>
            </a:r>
            <a:endParaRPr lang="zh-CN" altLang="en-US" sz="8800"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750" fill="hold"/>
                                        <p:tgtEl>
                                          <p:spTgt spid="8"/>
                                        </p:tgtEl>
                                        <p:attrNameLst>
                                          <p:attrName>ppt_w</p:attrName>
                                        </p:attrNameLst>
                                      </p:cBhvr>
                                      <p:tavLst>
                                        <p:tav tm="0">
                                          <p:val>
                                            <p:strVal val="#ppt_w+.3"/>
                                          </p:val>
                                        </p:tav>
                                        <p:tav tm="100000">
                                          <p:val>
                                            <p:strVal val="#ppt_w"/>
                                          </p:val>
                                        </p:tav>
                                      </p:tavLst>
                                    </p:anim>
                                    <p:anim calcmode="lin" valueType="num">
                                      <p:cBhvr>
                                        <p:cTn id="8" dur="750" fill="hold"/>
                                        <p:tgtEl>
                                          <p:spTgt spid="8"/>
                                        </p:tgtEl>
                                        <p:attrNameLst>
                                          <p:attrName>ppt_h</p:attrName>
                                        </p:attrNameLst>
                                      </p:cBhvr>
                                      <p:tavLst>
                                        <p:tav tm="0">
                                          <p:val>
                                            <p:strVal val="#ppt_h"/>
                                          </p:val>
                                        </p:tav>
                                        <p:tav tm="100000">
                                          <p:val>
                                            <p:strVal val="#ppt_h"/>
                                          </p:val>
                                        </p:tav>
                                      </p:tavLst>
                                    </p:anim>
                                    <p:animEffect transition="in" filter="fade">
                                      <p:cBhvr>
                                        <p:cTn id="9" dur="750"/>
                                        <p:tgtEl>
                                          <p:spTgt spid="8"/>
                                        </p:tgtEl>
                                      </p:cBhvr>
                                    </p:animEffect>
                                  </p:childTnLst>
                                </p:cTn>
                              </p:par>
                              <p:par>
                                <p:cTn id="10" presetID="53" presetClass="entr" presetSubtype="16" fill="hold" grpId="0" nodeType="withEffect">
                                  <p:stCondLst>
                                    <p:cond delay="40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par>
                                <p:cTn id="15" presetID="6" presetClass="emph" presetSubtype="0" autoRev="1" fill="hold" grpId="1" nodeType="withEffect">
                                  <p:stCondLst>
                                    <p:cond delay="800"/>
                                  </p:stCondLst>
                                  <p:childTnLst>
                                    <p:animScale>
                                      <p:cBhvr>
                                        <p:cTn id="16" dur="250" fill="hold"/>
                                        <p:tgtEl>
                                          <p:spTgt spid="10"/>
                                        </p:tgtEl>
                                      </p:cBhvr>
                                      <p:by x="115000" y="11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0"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t>3</a:t>
            </a:fld>
            <a:endParaRPr lang="zh-CN" altLang="en-US" dirty="0"/>
          </a:p>
        </p:txBody>
      </p:sp>
      <p:sp>
        <p:nvSpPr>
          <p:cNvPr id="6" name="文本框 5">
            <a:extLst>
              <a:ext uri="{FF2B5EF4-FFF2-40B4-BE49-F238E27FC236}">
                <a16:creationId xmlns:a16="http://schemas.microsoft.com/office/drawing/2014/main" id="{9F837196-3E92-44D1-90DB-47D115C10E95}"/>
              </a:ext>
            </a:extLst>
          </p:cNvPr>
          <p:cNvSpPr txBox="1"/>
          <p:nvPr/>
        </p:nvSpPr>
        <p:spPr>
          <a:xfrm>
            <a:off x="5488579" y="3075057"/>
            <a:ext cx="3487470" cy="707886"/>
          </a:xfrm>
          <a:prstGeom prst="rect">
            <a:avLst/>
          </a:prstGeom>
          <a:noFill/>
        </p:spPr>
        <p:txBody>
          <a:bodyPr wrap="square" rtlCol="0">
            <a:spAutoFit/>
          </a:bodyPr>
          <a:lstStyle/>
          <a:p>
            <a:r>
              <a:rPr lang="zh-CN" altLang="en-US" sz="4000" dirty="0"/>
              <a:t>世界贸易组织</a:t>
            </a:r>
            <a:endParaRPr lang="en-US" altLang="zh-CN" sz="4000" dirty="0"/>
          </a:p>
        </p:txBody>
      </p:sp>
      <p:pic>
        <p:nvPicPr>
          <p:cNvPr id="7" name="图片 6">
            <a:extLst>
              <a:ext uri="{FF2B5EF4-FFF2-40B4-BE49-F238E27FC236}">
                <a16:creationId xmlns:a16="http://schemas.microsoft.com/office/drawing/2014/main" id="{F78F97D3-FC2C-44CB-B417-C2DD5F8838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502" y="2121187"/>
            <a:ext cx="2615625" cy="2615625"/>
          </a:xfrm>
          <a:prstGeom prst="rect">
            <a:avLst/>
          </a:prstGeom>
        </p:spPr>
      </p:pic>
    </p:spTree>
    <p:extLst>
      <p:ext uri="{BB962C8B-B14F-4D97-AF65-F5344CB8AC3E}">
        <p14:creationId xmlns:p14="http://schemas.microsoft.com/office/powerpoint/2010/main" val="3949212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t>4</a:t>
            </a:fld>
            <a:endParaRPr lang="zh-CN" altLang="en-US" dirty="0"/>
          </a:p>
        </p:txBody>
      </p:sp>
      <p:sp>
        <p:nvSpPr>
          <p:cNvPr id="2" name="文本框 1">
            <a:extLst>
              <a:ext uri="{FF2B5EF4-FFF2-40B4-BE49-F238E27FC236}">
                <a16:creationId xmlns:a16="http://schemas.microsoft.com/office/drawing/2014/main" id="{0E54303A-55D0-4C5A-B5C7-29DBC93DB34B}"/>
              </a:ext>
            </a:extLst>
          </p:cNvPr>
          <p:cNvSpPr txBox="1"/>
          <p:nvPr/>
        </p:nvSpPr>
        <p:spPr>
          <a:xfrm>
            <a:off x="971550" y="228600"/>
            <a:ext cx="1983043" cy="584775"/>
          </a:xfrm>
          <a:prstGeom prst="rect">
            <a:avLst/>
          </a:prstGeom>
          <a:noFill/>
        </p:spPr>
        <p:txBody>
          <a:bodyPr wrap="none" rtlCol="0">
            <a:spAutoFit/>
          </a:bodyPr>
          <a:lstStyle/>
          <a:p>
            <a:r>
              <a:rPr lang="en-US" altLang="zh-CN" sz="3200" dirty="0">
                <a:latin typeface="+mn-ea"/>
              </a:rPr>
              <a:t>WTO</a:t>
            </a:r>
            <a:r>
              <a:rPr lang="zh-CN" altLang="en-US" sz="3200" dirty="0">
                <a:latin typeface="+mn-ea"/>
              </a:rPr>
              <a:t>介绍</a:t>
            </a:r>
          </a:p>
        </p:txBody>
      </p:sp>
      <p:pic>
        <p:nvPicPr>
          <p:cNvPr id="8" name="图片 7">
            <a:extLst>
              <a:ext uri="{FF2B5EF4-FFF2-40B4-BE49-F238E27FC236}">
                <a16:creationId xmlns:a16="http://schemas.microsoft.com/office/drawing/2014/main" id="{4C4649E8-5DDF-4BA3-A743-837B2CE5EA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800" y="872707"/>
            <a:ext cx="2615625" cy="2615625"/>
          </a:xfrm>
          <a:prstGeom prst="rect">
            <a:avLst/>
          </a:prstGeom>
        </p:spPr>
      </p:pic>
      <p:sp>
        <p:nvSpPr>
          <p:cNvPr id="9" name="文本框 8">
            <a:extLst>
              <a:ext uri="{FF2B5EF4-FFF2-40B4-BE49-F238E27FC236}">
                <a16:creationId xmlns:a16="http://schemas.microsoft.com/office/drawing/2014/main" id="{45CB1646-4A46-46B8-847F-93618FEB86D8}"/>
              </a:ext>
            </a:extLst>
          </p:cNvPr>
          <p:cNvSpPr txBox="1"/>
          <p:nvPr/>
        </p:nvSpPr>
        <p:spPr>
          <a:xfrm>
            <a:off x="3310950" y="1166839"/>
            <a:ext cx="8185725" cy="2308324"/>
          </a:xfrm>
          <a:prstGeom prst="rect">
            <a:avLst/>
          </a:prstGeom>
          <a:noFill/>
        </p:spPr>
        <p:txBody>
          <a:bodyPr wrap="square" rtlCol="0">
            <a:spAutoFit/>
          </a:bodyPr>
          <a:lstStyle/>
          <a:p>
            <a:r>
              <a:rPr lang="en-US" altLang="zh-CN" sz="2400" dirty="0"/>
              <a:t>WTO[1](World Trade Organization)</a:t>
            </a:r>
            <a:r>
              <a:rPr lang="zh-CN" altLang="en-US" sz="2400" dirty="0"/>
              <a:t>是</a:t>
            </a:r>
            <a:r>
              <a:rPr lang="en-US" altLang="zh-CN" sz="2400" dirty="0"/>
              <a:t>1994</a:t>
            </a:r>
            <a:r>
              <a:rPr lang="zh-CN" altLang="en-US" sz="2400" dirty="0"/>
              <a:t>年</a:t>
            </a:r>
            <a:r>
              <a:rPr lang="en-US" altLang="zh-CN" sz="2400" dirty="0"/>
              <a:t>4</a:t>
            </a:r>
            <a:r>
              <a:rPr lang="zh-CN" altLang="en-US" sz="2400" dirty="0"/>
              <a:t>月</a:t>
            </a:r>
            <a:r>
              <a:rPr lang="en-US" altLang="zh-CN" sz="2400" dirty="0"/>
              <a:t>15</a:t>
            </a:r>
            <a:r>
              <a:rPr lang="zh-CN" altLang="en-US" sz="2400" dirty="0"/>
              <a:t>日，在摩洛哥的马拉喀什市举行的关贸总协定乌拉圭回合中的部长会议决定成立更具全球性的世界贸易组织，其前身就是成立于</a:t>
            </a:r>
            <a:r>
              <a:rPr lang="en-US" altLang="zh-CN" sz="2400" dirty="0"/>
              <a:t>1947</a:t>
            </a:r>
            <a:r>
              <a:rPr lang="zh-CN" altLang="en-US" sz="2400" dirty="0"/>
              <a:t>年的关税贸易总协定</a:t>
            </a:r>
            <a:r>
              <a:rPr lang="en-US" altLang="zh-CN" sz="2400" dirty="0"/>
              <a:t>[2] </a:t>
            </a:r>
            <a:r>
              <a:rPr lang="zh-CN" altLang="en-US" sz="2400" dirty="0"/>
              <a:t>。关贸总协定</a:t>
            </a:r>
            <a:r>
              <a:rPr lang="en-US" altLang="zh-CN" sz="2400" dirty="0"/>
              <a:t>(GATT)</a:t>
            </a:r>
            <a:r>
              <a:rPr lang="zh-CN" altLang="en-US" sz="2400" dirty="0"/>
              <a:t>是二战后为了解决复杂的国际经济问题，特别是制定国际贸易政策而成立的。</a:t>
            </a:r>
          </a:p>
        </p:txBody>
      </p:sp>
      <p:sp>
        <p:nvSpPr>
          <p:cNvPr id="10" name="文本框 9">
            <a:extLst>
              <a:ext uri="{FF2B5EF4-FFF2-40B4-BE49-F238E27FC236}">
                <a16:creationId xmlns:a16="http://schemas.microsoft.com/office/drawing/2014/main" id="{2D3251F1-5327-4988-B53D-730E8CB841AA}"/>
              </a:ext>
            </a:extLst>
          </p:cNvPr>
          <p:cNvSpPr txBox="1"/>
          <p:nvPr/>
        </p:nvSpPr>
        <p:spPr>
          <a:xfrm>
            <a:off x="561975" y="3477662"/>
            <a:ext cx="6219825" cy="2704695"/>
          </a:xfrm>
          <a:prstGeom prst="rect">
            <a:avLst/>
          </a:prstGeom>
          <a:noFill/>
        </p:spPr>
        <p:txBody>
          <a:bodyPr wrap="square" rtlCol="0">
            <a:spAutoFit/>
          </a:bodyPr>
          <a:lstStyle/>
          <a:p>
            <a:r>
              <a:rPr lang="en-US" altLang="zh-CN" sz="2400" dirty="0"/>
              <a:t>1996</a:t>
            </a:r>
            <a:r>
              <a:rPr lang="zh-CN" altLang="en-US" sz="2400" dirty="0"/>
              <a:t>年</a:t>
            </a:r>
            <a:r>
              <a:rPr lang="en-US" altLang="zh-CN" sz="2400" dirty="0"/>
              <a:t>1</a:t>
            </a:r>
            <a:r>
              <a:rPr lang="zh-CN" altLang="en-US" sz="2400" dirty="0"/>
              <a:t>月</a:t>
            </a:r>
            <a:r>
              <a:rPr lang="en-US" altLang="zh-CN" sz="2400" dirty="0"/>
              <a:t>1</a:t>
            </a:r>
            <a:r>
              <a:rPr lang="zh-CN" altLang="en-US" sz="2400" dirty="0"/>
              <a:t>日，世贸组织正式取代关贸总协定临时机构。世贸组织与关贸协定的区别是：世贸组织是具有法人地位的国际组织，在调解成员争端方面具有更高的权威性。与关贸总协定相比，世贸组织涵盖货物贸易、服务贸易以及知识产权贸易，而关贸总协定只适用于商品货物贸易。</a:t>
            </a:r>
          </a:p>
        </p:txBody>
      </p:sp>
      <p:pic>
        <p:nvPicPr>
          <p:cNvPr id="12" name="图片 11">
            <a:extLst>
              <a:ext uri="{FF2B5EF4-FFF2-40B4-BE49-F238E27FC236}">
                <a16:creationId xmlns:a16="http://schemas.microsoft.com/office/drawing/2014/main" id="{4C0E00CC-6FB8-4AFF-8FA8-5573D0320F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18325" y="3429000"/>
            <a:ext cx="4578350" cy="2753358"/>
          </a:xfrm>
          <a:prstGeom prst="rect">
            <a:avLst/>
          </a:prstGeom>
        </p:spPr>
      </p:pic>
      <p:sp>
        <p:nvSpPr>
          <p:cNvPr id="13" name="文本框 12">
            <a:extLst>
              <a:ext uri="{FF2B5EF4-FFF2-40B4-BE49-F238E27FC236}">
                <a16:creationId xmlns:a16="http://schemas.microsoft.com/office/drawing/2014/main" id="{2E5A4C49-F3DC-4D4F-B4BA-C0C58F237DDD}"/>
              </a:ext>
            </a:extLst>
          </p:cNvPr>
          <p:cNvSpPr txBox="1"/>
          <p:nvPr/>
        </p:nvSpPr>
        <p:spPr>
          <a:xfrm>
            <a:off x="7604336" y="6224188"/>
            <a:ext cx="3206327" cy="369332"/>
          </a:xfrm>
          <a:prstGeom prst="rect">
            <a:avLst/>
          </a:prstGeom>
          <a:noFill/>
        </p:spPr>
        <p:txBody>
          <a:bodyPr wrap="none" rtlCol="0">
            <a:spAutoFit/>
          </a:bodyPr>
          <a:lstStyle/>
          <a:p>
            <a:r>
              <a:rPr lang="zh-CN" altLang="en-US" b="1" dirty="0"/>
              <a:t>关贸总协定的成员在东京开会</a:t>
            </a:r>
            <a:endParaRPr lang="zh-CN" altLang="en-US" dirty="0"/>
          </a:p>
        </p:txBody>
      </p:sp>
    </p:spTree>
    <p:extLst>
      <p:ext uri="{BB962C8B-B14F-4D97-AF65-F5344CB8AC3E}">
        <p14:creationId xmlns:p14="http://schemas.microsoft.com/office/powerpoint/2010/main" val="1270503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t>5</a:t>
            </a:fld>
            <a:endParaRPr lang="zh-CN" altLang="en-US" dirty="0"/>
          </a:p>
        </p:txBody>
      </p:sp>
      <p:sp>
        <p:nvSpPr>
          <p:cNvPr id="2" name="文本框 1">
            <a:extLst>
              <a:ext uri="{FF2B5EF4-FFF2-40B4-BE49-F238E27FC236}">
                <a16:creationId xmlns:a16="http://schemas.microsoft.com/office/drawing/2014/main" id="{0E54303A-55D0-4C5A-B5C7-29DBC93DB34B}"/>
              </a:ext>
            </a:extLst>
          </p:cNvPr>
          <p:cNvSpPr txBox="1"/>
          <p:nvPr/>
        </p:nvSpPr>
        <p:spPr>
          <a:xfrm>
            <a:off x="971550" y="228600"/>
            <a:ext cx="4034887" cy="584775"/>
          </a:xfrm>
          <a:prstGeom prst="rect">
            <a:avLst/>
          </a:prstGeom>
          <a:noFill/>
        </p:spPr>
        <p:txBody>
          <a:bodyPr wrap="none" rtlCol="0">
            <a:spAutoFit/>
          </a:bodyPr>
          <a:lstStyle/>
          <a:p>
            <a:r>
              <a:rPr lang="zh-CN" altLang="en-US" sz="3200" dirty="0">
                <a:latin typeface="+mn-ea"/>
              </a:rPr>
              <a:t>中国加入</a:t>
            </a:r>
            <a:r>
              <a:rPr lang="en-US" altLang="zh-CN" sz="3200" dirty="0">
                <a:latin typeface="+mn-ea"/>
              </a:rPr>
              <a:t>WTO</a:t>
            </a:r>
            <a:r>
              <a:rPr lang="zh-CN" altLang="en-US" sz="3200" dirty="0">
                <a:latin typeface="+mn-ea"/>
              </a:rPr>
              <a:t>的益处</a:t>
            </a:r>
          </a:p>
        </p:txBody>
      </p:sp>
      <p:sp>
        <p:nvSpPr>
          <p:cNvPr id="7" name="文本框 6">
            <a:extLst>
              <a:ext uri="{FF2B5EF4-FFF2-40B4-BE49-F238E27FC236}">
                <a16:creationId xmlns:a16="http://schemas.microsoft.com/office/drawing/2014/main" id="{A7579E5A-F34C-4426-832C-6446C61BC70C}"/>
              </a:ext>
            </a:extLst>
          </p:cNvPr>
          <p:cNvSpPr txBox="1"/>
          <p:nvPr/>
        </p:nvSpPr>
        <p:spPr>
          <a:xfrm>
            <a:off x="876300" y="1536174"/>
            <a:ext cx="10439400" cy="4154984"/>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mn-ea"/>
              </a:rPr>
              <a:t>有利于进一步扩大出口和吸引外资，加入</a:t>
            </a:r>
            <a:r>
              <a:rPr lang="en-US" altLang="zh-CN" sz="2400" dirty="0">
                <a:latin typeface="+mn-ea"/>
              </a:rPr>
              <a:t>WTO</a:t>
            </a:r>
            <a:r>
              <a:rPr lang="zh-CN" altLang="en-US" sz="2400" dirty="0">
                <a:latin typeface="+mn-ea"/>
              </a:rPr>
              <a:t>后，我国将享受成员国拥有的最惠国待遇。这不仅能享受其他国家和地区开放市场的好处，使主要贸易大国对我国的歧视性做法逐步取消，而且会使我国产品拥有比过去更为有利的竞争条件，从而可以促进我国出口贸易特别是我国具有比较优势产业出口的发展。</a:t>
            </a:r>
            <a:endParaRPr lang="en-US" altLang="zh-CN" sz="2400" dirty="0">
              <a:latin typeface="+mn-ea"/>
            </a:endParaRPr>
          </a:p>
          <a:p>
            <a:pPr marL="342900" indent="-342900">
              <a:buFont typeface="Arial" panose="020B0604020202020204" pitchFamily="34" charset="0"/>
              <a:buChar char="•"/>
            </a:pPr>
            <a:endParaRPr lang="en-US" altLang="zh-CN" sz="2400" dirty="0">
              <a:latin typeface="+mn-ea"/>
            </a:endParaRPr>
          </a:p>
          <a:p>
            <a:pPr marL="342900" indent="-342900">
              <a:buFont typeface="Arial" panose="020B0604020202020204" pitchFamily="34" charset="0"/>
              <a:buChar char="•"/>
            </a:pPr>
            <a:r>
              <a:rPr lang="zh-CN" altLang="en-US" sz="2400" dirty="0"/>
              <a:t>有利于加快国内产业结构的调整和优化。加入</a:t>
            </a:r>
            <a:r>
              <a:rPr lang="en-US" altLang="zh-CN" sz="2400" dirty="0"/>
              <a:t>WTO</a:t>
            </a:r>
            <a:r>
              <a:rPr lang="zh-CN" altLang="en-US" sz="2400" dirty="0"/>
              <a:t>，将为加快国内产业结构的调整和优化这一战略任务营造一个有利的国际环境。通过</a:t>
            </a:r>
            <a:r>
              <a:rPr lang="en-US" altLang="zh-CN" sz="2400" dirty="0"/>
              <a:t>WTO</a:t>
            </a:r>
            <a:r>
              <a:rPr lang="zh-CN" altLang="en-US" sz="2400" dirty="0"/>
              <a:t>其他成员方对我国开放市场，可以将我国一些长线产品和产业转移出去；通过我国对其他成员方开放市场，可以利用外国资金、技术改造我国传统产业，加快高新技术产业和服务业的发展，提升我国产业发展的整体水平</a:t>
            </a:r>
            <a:r>
              <a:rPr lang="zh-CN" altLang="en-US" dirty="0"/>
              <a:t>。</a:t>
            </a:r>
            <a:endParaRPr lang="en-US" altLang="zh-CN" dirty="0"/>
          </a:p>
        </p:txBody>
      </p:sp>
    </p:spTree>
    <p:extLst>
      <p:ext uri="{BB962C8B-B14F-4D97-AF65-F5344CB8AC3E}">
        <p14:creationId xmlns:p14="http://schemas.microsoft.com/office/powerpoint/2010/main" val="2152469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t>6</a:t>
            </a:fld>
            <a:endParaRPr lang="zh-CN" altLang="en-US" dirty="0"/>
          </a:p>
        </p:txBody>
      </p:sp>
      <p:pic>
        <p:nvPicPr>
          <p:cNvPr id="5" name="图片 4">
            <a:extLst>
              <a:ext uri="{FF2B5EF4-FFF2-40B4-BE49-F238E27FC236}">
                <a16:creationId xmlns:a16="http://schemas.microsoft.com/office/drawing/2014/main" id="{6EA678E4-9471-4480-9956-2497B4BB58F1}"/>
              </a:ext>
            </a:extLst>
          </p:cNvPr>
          <p:cNvPicPr>
            <a:picLocks noChangeAspect="1"/>
          </p:cNvPicPr>
          <p:nvPr/>
        </p:nvPicPr>
        <p:blipFill>
          <a:blip r:embed="rId3"/>
          <a:stretch>
            <a:fillRect/>
          </a:stretch>
        </p:blipFill>
        <p:spPr>
          <a:xfrm>
            <a:off x="855821" y="2321868"/>
            <a:ext cx="4878538" cy="2779068"/>
          </a:xfrm>
          <a:prstGeom prst="rect">
            <a:avLst/>
          </a:prstGeom>
        </p:spPr>
      </p:pic>
      <p:sp>
        <p:nvSpPr>
          <p:cNvPr id="2" name="文本框 1">
            <a:extLst>
              <a:ext uri="{FF2B5EF4-FFF2-40B4-BE49-F238E27FC236}">
                <a16:creationId xmlns:a16="http://schemas.microsoft.com/office/drawing/2014/main" id="{5F9B6E20-369D-4B5B-9430-CE298EAC58E5}"/>
              </a:ext>
            </a:extLst>
          </p:cNvPr>
          <p:cNvSpPr txBox="1"/>
          <p:nvPr/>
        </p:nvSpPr>
        <p:spPr>
          <a:xfrm>
            <a:off x="1561282" y="972233"/>
            <a:ext cx="3467616" cy="584775"/>
          </a:xfrm>
          <a:prstGeom prst="rect">
            <a:avLst/>
          </a:prstGeom>
          <a:noFill/>
        </p:spPr>
        <p:txBody>
          <a:bodyPr wrap="none" rtlCol="0">
            <a:spAutoFit/>
          </a:bodyPr>
          <a:lstStyle/>
          <a:p>
            <a:r>
              <a:rPr lang="zh-CN" altLang="en-US" sz="3200" dirty="0">
                <a:latin typeface="+mn-ea"/>
              </a:rPr>
              <a:t>中国贸易出口总额</a:t>
            </a:r>
          </a:p>
        </p:txBody>
      </p:sp>
      <p:sp>
        <p:nvSpPr>
          <p:cNvPr id="6" name="文本框 5">
            <a:extLst>
              <a:ext uri="{FF2B5EF4-FFF2-40B4-BE49-F238E27FC236}">
                <a16:creationId xmlns:a16="http://schemas.microsoft.com/office/drawing/2014/main" id="{23131F46-7F61-4794-B6E6-CFE2B4879174}"/>
              </a:ext>
            </a:extLst>
          </p:cNvPr>
          <p:cNvSpPr txBox="1"/>
          <p:nvPr/>
        </p:nvSpPr>
        <p:spPr>
          <a:xfrm>
            <a:off x="8973718" y="6066884"/>
            <a:ext cx="1588897" cy="338554"/>
          </a:xfrm>
          <a:prstGeom prst="rect">
            <a:avLst/>
          </a:prstGeom>
          <a:noFill/>
        </p:spPr>
        <p:txBody>
          <a:bodyPr wrap="none" rtlCol="0">
            <a:spAutoFit/>
          </a:bodyPr>
          <a:lstStyle/>
          <a:p>
            <a:r>
              <a:rPr lang="zh-CN" altLang="en-US" sz="1600" dirty="0"/>
              <a:t>数据来源：</a:t>
            </a:r>
            <a:r>
              <a:rPr lang="en-US" altLang="zh-CN" sz="1600" dirty="0"/>
              <a:t>IMF</a:t>
            </a:r>
            <a:endParaRPr lang="zh-CN" altLang="en-US" sz="1600" dirty="0"/>
          </a:p>
        </p:txBody>
      </p:sp>
      <p:pic>
        <p:nvPicPr>
          <p:cNvPr id="7" name="图片 6">
            <a:extLst>
              <a:ext uri="{FF2B5EF4-FFF2-40B4-BE49-F238E27FC236}">
                <a16:creationId xmlns:a16="http://schemas.microsoft.com/office/drawing/2014/main" id="{083FBBAB-A9F1-4C20-A4B6-F8C6F04E4146}"/>
              </a:ext>
            </a:extLst>
          </p:cNvPr>
          <p:cNvPicPr>
            <a:picLocks noChangeAspect="1"/>
          </p:cNvPicPr>
          <p:nvPr/>
        </p:nvPicPr>
        <p:blipFill>
          <a:blip r:embed="rId4"/>
          <a:stretch>
            <a:fillRect/>
          </a:stretch>
        </p:blipFill>
        <p:spPr>
          <a:xfrm>
            <a:off x="6731806" y="2321868"/>
            <a:ext cx="4604373" cy="2779068"/>
          </a:xfrm>
          <a:prstGeom prst="rect">
            <a:avLst/>
          </a:prstGeom>
        </p:spPr>
      </p:pic>
      <p:sp>
        <p:nvSpPr>
          <p:cNvPr id="8" name="文本框 7">
            <a:extLst>
              <a:ext uri="{FF2B5EF4-FFF2-40B4-BE49-F238E27FC236}">
                <a16:creationId xmlns:a16="http://schemas.microsoft.com/office/drawing/2014/main" id="{8AFBD7D0-7E1B-4F84-B332-33A26E0DDF76}"/>
              </a:ext>
            </a:extLst>
          </p:cNvPr>
          <p:cNvSpPr txBox="1"/>
          <p:nvPr/>
        </p:nvSpPr>
        <p:spPr>
          <a:xfrm>
            <a:off x="7505368" y="972234"/>
            <a:ext cx="3057247" cy="584775"/>
          </a:xfrm>
          <a:prstGeom prst="rect">
            <a:avLst/>
          </a:prstGeom>
          <a:noFill/>
        </p:spPr>
        <p:txBody>
          <a:bodyPr wrap="none" rtlCol="0">
            <a:spAutoFit/>
          </a:bodyPr>
          <a:lstStyle/>
          <a:p>
            <a:r>
              <a:rPr lang="zh-CN" altLang="en-US" sz="3200" dirty="0"/>
              <a:t>对美贸易出口额</a:t>
            </a:r>
          </a:p>
        </p:txBody>
      </p:sp>
    </p:spTree>
    <p:extLst>
      <p:ext uri="{BB962C8B-B14F-4D97-AF65-F5344CB8AC3E}">
        <p14:creationId xmlns:p14="http://schemas.microsoft.com/office/powerpoint/2010/main" val="2433430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t>7</a:t>
            </a:fld>
            <a:endParaRPr lang="zh-CN" altLang="en-US" dirty="0"/>
          </a:p>
        </p:txBody>
      </p:sp>
      <p:sp>
        <p:nvSpPr>
          <p:cNvPr id="7" name="文本框 6">
            <a:extLst>
              <a:ext uri="{FF2B5EF4-FFF2-40B4-BE49-F238E27FC236}">
                <a16:creationId xmlns:a16="http://schemas.microsoft.com/office/drawing/2014/main" id="{C3415E31-DF11-436B-ACC8-75C0979E58E6}"/>
              </a:ext>
            </a:extLst>
          </p:cNvPr>
          <p:cNvSpPr txBox="1"/>
          <p:nvPr/>
        </p:nvSpPr>
        <p:spPr>
          <a:xfrm>
            <a:off x="6737417" y="2454905"/>
            <a:ext cx="4063933" cy="2246769"/>
          </a:xfrm>
          <a:prstGeom prst="rect">
            <a:avLst/>
          </a:prstGeom>
          <a:noFill/>
        </p:spPr>
        <p:txBody>
          <a:bodyPr wrap="none" rtlCol="0">
            <a:spAutoFit/>
          </a:bodyPr>
          <a:lstStyle/>
          <a:p>
            <a:pPr marL="285750" indent="-285750">
              <a:buFont typeface="Arial" panose="020B0604020202020204" pitchFamily="34" charset="0"/>
              <a:buChar char="•"/>
            </a:pPr>
            <a:r>
              <a:rPr lang="zh-CN" altLang="en-US" sz="2800" dirty="0">
                <a:latin typeface="+mn-ea"/>
              </a:rPr>
              <a:t>中国与关贸的早期历史</a:t>
            </a:r>
            <a:endParaRPr lang="en-US" altLang="zh-CN" sz="2800" dirty="0">
              <a:latin typeface="+mn-ea"/>
            </a:endParaRPr>
          </a:p>
          <a:p>
            <a:pPr marL="285750" indent="-285750">
              <a:buFont typeface="Arial" panose="020B0604020202020204" pitchFamily="34" charset="0"/>
              <a:buChar char="•"/>
            </a:pPr>
            <a:endParaRPr lang="en-US" altLang="zh-CN" sz="2800" dirty="0">
              <a:latin typeface="+mn-ea"/>
            </a:endParaRPr>
          </a:p>
          <a:p>
            <a:pPr marL="285750" indent="-285750">
              <a:buFont typeface="Arial" panose="020B0604020202020204" pitchFamily="34" charset="0"/>
              <a:buChar char="•"/>
            </a:pPr>
            <a:r>
              <a:rPr lang="zh-CN" altLang="en-US" sz="2800" dirty="0">
                <a:latin typeface="+mn-ea"/>
              </a:rPr>
              <a:t>中国复关的主要历程</a:t>
            </a:r>
            <a:endParaRPr lang="en-US" altLang="zh-CN" sz="2800" dirty="0">
              <a:latin typeface="+mn-ea"/>
            </a:endParaRPr>
          </a:p>
          <a:p>
            <a:pPr marL="285750" indent="-285750">
              <a:buFont typeface="Arial" panose="020B0604020202020204" pitchFamily="34" charset="0"/>
              <a:buChar char="•"/>
            </a:pPr>
            <a:endParaRPr lang="en-US" altLang="zh-CN" sz="2800" dirty="0">
              <a:latin typeface="+mn-ea"/>
            </a:endParaRPr>
          </a:p>
          <a:p>
            <a:pPr marL="285750" indent="-285750">
              <a:buFont typeface="Arial" panose="020B0604020202020204" pitchFamily="34" charset="0"/>
              <a:buChar char="•"/>
            </a:pPr>
            <a:r>
              <a:rPr lang="zh-CN" altLang="en-US" sz="2800" dirty="0">
                <a:latin typeface="+mn-ea"/>
              </a:rPr>
              <a:t>中国入世的主要历程</a:t>
            </a:r>
          </a:p>
        </p:txBody>
      </p:sp>
      <p:sp>
        <p:nvSpPr>
          <p:cNvPr id="5" name="文本框 4">
            <a:extLst>
              <a:ext uri="{FF2B5EF4-FFF2-40B4-BE49-F238E27FC236}">
                <a16:creationId xmlns:a16="http://schemas.microsoft.com/office/drawing/2014/main" id="{EE1888C4-DD2D-468D-B431-39FAEA4C8C84}"/>
              </a:ext>
            </a:extLst>
          </p:cNvPr>
          <p:cNvSpPr txBox="1"/>
          <p:nvPr/>
        </p:nvSpPr>
        <p:spPr>
          <a:xfrm>
            <a:off x="1390650" y="3136612"/>
            <a:ext cx="4029886" cy="584775"/>
          </a:xfrm>
          <a:prstGeom prst="rect">
            <a:avLst/>
          </a:prstGeom>
          <a:noFill/>
        </p:spPr>
        <p:txBody>
          <a:bodyPr wrap="none" rtlCol="0">
            <a:spAutoFit/>
          </a:bodyPr>
          <a:lstStyle/>
          <a:p>
            <a:r>
              <a:rPr lang="zh-CN" altLang="en-US" sz="3200" dirty="0"/>
              <a:t>中国加入</a:t>
            </a:r>
            <a:r>
              <a:rPr lang="en-US" altLang="zh-CN" sz="3200" dirty="0"/>
              <a:t>WTO</a:t>
            </a:r>
            <a:r>
              <a:rPr lang="zh-CN" altLang="en-US" sz="3200" dirty="0"/>
              <a:t>的历程</a:t>
            </a:r>
          </a:p>
        </p:txBody>
      </p:sp>
    </p:spTree>
    <p:extLst>
      <p:ext uri="{BB962C8B-B14F-4D97-AF65-F5344CB8AC3E}">
        <p14:creationId xmlns:p14="http://schemas.microsoft.com/office/powerpoint/2010/main" val="456728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t>8</a:t>
            </a:fld>
            <a:endParaRPr lang="zh-CN" altLang="en-US" dirty="0"/>
          </a:p>
        </p:txBody>
      </p:sp>
      <p:sp>
        <p:nvSpPr>
          <p:cNvPr id="6" name="文本框 5">
            <a:extLst>
              <a:ext uri="{FF2B5EF4-FFF2-40B4-BE49-F238E27FC236}">
                <a16:creationId xmlns:a16="http://schemas.microsoft.com/office/drawing/2014/main" id="{21094E8A-70AA-4984-997C-BE8A98DA7565}"/>
              </a:ext>
            </a:extLst>
          </p:cNvPr>
          <p:cNvSpPr txBox="1"/>
          <p:nvPr/>
        </p:nvSpPr>
        <p:spPr>
          <a:xfrm>
            <a:off x="1066800" y="152400"/>
            <a:ext cx="4288353" cy="584775"/>
          </a:xfrm>
          <a:prstGeom prst="rect">
            <a:avLst/>
          </a:prstGeom>
          <a:noFill/>
        </p:spPr>
        <p:txBody>
          <a:bodyPr wrap="none" rtlCol="0">
            <a:spAutoFit/>
          </a:bodyPr>
          <a:lstStyle/>
          <a:p>
            <a:r>
              <a:rPr lang="zh-CN" altLang="en-US" sz="3200" dirty="0">
                <a:latin typeface="+mn-ea"/>
              </a:rPr>
              <a:t>中国与关贸的早期历史</a:t>
            </a:r>
            <a:endParaRPr lang="en-US" altLang="zh-CN" sz="3200" dirty="0">
              <a:latin typeface="+mn-ea"/>
            </a:endParaRPr>
          </a:p>
        </p:txBody>
      </p:sp>
      <p:sp>
        <p:nvSpPr>
          <p:cNvPr id="2" name="文本框 1">
            <a:extLst>
              <a:ext uri="{FF2B5EF4-FFF2-40B4-BE49-F238E27FC236}">
                <a16:creationId xmlns:a16="http://schemas.microsoft.com/office/drawing/2014/main" id="{336548B6-0366-4218-936C-69BA842DF3AA}"/>
              </a:ext>
            </a:extLst>
          </p:cNvPr>
          <p:cNvSpPr txBox="1"/>
          <p:nvPr/>
        </p:nvSpPr>
        <p:spPr>
          <a:xfrm>
            <a:off x="1066800" y="1166842"/>
            <a:ext cx="9734550" cy="4893647"/>
          </a:xfrm>
          <a:prstGeom prst="rect">
            <a:avLst/>
          </a:prstGeom>
          <a:noFill/>
        </p:spPr>
        <p:txBody>
          <a:bodyPr wrap="square" rtlCol="0">
            <a:spAutoFit/>
          </a:bodyPr>
          <a:lstStyle/>
          <a:p>
            <a:r>
              <a:rPr lang="en-US" altLang="zh-CN" sz="2400" dirty="0"/>
              <a:t>1947.10.30</a:t>
            </a:r>
            <a:r>
              <a:rPr lang="zh-CN" altLang="en-US" sz="2400" dirty="0"/>
              <a:t>，中国政府（国民政府）（基于联合国大会）参与创建了关贸总协定</a:t>
            </a:r>
          </a:p>
          <a:p>
            <a:r>
              <a:rPr lang="en-US" altLang="zh-CN" sz="2400" dirty="0"/>
              <a:t>1948.4.21</a:t>
            </a:r>
            <a:r>
              <a:rPr lang="zh-CN" altLang="en-US" sz="2400" dirty="0"/>
              <a:t>， 签署</a:t>
            </a:r>
            <a:r>
              <a:rPr lang="en-US" altLang="zh-CN" sz="2400" dirty="0"/>
              <a:t>《</a:t>
            </a:r>
            <a:r>
              <a:rPr lang="zh-CN" altLang="en-US" sz="2400" dirty="0"/>
              <a:t>临时使用议定书</a:t>
            </a:r>
            <a:r>
              <a:rPr lang="en-US" altLang="zh-CN" sz="2400" dirty="0"/>
              <a:t>》</a:t>
            </a:r>
            <a:r>
              <a:rPr lang="zh-CN" altLang="en-US" sz="2400" dirty="0"/>
              <a:t>，加入关贸总协定</a:t>
            </a:r>
          </a:p>
          <a:p>
            <a:r>
              <a:rPr lang="en-US" altLang="zh-CN" sz="2400" dirty="0"/>
              <a:t>1948.5.21</a:t>
            </a:r>
            <a:r>
              <a:rPr lang="zh-CN" altLang="en-US" sz="2400" dirty="0"/>
              <a:t>， 正式成为关贸总协定缔约方</a:t>
            </a:r>
          </a:p>
          <a:p>
            <a:r>
              <a:rPr lang="en-US" altLang="zh-CN" sz="2400" dirty="0"/>
              <a:t>1950.3.6</a:t>
            </a:r>
            <a:r>
              <a:rPr lang="zh-CN" altLang="en-US" sz="2400" dirty="0"/>
              <a:t>， 台湾当局决定退出观关贸总协定（为了适应冷战需要，根据美国授意以“中华民国”的名义照会联合国秘书长）</a:t>
            </a:r>
          </a:p>
          <a:p>
            <a:r>
              <a:rPr lang="en-US" altLang="zh-CN" sz="2400" dirty="0"/>
              <a:t>1965.1.21</a:t>
            </a:r>
            <a:r>
              <a:rPr lang="zh-CN" altLang="en-US" sz="2400" dirty="0"/>
              <a:t>， 台湾根据贸易形式及自身需要提出观察总协定缔约方的申请并被接受</a:t>
            </a:r>
          </a:p>
          <a:p>
            <a:r>
              <a:rPr lang="en-US" altLang="zh-CN" sz="2400" dirty="0"/>
              <a:t>1971.11.16</a:t>
            </a:r>
            <a:r>
              <a:rPr lang="zh-CN" altLang="en-US" sz="2400" dirty="0"/>
              <a:t>， 联合国大会取消了台湾观察员身份（同年中国重返联合国）</a:t>
            </a:r>
          </a:p>
          <a:p>
            <a:r>
              <a:rPr lang="en-US" altLang="zh-CN" sz="2400" dirty="0"/>
              <a:t>1982.11</a:t>
            </a:r>
            <a:r>
              <a:rPr lang="zh-CN" altLang="en-US" sz="2400" dirty="0"/>
              <a:t>， 中国政府获观察员身份，并能够参加缔约方的年度会议</a:t>
            </a:r>
          </a:p>
          <a:p>
            <a:r>
              <a:rPr lang="en-US" altLang="zh-CN" sz="2400" dirty="0"/>
              <a:t>1982.12.31</a:t>
            </a:r>
            <a:r>
              <a:rPr lang="zh-CN" altLang="en-US" sz="2400" dirty="0"/>
              <a:t>， 国务院批准了申请参加关贸协定的报告，开始酝酿恢复关贸总协定的缔约国身份</a:t>
            </a:r>
          </a:p>
        </p:txBody>
      </p:sp>
    </p:spTree>
    <p:extLst>
      <p:ext uri="{BB962C8B-B14F-4D97-AF65-F5344CB8AC3E}">
        <p14:creationId xmlns:p14="http://schemas.microsoft.com/office/powerpoint/2010/main" val="1319523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t>9</a:t>
            </a:fld>
            <a:endParaRPr lang="zh-CN" altLang="en-US" dirty="0"/>
          </a:p>
        </p:txBody>
      </p:sp>
      <p:sp>
        <p:nvSpPr>
          <p:cNvPr id="6" name="文本框 5">
            <a:extLst>
              <a:ext uri="{FF2B5EF4-FFF2-40B4-BE49-F238E27FC236}">
                <a16:creationId xmlns:a16="http://schemas.microsoft.com/office/drawing/2014/main" id="{21094E8A-70AA-4984-997C-BE8A98DA7565}"/>
              </a:ext>
            </a:extLst>
          </p:cNvPr>
          <p:cNvSpPr txBox="1"/>
          <p:nvPr/>
        </p:nvSpPr>
        <p:spPr>
          <a:xfrm>
            <a:off x="1066800" y="152400"/>
            <a:ext cx="6381875" cy="584775"/>
          </a:xfrm>
          <a:prstGeom prst="rect">
            <a:avLst/>
          </a:prstGeom>
          <a:noFill/>
        </p:spPr>
        <p:txBody>
          <a:bodyPr wrap="none" rtlCol="0">
            <a:spAutoFit/>
          </a:bodyPr>
          <a:lstStyle/>
          <a:p>
            <a:r>
              <a:rPr lang="zh-CN" altLang="en-US" sz="3200" dirty="0">
                <a:latin typeface="+mn-ea"/>
              </a:rPr>
              <a:t>中国复关的主要历程</a:t>
            </a:r>
            <a:r>
              <a:rPr lang="en-US" altLang="zh-CN" sz="3200" dirty="0">
                <a:latin typeface="+mn-ea"/>
              </a:rPr>
              <a:t>(1986~1994)</a:t>
            </a:r>
          </a:p>
        </p:txBody>
      </p:sp>
      <p:sp>
        <p:nvSpPr>
          <p:cNvPr id="5" name="文本框 4">
            <a:extLst>
              <a:ext uri="{FF2B5EF4-FFF2-40B4-BE49-F238E27FC236}">
                <a16:creationId xmlns:a16="http://schemas.microsoft.com/office/drawing/2014/main" id="{FBD37B10-0270-4F34-8ACE-6F86CA421C39}"/>
              </a:ext>
            </a:extLst>
          </p:cNvPr>
          <p:cNvSpPr txBox="1"/>
          <p:nvPr/>
        </p:nvSpPr>
        <p:spPr>
          <a:xfrm>
            <a:off x="5600700" y="1066800"/>
            <a:ext cx="5753100" cy="3170099"/>
          </a:xfrm>
          <a:prstGeom prst="rect">
            <a:avLst/>
          </a:prstGeom>
          <a:noFill/>
        </p:spPr>
        <p:txBody>
          <a:bodyPr wrap="square" rtlCol="0">
            <a:spAutoFit/>
          </a:bodyPr>
          <a:lstStyle/>
          <a:p>
            <a:r>
              <a:rPr lang="en-US" altLang="zh-CN" sz="2000" dirty="0"/>
              <a:t>1986</a:t>
            </a:r>
            <a:r>
              <a:rPr lang="zh-CN" altLang="en-US" sz="2000" dirty="0"/>
              <a:t>年</a:t>
            </a:r>
            <a:r>
              <a:rPr lang="en-US" altLang="zh-CN" sz="2000" dirty="0"/>
              <a:t>7</a:t>
            </a:r>
            <a:r>
              <a:rPr lang="zh-CN" altLang="en-US" sz="2000" dirty="0"/>
              <a:t>月</a:t>
            </a:r>
            <a:r>
              <a:rPr lang="en-US" altLang="zh-CN" sz="2000" dirty="0"/>
              <a:t>10</a:t>
            </a:r>
            <a:r>
              <a:rPr lang="zh-CN" altLang="en-US" sz="2000" dirty="0"/>
              <a:t>日， 中国正式提出申请恢复关贸总协定的缔约国身份，开始了中国漫长的复关入世之旅。由于当时中美关系处于蜜月期，所以中国的复关谈判是一帆风顺的。</a:t>
            </a:r>
            <a:r>
              <a:rPr lang="en-US" altLang="zh-CN" sz="2000" dirty="0"/>
              <a:t>1987</a:t>
            </a:r>
            <a:r>
              <a:rPr lang="zh-CN" altLang="en-US" sz="2000" dirty="0"/>
              <a:t>年</a:t>
            </a:r>
            <a:r>
              <a:rPr lang="en-US" altLang="zh-CN" sz="2000" dirty="0"/>
              <a:t>10</a:t>
            </a:r>
            <a:r>
              <a:rPr lang="zh-CN" altLang="en-US" sz="2000" dirty="0"/>
              <a:t>月</a:t>
            </a:r>
            <a:r>
              <a:rPr lang="en-US" altLang="zh-CN" sz="2000" dirty="0"/>
              <a:t>22</a:t>
            </a:r>
            <a:r>
              <a:rPr lang="zh-CN" altLang="en-US" sz="2000" dirty="0"/>
              <a:t>日关贸总协定理事会成立了中国复关问题工作组，并在日内瓦召开了会议，标志着中国复关谈判正式启动。</a:t>
            </a:r>
            <a:r>
              <a:rPr lang="en-US" altLang="zh-CN" sz="2000" dirty="0"/>
              <a:t>1989</a:t>
            </a:r>
            <a:r>
              <a:rPr lang="zh-CN" altLang="en-US" sz="2000" dirty="0"/>
              <a:t>年</a:t>
            </a:r>
            <a:r>
              <a:rPr lang="en-US" altLang="zh-CN" sz="2000" dirty="0"/>
              <a:t>4</a:t>
            </a:r>
            <a:r>
              <a:rPr lang="zh-CN" altLang="en-US" sz="2000" dirty="0"/>
              <a:t>月</a:t>
            </a:r>
            <a:r>
              <a:rPr lang="en-US" altLang="zh-CN" sz="2000" dirty="0"/>
              <a:t>19</a:t>
            </a:r>
            <a:r>
              <a:rPr lang="zh-CN" altLang="en-US" sz="2000" dirty="0"/>
              <a:t>日，关贸工作组完成了对中国外贸制度的评估。</a:t>
            </a:r>
            <a:r>
              <a:rPr lang="en-US" altLang="zh-CN" sz="2000" dirty="0"/>
              <a:t> 1989</a:t>
            </a:r>
            <a:r>
              <a:rPr lang="zh-CN" altLang="en-US" sz="2000" dirty="0"/>
              <a:t>年</a:t>
            </a:r>
            <a:r>
              <a:rPr lang="en-US" altLang="zh-CN" sz="2000" dirty="0"/>
              <a:t>5</a:t>
            </a:r>
            <a:r>
              <a:rPr lang="zh-CN" altLang="en-US" sz="2000" dirty="0"/>
              <a:t>月</a:t>
            </a:r>
            <a:r>
              <a:rPr lang="en-US" altLang="zh-CN" sz="2000" dirty="0"/>
              <a:t>28</a:t>
            </a:r>
            <a:r>
              <a:rPr lang="zh-CN" altLang="en-US" sz="2000" dirty="0"/>
              <a:t>日，中美在北京结束了第五轮复关问题磋商，取得实质性进展，普遍认为中国的复关谈判有望在</a:t>
            </a:r>
            <a:r>
              <a:rPr lang="en-US" altLang="zh-CN" sz="2000" dirty="0"/>
              <a:t>89</a:t>
            </a:r>
            <a:r>
              <a:rPr lang="zh-CN" altLang="en-US" sz="2000" dirty="0"/>
              <a:t>年底结束。</a:t>
            </a:r>
            <a:endParaRPr lang="en-US" altLang="zh-CN" sz="2000" dirty="0"/>
          </a:p>
        </p:txBody>
      </p:sp>
      <p:pic>
        <p:nvPicPr>
          <p:cNvPr id="8" name="图片 7">
            <a:extLst>
              <a:ext uri="{FF2B5EF4-FFF2-40B4-BE49-F238E27FC236}">
                <a16:creationId xmlns:a16="http://schemas.microsoft.com/office/drawing/2014/main" id="{0D8AEF81-B675-4124-B770-D4C55AFE45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550" y="1066800"/>
            <a:ext cx="5010150" cy="2800350"/>
          </a:xfrm>
          <a:prstGeom prst="rect">
            <a:avLst/>
          </a:prstGeom>
        </p:spPr>
      </p:pic>
      <p:sp>
        <p:nvSpPr>
          <p:cNvPr id="9" name="文本框 8">
            <a:extLst>
              <a:ext uri="{FF2B5EF4-FFF2-40B4-BE49-F238E27FC236}">
                <a16:creationId xmlns:a16="http://schemas.microsoft.com/office/drawing/2014/main" id="{A694C5B4-0D2D-4BA6-9636-5F1BACA2BADB}"/>
              </a:ext>
            </a:extLst>
          </p:cNvPr>
          <p:cNvSpPr txBox="1"/>
          <p:nvPr/>
        </p:nvSpPr>
        <p:spPr>
          <a:xfrm>
            <a:off x="590550" y="3922575"/>
            <a:ext cx="5010150" cy="615553"/>
          </a:xfrm>
          <a:prstGeom prst="rect">
            <a:avLst/>
          </a:prstGeom>
          <a:noFill/>
        </p:spPr>
        <p:txBody>
          <a:bodyPr wrap="square" rtlCol="0">
            <a:spAutoFit/>
          </a:bodyPr>
          <a:lstStyle/>
          <a:p>
            <a:r>
              <a:rPr lang="en-US" altLang="zh-CN" sz="1600" b="1" dirty="0"/>
              <a:t>1994</a:t>
            </a:r>
            <a:r>
              <a:rPr lang="zh-CN" altLang="en-US" sz="1600" b="1" dirty="0"/>
              <a:t>年</a:t>
            </a:r>
            <a:r>
              <a:rPr lang="en-US" altLang="zh-CN" sz="1600" b="1" dirty="0"/>
              <a:t>12</a:t>
            </a:r>
            <a:r>
              <a:rPr lang="zh-CN" altLang="en-US" sz="1600" b="1" dirty="0"/>
              <a:t>月</a:t>
            </a:r>
            <a:r>
              <a:rPr lang="en-US" altLang="zh-CN" sz="1600" b="1" dirty="0"/>
              <a:t>23</a:t>
            </a:r>
            <a:r>
              <a:rPr lang="zh-CN" altLang="en-US" sz="1600" b="1" dirty="0"/>
              <a:t>日，参加关贸总协定会议的中国政府代表团回到北京</a:t>
            </a:r>
            <a:r>
              <a:rPr lang="zh-CN" altLang="en-US" b="1" dirty="0"/>
              <a:t>。</a:t>
            </a:r>
            <a:endParaRPr lang="zh-CN" altLang="en-US" dirty="0"/>
          </a:p>
        </p:txBody>
      </p:sp>
      <p:sp>
        <p:nvSpPr>
          <p:cNvPr id="10" name="文本框 9">
            <a:extLst>
              <a:ext uri="{FF2B5EF4-FFF2-40B4-BE49-F238E27FC236}">
                <a16:creationId xmlns:a16="http://schemas.microsoft.com/office/drawing/2014/main" id="{57D38665-6DAC-4759-9ACC-06C09A7ED84C}"/>
              </a:ext>
            </a:extLst>
          </p:cNvPr>
          <p:cNvSpPr txBox="1"/>
          <p:nvPr/>
        </p:nvSpPr>
        <p:spPr>
          <a:xfrm>
            <a:off x="590550" y="4494552"/>
            <a:ext cx="10591800" cy="2246769"/>
          </a:xfrm>
          <a:prstGeom prst="rect">
            <a:avLst/>
          </a:prstGeom>
          <a:noFill/>
        </p:spPr>
        <p:txBody>
          <a:bodyPr wrap="square" rtlCol="0">
            <a:spAutoFit/>
          </a:bodyPr>
          <a:lstStyle/>
          <a:p>
            <a:r>
              <a:rPr lang="zh-CN" altLang="en-US" sz="2000" dirty="0"/>
              <a:t>但是天有不测风云，</a:t>
            </a:r>
            <a:r>
              <a:rPr lang="en-US" altLang="zh-CN" sz="2000" dirty="0"/>
              <a:t>1989</a:t>
            </a:r>
            <a:r>
              <a:rPr lang="zh-CN" altLang="en-US" sz="2000" dirty="0"/>
              <a:t>年的一场政治风波，导致了中国复关谈判的倒退，关贸总协定中国工作组重新开始了对中国外贸制度的审议。</a:t>
            </a:r>
            <a:r>
              <a:rPr lang="en-US" altLang="zh-CN" sz="2000" dirty="0"/>
              <a:t>1990</a:t>
            </a:r>
            <a:r>
              <a:rPr lang="zh-CN" altLang="en-US" sz="2000" dirty="0"/>
              <a:t>年，台湾申请加入关贸总协定，增加了中国复关的复杂性。</a:t>
            </a:r>
            <a:r>
              <a:rPr lang="en-US" altLang="zh-CN" sz="2000" dirty="0"/>
              <a:t> 1992</a:t>
            </a:r>
            <a:r>
              <a:rPr lang="zh-CN" altLang="en-US" sz="2000" dirty="0"/>
              <a:t>年</a:t>
            </a:r>
            <a:r>
              <a:rPr lang="en-US" altLang="zh-CN" sz="2000" dirty="0"/>
              <a:t>10</a:t>
            </a:r>
            <a:r>
              <a:rPr lang="zh-CN" altLang="en-US" sz="2000" dirty="0"/>
              <a:t>月</a:t>
            </a:r>
            <a:r>
              <a:rPr lang="en-US" altLang="zh-CN" sz="2000" dirty="0"/>
              <a:t>10</a:t>
            </a:r>
            <a:r>
              <a:rPr lang="zh-CN" altLang="en-US" sz="2000" dirty="0"/>
              <a:t>日，经过艰苦的谈判，中美达成</a:t>
            </a:r>
            <a:r>
              <a:rPr lang="en-US" altLang="zh-CN" sz="2000" dirty="0"/>
              <a:t>《</a:t>
            </a:r>
            <a:r>
              <a:rPr lang="zh-CN" altLang="en-US" sz="2000" dirty="0"/>
              <a:t>双边市场准入备忘录</a:t>
            </a:r>
            <a:r>
              <a:rPr lang="en-US" altLang="zh-CN" sz="2000" dirty="0"/>
              <a:t>》</a:t>
            </a:r>
            <a:r>
              <a:rPr lang="zh-CN" altLang="en-US" sz="2000" dirty="0"/>
              <a:t>，其中美国承诺“坚定地支持中国取得关贸协定缔约方地位”。</a:t>
            </a:r>
            <a:r>
              <a:rPr lang="en-US" altLang="zh-CN" sz="2000" dirty="0"/>
              <a:t>1994</a:t>
            </a:r>
            <a:r>
              <a:rPr lang="zh-CN" altLang="en-US" sz="2000" dirty="0"/>
              <a:t>年</a:t>
            </a:r>
            <a:r>
              <a:rPr lang="en-US" altLang="zh-CN" sz="2000" dirty="0"/>
              <a:t>4</a:t>
            </a:r>
            <a:r>
              <a:rPr lang="zh-CN" altLang="en-US" sz="2000" dirty="0"/>
              <a:t>月，关贸协定的部长会议在摩洛哥的马拉喀什召开，决定成立世贸组织。同年</a:t>
            </a:r>
            <a:r>
              <a:rPr lang="en-US" altLang="zh-CN" sz="2000" dirty="0"/>
              <a:t>11</a:t>
            </a:r>
            <a:r>
              <a:rPr lang="zh-CN" altLang="en-US" sz="2000" dirty="0"/>
              <a:t>月底，中国与缔约方谈判，由于时限，复关进入冲刺阶段。但是由于少数缔约方的漫天要价，最后在</a:t>
            </a:r>
            <a:r>
              <a:rPr lang="en-US" altLang="zh-CN" sz="2000" dirty="0"/>
              <a:t>94</a:t>
            </a:r>
            <a:r>
              <a:rPr lang="zh-CN" altLang="en-US" sz="2000" dirty="0"/>
              <a:t>年</a:t>
            </a:r>
            <a:r>
              <a:rPr lang="en-US" altLang="zh-CN" sz="2000" dirty="0"/>
              <a:t>12</a:t>
            </a:r>
            <a:r>
              <a:rPr lang="zh-CN" altLang="en-US" sz="2000" dirty="0"/>
              <a:t>月</a:t>
            </a:r>
            <a:r>
              <a:rPr lang="en-US" altLang="zh-CN" sz="2000" dirty="0"/>
              <a:t>20</a:t>
            </a:r>
            <a:r>
              <a:rPr lang="zh-CN" altLang="en-US" sz="2000" dirty="0"/>
              <a:t>日，谈判未达成协议，中国失去了最后成为</a:t>
            </a:r>
            <a:r>
              <a:rPr lang="en-US" altLang="zh-CN" sz="2000" dirty="0"/>
              <a:t>WTO</a:t>
            </a:r>
            <a:r>
              <a:rPr lang="zh-CN" altLang="en-US" sz="2000" dirty="0"/>
              <a:t>创始成员的机会。</a:t>
            </a:r>
            <a:r>
              <a:rPr lang="en-US" altLang="zh-CN" sz="2000" dirty="0"/>
              <a:t>1995</a:t>
            </a:r>
            <a:r>
              <a:rPr lang="zh-CN" altLang="en-US" sz="2000" dirty="0"/>
              <a:t>年</a:t>
            </a:r>
            <a:r>
              <a:rPr lang="en-US" altLang="zh-CN" sz="2000" dirty="0"/>
              <a:t>1</a:t>
            </a:r>
            <a:r>
              <a:rPr lang="zh-CN" altLang="en-US" sz="2000" dirty="0"/>
              <a:t>月</a:t>
            </a:r>
            <a:r>
              <a:rPr lang="en-US" altLang="zh-CN" sz="2000" dirty="0"/>
              <a:t>1</a:t>
            </a:r>
            <a:r>
              <a:rPr lang="zh-CN" altLang="en-US" sz="2000" dirty="0"/>
              <a:t>日，</a:t>
            </a:r>
            <a:r>
              <a:rPr lang="en-US" altLang="zh-CN" sz="2000" dirty="0"/>
              <a:t>WTO</a:t>
            </a:r>
            <a:r>
              <a:rPr lang="zh-CN" altLang="en-US" sz="2000" dirty="0"/>
              <a:t>成立。</a:t>
            </a:r>
          </a:p>
        </p:txBody>
      </p:sp>
    </p:spTree>
    <p:extLst>
      <p:ext uri="{BB962C8B-B14F-4D97-AF65-F5344CB8AC3E}">
        <p14:creationId xmlns:p14="http://schemas.microsoft.com/office/powerpoint/2010/main" val="1419281115"/>
      </p:ext>
    </p:extLst>
  </p:cSld>
  <p:clrMapOvr>
    <a:masterClrMapping/>
  </p:clrMapOvr>
</p:sld>
</file>

<file path=ppt/theme/theme1.xml><?xml version="1.0" encoding="utf-8"?>
<a:theme xmlns:a="http://schemas.openxmlformats.org/drawingml/2006/main" name="Office 主题">
  <a:themeElements>
    <a:clrScheme name="工大蓝">
      <a:dk1>
        <a:sysClr val="windowText" lastClr="000000"/>
      </a:dk1>
      <a:lt1>
        <a:sysClr val="window" lastClr="FFFFFF"/>
      </a:lt1>
      <a:dk2>
        <a:srgbClr val="44546A"/>
      </a:dk2>
      <a:lt2>
        <a:srgbClr val="E7E6E6"/>
      </a:lt2>
      <a:accent1>
        <a:srgbClr val="0053A3"/>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onsolas-Verdana">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3058</Words>
  <Application>Microsoft Office PowerPoint</Application>
  <PresentationFormat>宽屏</PresentationFormat>
  <Paragraphs>150</Paragraphs>
  <Slides>20</Slides>
  <Notes>19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Kozuka Mincho Pro H</vt:lpstr>
      <vt:lpstr>微软雅黑</vt:lpstr>
      <vt:lpstr>Arial</vt:lpstr>
      <vt:lpstr>Calibri</vt:lpstr>
      <vt:lpstr>Consolas</vt:lpstr>
      <vt:lpstr>Times New Roman</vt:lpstr>
      <vt:lpstr>Verdana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第一PPT模板网-WWW.1PPT.COM</dc:creator>
  <dc:description>第一PPT模板网-WWW.1PPT.COM</dc:description>
  <cp:lastModifiedBy>_ Attenton</cp:lastModifiedBy>
  <cp:revision>744</cp:revision>
  <dcterms:created xsi:type="dcterms:W3CDTF">2015-10-24T01:57:00Z</dcterms:created>
  <dcterms:modified xsi:type="dcterms:W3CDTF">2019-08-29T16:46:32Z</dcterms:modified>
  <cp:category>第一PPT模板网-WWW.1PPT.COM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8</vt:lpwstr>
  </property>
  <property fmtid="{D5CDD505-2E9C-101B-9397-08002B2CF9AE}" pid="3" name="KSOProductBuildVer">
    <vt:lpwstr>2052-10.1.0.7566</vt:lpwstr>
  </property>
</Properties>
</file>