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2" r:id="rId1"/>
  </p:sld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7" r:id="rId25"/>
    <p:sldId id="286"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6F8A742-713A-4524-96CD-1E5221852846}">
          <p14:sldIdLst>
            <p14:sldId id="256"/>
            <p14:sldId id="257"/>
            <p14:sldId id="258"/>
            <p14:sldId id="259"/>
            <p14:sldId id="260"/>
            <p14:sldId id="262"/>
            <p14:sldId id="264"/>
            <p14:sldId id="263"/>
            <p14:sldId id="265"/>
            <p14:sldId id="266"/>
            <p14:sldId id="267"/>
            <p14:sldId id="268"/>
            <p14:sldId id="269"/>
            <p14:sldId id="270"/>
            <p14:sldId id="271"/>
            <p14:sldId id="272"/>
            <p14:sldId id="273"/>
            <p14:sldId id="274"/>
            <p14:sldId id="275"/>
            <p14:sldId id="276"/>
            <p14:sldId id="277"/>
            <p14:sldId id="278"/>
            <p14:sldId id="279"/>
          </p14:sldIdLst>
        </p14:section>
        <p14:section name="Untitled Section" id="{10091C19-1A41-44C8-A4E0-9905170F0A6A}">
          <p14:sldIdLst>
            <p14:sldId id="282"/>
            <p14:sldId id="283"/>
            <p14:sldId id="284"/>
            <p14:sldId id="28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4"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26243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18689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07168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504708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93286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6808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384489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518157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5763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xmlns="" val="230268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3579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xmlns="" val="102386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14035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23336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3584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16237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74551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5/3/2024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6512933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A7186-D164-AA47-CB85-691F25BE9A09}"/>
              </a:ext>
            </a:extLst>
          </p:cNvPr>
          <p:cNvSpPr>
            <a:spLocks noGrp="1"/>
          </p:cNvSpPr>
          <p:nvPr>
            <p:ph type="ctrTitle"/>
          </p:nvPr>
        </p:nvSpPr>
        <p:spPr>
          <a:xfrm>
            <a:off x="1257300" y="1562581"/>
            <a:ext cx="8754801" cy="4275511"/>
          </a:xfrm>
        </p:spPr>
        <p:txBody>
          <a:bodyPr/>
          <a:lstStyle/>
          <a:p>
            <a:r>
              <a:rPr lang="en-IN" sz="3600" dirty="0"/>
              <a:t> </a:t>
            </a:r>
            <a:r>
              <a:rPr lang="en-IN" sz="3600" dirty="0" smtClean="0"/>
              <a:t>           </a:t>
            </a:r>
            <a:r>
              <a:rPr lang="en-IN" sz="3600" dirty="0" smtClean="0"/>
              <a:t> </a:t>
            </a:r>
            <a:r>
              <a:rPr lang="en-IN" sz="3600" b="1" dirty="0"/>
              <a:t>FAKE NEWS DETECTION </a:t>
            </a:r>
            <a:br>
              <a:rPr lang="en-IN" sz="3600" b="1" dirty="0"/>
            </a:br>
            <a:r>
              <a:rPr lang="en-IN" sz="3600" b="1" dirty="0"/>
              <a:t>                           USING </a:t>
            </a:r>
            <a:br>
              <a:rPr lang="en-IN" sz="3600" b="1" dirty="0"/>
            </a:br>
            <a:r>
              <a:rPr lang="en-IN" sz="3600" b="1" dirty="0"/>
              <a:t>                              NLP</a:t>
            </a:r>
            <a:br>
              <a:rPr lang="en-IN" sz="3600" b="1" dirty="0"/>
            </a:br>
            <a:r>
              <a:rPr lang="en-IN" sz="1100" b="1" dirty="0" smtClean="0"/>
              <a:t>team Leader:</a:t>
            </a:r>
            <a:r>
              <a:rPr lang="en-IN" sz="3600" b="1" dirty="0"/>
              <a:t/>
            </a:r>
            <a:br>
              <a:rPr lang="en-IN" sz="3600" b="1" dirty="0"/>
            </a:br>
            <a:r>
              <a:rPr lang="en-IN" sz="1050" b="1" dirty="0" smtClean="0"/>
              <a:t>ATTHILI SANTHOSHI</a:t>
            </a:r>
            <a:br>
              <a:rPr lang="en-IN" sz="1050" b="1" dirty="0" smtClean="0"/>
            </a:br>
            <a:r>
              <a:rPr lang="en-IN" sz="1050" b="1" dirty="0" smtClean="0"/>
              <a:t>Team Member</a:t>
            </a:r>
            <a:r>
              <a:rPr lang="en-IN" sz="1050" b="1" dirty="0"/>
              <a:t/>
            </a:r>
            <a:br>
              <a:rPr lang="en-IN" sz="1050" b="1" dirty="0"/>
            </a:br>
            <a:r>
              <a:rPr lang="en-IN" sz="1050" b="1" dirty="0" smtClean="0"/>
              <a:t>KETHINENI BHAVYA</a:t>
            </a:r>
            <a:r>
              <a:rPr lang="en-IN" sz="3600" b="1" dirty="0"/>
              <a:t/>
            </a:r>
            <a:br>
              <a:rPr lang="en-IN" sz="3600" b="1" dirty="0"/>
            </a:br>
            <a:r>
              <a:rPr lang="en-IN" sz="1050" b="1" dirty="0"/>
              <a:t>VIGNAN’S INSTITUTE OF MANAGEMENT AND TECHNOLOGY FOR WOMEN </a:t>
            </a:r>
            <a:r>
              <a:rPr lang="en-IN" sz="1050" b="1" dirty="0" smtClean="0"/>
              <a:t>(VMTW)</a:t>
            </a:r>
            <a:endParaRPr lang="en-IN" sz="1050" b="1" dirty="0"/>
          </a:p>
        </p:txBody>
      </p:sp>
    </p:spTree>
    <p:extLst>
      <p:ext uri="{BB962C8B-B14F-4D97-AF65-F5344CB8AC3E}">
        <p14:creationId xmlns:p14="http://schemas.microsoft.com/office/powerpoint/2010/main" xmlns="" val="18035627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293C0-273C-A99E-51B0-B4B8BE2F1B6E}"/>
              </a:ext>
            </a:extLst>
          </p:cNvPr>
          <p:cNvSpPr>
            <a:spLocks noGrp="1"/>
          </p:cNvSpPr>
          <p:nvPr>
            <p:ph type="title"/>
          </p:nvPr>
        </p:nvSpPr>
        <p:spPr/>
        <p:txBody>
          <a:bodyPr/>
          <a:lstStyle/>
          <a:p>
            <a:r>
              <a:rPr lang="en-IN" b="1" dirty="0"/>
              <a:t>                    DATA REQURIMENTS</a:t>
            </a:r>
          </a:p>
        </p:txBody>
      </p:sp>
      <p:sp>
        <p:nvSpPr>
          <p:cNvPr id="3" name="Content Placeholder 2">
            <a:extLst>
              <a:ext uri="{FF2B5EF4-FFF2-40B4-BE49-F238E27FC236}">
                <a16:creationId xmlns:a16="http://schemas.microsoft.com/office/drawing/2014/main" xmlns="" id="{2CF03AE3-E913-D931-52D4-D6FEAEC6E30F}"/>
              </a:ext>
            </a:extLst>
          </p:cNvPr>
          <p:cNvSpPr>
            <a:spLocks noGrp="1"/>
          </p:cNvSpPr>
          <p:nvPr>
            <p:ph idx="1"/>
          </p:nvPr>
        </p:nvSpPr>
        <p:spPr>
          <a:xfrm>
            <a:off x="1154954" y="2603500"/>
            <a:ext cx="6218119" cy="3416300"/>
          </a:xfrm>
        </p:spPr>
        <p:txBody>
          <a:bodyPr>
            <a:normAutofit fontScale="92500" lnSpcReduction="20000"/>
          </a:bodyPr>
          <a:lstStyle/>
          <a:p>
            <a:pPr marL="342900" lvl="0" indent="-342900">
              <a:lnSpc>
                <a:spcPct val="150000"/>
              </a:lnSpc>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Access to labeled datasets containing both real and fake news articles.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Diverse sources to ensure the </a:t>
            </a:r>
            <a:r>
              <a:rPr lang="en-US" sz="180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models’s</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robustness across different contexts.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Annotation guidelines for labeling news articles as real or fake.</a:t>
            </a:r>
          </a:p>
          <a:p>
            <a:pPr marL="342900" lvl="0" indent="-342900">
              <a:lnSpc>
                <a:spcPct val="150000"/>
              </a:lnSpc>
              <a:spcAft>
                <a:spcPts val="1000"/>
              </a:spcAft>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rPr>
              <a:t>Data preprocessing tools to clean and prepare the text data for analysis</a:t>
            </a:r>
            <a:endParaRPr lang="en-IN" dirty="0"/>
          </a:p>
        </p:txBody>
      </p:sp>
      <p:pic>
        <p:nvPicPr>
          <p:cNvPr id="5122" name="Picture 2" descr="1,000+ Data Requirements Stock Photos, Pictures &amp; Royalty ...">
            <a:extLst>
              <a:ext uri="{FF2B5EF4-FFF2-40B4-BE49-F238E27FC236}">
                <a16:creationId xmlns:a16="http://schemas.microsoft.com/office/drawing/2014/main" xmlns="" id="{9963B1D5-2DE9-5B91-1302-6AD3EB5FE6D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55208" y="3125165"/>
            <a:ext cx="2881838" cy="22223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419542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1E237-1EF3-FB2E-6F21-5F61A3139785}"/>
              </a:ext>
            </a:extLst>
          </p:cNvPr>
          <p:cNvSpPr>
            <a:spLocks noGrp="1"/>
          </p:cNvSpPr>
          <p:nvPr>
            <p:ph type="title"/>
          </p:nvPr>
        </p:nvSpPr>
        <p:spPr>
          <a:xfrm>
            <a:off x="1715293" y="985242"/>
            <a:ext cx="8761413" cy="706964"/>
          </a:xfrm>
        </p:spPr>
        <p:txBody>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                 NLP LIBRARIES AND TOOLS</a:t>
            </a:r>
            <a:r>
              <a:rPr lang="en-IN" sz="3600" dirty="0">
                <a:effectLst/>
                <a:latin typeface="Calibri" panose="020F0502020204030204" pitchFamily="34" charset="0"/>
                <a:ea typeface="Calibri" panose="020F0502020204030204" pitchFamily="34" charset="0"/>
                <a:cs typeface="Times New Roman" panose="02020603050405020304" pitchFamily="18" charset="0"/>
              </a:rPr>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29127FA0-9B0F-7C95-6425-A27423024788}"/>
              </a:ext>
            </a:extLst>
          </p:cNvPr>
          <p:cNvSpPr>
            <a:spLocks noGrp="1"/>
          </p:cNvSpPr>
          <p:nvPr>
            <p:ph idx="1"/>
          </p:nvPr>
        </p:nvSpPr>
        <p:spPr>
          <a:xfrm>
            <a:off x="775504" y="2523281"/>
            <a:ext cx="6690167" cy="3761771"/>
          </a:xfrm>
        </p:spPr>
        <p:txBody>
          <a:bodyPr>
            <a:noAutofit/>
          </a:bodyPr>
          <a:lstStyle/>
          <a:p>
            <a:pPr marL="342900" lvl="0" indent="-342900">
              <a:lnSpc>
                <a:spcPct val="150000"/>
              </a:lnSpc>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NLTK (Natural Language Toolkit) or </a:t>
            </a:r>
            <a:r>
              <a:rPr lang="en-US" sz="140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SpaCy</a:t>
            </a: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for text preprocessing, tokenization, and lemmatization</a:t>
            </a:r>
            <a:r>
              <a:rPr lang="en-US" sz="14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Scikit-learn for feature extraction, dimensionality reduction, and machine learning algorithms</a:t>
            </a:r>
            <a:r>
              <a:rPr lang="en-US" sz="14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TensorFlow or </a:t>
            </a:r>
            <a:r>
              <a:rPr lang="en-US" sz="140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PyTorch</a:t>
            </a: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for building and training deep learning models.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Word embeddings (pre-trained or custom) for capturing semantic meanings of words.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Transformer architectures (BERT) for advanced language understanding.</a:t>
            </a:r>
          </a:p>
          <a:p>
            <a:pPr marL="342900" lvl="0" indent="-342900">
              <a:lnSpc>
                <a:spcPct val="150000"/>
              </a:lnSpc>
              <a:spcAft>
                <a:spcPts val="1000"/>
              </a:spcAft>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rPr>
              <a:t>Evaluation metrics libraries such as scikit-learn or TensorFlow/</a:t>
            </a:r>
            <a:r>
              <a:rPr lang="en-US" sz="1400" dirty="0" err="1">
                <a:solidFill>
                  <a:srgbClr val="0D0D0D"/>
                </a:solidFill>
                <a:effectLst/>
                <a:latin typeface="Segoe UI" panose="020B0502040204020203" pitchFamily="34" charset="0"/>
                <a:ea typeface="Times New Roman" panose="02020603050405020304" pitchFamily="18" charset="0"/>
              </a:rPr>
              <a:t>Keras</a:t>
            </a:r>
            <a:r>
              <a:rPr lang="en-US" sz="1400" dirty="0">
                <a:solidFill>
                  <a:srgbClr val="0D0D0D"/>
                </a:solidFill>
                <a:effectLst/>
                <a:latin typeface="Segoe UI" panose="020B0502040204020203" pitchFamily="34" charset="0"/>
                <a:ea typeface="Times New Roman" panose="02020603050405020304" pitchFamily="18" charset="0"/>
              </a:rPr>
              <a:t> metrics for assessing model performance</a:t>
            </a:r>
            <a:endParaRPr lang="en-IN" sz="1400" dirty="0"/>
          </a:p>
        </p:txBody>
      </p:sp>
      <p:pic>
        <p:nvPicPr>
          <p:cNvPr id="6146" name="Picture 2" descr="10 Best Python Libraries for Natural Language Processing ...">
            <a:extLst>
              <a:ext uri="{FF2B5EF4-FFF2-40B4-BE49-F238E27FC236}">
                <a16:creationId xmlns:a16="http://schemas.microsoft.com/office/drawing/2014/main" xmlns="" id="{82AB1338-4D2A-C132-3E0E-84E44ACA7FF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441743" y="3159889"/>
            <a:ext cx="3098216" cy="21181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4720357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E1457-3D49-7F5E-C537-9C3976F4C895}"/>
              </a:ext>
            </a:extLst>
          </p:cNvPr>
          <p:cNvSpPr>
            <a:spLocks noGrp="1"/>
          </p:cNvSpPr>
          <p:nvPr>
            <p:ph type="title"/>
          </p:nvPr>
        </p:nvSpPr>
        <p:spPr>
          <a:xfrm>
            <a:off x="1154954" y="1458410"/>
            <a:ext cx="9493755" cy="300942"/>
          </a:xfrm>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                                 LITERATURE REVIEW</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519E36C2-2B65-6EDA-643B-C943D2328464}"/>
              </a:ext>
            </a:extLst>
          </p:cNvPr>
          <p:cNvSpPr>
            <a:spLocks noGrp="1"/>
          </p:cNvSpPr>
          <p:nvPr>
            <p:ph idx="1"/>
          </p:nvPr>
        </p:nvSpPr>
        <p:spPr>
          <a:xfrm>
            <a:off x="925975" y="2468031"/>
            <a:ext cx="10440364" cy="3840171"/>
          </a:xfrm>
        </p:spPr>
        <p:txBody>
          <a:bodyPr>
            <a:normAutofit/>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Uma Sharma The purpose of this paper is to give the user the ability to classify news as fake or real and to check the authenticity of the news publishing website. In this paper, four different machine learning algorithms such as Naïve Bayes, Random Forest and Logistic regression algorithms are used for classification. Dataset used in this paper LIAR: This database is compiled on the fact-checking website PolitiFact by its API.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Includes 12,836 brief statements from people.</a:t>
            </a: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Fake News Detection on Social Media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paper focuses on fake news detection on social media platforms. It discusses the   challenges of identifying fake news and proposes a framework that utilizes NLP techniques such as textual analysis and sentiment analysis to classify news articles as fake or real.</a:t>
            </a:r>
          </a:p>
          <a:p>
            <a:endParaRPr lang="en-IN" dirty="0"/>
          </a:p>
        </p:txBody>
      </p:sp>
    </p:spTree>
    <p:extLst>
      <p:ext uri="{BB962C8B-B14F-4D97-AF65-F5344CB8AC3E}">
        <p14:creationId xmlns:p14="http://schemas.microsoft.com/office/powerpoint/2010/main" xmlns="" val="36356205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7B97B-F3D8-000D-C932-37F51AC85386}"/>
              </a:ext>
            </a:extLst>
          </p:cNvPr>
          <p:cNvSpPr>
            <a:spLocks noGrp="1"/>
          </p:cNvSpPr>
          <p:nvPr>
            <p:ph type="title"/>
          </p:nvPr>
        </p:nvSpPr>
        <p:spPr>
          <a:xfrm>
            <a:off x="1603130" y="973668"/>
            <a:ext cx="8825660" cy="706964"/>
          </a:xfrm>
        </p:spPr>
        <p:txBody>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Detecting Fake News with Deep Learning” by Yang, K. et al. (2018</a:t>
            </a:r>
            <a:r>
              <a:rPr lang="en-IN" sz="3600" b="1" dirty="0">
                <a:effectLst/>
                <a:latin typeface="Calibri" panose="020F0502020204030204" pitchFamily="34" charset="0"/>
                <a:ea typeface="Calibri" panose="020F0502020204030204" pitchFamily="34" charset="0"/>
                <a:cs typeface="Times New Roman" panose="02020603050405020304" pitchFamily="18" charset="0"/>
              </a:rPr>
              <a:t>)</a:t>
            </a:r>
            <a:br>
              <a:rPr lang="en-IN" sz="3600" b="1" dirty="0">
                <a:effectLst/>
                <a:latin typeface="Calibri" panose="020F0502020204030204" pitchFamily="34" charset="0"/>
                <a:ea typeface="Calibri" panose="020F0502020204030204" pitchFamily="34" charset="0"/>
                <a:cs typeface="Times New Roman" panose="02020603050405020304" pitchFamily="18" charset="0"/>
              </a:rPr>
            </a:br>
            <a:r>
              <a:rPr lang="en-IN" sz="2400" b="1" dirty="0">
                <a:effectLst/>
                <a:latin typeface="Calibri" panose="020F0502020204030204" pitchFamily="34" charset="0"/>
                <a:ea typeface="Calibri" panose="020F0502020204030204" pitchFamily="34" charset="0"/>
                <a:cs typeface="Times New Roman" panose="02020603050405020304" pitchFamily="18" charset="0"/>
              </a:rPr>
              <a:t>Linguistic Features for Fake News Detection</a:t>
            </a:r>
            <a:r>
              <a:rPr lang="en-IN" sz="3600" dirty="0">
                <a:effectLst/>
                <a:latin typeface="Calibri" panose="020F0502020204030204" pitchFamily="34" charset="0"/>
                <a:ea typeface="Calibri" panose="020F0502020204030204" pitchFamily="34" charset="0"/>
                <a:cs typeface="Times New Roman" panose="02020603050405020304" pitchFamily="18" charset="0"/>
              </a:rPr>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7ED355FE-B6F2-F055-C2DE-6FD8E9341552}"/>
              </a:ext>
            </a:extLst>
          </p:cNvPr>
          <p:cNvSpPr>
            <a:spLocks noGrp="1"/>
          </p:cNvSpPr>
          <p:nvPr>
            <p:ph idx="1"/>
          </p:nvPr>
        </p:nvSpPr>
        <p:spPr>
          <a:xfrm>
            <a:off x="1154954" y="2430684"/>
            <a:ext cx="10234535" cy="3589116"/>
          </a:xfrm>
        </p:spPr>
        <p:txBody>
          <a:bodyPr>
            <a:normAutofit fontScale="92500"/>
          </a:bodyPr>
          <a:lstStyle/>
          <a:p>
            <a:pPr marL="457200" algn="just">
              <a:lnSpc>
                <a:spcPct val="150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Yang et al. present a deep learning approach to detect fake news. Their model utilizes convolutional neural networks (CNNs) and long short-term memory networks (LSTMs) to capture semantic features from news articles and social media posts. NLP techniques are employed for text preprocessing and feature extraction.</a:t>
            </a:r>
          </a:p>
          <a:p>
            <a:pPr marL="457200" algn="just">
              <a:lnSpc>
                <a:spcPct val="15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Evidence from a Corpus of Fake News vs. Satire" by Rubin, V. L. et al. (2016)</a:t>
            </a:r>
          </a:p>
          <a:p>
            <a:pPr marL="457200" algn="just">
              <a:lnSpc>
                <a:spcPct val="150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paper explores linguistic features that distinguish fake news from satire. It discusses linguistic cues such as sentiment, complexity, and lexical diversity, which are leveraged for fake news detection using NLP methods like machine learning classifiers.</a:t>
            </a:r>
          </a:p>
          <a:p>
            <a:pPr marL="457200"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293470767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352C7D-0F61-4BD2-4756-7A8EC1ACB938}"/>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3200" b="1" dirty="0">
                <a:effectLst/>
                <a:latin typeface="Calibri" panose="020F0502020204030204" pitchFamily="34" charset="0"/>
                <a:ea typeface="Calibri" panose="020F0502020204030204" pitchFamily="34" charset="0"/>
                <a:cs typeface="Times New Roman" panose="02020603050405020304" pitchFamily="18" charset="0"/>
              </a:rPr>
              <a:t>EXISTING LIMITATION</a:t>
            </a:r>
            <a:r>
              <a:rPr lang="en-IN" sz="3200" dirty="0">
                <a:effectLst/>
                <a:latin typeface="Calibri" panose="020F0502020204030204" pitchFamily="34" charset="0"/>
                <a:ea typeface="Calibri" panose="020F0502020204030204" pitchFamily="34" charset="0"/>
                <a:cs typeface="Times New Roman" panose="02020603050405020304" pitchFamily="18" charset="0"/>
              </a:rPr>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xmlns="" id="{DEBB92AF-24CE-F829-45A5-F79EF7A54574}"/>
              </a:ext>
            </a:extLst>
          </p:cNvPr>
          <p:cNvSpPr>
            <a:spLocks noGrp="1"/>
          </p:cNvSpPr>
          <p:nvPr>
            <p:ph idx="1"/>
          </p:nvPr>
        </p:nvSpPr>
        <p:spPr>
          <a:xfrm>
            <a:off x="1088692" y="2661373"/>
            <a:ext cx="10014616" cy="3416300"/>
          </a:xfrm>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Context Understanding: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NLP models often struggle with understanding context, sarcasm, irony, and other nuanced linguistic elements. Fake news can exploit these ambiguities to appear genuine</a:t>
            </a:r>
          </a:p>
          <a:p>
            <a:r>
              <a:rPr lang="en-IN" b="1" dirty="0">
                <a:effectLst/>
                <a:latin typeface="Calibri" panose="020F0502020204030204" pitchFamily="34" charset="0"/>
                <a:ea typeface="Calibri" panose="020F0502020204030204" pitchFamily="34" charset="0"/>
                <a:cs typeface="Times New Roman" panose="02020603050405020304" pitchFamily="18" charset="0"/>
              </a:rPr>
              <a:t>Data Quality and Quantity: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he effectiveness of NLP models heavily depends on the quality and quantity of training data. Gathering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labeled</a:t>
            </a:r>
            <a:r>
              <a:rPr lang="en-IN" sz="1800" dirty="0">
                <a:effectLst/>
                <a:latin typeface="Calibri" panose="020F0502020204030204" pitchFamily="34" charset="0"/>
                <a:ea typeface="Calibri" panose="020F0502020204030204" pitchFamily="34" charset="0"/>
                <a:cs typeface="Times New Roman" panose="02020603050405020304" pitchFamily="18" charset="0"/>
              </a:rPr>
              <a:t> datasets of fake news can be challenging due to its dynamic and subjective nature</a:t>
            </a:r>
            <a:r>
              <a:rPr lang="en-IN" b="1" dirty="0">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Language and Cultural Bias: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NLP models trained on certain languages or datasets may exhibit bias, leading to inaccuracies in fake news detection, especially in multilingual or culturally diverse contexts.</a:t>
            </a:r>
          </a:p>
          <a:p>
            <a:pPr marL="0" indent="0">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90979079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D99BDE-7113-72AC-5864-717BE894FA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FE4B056-95DA-E6E1-7CE7-25FF378FC008}"/>
              </a:ext>
            </a:extLst>
          </p:cNvPr>
          <p:cNvSpPr>
            <a:spLocks noGrp="1"/>
          </p:cNvSpPr>
          <p:nvPr>
            <p:ph idx="1"/>
          </p:nvPr>
        </p:nvSpPr>
        <p:spPr>
          <a:xfrm>
            <a:off x="1154954" y="2603500"/>
            <a:ext cx="10118788" cy="3669978"/>
          </a:xfrm>
        </p:spPr>
        <p:txBody>
          <a:bodyPr>
            <a:norm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Source Dependence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NLP-based fake news detection often relies on identifying unreliable sources. However, this can be challenging as the credibility of sources can vary based on context and may change over time.</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Privacy Concerns: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Accessing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large amounts of data to train NLP models for fake news detection raises privacy concerns, especially when dealing with sensitive information or personal data.</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User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Analysis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Fake news detection could benefit from considering user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social network dynamics. However, collecting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such data raises privacy and ethical concerns, and it may not always be reliable</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47217214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D4970C-5296-5508-FBBE-C83BED73B7C7}"/>
              </a:ext>
            </a:extLst>
          </p:cNvPr>
          <p:cNvSpPr>
            <a:spLocks noGrp="1"/>
          </p:cNvSpPr>
          <p:nvPr>
            <p:ph type="title"/>
          </p:nvPr>
        </p:nvSpPr>
        <p:spPr/>
        <p:txBody>
          <a:bodyPr/>
          <a:lstStyle/>
          <a:p>
            <a:r>
              <a:rPr lang="en-IN" sz="1800" dirty="0"/>
              <a:t>                                      Where Exposure To Fake News Is Highest</a:t>
            </a:r>
          </a:p>
        </p:txBody>
      </p:sp>
      <p:pic>
        <p:nvPicPr>
          <p:cNvPr id="8" name="Content Placeholder 7">
            <a:extLst>
              <a:ext uri="{FF2B5EF4-FFF2-40B4-BE49-F238E27FC236}">
                <a16:creationId xmlns:a16="http://schemas.microsoft.com/office/drawing/2014/main" xmlns="" id="{D29EA634-506F-5D87-BCCF-75554C00E79B}"/>
              </a:ext>
            </a:extLst>
          </p:cNvPr>
          <p:cNvPicPr>
            <a:picLocks noGrp="1" noChangeAspect="1"/>
          </p:cNvPicPr>
          <p:nvPr>
            <p:ph idx="1"/>
          </p:nvPr>
        </p:nvPicPr>
        <p:blipFill>
          <a:blip r:embed="rId2"/>
          <a:stretch>
            <a:fillRect/>
          </a:stretch>
        </p:blipFill>
        <p:spPr>
          <a:xfrm>
            <a:off x="2827509" y="2696098"/>
            <a:ext cx="6223894" cy="3416300"/>
          </a:xfrm>
        </p:spPr>
      </p:pic>
    </p:spTree>
    <p:extLst>
      <p:ext uri="{BB962C8B-B14F-4D97-AF65-F5344CB8AC3E}">
        <p14:creationId xmlns:p14="http://schemas.microsoft.com/office/powerpoint/2010/main" xmlns="" val="340552316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B57EF-BD68-0594-2F24-B8DCBB4E44E3}"/>
              </a:ext>
            </a:extLst>
          </p:cNvPr>
          <p:cNvSpPr>
            <a:spLocks noGrp="1"/>
          </p:cNvSpPr>
          <p:nvPr>
            <p:ph type="title"/>
          </p:nvPr>
        </p:nvSpPr>
        <p:spPr/>
        <p:txBody>
          <a:bodyPr/>
          <a:lstStyle/>
          <a:p>
            <a:r>
              <a:rPr lang="en-IN" sz="3200" b="1" dirty="0">
                <a:latin typeface="Calibri" panose="020F0502020204030204" pitchFamily="34" charset="0"/>
                <a:ea typeface="Calibri" panose="020F0502020204030204" pitchFamily="34" charset="0"/>
                <a:cs typeface="Times New Roman" panose="02020603050405020304" pitchFamily="18" charset="0"/>
              </a:rPr>
              <a:t>                           PROPOSED SYSTEM</a:t>
            </a:r>
            <a:r>
              <a:rPr lang="en-IN" sz="2400" dirty="0">
                <a:effectLst/>
                <a:latin typeface="Calibri" panose="020F0502020204030204" pitchFamily="34" charset="0"/>
                <a:ea typeface="Calibri" panose="020F0502020204030204" pitchFamily="34" charset="0"/>
                <a:cs typeface="Times New Roman" panose="02020603050405020304" pitchFamily="18" charset="0"/>
              </a:rPr>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xmlns="" id="{6F96AC07-614E-6258-147A-ECBDB84283B5}"/>
              </a:ext>
            </a:extLst>
          </p:cNvPr>
          <p:cNvSpPr>
            <a:spLocks noGrp="1"/>
          </p:cNvSpPr>
          <p:nvPr>
            <p:ph idx="1"/>
          </p:nvPr>
        </p:nvSpPr>
        <p:spPr>
          <a:xfrm>
            <a:off x="1154954" y="2603500"/>
            <a:ext cx="9875719" cy="341630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Our Proposed System is Natural Language processing.</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Natural language processing is a form of Artificial Intelligence based on construction equipment that can easily understand and respond to text or voice data in the same way as humans.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With NLP, machines can even perform tasks with spoken or written text. Steps Involved in Natural Language processing are Data pre-processing, Tokenization, stemming, Lemmatization and vectorization.</a:t>
            </a:r>
          </a:p>
          <a:p>
            <a:endParaRPr lang="en-IN" dirty="0"/>
          </a:p>
        </p:txBody>
      </p:sp>
    </p:spTree>
    <p:extLst>
      <p:ext uri="{BB962C8B-B14F-4D97-AF65-F5344CB8AC3E}">
        <p14:creationId xmlns:p14="http://schemas.microsoft.com/office/powerpoint/2010/main" xmlns="" val="325550418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61810DF-BD65-FC9A-5EB9-028239A982CD}"/>
              </a:ext>
            </a:extLst>
          </p:cNvPr>
          <p:cNvSpPr>
            <a:spLocks noGrp="1"/>
          </p:cNvSpPr>
          <p:nvPr>
            <p:ph idx="1"/>
          </p:nvPr>
        </p:nvSpPr>
        <p:spPr>
          <a:xfrm>
            <a:off x="1363300" y="2685327"/>
            <a:ext cx="4366169" cy="3415497"/>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Data pre-processing is the first and most important step in the development of machine learning models as it is concerned with preparing raw data and adapting the machine learning model.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Natural Language Toolkit includes libraries for NLP activities such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stemming,lemmatization,stopwords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(methods used to break sentences into tokens and word breaks)etc.</a:t>
            </a:r>
          </a:p>
          <a:p>
            <a:endParaRPr lang="en-IN" dirty="0"/>
          </a:p>
        </p:txBody>
      </p:sp>
      <p:pic>
        <p:nvPicPr>
          <p:cNvPr id="7" name="Picture 6">
            <a:extLst>
              <a:ext uri="{FF2B5EF4-FFF2-40B4-BE49-F238E27FC236}">
                <a16:creationId xmlns:a16="http://schemas.microsoft.com/office/drawing/2014/main" xmlns="" id="{8BB2DD77-2B49-357C-3A34-45852F2F9D0E}"/>
              </a:ext>
            </a:extLst>
          </p:cNvPr>
          <p:cNvPicPr>
            <a:picLocks noChangeAspect="1"/>
          </p:cNvPicPr>
          <p:nvPr/>
        </p:nvPicPr>
        <p:blipFill>
          <a:blip r:embed="rId2"/>
          <a:srcRect/>
          <a:stretch>
            <a:fillRect/>
          </a:stretch>
        </p:blipFill>
        <p:spPr bwMode="auto">
          <a:xfrm>
            <a:off x="6629780" y="2685327"/>
            <a:ext cx="4632387" cy="3217762"/>
          </a:xfrm>
          <a:prstGeom prst="rect">
            <a:avLst/>
          </a:prstGeom>
          <a:noFill/>
          <a:ln w="9525">
            <a:noFill/>
            <a:miter lim="800000"/>
            <a:headEnd/>
            <a:tailEnd/>
          </a:ln>
        </p:spPr>
      </p:pic>
    </p:spTree>
    <p:extLst>
      <p:ext uri="{BB962C8B-B14F-4D97-AF65-F5344CB8AC3E}">
        <p14:creationId xmlns:p14="http://schemas.microsoft.com/office/powerpoint/2010/main" xmlns="" val="100947694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71A03-77AF-C550-4DFE-C101A21D010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4C6D7F60-886C-0637-A4A2-8F57C327A196}"/>
              </a:ext>
            </a:extLst>
          </p:cNvPr>
          <p:cNvSpPr>
            <a:spLocks noGrp="1"/>
          </p:cNvSpPr>
          <p:nvPr>
            <p:ph idx="1"/>
          </p:nvPr>
        </p:nvSpPr>
        <p:spPr>
          <a:xfrm>
            <a:off x="972273" y="2603499"/>
            <a:ext cx="10266745" cy="3751001"/>
          </a:xfrm>
        </p:spPr>
        <p:txBody>
          <a:bodyPr>
            <a:normAutofit fontScale="92500" lnSpcReduction="2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Lemmatization:</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Lemmatization is a method used to reduce tokens to a standard form i.e., the form of a root dictionary. This process looks at morphological analysis of words to translate words into a common form.</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Stemming:</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Stemming is a form of reducing a word into its own vocabulary that is, the base of words. Stemming basically removes a suffix from a word and cuts it into its root. This process uses a noun stem.</a:t>
            </a:r>
          </a:p>
          <a:p>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Stop words are used to remove non-essential words, allowing applications to focus on keywords instead.</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Vectorization:</a:t>
            </a:r>
          </a:p>
          <a:p>
            <a:pPr marL="0" indent="0" algn="jus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Vectorization jargon is an old method of converting input data from its raw format (i.e., text)   into real number vectors which is a format supported by ML models. This approach has been around since the advent of computers, works wonders in a variety of domains, and is now widely used in NLP. We have TF-IDF</a:t>
            </a:r>
            <a:endParaRPr lang="en-IN" dirty="0"/>
          </a:p>
        </p:txBody>
      </p:sp>
    </p:spTree>
    <p:extLst>
      <p:ext uri="{BB962C8B-B14F-4D97-AF65-F5344CB8AC3E}">
        <p14:creationId xmlns:p14="http://schemas.microsoft.com/office/powerpoint/2010/main" xmlns="" val="48701138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00F3C-6589-5BCF-BA30-98D353B7BC63}"/>
              </a:ext>
            </a:extLst>
          </p:cNvPr>
          <p:cNvSpPr>
            <a:spLocks noGrp="1"/>
          </p:cNvSpPr>
          <p:nvPr>
            <p:ph type="title"/>
          </p:nvPr>
        </p:nvSpPr>
        <p:spPr>
          <a:xfrm>
            <a:off x="4184906" y="804672"/>
            <a:ext cx="2020822" cy="1347215"/>
          </a:xfrm>
        </p:spPr>
        <p:txBody>
          <a:bodyPr>
            <a:normAutofit/>
          </a:bodyPr>
          <a:lstStyle/>
          <a:p>
            <a:r>
              <a:rPr lang="en-IN" sz="2000" dirty="0"/>
              <a:t>      CONTEXT</a:t>
            </a:r>
          </a:p>
        </p:txBody>
      </p:sp>
      <p:sp>
        <p:nvSpPr>
          <p:cNvPr id="3" name="Content Placeholder 2">
            <a:extLst>
              <a:ext uri="{FF2B5EF4-FFF2-40B4-BE49-F238E27FC236}">
                <a16:creationId xmlns:a16="http://schemas.microsoft.com/office/drawing/2014/main" xmlns="" id="{214F3D3A-41AA-6E8A-42AA-2A069CEF7EE8}"/>
              </a:ext>
            </a:extLst>
          </p:cNvPr>
          <p:cNvSpPr>
            <a:spLocks noGrp="1"/>
          </p:cNvSpPr>
          <p:nvPr>
            <p:ph idx="1"/>
          </p:nvPr>
        </p:nvSpPr>
        <p:spPr>
          <a:xfrm>
            <a:off x="1295401" y="2316480"/>
            <a:ext cx="9323831" cy="4120896"/>
          </a:xfrm>
        </p:spPr>
        <p:txBody>
          <a:bodyPr/>
          <a:lstStyle/>
          <a:p>
            <a:r>
              <a:rPr lang="en-IN" sz="1100" dirty="0"/>
              <a:t>ABSTRACT</a:t>
            </a:r>
          </a:p>
          <a:p>
            <a:r>
              <a:rPr lang="en-IN" sz="1100" dirty="0"/>
              <a:t>INTRODUCTION</a:t>
            </a:r>
          </a:p>
          <a:p>
            <a:r>
              <a:rPr lang="en-IN" sz="1100" dirty="0"/>
              <a:t>SYSTEM REQURIMENTS</a:t>
            </a:r>
          </a:p>
          <a:p>
            <a:r>
              <a:rPr lang="en-IN" sz="1100" dirty="0">
                <a:effectLst/>
                <a:latin typeface="Calibri" panose="020F0502020204030204" pitchFamily="34" charset="0"/>
                <a:ea typeface="Calibri" panose="020F0502020204030204" pitchFamily="34" charset="0"/>
                <a:cs typeface="Times New Roman" panose="02020603050405020304" pitchFamily="18" charset="0"/>
              </a:rPr>
              <a:t>LITERATURE REVIEW</a:t>
            </a:r>
          </a:p>
          <a:p>
            <a:r>
              <a:rPr lang="en-IN" sz="1100" dirty="0">
                <a:effectLst/>
                <a:latin typeface="Calibri" panose="020F0502020204030204" pitchFamily="34" charset="0"/>
                <a:ea typeface="Calibri" panose="020F0502020204030204" pitchFamily="34" charset="0"/>
                <a:cs typeface="Times New Roman" panose="02020603050405020304" pitchFamily="18" charset="0"/>
              </a:rPr>
              <a:t>EXISTING LIMITATION</a:t>
            </a:r>
          </a:p>
          <a:p>
            <a:r>
              <a:rPr lang="en-IN" sz="1100" dirty="0"/>
              <a:t> PROPOSED SYSTEM</a:t>
            </a:r>
          </a:p>
          <a:p>
            <a:r>
              <a:rPr lang="en-IN" sz="1100" dirty="0"/>
              <a:t>SYSTEM ARCHEITURE</a:t>
            </a:r>
          </a:p>
          <a:p>
            <a:r>
              <a:rPr lang="en-IN" sz="1100" dirty="0"/>
              <a:t>MODELS</a:t>
            </a:r>
          </a:p>
          <a:p>
            <a:r>
              <a:rPr lang="en-IN" sz="1100" dirty="0"/>
              <a:t>FURTURE SCOPE</a:t>
            </a:r>
          </a:p>
          <a:p>
            <a:r>
              <a:rPr lang="en-IN" sz="1100" dirty="0"/>
              <a:t>IMPLEMENTATION</a:t>
            </a:r>
          </a:p>
          <a:p>
            <a:r>
              <a:rPr lang="en-IN" sz="1100" dirty="0"/>
              <a:t>CONCLUSION</a:t>
            </a:r>
          </a:p>
          <a:p>
            <a:r>
              <a:rPr lang="en-IN" sz="1100" dirty="0"/>
              <a:t>REFERENCES</a:t>
            </a:r>
          </a:p>
          <a:p>
            <a:pPr marL="0" indent="0">
              <a:buNone/>
            </a:pPr>
            <a:endParaRPr lang="en-IN" sz="1100" dirty="0"/>
          </a:p>
          <a:p>
            <a:endParaRPr lang="en-IN" sz="1100" dirty="0"/>
          </a:p>
          <a:p>
            <a:endParaRPr lang="en-IN" sz="1200" dirty="0"/>
          </a:p>
          <a:p>
            <a:endParaRPr lang="en-IN" sz="1200" dirty="0"/>
          </a:p>
          <a:p>
            <a:endParaRPr lang="en-IN" sz="1200" dirty="0"/>
          </a:p>
          <a:p>
            <a:endParaRPr lang="en-IN" sz="1200" dirty="0"/>
          </a:p>
          <a:p>
            <a:endParaRPr lang="en-IN" dirty="0"/>
          </a:p>
          <a:p>
            <a:endParaRPr lang="en-IN" dirty="0"/>
          </a:p>
          <a:p>
            <a:endParaRPr lang="en-IN" dirty="0"/>
          </a:p>
        </p:txBody>
      </p:sp>
    </p:spTree>
    <p:extLst>
      <p:ext uri="{BB962C8B-B14F-4D97-AF65-F5344CB8AC3E}">
        <p14:creationId xmlns:p14="http://schemas.microsoft.com/office/powerpoint/2010/main" xmlns="" val="390695110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34220A-5097-4003-04CE-7DF682584C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6A5AA50-6EA7-EADB-EAFE-56C39039FD16}"/>
              </a:ext>
            </a:extLst>
          </p:cNvPr>
          <p:cNvSpPr>
            <a:spLocks noGrp="1"/>
          </p:cNvSpPr>
          <p:nvPr>
            <p:ph idx="1"/>
          </p:nvPr>
        </p:nvSpPr>
        <p:spPr>
          <a:xfrm>
            <a:off x="787078" y="2384385"/>
            <a:ext cx="9193535" cy="3635415"/>
          </a:xfrm>
        </p:spPr>
        <p:txBody>
          <a:bodyPr/>
          <a:lstStyle/>
          <a:p>
            <a:pPr marL="0" lvl="0" indent="0" algn="just">
              <a:lnSpc>
                <a:spcPct val="150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TF-IDF: </a:t>
            </a:r>
            <a:r>
              <a:rPr lang="en-IN" sz="1800" dirty="0">
                <a:effectLst/>
                <a:latin typeface="Calibri" panose="020F0502020204030204" pitchFamily="34" charset="0"/>
                <a:ea typeface="Calibri" panose="020F0502020204030204" pitchFamily="34" charset="0"/>
                <a:cs typeface="Times New Roman" panose="02020603050405020304" pitchFamily="18" charset="0"/>
              </a:rPr>
              <a:t>TF stands for Term Frequency. It can be understood as a general effect of frequency. IDF stands for Inverse Document Frequency, but before we go into IDF, we have to make sense of DF - Document Frequency</a:t>
            </a:r>
          </a:p>
          <a:p>
            <a:pPr marL="0" lvl="0" indent="0" algn="just">
              <a:lnSpc>
                <a:spcPct val="150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48439761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4EA467-9D6B-8858-9A0D-B31F58933DC6}"/>
              </a:ext>
            </a:extLst>
          </p:cNvPr>
          <p:cNvSpPr>
            <a:spLocks noGrp="1"/>
          </p:cNvSpPr>
          <p:nvPr>
            <p:ph type="title"/>
          </p:nvPr>
        </p:nvSpPr>
        <p:spPr/>
        <p:txBody>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                         SYSTEM ARCHEITURE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xmlns="" id="{3FCC65C0-E005-7AE9-1703-822827457633}"/>
              </a:ext>
            </a:extLst>
          </p:cNvPr>
          <p:cNvPicPr>
            <a:picLocks noGrp="1" noChangeAspect="1"/>
          </p:cNvPicPr>
          <p:nvPr>
            <p:ph idx="1"/>
          </p:nvPr>
        </p:nvPicPr>
        <p:blipFill>
          <a:blip r:embed="rId2"/>
          <a:srcRect/>
          <a:stretch>
            <a:fillRect/>
          </a:stretch>
        </p:blipFill>
        <p:spPr bwMode="auto">
          <a:xfrm>
            <a:off x="1500851" y="2395960"/>
            <a:ext cx="9190298" cy="2453832"/>
          </a:xfrm>
          <a:prstGeom prst="rect">
            <a:avLst/>
          </a:prstGeom>
          <a:noFill/>
          <a:ln w="9525">
            <a:noFill/>
            <a:miter lim="800000"/>
            <a:headEnd/>
            <a:tailEnd/>
          </a:ln>
        </p:spPr>
      </p:pic>
      <p:sp>
        <p:nvSpPr>
          <p:cNvPr id="6" name="TextBox 5">
            <a:extLst>
              <a:ext uri="{FF2B5EF4-FFF2-40B4-BE49-F238E27FC236}">
                <a16:creationId xmlns:a16="http://schemas.microsoft.com/office/drawing/2014/main" xmlns="" id="{D52E3CBD-14E2-BF19-541E-E25A35C1CA23}"/>
              </a:ext>
            </a:extLst>
          </p:cNvPr>
          <p:cNvSpPr txBox="1"/>
          <p:nvPr/>
        </p:nvSpPr>
        <p:spPr>
          <a:xfrm>
            <a:off x="2164466" y="4849792"/>
            <a:ext cx="7349924" cy="646331"/>
          </a:xfrm>
          <a:prstGeom prst="rect">
            <a:avLst/>
          </a:prstGeom>
          <a:noFill/>
        </p:spPr>
        <p:txBody>
          <a:bodyPr wrap="square">
            <a:spAutoFit/>
          </a:bodyPr>
          <a:lstStyle/>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 Fig1: </a:t>
            </a:r>
            <a:r>
              <a:rPr lang="en-IN" sz="1800" dirty="0">
                <a:solidFill>
                  <a:srgbClr val="000000"/>
                </a:solidFill>
                <a:effectLst/>
                <a:highlight>
                  <a:srgbClr val="FFFFFF"/>
                </a:highlight>
                <a:latin typeface="ff2"/>
                <a:ea typeface="Calibri" panose="020F0502020204030204" pitchFamily="34" charset="0"/>
                <a:cs typeface="Times New Roman" panose="02020603050405020304" pitchFamily="18" charset="0"/>
              </a:rPr>
              <a:t>Architecture of the proposed automatic fake news detection system</a:t>
            </a:r>
            <a:endParaRPr lang="en-IN" dirty="0"/>
          </a:p>
        </p:txBody>
      </p:sp>
    </p:spTree>
    <p:extLst>
      <p:ext uri="{BB962C8B-B14F-4D97-AF65-F5344CB8AC3E}">
        <p14:creationId xmlns:p14="http://schemas.microsoft.com/office/powerpoint/2010/main" xmlns="" val="396612392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F4BE7A-B6AC-9E37-F2F3-1E79466547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F468371-6137-16B8-C33B-C9BB9A69A162}"/>
              </a:ext>
            </a:extLst>
          </p:cNvPr>
          <p:cNvSpPr>
            <a:spLocks noGrp="1"/>
          </p:cNvSpPr>
          <p:nvPr>
            <p:ph idx="1"/>
          </p:nvPr>
        </p:nvSpPr>
        <p:spPr>
          <a:xfrm>
            <a:off x="1154954" y="2338086"/>
            <a:ext cx="10257684" cy="4004842"/>
          </a:xfrm>
        </p:spPr>
        <p:txBody>
          <a:bodyPr>
            <a:normAutofit fontScale="25000" lnSpcReduction="20000"/>
          </a:bodyPr>
          <a:lstStyle/>
          <a:p>
            <a:pPr marL="259080" algn="just">
              <a:lnSpc>
                <a:spcPct val="150000"/>
              </a:lnSpc>
            </a:pPr>
            <a:r>
              <a:rPr lang="en-IN" sz="3400" b="1" dirty="0">
                <a:effectLst/>
                <a:latin typeface="Calibri" panose="020F0502020204030204" pitchFamily="34" charset="0"/>
                <a:ea typeface="Calibri" panose="020F0502020204030204" pitchFamily="34" charset="0"/>
                <a:cs typeface="Times New Roman" panose="02020603050405020304" pitchFamily="18" charset="0"/>
              </a:rPr>
              <a:t>DATA COLLECTION</a:t>
            </a:r>
          </a:p>
          <a:p>
            <a:pPr marL="0" indent="0" algn="just">
              <a:lnSpc>
                <a:spcPct val="150000"/>
              </a:lnSpc>
              <a:buNone/>
            </a:pPr>
            <a:r>
              <a:rPr lang="en-IN" sz="3400" dirty="0">
                <a:effectLst/>
                <a:latin typeface="Calibri" panose="020F0502020204030204" pitchFamily="34" charset="0"/>
                <a:ea typeface="Calibri" panose="020F0502020204030204" pitchFamily="34" charset="0"/>
                <a:cs typeface="Times New Roman" panose="02020603050405020304" pitchFamily="18" charset="0"/>
              </a:rPr>
              <a:t>  The first step involves gathering a large dataset of news articles or content. This dataset should ideally include both real and fake news articles to train the model effectively</a:t>
            </a:r>
          </a:p>
          <a:p>
            <a:pPr marL="259080" algn="just">
              <a:lnSpc>
                <a:spcPct val="150000"/>
              </a:lnSpc>
            </a:pPr>
            <a:r>
              <a:rPr lang="en-IN" sz="3400" b="1" dirty="0">
                <a:effectLst/>
                <a:latin typeface="Calibri" panose="020F0502020204030204" pitchFamily="34" charset="0"/>
                <a:ea typeface="Calibri" panose="020F0502020204030204" pitchFamily="34" charset="0"/>
                <a:cs typeface="Times New Roman" panose="02020603050405020304" pitchFamily="18" charset="0"/>
              </a:rPr>
              <a:t>PREPROCESSING</a:t>
            </a:r>
          </a:p>
          <a:p>
            <a:pPr marL="0" indent="0" algn="just">
              <a:lnSpc>
                <a:spcPct val="150000"/>
              </a:lnSpc>
              <a:buNone/>
            </a:pPr>
            <a:r>
              <a:rPr lang="en-IN" sz="3400" dirty="0">
                <a:effectLst/>
                <a:latin typeface="Calibri" panose="020F0502020204030204" pitchFamily="34" charset="0"/>
                <a:ea typeface="Calibri" panose="020F0502020204030204" pitchFamily="34" charset="0"/>
                <a:cs typeface="Times New Roman" panose="02020603050405020304" pitchFamily="18" charset="0"/>
              </a:rPr>
              <a:t>Before feeding the data into the NLP model, preprocessing is done to clean the text and prepare it for analysis. This includes tasks such as tokenization, lowercasing, removing punctuation, stop words, and special characters, as well as stemming or lemmatization.</a:t>
            </a:r>
          </a:p>
          <a:p>
            <a:pPr marL="259080" algn="just">
              <a:lnSpc>
                <a:spcPct val="150000"/>
              </a:lnSpc>
            </a:pPr>
            <a:r>
              <a:rPr lang="en-IN" sz="4000" b="1" dirty="0">
                <a:effectLst/>
                <a:latin typeface="Calibri" panose="020F0502020204030204" pitchFamily="34" charset="0"/>
                <a:ea typeface="Calibri" panose="020F0502020204030204" pitchFamily="34" charset="0"/>
                <a:cs typeface="Times New Roman" panose="02020603050405020304" pitchFamily="18" charset="0"/>
              </a:rPr>
              <a:t>FEATURE EXTRACTION</a:t>
            </a:r>
            <a:r>
              <a:rPr lang="en-IN" sz="3400" b="1"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gn="just">
              <a:lnSpc>
                <a:spcPct val="150000"/>
              </a:lnSpc>
              <a:buNone/>
            </a:pPr>
            <a:r>
              <a:rPr lang="en-IN" sz="3400" dirty="0">
                <a:effectLst/>
                <a:latin typeface="Calibri" panose="020F0502020204030204" pitchFamily="34" charset="0"/>
                <a:ea typeface="Calibri" panose="020F0502020204030204" pitchFamily="34" charset="0"/>
                <a:cs typeface="Times New Roman" panose="02020603050405020304" pitchFamily="18" charset="0"/>
              </a:rPr>
              <a:t>In this step, features are extracted from the </a:t>
            </a:r>
            <a:r>
              <a:rPr lang="en-IN" sz="3400" dirty="0" err="1">
                <a:effectLst/>
                <a:latin typeface="Calibri" panose="020F0502020204030204" pitchFamily="34" charset="0"/>
                <a:ea typeface="Calibri" panose="020F0502020204030204" pitchFamily="34" charset="0"/>
                <a:cs typeface="Times New Roman" panose="02020603050405020304" pitchFamily="18" charset="0"/>
              </a:rPr>
              <a:t>preprocessed</a:t>
            </a:r>
            <a:r>
              <a:rPr lang="en-IN" sz="3400" dirty="0">
                <a:effectLst/>
                <a:latin typeface="Calibri" panose="020F0502020204030204" pitchFamily="34" charset="0"/>
                <a:ea typeface="Calibri" panose="020F0502020204030204" pitchFamily="34" charset="0"/>
                <a:cs typeface="Times New Roman" panose="02020603050405020304" pitchFamily="18" charset="0"/>
              </a:rPr>
              <a:t> text data. These features could include word frequency, n-grams, syntactic features, semantic features, and other linguistic features that help the model understand the content of the text.</a:t>
            </a:r>
          </a:p>
          <a:p>
            <a:pPr marL="259080" algn="just">
              <a:lnSpc>
                <a:spcPct val="150000"/>
              </a:lnSpc>
            </a:pPr>
            <a:r>
              <a:rPr lang="en-IN" sz="4000" b="1" dirty="0">
                <a:effectLst/>
                <a:latin typeface="Calibri" panose="020F0502020204030204" pitchFamily="34" charset="0"/>
                <a:ea typeface="Calibri" panose="020F0502020204030204" pitchFamily="34" charset="0"/>
                <a:cs typeface="Times New Roman" panose="02020603050405020304" pitchFamily="18" charset="0"/>
              </a:rPr>
              <a:t>MODEL BUILIDING</a:t>
            </a:r>
          </a:p>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3400" dirty="0">
                <a:effectLst/>
                <a:latin typeface="Calibri" panose="020F0502020204030204" pitchFamily="34" charset="0"/>
                <a:ea typeface="Calibri" panose="020F0502020204030204" pitchFamily="34" charset="0"/>
                <a:cs typeface="Times New Roman" panose="02020603050405020304" pitchFamily="18" charset="0"/>
              </a:rPr>
              <a:t>Various machine learning or deep learning models are employed to classify news articles as real or fake based on the extracted features. Common approaches include</a:t>
            </a:r>
          </a:p>
          <a:p>
            <a:pPr marL="0" indent="0" algn="just">
              <a:lnSpc>
                <a:spcPct val="150000"/>
              </a:lnSpc>
              <a:buNone/>
            </a:pPr>
            <a:r>
              <a:rPr lang="en-IN" sz="4000" dirty="0">
                <a:effectLst/>
                <a:latin typeface="Calibri" panose="020F0502020204030204" pitchFamily="34" charset="0"/>
                <a:ea typeface="Calibri" panose="020F0502020204030204" pitchFamily="34" charset="0"/>
                <a:cs typeface="Times New Roman" panose="02020603050405020304" pitchFamily="18" charset="0"/>
              </a:rPr>
              <a:t>SUPERVISED LEARNING</a:t>
            </a:r>
          </a:p>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4400" dirty="0">
                <a:effectLst/>
                <a:latin typeface="Calibri" panose="020F0502020204030204" pitchFamily="34" charset="0"/>
                <a:ea typeface="Calibri" panose="020F0502020204030204" pitchFamily="34" charset="0"/>
                <a:cs typeface="Times New Roman" panose="02020603050405020304" pitchFamily="18" charset="0"/>
              </a:rPr>
              <a:t>Using algorithms like Support Vector Machines (SVM), Random Forest, Naive Bayes, or Logistic Regression trained on </a:t>
            </a:r>
            <a:r>
              <a:rPr lang="en-IN" sz="4400" dirty="0" err="1">
                <a:effectLst/>
                <a:latin typeface="Calibri" panose="020F0502020204030204" pitchFamily="34" charset="0"/>
                <a:ea typeface="Calibri" panose="020F0502020204030204" pitchFamily="34" charset="0"/>
                <a:cs typeface="Times New Roman" panose="02020603050405020304" pitchFamily="18" charset="0"/>
              </a:rPr>
              <a:t>labeled</a:t>
            </a:r>
            <a:r>
              <a:rPr lang="en-IN" sz="4400" dirty="0">
                <a:effectLst/>
                <a:latin typeface="Calibri" panose="020F0502020204030204" pitchFamily="34" charset="0"/>
                <a:ea typeface="Calibri" panose="020F0502020204030204" pitchFamily="34" charset="0"/>
                <a:cs typeface="Times New Roman" panose="02020603050405020304" pitchFamily="18" charset="0"/>
              </a:rPr>
              <a:t> data.</a:t>
            </a:r>
          </a:p>
          <a:p>
            <a:pPr marL="0" indent="0" algn="just">
              <a:lnSpc>
                <a:spcPct val="150000"/>
              </a:lnSpc>
              <a:spcAft>
                <a:spcPts val="10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xmlns="" val="410891368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20DFB6-0FDB-0AE3-B520-C2585E151AA9}"/>
              </a:ext>
            </a:extLst>
          </p:cNvPr>
          <p:cNvSpPr>
            <a:spLocks noGrp="1"/>
          </p:cNvSpPr>
          <p:nvPr>
            <p:ph type="title"/>
          </p:nvPr>
        </p:nvSpPr>
        <p:spPr/>
        <p:txBody>
          <a:bodyPr/>
          <a:lstStyle/>
          <a:p>
            <a:r>
              <a:rPr lang="en-IN" dirty="0"/>
              <a:t>          </a:t>
            </a:r>
            <a:r>
              <a:rPr lang="en-IN" b="1" dirty="0"/>
              <a:t>MACHINE LEARNING MODELS</a:t>
            </a:r>
          </a:p>
        </p:txBody>
      </p:sp>
      <p:sp>
        <p:nvSpPr>
          <p:cNvPr id="6" name="Content Placeholder 5">
            <a:extLst>
              <a:ext uri="{FF2B5EF4-FFF2-40B4-BE49-F238E27FC236}">
                <a16:creationId xmlns:a16="http://schemas.microsoft.com/office/drawing/2014/main" xmlns="" id="{5C3A1EB2-5FA3-68A4-8E5A-DDC2659A64B3}"/>
              </a:ext>
            </a:extLst>
          </p:cNvPr>
          <p:cNvSpPr>
            <a:spLocks noGrp="1"/>
          </p:cNvSpPr>
          <p:nvPr>
            <p:ph idx="1"/>
          </p:nvPr>
        </p:nvSpPr>
        <p:spPr>
          <a:xfrm>
            <a:off x="1154954" y="2430684"/>
            <a:ext cx="10234535" cy="3589116"/>
          </a:xfrm>
        </p:spPr>
        <p:txBody>
          <a:bodyPr>
            <a:normAutofit fontScale="92500" lnSpcReduction="20000"/>
          </a:bodyPr>
          <a:lstStyle/>
          <a:p>
            <a:pPr marL="259080" algn="just">
              <a:lnSpc>
                <a:spcPct val="15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Machine learning models are used to predict the correct label for the given test data. So, supervised learning algorithms such as Passive Aggressive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Classfication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(PAC) and SVM algorithms.</a:t>
            </a:r>
          </a:p>
          <a:p>
            <a:pPr marL="259080" algn="just">
              <a:lnSpc>
                <a:spcPct val="150000"/>
              </a:lnSpc>
            </a:pPr>
            <a:r>
              <a:rPr lang="en-IN" sz="180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Passive-Aggressive algorithms are a family of Machine learning algorithms that are popularly used in big data application.</a:t>
            </a:r>
            <a:r>
              <a:rPr lang="en-IN" sz="1800" spc="-5" dirty="0">
                <a:solidFill>
                  <a:srgbClr val="242424"/>
                </a:solidFill>
                <a:effectLst/>
                <a:latin typeface="Georgia" panose="02040502050405020303" pitchFamily="18" charset="0"/>
                <a:ea typeface="Calibri" panose="020F0502020204030204" pitchFamily="34" charset="0"/>
                <a:cs typeface="Times New Roman" panose="02020603050405020304" pitchFamily="18" charset="0"/>
              </a:rPr>
              <a:t> Passive-Aggressive algorithms are generally used for large-scale learning. It is one of the</a:t>
            </a:r>
            <a:r>
              <a:rPr lang="en-IN" sz="180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 </a:t>
            </a:r>
            <a:r>
              <a:rPr lang="en-IN" sz="1800" b="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online-learning algorithms</a:t>
            </a:r>
            <a:r>
              <a:rPr lang="en-IN" sz="180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 In online machine learning algorithms, the input data comes in sequential order and the machine learning model is updated sequentially, as opposed to conventional batch learning, where the entire training dataset is used at once.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59080" algn="just">
              <a:lnSpc>
                <a:spcPct val="150000"/>
              </a:lnSpc>
              <a:spcAft>
                <a:spcPts val="1000"/>
              </a:spcAft>
            </a:pPr>
            <a:r>
              <a:rPr lang="en-IN" sz="180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This is very useful in situations where there is a huge amount of data, and it is computationally infeasible to train the entire dataset because of the sheer size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356816574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b="1" dirty="0" smtClean="0"/>
              <a:t>DATA ANALYSIS</a:t>
            </a:r>
            <a:endParaRPr lang="en-US" b="1" dirty="0" smtClean="0"/>
          </a:p>
          <a:p>
            <a:r>
              <a:rPr lang="en-IN" dirty="0" smtClean="0"/>
              <a:t>Here I will explain the dataset.</a:t>
            </a:r>
            <a:endParaRPr lang="en-US" dirty="0" smtClean="0"/>
          </a:p>
          <a:p>
            <a:r>
              <a:rPr lang="en-IN" dirty="0" smtClean="0"/>
              <a:t>In this python project, we have used the CSV dataset. The dataset contains 57796 rows and 4 columns.</a:t>
            </a:r>
            <a:endParaRPr lang="en-US" dirty="0" smtClean="0"/>
          </a:p>
          <a:p>
            <a:r>
              <a:rPr lang="en-IN" dirty="0" smtClean="0"/>
              <a:t>This dataset has four columns,</a:t>
            </a:r>
            <a:endParaRPr lang="en-US" dirty="0" smtClean="0"/>
          </a:p>
          <a:p>
            <a:pPr lvl="0"/>
            <a:r>
              <a:rPr lang="en-IN" b="1" dirty="0" smtClean="0"/>
              <a:t>title</a:t>
            </a:r>
            <a:r>
              <a:rPr lang="en-IN" dirty="0" smtClean="0"/>
              <a:t>: this represents the title of the news.</a:t>
            </a:r>
            <a:endParaRPr lang="en-US" dirty="0" smtClean="0"/>
          </a:p>
          <a:p>
            <a:pPr lvl="0"/>
            <a:r>
              <a:rPr lang="en-IN" b="1" dirty="0" smtClean="0"/>
              <a:t>author</a:t>
            </a:r>
            <a:r>
              <a:rPr lang="en-IN" dirty="0" smtClean="0"/>
              <a:t>: this represents the name of the author who has written the news.</a:t>
            </a:r>
            <a:endParaRPr lang="en-US" dirty="0" smtClean="0"/>
          </a:p>
          <a:p>
            <a:pPr lvl="0"/>
            <a:r>
              <a:rPr lang="en-IN" b="1" dirty="0" smtClean="0"/>
              <a:t>text</a:t>
            </a:r>
            <a:r>
              <a:rPr lang="en-IN" dirty="0" smtClean="0"/>
              <a:t>: this column has the news itself.</a:t>
            </a:r>
            <a:endParaRPr lang="en-US" dirty="0" smtClean="0"/>
          </a:p>
          <a:p>
            <a:pPr lvl="0"/>
            <a:r>
              <a:rPr lang="en-IN" b="1" dirty="0" smtClean="0"/>
              <a:t>label</a:t>
            </a:r>
            <a:r>
              <a:rPr lang="en-IN" dirty="0" smtClean="0"/>
              <a:t>: this is a binary column representing if the news is fake or real </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PASSIVE-AGGRESSIVE CLASSIFIER</a:t>
            </a:r>
          </a:p>
          <a:p>
            <a:r>
              <a:rPr lang="en-US" dirty="0" smtClean="0"/>
              <a:t>from </a:t>
            </a:r>
            <a:r>
              <a:rPr lang="en-US" dirty="0" err="1" smtClean="0"/>
              <a:t>sklearn.metrics</a:t>
            </a:r>
            <a:r>
              <a:rPr lang="en-US" dirty="0" smtClean="0"/>
              <a:t> import </a:t>
            </a:r>
            <a:r>
              <a:rPr lang="en-US" dirty="0" err="1" smtClean="0"/>
              <a:t>accuracy_scorefrom</a:t>
            </a:r>
            <a:r>
              <a:rPr lang="en-US" dirty="0" smtClean="0"/>
              <a:t> </a:t>
            </a:r>
            <a:r>
              <a:rPr lang="en-US" dirty="0" err="1" smtClean="0"/>
              <a:t>sklearn.linear_model</a:t>
            </a:r>
            <a:r>
              <a:rPr lang="en-US" dirty="0" smtClean="0"/>
              <a:t> import </a:t>
            </a:r>
            <a:r>
              <a:rPr lang="en-US" dirty="0" err="1" smtClean="0"/>
              <a:t>PassiveAggressiveClassifier</a:t>
            </a:r>
            <a:r>
              <a:rPr lang="en-US" dirty="0" smtClean="0"/>
              <a:t>  </a:t>
            </a:r>
            <a:r>
              <a:rPr lang="en-US" dirty="0" err="1" smtClean="0"/>
              <a:t>pac</a:t>
            </a:r>
            <a:r>
              <a:rPr lang="en-US" dirty="0" smtClean="0"/>
              <a:t>=</a:t>
            </a:r>
            <a:r>
              <a:rPr lang="en-US" dirty="0" err="1" smtClean="0"/>
              <a:t>PassiveAggressiveClassifier</a:t>
            </a:r>
            <a:r>
              <a:rPr lang="en-US" dirty="0" smtClean="0"/>
              <a:t>(</a:t>
            </a:r>
            <a:r>
              <a:rPr lang="en-US" dirty="0" err="1" smtClean="0"/>
              <a:t>max_iter</a:t>
            </a:r>
            <a:r>
              <a:rPr lang="en-US" dirty="0" smtClean="0"/>
              <a:t>=50) pac.fit(</a:t>
            </a:r>
            <a:r>
              <a:rPr lang="en-US" dirty="0" err="1" smtClean="0"/>
              <a:t>x_train,y_train</a:t>
            </a:r>
            <a:r>
              <a:rPr lang="en-US" dirty="0" smtClean="0"/>
              <a:t>) #Predict on the test set and calculate </a:t>
            </a:r>
            <a:r>
              <a:rPr lang="en-US" dirty="0" err="1" smtClean="0"/>
              <a:t>accuracyy_pred</a:t>
            </a:r>
            <a:r>
              <a:rPr lang="en-US" dirty="0" smtClean="0"/>
              <a:t>=</a:t>
            </a:r>
            <a:r>
              <a:rPr lang="en-US" dirty="0" err="1" smtClean="0"/>
              <a:t>pac.predict</a:t>
            </a:r>
            <a:r>
              <a:rPr lang="en-US" dirty="0" smtClean="0"/>
              <a:t>(</a:t>
            </a:r>
            <a:r>
              <a:rPr lang="en-US" dirty="0" err="1" smtClean="0"/>
              <a:t>x_test</a:t>
            </a:r>
            <a:r>
              <a:rPr lang="en-US" dirty="0" smtClean="0"/>
              <a:t>)score=</a:t>
            </a:r>
            <a:r>
              <a:rPr lang="en-US" dirty="0" err="1" smtClean="0"/>
              <a:t>accuracy_score</a:t>
            </a:r>
            <a:r>
              <a:rPr lang="en-US" dirty="0" smtClean="0"/>
              <a:t>(</a:t>
            </a:r>
            <a:r>
              <a:rPr lang="en-US" dirty="0" err="1" smtClean="0"/>
              <a:t>y_test,y_pred</a:t>
            </a:r>
            <a:r>
              <a:rPr lang="en-US" dirty="0" smtClean="0"/>
              <a:t>) print(</a:t>
            </a:r>
            <a:r>
              <a:rPr lang="en-US" dirty="0" err="1" smtClean="0"/>
              <a:t>f'Accuracy</a:t>
            </a:r>
            <a:r>
              <a:rPr lang="en-US" dirty="0" smtClean="0"/>
              <a:t>: {round(score*100,2)}%') Output:</a:t>
            </a:r>
          </a:p>
          <a:p>
            <a:r>
              <a:rPr lang="en-US" dirty="0" smtClean="0"/>
              <a:t>Accuracy: 93.12%</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7D8458-5527-4192-3819-BD06BFD7C6CA}"/>
              </a:ext>
            </a:extLst>
          </p:cNvPr>
          <p:cNvSpPr>
            <a:spLocks noGrp="1"/>
          </p:cNvSpPr>
          <p:nvPr>
            <p:ph type="title"/>
          </p:nvPr>
        </p:nvSpPr>
        <p:spPr/>
        <p:txBody>
          <a:bodyPr/>
          <a:lstStyle/>
          <a:p>
            <a:r>
              <a:rPr lang="en-IN" b="1" dirty="0"/>
              <a:t>            OUTPUT OF THE MODELS</a:t>
            </a:r>
          </a:p>
        </p:txBody>
      </p:sp>
      <p:pic>
        <p:nvPicPr>
          <p:cNvPr id="4" name="Content Placeholder 3">
            <a:extLst>
              <a:ext uri="{FF2B5EF4-FFF2-40B4-BE49-F238E27FC236}">
                <a16:creationId xmlns:a16="http://schemas.microsoft.com/office/drawing/2014/main" xmlns="" id="{38DC750C-6D5A-1658-61C6-1CD8D2B63AA2}"/>
              </a:ext>
            </a:extLst>
          </p:cNvPr>
          <p:cNvPicPr>
            <a:picLocks noGrp="1" noChangeAspect="1"/>
          </p:cNvPicPr>
          <p:nvPr>
            <p:ph idx="1"/>
          </p:nvPr>
        </p:nvPicPr>
        <p:blipFill>
          <a:blip r:embed="rId2"/>
          <a:srcRect/>
          <a:stretch>
            <a:fillRect/>
          </a:stretch>
        </p:blipFill>
        <p:spPr bwMode="auto">
          <a:xfrm>
            <a:off x="1154954" y="2391081"/>
            <a:ext cx="3912243" cy="2372810"/>
          </a:xfrm>
          <a:prstGeom prst="rect">
            <a:avLst/>
          </a:prstGeom>
          <a:noFill/>
          <a:ln w="9525">
            <a:noFill/>
            <a:miter lim="800000"/>
            <a:headEnd/>
            <a:tailEnd/>
          </a:ln>
        </p:spPr>
      </p:pic>
      <p:pic>
        <p:nvPicPr>
          <p:cNvPr id="5" name="Picture 4">
            <a:extLst>
              <a:ext uri="{FF2B5EF4-FFF2-40B4-BE49-F238E27FC236}">
                <a16:creationId xmlns:a16="http://schemas.microsoft.com/office/drawing/2014/main" xmlns="" id="{6B600395-B6FB-7CF2-359B-186EBF6A620C}"/>
              </a:ext>
            </a:extLst>
          </p:cNvPr>
          <p:cNvPicPr>
            <a:picLocks noChangeAspect="1"/>
          </p:cNvPicPr>
          <p:nvPr/>
        </p:nvPicPr>
        <p:blipFill>
          <a:blip r:embed="rId3"/>
          <a:srcRect/>
          <a:stretch>
            <a:fillRect/>
          </a:stretch>
        </p:blipFill>
        <p:spPr bwMode="auto">
          <a:xfrm>
            <a:off x="7872889" y="4108876"/>
            <a:ext cx="3609197" cy="2372810"/>
          </a:xfrm>
          <a:prstGeom prst="rect">
            <a:avLst/>
          </a:prstGeom>
          <a:noFill/>
          <a:ln w="9525">
            <a:noFill/>
            <a:miter lim="800000"/>
            <a:headEnd/>
            <a:tailEnd/>
          </a:ln>
        </p:spPr>
      </p:pic>
    </p:spTree>
    <p:extLst>
      <p:ext uri="{BB962C8B-B14F-4D97-AF65-F5344CB8AC3E}">
        <p14:creationId xmlns:p14="http://schemas.microsoft.com/office/powerpoint/2010/main" xmlns="" val="372549087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A1C1B1-5FD0-85A1-9B80-E2A5DA3339A2}"/>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3200" b="1" dirty="0">
                <a:effectLst/>
                <a:latin typeface="Calibri" panose="020F0502020204030204" pitchFamily="34" charset="0"/>
                <a:ea typeface="Calibri" panose="020F0502020204030204" pitchFamily="34" charset="0"/>
                <a:cs typeface="Times New Roman" panose="02020603050405020304" pitchFamily="18" charset="0"/>
              </a:rPr>
              <a:t>FUTURE SCOPE</a:t>
            </a:r>
            <a:br>
              <a:rPr lang="en-IN" sz="3200" b="1" dirty="0">
                <a:effectLst/>
                <a:latin typeface="Calibri" panose="020F0502020204030204" pitchFamily="34" charset="0"/>
                <a:ea typeface="Calibri" panose="020F0502020204030204" pitchFamily="34" charset="0"/>
                <a:cs typeface="Times New Roman" panose="02020603050405020304" pitchFamily="18" charset="0"/>
              </a:rPr>
            </a:br>
            <a:endParaRPr lang="en-IN" sz="3200" b="1" dirty="0"/>
          </a:p>
        </p:txBody>
      </p:sp>
      <p:sp>
        <p:nvSpPr>
          <p:cNvPr id="3" name="Content Placeholder 2">
            <a:extLst>
              <a:ext uri="{FF2B5EF4-FFF2-40B4-BE49-F238E27FC236}">
                <a16:creationId xmlns:a16="http://schemas.microsoft.com/office/drawing/2014/main" xmlns="" id="{70D2668A-6FFD-3820-0AC6-3ED9610260E7}"/>
              </a:ext>
            </a:extLst>
          </p:cNvPr>
          <p:cNvSpPr>
            <a:spLocks noGrp="1"/>
          </p:cNvSpPr>
          <p:nvPr>
            <p:ph idx="1"/>
          </p:nvPr>
        </p:nvSpPr>
        <p:spPr>
          <a:xfrm>
            <a:off x="1090708" y="2468031"/>
            <a:ext cx="5217495" cy="3712849"/>
          </a:xfrm>
        </p:spPr>
        <p:txBody>
          <a:bodyPr>
            <a:normAutofit fontScale="85000" lnSpcReduction="20000"/>
          </a:bodyPr>
          <a:lstStyle/>
          <a:p>
            <a:pPr marL="342900" lvl="0" indent="-342900">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Natural Language Processing(NLP) : Integrating NLP techniques can enhance the accuracy of the system in detecting fake news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sentiment and one of the news article.</a:t>
            </a:r>
          </a:p>
          <a:p>
            <a:pPr marL="342900" lvl="0" indent="-342900">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Incorporating multimedia content : The  system can be further improved by incorporating multimedia content such as images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videos,to</a:t>
            </a:r>
            <a:r>
              <a:rPr lang="en-IN" sz="1800" dirty="0">
                <a:effectLst/>
                <a:latin typeface="Calibri" panose="020F0502020204030204" pitchFamily="34" charset="0"/>
                <a:ea typeface="Calibri" panose="020F0502020204030204" pitchFamily="34" charset="0"/>
                <a:cs typeface="Times New Roman" panose="02020603050405020304" pitchFamily="18" charset="0"/>
              </a:rPr>
              <a:t> detect fake news that are propagated through such means.</a:t>
            </a:r>
          </a:p>
          <a:p>
            <a:pPr marL="342900" lvl="0" indent="-342900">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Mobile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Application:Developing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 mobile application for the system can make it more accessible to users on-to-</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go,thus</a:t>
            </a:r>
            <a:r>
              <a:rPr lang="en-IN" sz="1800" dirty="0">
                <a:effectLst/>
                <a:latin typeface="Calibri" panose="020F0502020204030204" pitchFamily="34" charset="0"/>
                <a:ea typeface="Calibri" panose="020F0502020204030204" pitchFamily="34" charset="0"/>
                <a:cs typeface="Times New Roman" panose="02020603050405020304" pitchFamily="18" charset="0"/>
              </a:rPr>
              <a:t>  enhancing its usability and user engagement.</a:t>
            </a:r>
          </a:p>
          <a:p>
            <a:pPr marL="342900" lvl="0" indent="-342900">
              <a:lnSpc>
                <a:spcPct val="115000"/>
              </a:lnSpc>
              <a:spcAft>
                <a:spcPts val="10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just a few of the potential areas for future development and improvement of the Fake News Detection System using Multinomial.</a:t>
            </a:r>
          </a:p>
          <a:p>
            <a:endParaRPr lang="en-IN" dirty="0"/>
          </a:p>
        </p:txBody>
      </p:sp>
      <p:pic>
        <p:nvPicPr>
          <p:cNvPr id="4" name="Picture 3" descr="Fake News Detection in the Medical Field Using Machine Learning Techniques  | IIETA">
            <a:extLst>
              <a:ext uri="{FF2B5EF4-FFF2-40B4-BE49-F238E27FC236}">
                <a16:creationId xmlns:a16="http://schemas.microsoft.com/office/drawing/2014/main" xmlns="" id="{6D624C71-1FC5-2158-4746-064B5357903E}"/>
              </a:ext>
            </a:extLst>
          </p:cNvPr>
          <p:cNvPicPr>
            <a:picLocks noChangeAspect="1"/>
          </p:cNvPicPr>
          <p:nvPr/>
        </p:nvPicPr>
        <p:blipFill>
          <a:blip r:embed="rId2"/>
          <a:srcRect/>
          <a:stretch>
            <a:fillRect/>
          </a:stretch>
        </p:blipFill>
        <p:spPr bwMode="auto">
          <a:xfrm>
            <a:off x="6308203" y="2918078"/>
            <a:ext cx="5388610" cy="2433955"/>
          </a:xfrm>
          <a:prstGeom prst="rect">
            <a:avLst/>
          </a:prstGeom>
          <a:noFill/>
          <a:ln w="9525">
            <a:noFill/>
            <a:miter lim="800000"/>
            <a:headEnd/>
            <a:tailEnd/>
          </a:ln>
        </p:spPr>
      </p:pic>
    </p:spTree>
    <p:extLst>
      <p:ext uri="{BB962C8B-B14F-4D97-AF65-F5344CB8AC3E}">
        <p14:creationId xmlns:p14="http://schemas.microsoft.com/office/powerpoint/2010/main" xmlns="" val="292606406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CAB63-C07B-6DAF-A1CD-24C6705B82B2}"/>
              </a:ext>
            </a:extLst>
          </p:cNvPr>
          <p:cNvSpPr>
            <a:spLocks noGrp="1"/>
          </p:cNvSpPr>
          <p:nvPr>
            <p:ph type="title"/>
          </p:nvPr>
        </p:nvSpPr>
        <p:spPr>
          <a:xfrm>
            <a:off x="946610" y="1018572"/>
            <a:ext cx="9296985" cy="671332"/>
          </a:xfrm>
        </p:spPr>
        <p:txBody>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                                                                                          I                                                                                         IMPLEMENTATION</a:t>
            </a:r>
            <a:br>
              <a:rPr lang="en-IN" sz="3200" b="1" dirty="0">
                <a:effectLst/>
                <a:latin typeface="Calibri" panose="020F0502020204030204" pitchFamily="34" charset="0"/>
                <a:ea typeface="Calibri" panose="020F0502020204030204" pitchFamily="34" charset="0"/>
                <a:cs typeface="Times New Roman" panose="02020603050405020304" pitchFamily="18" charset="0"/>
              </a:rPr>
            </a:br>
            <a:endParaRPr lang="en-IN" sz="3200" b="1" dirty="0"/>
          </a:p>
        </p:txBody>
      </p:sp>
      <p:pic>
        <p:nvPicPr>
          <p:cNvPr id="4" name="Content Placeholder 3">
            <a:extLst>
              <a:ext uri="{FF2B5EF4-FFF2-40B4-BE49-F238E27FC236}">
                <a16:creationId xmlns:a16="http://schemas.microsoft.com/office/drawing/2014/main" xmlns="" id="{C32B99BC-B451-32BB-4FAE-4F49E958A3BD}"/>
              </a:ext>
            </a:extLst>
          </p:cNvPr>
          <p:cNvPicPr>
            <a:picLocks noGrp="1" noChangeAspect="1"/>
          </p:cNvPicPr>
          <p:nvPr>
            <p:ph idx="1"/>
          </p:nvPr>
        </p:nvPicPr>
        <p:blipFill>
          <a:blip r:embed="rId2"/>
          <a:srcRect/>
          <a:stretch>
            <a:fillRect/>
          </a:stretch>
        </p:blipFill>
        <p:spPr bwMode="auto">
          <a:xfrm>
            <a:off x="2922494" y="2483225"/>
            <a:ext cx="6338047" cy="3908610"/>
          </a:xfrm>
          <a:prstGeom prst="rect">
            <a:avLst/>
          </a:prstGeom>
          <a:noFill/>
          <a:ln w="9525">
            <a:noFill/>
            <a:miter lim="800000"/>
            <a:headEnd/>
            <a:tailEnd/>
          </a:ln>
        </p:spPr>
      </p:pic>
    </p:spTree>
    <p:extLst>
      <p:ext uri="{BB962C8B-B14F-4D97-AF65-F5344CB8AC3E}">
        <p14:creationId xmlns:p14="http://schemas.microsoft.com/office/powerpoint/2010/main" xmlns="" val="395812048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149A8-2281-201F-28B4-29C060BFE60B}"/>
              </a:ext>
            </a:extLst>
          </p:cNvPr>
          <p:cNvSpPr>
            <a:spLocks noGrp="1"/>
          </p:cNvSpPr>
          <p:nvPr>
            <p:ph type="title"/>
          </p:nvPr>
        </p:nvSpPr>
        <p:spPr>
          <a:xfrm>
            <a:off x="1219200" y="838200"/>
            <a:ext cx="8761413" cy="706964"/>
          </a:xfrm>
        </p:spPr>
        <p:txBody>
          <a:bodyPr/>
          <a:lstStyle/>
          <a:p>
            <a:r>
              <a:rPr lang="en-IN" sz="1800" b="1" spc="15" dirty="0">
                <a:solidFill>
                  <a:srgbClr val="383838"/>
                </a:solidFill>
                <a:highlight>
                  <a:srgbClr val="FFFFFF"/>
                </a:highlight>
                <a:latin typeface="Arial" panose="020B0604020202020204" pitchFamily="34" charset="0"/>
                <a:cs typeface="Times New Roman" panose="02020603050405020304" pitchFamily="18" charset="0"/>
              </a:rPr>
              <a:t> CONCLUSION</a:t>
            </a:r>
            <a:endParaRPr lang="en-IN" dirty="0"/>
          </a:p>
        </p:txBody>
      </p:sp>
      <p:sp>
        <p:nvSpPr>
          <p:cNvPr id="3" name="Content Placeholder 2">
            <a:extLst>
              <a:ext uri="{FF2B5EF4-FFF2-40B4-BE49-F238E27FC236}">
                <a16:creationId xmlns:a16="http://schemas.microsoft.com/office/drawing/2014/main" xmlns="" id="{EC8442A0-F91C-EA4B-4E9C-65BF71D682C6}"/>
              </a:ext>
            </a:extLst>
          </p:cNvPr>
          <p:cNvSpPr>
            <a:spLocks noGrp="1"/>
          </p:cNvSpPr>
          <p:nvPr>
            <p:ph idx="1"/>
          </p:nvPr>
        </p:nvSpPr>
        <p:spPr>
          <a:xfrm>
            <a:off x="481855" y="2603500"/>
            <a:ext cx="7315946" cy="3416300"/>
          </a:xfrm>
        </p:spPr>
        <p:txBody>
          <a:bodyPr/>
          <a:lstStyle/>
          <a:p>
            <a:pPr algn="just">
              <a:lnSpc>
                <a:spcPts val="1865"/>
              </a:lnSpc>
            </a:pPr>
            <a:r>
              <a:rPr lang="en-US" sz="1800" spc="15" dirty="0">
                <a:solidFill>
                  <a:srgbClr val="383838"/>
                </a:solidFill>
                <a:effectLst/>
                <a:highlight>
                  <a:srgbClr val="FFFFFF"/>
                </a:highlight>
                <a:latin typeface="Times New Roman" panose="02020603050405020304" pitchFamily="18" charset="0"/>
                <a:ea typeface="Times New Roman" panose="02020603050405020304" pitchFamily="18" charset="0"/>
              </a:rPr>
              <a:t>The passive-aggressive classifier performed the best here and gave an accuracy of 93.12%....</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ts val="1865"/>
              </a:lnSpc>
            </a:pPr>
            <a:r>
              <a:rPr lang="en-US" sz="1800" spc="15" dirty="0">
                <a:solidFill>
                  <a:srgbClr val="383838"/>
                </a:solidFill>
                <a:effectLst/>
                <a:highlight>
                  <a:srgbClr val="FFFFFF"/>
                </a:highlight>
                <a:latin typeface="Times New Roman" panose="02020603050405020304" pitchFamily="18" charset="0"/>
                <a:ea typeface="Times New Roman" panose="02020603050405020304" pitchFamily="18" charset="0"/>
              </a:rPr>
              <a:t>We can print a confusion matrix to gain insight into the number of false and true negatives and positives.</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ts val="1865"/>
              </a:lnSpc>
            </a:pPr>
            <a:r>
              <a:rPr lang="en-US" sz="1800" spc="15" dirty="0">
                <a:solidFill>
                  <a:srgbClr val="383838"/>
                </a:solidFill>
                <a:effectLst/>
                <a:highlight>
                  <a:srgbClr val="FFFFFF"/>
                </a:highlight>
                <a:latin typeface="Times New Roman" panose="02020603050405020304" pitchFamily="18" charset="0"/>
                <a:ea typeface="Times New Roman" panose="02020603050405020304" pitchFamily="18" charset="0"/>
              </a:rPr>
              <a:t>Fake news detection techniques can be divided into those based on style and those based on content, or fact-checking. Too often it is assumed that bad style (bad spelling, bad punctuation, limited vocabulary, using terms of abuse, ungrammaticality, etc.) is a safe indicator of fake news.</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ts val="1865"/>
              </a:lnSpc>
            </a:pPr>
            <a:r>
              <a:rPr lang="en-US" sz="1800" spc="15" dirty="0">
                <a:solidFill>
                  <a:srgbClr val="383838"/>
                </a:solidFill>
                <a:effectLst/>
                <a:highlight>
                  <a:srgbClr val="FFFFFF"/>
                </a:highlight>
                <a:latin typeface="Times New Roman" panose="02020603050405020304" pitchFamily="18" charset="0"/>
                <a:ea typeface="Times New Roman" panose="02020603050405020304" pitchFamily="18" charset="0"/>
              </a:rPr>
              <a:t>More than ever, this is a case where the machine’s opinion must be backed up by clear and fully verifiable indications for the basis of its decision, in terms of the facts checked and the authority by which the truth of each fact was determined</a:t>
            </a:r>
            <a:r>
              <a:rPr lang="en-US" sz="1800" spc="15" dirty="0">
                <a:solidFill>
                  <a:srgbClr val="383838"/>
                </a:solidFill>
                <a:effectLst/>
                <a:highlight>
                  <a:srgbClr val="FFFFFF"/>
                </a:highlight>
                <a:latin typeface="Arial" panose="020B0604020202020204" pitchFamily="34" charset="0"/>
                <a:ea typeface="Times New Roman" panose="02020603050405020304" pitchFamily="18" charset="0"/>
              </a:rPr>
              <a:t>.</a:t>
            </a:r>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pic>
        <p:nvPicPr>
          <p:cNvPr id="4" name="Picture 3" descr="Fake News Detection | End to End NLP ...">
            <a:extLst>
              <a:ext uri="{FF2B5EF4-FFF2-40B4-BE49-F238E27FC236}">
                <a16:creationId xmlns:a16="http://schemas.microsoft.com/office/drawing/2014/main" xmlns="" id="{32B7F895-8DDF-3A60-359C-765EFE3CC180}"/>
              </a:ext>
            </a:extLst>
          </p:cNvPr>
          <p:cNvPicPr>
            <a:picLocks noChangeAspect="1"/>
          </p:cNvPicPr>
          <p:nvPr/>
        </p:nvPicPr>
        <p:blipFill>
          <a:blip r:embed="rId2"/>
          <a:srcRect/>
          <a:stretch>
            <a:fillRect/>
          </a:stretch>
        </p:blipFill>
        <p:spPr bwMode="auto">
          <a:xfrm>
            <a:off x="8140700" y="2767330"/>
            <a:ext cx="3569445" cy="2796540"/>
          </a:xfrm>
          <a:prstGeom prst="rect">
            <a:avLst/>
          </a:prstGeom>
          <a:noFill/>
          <a:ln w="9525">
            <a:noFill/>
            <a:miter lim="800000"/>
            <a:headEnd/>
            <a:tailEnd/>
          </a:ln>
        </p:spPr>
      </p:pic>
    </p:spTree>
    <p:extLst>
      <p:ext uri="{BB962C8B-B14F-4D97-AF65-F5344CB8AC3E}">
        <p14:creationId xmlns:p14="http://schemas.microsoft.com/office/powerpoint/2010/main" xmlns="" val="8744763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FC950D-B4BF-3E29-CB7B-CB40F6A0F8D1}"/>
              </a:ext>
            </a:extLst>
          </p:cNvPr>
          <p:cNvSpPr>
            <a:spLocks noGrp="1"/>
          </p:cNvSpPr>
          <p:nvPr>
            <p:ph type="title"/>
          </p:nvPr>
        </p:nvSpPr>
        <p:spPr/>
        <p:txBody>
          <a:bodyPr/>
          <a:lstStyle/>
          <a:p>
            <a:r>
              <a:rPr lang="en-IN" b="1" dirty="0"/>
              <a:t>                           </a:t>
            </a:r>
          </a:p>
        </p:txBody>
      </p:sp>
      <p:pic>
        <p:nvPicPr>
          <p:cNvPr id="4" name="Content Placeholder 3" descr="Fake News Detector using Python">
            <a:extLst>
              <a:ext uri="{FF2B5EF4-FFF2-40B4-BE49-F238E27FC236}">
                <a16:creationId xmlns:a16="http://schemas.microsoft.com/office/drawing/2014/main" xmlns="" id="{9CD600E5-8C60-0A3C-C201-6936F789C67A}"/>
              </a:ext>
            </a:extLst>
          </p:cNvPr>
          <p:cNvPicPr>
            <a:picLocks noGrp="1" noChangeAspect="1"/>
          </p:cNvPicPr>
          <p:nvPr>
            <p:ph idx="1"/>
          </p:nvPr>
        </p:nvPicPr>
        <p:blipFill>
          <a:blip r:embed="rId2"/>
          <a:srcRect/>
          <a:stretch>
            <a:fillRect/>
          </a:stretch>
        </p:blipFill>
        <p:spPr bwMode="auto">
          <a:xfrm>
            <a:off x="1670304" y="2603500"/>
            <a:ext cx="9521952" cy="3416300"/>
          </a:xfrm>
          <a:prstGeom prst="rect">
            <a:avLst/>
          </a:prstGeom>
          <a:noFill/>
          <a:ln w="9525">
            <a:noFill/>
            <a:miter lim="800000"/>
            <a:headEnd/>
            <a:tailEnd/>
          </a:ln>
        </p:spPr>
      </p:pic>
    </p:spTree>
    <p:extLst>
      <p:ext uri="{BB962C8B-B14F-4D97-AF65-F5344CB8AC3E}">
        <p14:creationId xmlns:p14="http://schemas.microsoft.com/office/powerpoint/2010/main" xmlns="" val="35604610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226B2-6FD1-3C7A-4482-748C69DA46B7}"/>
              </a:ext>
            </a:extLst>
          </p:cNvPr>
          <p:cNvSpPr>
            <a:spLocks noGrp="1"/>
          </p:cNvSpPr>
          <p:nvPr>
            <p:ph type="title"/>
          </p:nvPr>
        </p:nvSpPr>
        <p:spPr/>
        <p:txBody>
          <a:bodyPr/>
          <a:lstStyle/>
          <a:p>
            <a:r>
              <a:rPr lang="en-IN" b="1" dirty="0"/>
              <a:t>                         ABSTRACT</a:t>
            </a:r>
          </a:p>
        </p:txBody>
      </p:sp>
      <p:sp>
        <p:nvSpPr>
          <p:cNvPr id="3" name="Content Placeholder 2">
            <a:extLst>
              <a:ext uri="{FF2B5EF4-FFF2-40B4-BE49-F238E27FC236}">
                <a16:creationId xmlns:a16="http://schemas.microsoft.com/office/drawing/2014/main" xmlns="" id="{4A6CB9A8-FF04-D34A-6C57-6E0A2A89F829}"/>
              </a:ext>
            </a:extLst>
          </p:cNvPr>
          <p:cNvSpPr>
            <a:spLocks noGrp="1"/>
          </p:cNvSpPr>
          <p:nvPr>
            <p:ph idx="1"/>
          </p:nvPr>
        </p:nvSpPr>
        <p:spPr>
          <a:xfrm>
            <a:off x="1154954" y="2603500"/>
            <a:ext cx="10244566" cy="3416300"/>
          </a:xfrm>
        </p:spPr>
        <p:txBody>
          <a:bodyPr/>
          <a:lstStyle/>
          <a:p>
            <a:pPr algn="just"/>
            <a:r>
              <a:rPr lang="en-IN"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 the age of digital media, fake news is a serious problem because it spreads misinformation and harms individuals, organizations, and even entire nations which is a challenging aspect. This study proposes a natural language processing  approach for detecting fake news. In the proposed approach, a categorization model is developed with four different types of machine learning algorithms, evaluating the content and aesthetic components of news stories. The performance of the proposed model is </a:t>
            </a:r>
            <a:r>
              <a:rPr lang="en-IN"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analyzed</a:t>
            </a:r>
            <a:r>
              <a:rPr lang="en-IN"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by using a large dataset of real and fake news articles and the results show that it outperforms many existing systems. The proposed findings demonstrate the potential of machine learning techniques, such as logistic regression, decision tree, BERT, and passive aggressive algorithms to address the fake news detection challenges</a:t>
            </a:r>
            <a:r>
              <a:rPr lang="en-IN" sz="1800" dirty="0">
                <a:solidFill>
                  <a:srgbClr val="333333"/>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118866879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8BEA3A-8A7A-9C92-C7DE-82121079825B}"/>
              </a:ext>
            </a:extLst>
          </p:cNvPr>
          <p:cNvSpPr>
            <a:spLocks noGrp="1"/>
          </p:cNvSpPr>
          <p:nvPr>
            <p:ph type="title"/>
          </p:nvPr>
        </p:nvSpPr>
        <p:spPr/>
        <p:txBody>
          <a:bodyPr/>
          <a:lstStyle/>
          <a:p>
            <a:r>
              <a:rPr lang="en-IN" b="1" dirty="0"/>
              <a:t>                          INTRODUCTION</a:t>
            </a:r>
          </a:p>
        </p:txBody>
      </p:sp>
      <p:sp>
        <p:nvSpPr>
          <p:cNvPr id="3" name="Content Placeholder 2">
            <a:extLst>
              <a:ext uri="{FF2B5EF4-FFF2-40B4-BE49-F238E27FC236}">
                <a16:creationId xmlns:a16="http://schemas.microsoft.com/office/drawing/2014/main" xmlns="" id="{7A2986E2-9432-C6CB-D069-DC77F7331219}"/>
              </a:ext>
            </a:extLst>
          </p:cNvPr>
          <p:cNvSpPr>
            <a:spLocks noGrp="1"/>
          </p:cNvSpPr>
          <p:nvPr>
            <p:ph idx="1"/>
          </p:nvPr>
        </p:nvSpPr>
        <p:spPr>
          <a:xfrm>
            <a:off x="1154954" y="2560320"/>
            <a:ext cx="10122646" cy="3901440"/>
          </a:xfrm>
        </p:spPr>
        <p:txBody>
          <a:bodyPr>
            <a:normAutofit/>
          </a:bodyPr>
          <a:lstStyle/>
          <a:p>
            <a:r>
              <a:rPr lang="en-IN" sz="1800" dirty="0">
                <a:solidFill>
                  <a:srgbClr val="000000"/>
                </a:solidFill>
                <a:effectLst/>
                <a:latin typeface="Times New Roman" panose="02020603050405020304" pitchFamily="18" charset="0"/>
                <a:ea typeface="Times New Roman" panose="02020603050405020304" pitchFamily="18" charset="0"/>
              </a:rPr>
              <a:t>The introduction of the internet and the  rapid evolution of social  media platforms such  as Facebook and Twitter have outdated newspapers, magazines, articles etc which  were the main source of  valid information. </a:t>
            </a:r>
          </a:p>
          <a:p>
            <a:r>
              <a:rPr lang="en-IN" sz="1800" dirty="0">
                <a:solidFill>
                  <a:srgbClr val="000000"/>
                </a:solidFill>
                <a:effectLst/>
                <a:latin typeface="Times New Roman" panose="02020603050405020304" pitchFamily="18" charset="0"/>
                <a:ea typeface="Times New Roman" panose="02020603050405020304" pitchFamily="18" charset="0"/>
              </a:rPr>
              <a:t>The social media platforms are extremely powerful in their current state are and known for their ability to allow users to discuss and share ideas.</a:t>
            </a:r>
          </a:p>
          <a:p>
            <a:r>
              <a:rPr lang="en-IN" sz="1800" dirty="0">
                <a:solidFill>
                  <a:srgbClr val="000000"/>
                </a:solidFill>
                <a:effectLst/>
                <a:latin typeface="Times New Roman" panose="02020603050405020304" pitchFamily="18" charset="0"/>
                <a:ea typeface="Times New Roman" panose="02020603050405020304" pitchFamily="18" charset="0"/>
              </a:rPr>
              <a:t> But introduction of such platforms are also used in a negative way by certain people or organizations in the society commonly for monetary gain  and in other cases for creating their own opinions, manipulating and misguiding peoples mindsets.</a:t>
            </a:r>
          </a:p>
          <a:p>
            <a:r>
              <a:rPr lang="en-IN" sz="1800" dirty="0">
                <a:solidFill>
                  <a:srgbClr val="000000"/>
                </a:solidFill>
                <a:effectLst/>
                <a:latin typeface="Times New Roman" panose="02020603050405020304" pitchFamily="18" charset="0"/>
                <a:ea typeface="Times New Roman" panose="02020603050405020304" pitchFamily="18" charset="0"/>
              </a:rPr>
              <a:t>This process is generally what we call spreading fake news which can be really dangerous and </a:t>
            </a: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extremely harmful. </a:t>
            </a: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412890209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A02A384-BD55-9DEA-85C8-FB21C5726E66}"/>
              </a:ext>
            </a:extLst>
          </p:cNvPr>
          <p:cNvSpPr>
            <a:spLocks noGrp="1"/>
          </p:cNvSpPr>
          <p:nvPr>
            <p:ph idx="1"/>
          </p:nvPr>
        </p:nvSpPr>
        <p:spPr>
          <a:xfrm>
            <a:off x="846169" y="2359659"/>
            <a:ext cx="10338815" cy="4297172"/>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There have been a large number of reports everyday regarding fake news.</a:t>
            </a:r>
          </a:p>
          <a:p>
            <a:r>
              <a:rPr lang="en-IN" sz="1800" dirty="0">
                <a:solidFill>
                  <a:srgbClr val="000000"/>
                </a:solidFill>
                <a:effectLst/>
                <a:latin typeface="Times New Roman" panose="02020603050405020304" pitchFamily="18" charset="0"/>
                <a:ea typeface="Times New Roman" panose="02020603050405020304" pitchFamily="18" charset="0"/>
              </a:rPr>
              <a:t>People should not forward any news which they get to others without knowing whether it is real or fake.</a:t>
            </a:r>
          </a:p>
          <a:p>
            <a:r>
              <a:rPr lang="en-IN" sz="1800" dirty="0">
                <a:solidFill>
                  <a:srgbClr val="000000"/>
                </a:solidFill>
                <a:effectLst/>
                <a:latin typeface="Times New Roman" panose="02020603050405020304" pitchFamily="18" charset="0"/>
                <a:ea typeface="Times New Roman" panose="02020603050405020304" pitchFamily="18" charset="0"/>
              </a:rPr>
              <a:t>Basically when news is created all the information regarding author is also given, but in worst cases blind news gets forwarded hence we need to find and eradicate this from the starting stage itself.</a:t>
            </a:r>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Even general public has a major role in spreading of news be it fake or real.</a:t>
            </a:r>
          </a:p>
          <a:p>
            <a:pPr marL="0" indent="0">
              <a:buNone/>
            </a:pPr>
            <a:endParaRPr lang="en-IN" dirty="0"/>
          </a:p>
        </p:txBody>
      </p:sp>
      <p:pic>
        <p:nvPicPr>
          <p:cNvPr id="1026" name="Picture 2">
            <a:extLst>
              <a:ext uri="{FF2B5EF4-FFF2-40B4-BE49-F238E27FC236}">
                <a16:creationId xmlns:a16="http://schemas.microsoft.com/office/drawing/2014/main" xmlns="" id="{3E675A05-B4EF-DD5E-16C8-D382B06EB9B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74464" y="4508245"/>
            <a:ext cx="3421801" cy="19994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058371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ABB619-4E50-0E44-1372-1FC219B6E3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F15923C-6583-A48E-BB76-AE2D722BFFC9}"/>
              </a:ext>
            </a:extLst>
          </p:cNvPr>
          <p:cNvSpPr>
            <a:spLocks noGrp="1"/>
          </p:cNvSpPr>
          <p:nvPr>
            <p:ph idx="1"/>
          </p:nvPr>
        </p:nvSpPr>
        <p:spPr>
          <a:xfrm>
            <a:off x="1154954" y="2603500"/>
            <a:ext cx="10222960" cy="3416300"/>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Everyone relies on a variety of online resources for news. It changes the way people use information and news from traditional to digital, resulting in comfort and speed for both newsletters and news readers.</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With so many social media platforms like Facebook, Twitter etc., news is spreading fast among millions of users because social media has made it easier to share information.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It makes it easy to access and share data and technology transformation. It is so easy to produce news in these forums that there may be false stories. </a:t>
            </a:r>
          </a:p>
          <a:p>
            <a:pPr algn="just"/>
            <a:r>
              <a:rPr lang="en-IN" dirty="0">
                <a:latin typeface="Calibri" panose="020F0502020204030204" pitchFamily="34" charset="0"/>
                <a:ea typeface="Calibri" panose="020F0502020204030204" pitchFamily="34" charset="0"/>
                <a:cs typeface="Times New Roman" panose="02020603050405020304" pitchFamily="18" charset="0"/>
              </a:rPr>
              <a:t>F</a:t>
            </a:r>
            <a:r>
              <a:rPr lang="en-IN" sz="1800" dirty="0">
                <a:effectLst/>
                <a:latin typeface="Calibri" panose="020F0502020204030204" pitchFamily="34" charset="0"/>
                <a:ea typeface="Calibri" panose="020F0502020204030204" pitchFamily="34" charset="0"/>
                <a:cs typeface="Times New Roman" panose="02020603050405020304" pitchFamily="18" charset="0"/>
              </a:rPr>
              <a:t>ake news has become one of the main concerns as it can undermine governments that put modern society at risk. </a:t>
            </a:r>
          </a:p>
          <a:p>
            <a:pPr marL="0" indent="0">
              <a:buNone/>
            </a:pPr>
            <a:endParaRPr lang="en-IN" dirty="0"/>
          </a:p>
        </p:txBody>
      </p:sp>
    </p:spTree>
    <p:extLst>
      <p:ext uri="{BB962C8B-B14F-4D97-AF65-F5344CB8AC3E}">
        <p14:creationId xmlns:p14="http://schemas.microsoft.com/office/powerpoint/2010/main" xmlns="" val="34899848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42346-E2FC-12D7-C727-2CD077F25A78}"/>
              </a:ext>
            </a:extLst>
          </p:cNvPr>
          <p:cNvSpPr>
            <a:spLocks noGrp="1"/>
          </p:cNvSpPr>
          <p:nvPr>
            <p:ph type="title"/>
          </p:nvPr>
        </p:nvSpPr>
        <p:spPr>
          <a:xfrm>
            <a:off x="1154954" y="973668"/>
            <a:ext cx="8761413" cy="646788"/>
          </a:xfrm>
        </p:spPr>
        <p:txBody>
          <a:bodyPr/>
          <a:lstStyle/>
          <a:p>
            <a:r>
              <a:rPr lang="en-IN" sz="3600" dirty="0"/>
              <a:t>                 </a:t>
            </a:r>
            <a:r>
              <a:rPr lang="en-IN" sz="3600" b="1" dirty="0"/>
              <a:t>SYSTEM REQURIMENTS</a:t>
            </a:r>
            <a:br>
              <a:rPr lang="en-IN" sz="3600" b="1" dirty="0"/>
            </a:br>
            <a:r>
              <a:rPr lang="en-IN" sz="3600" b="1" dirty="0"/>
              <a:t>                    </a:t>
            </a:r>
            <a:r>
              <a:rPr lang="en-IN" sz="2400" b="1" dirty="0"/>
              <a:t>SOFTWARE REQURIMENTS</a:t>
            </a:r>
            <a:r>
              <a:rPr lang="en-IN" sz="3600" dirty="0"/>
              <a:t/>
            </a:r>
            <a:br>
              <a:rPr lang="en-IN" sz="3600" dirty="0"/>
            </a:br>
            <a:endParaRPr lang="en-IN" dirty="0"/>
          </a:p>
        </p:txBody>
      </p:sp>
      <p:sp>
        <p:nvSpPr>
          <p:cNvPr id="3" name="Content Placeholder 2">
            <a:extLst>
              <a:ext uri="{FF2B5EF4-FFF2-40B4-BE49-F238E27FC236}">
                <a16:creationId xmlns:a16="http://schemas.microsoft.com/office/drawing/2014/main" xmlns="" id="{2C274E3C-CA68-C75D-DA61-9740270D2EA9}"/>
              </a:ext>
            </a:extLst>
          </p:cNvPr>
          <p:cNvSpPr>
            <a:spLocks noGrp="1"/>
          </p:cNvSpPr>
          <p:nvPr>
            <p:ph idx="1"/>
          </p:nvPr>
        </p:nvSpPr>
        <p:spPr>
          <a:xfrm>
            <a:off x="918259" y="2468031"/>
            <a:ext cx="5783484" cy="3851746"/>
          </a:xfrm>
        </p:spPr>
        <p:txBody>
          <a:bodyPr>
            <a:normAutofit fontScale="85000" lnSpcReduction="10000"/>
          </a:bodyPr>
          <a:lstStyle/>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Programming Language: Python is commonly used for NLP tasks  due to it extensive libraries such as NLKT, scikit-learn for deep learning.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Development Environment : DEs like </a:t>
            </a:r>
            <a:r>
              <a:rPr lang="en-US"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Jupyter</a:t>
            </a: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Note book, </a:t>
            </a:r>
            <a:r>
              <a:rPr lang="en-US"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Pycharm</a:t>
            </a: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or Visual Studio code.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Database Management System (DBMS): Optional for storing large datasets efficiently.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90220">
              <a:lnSpc>
                <a:spcPct val="150000"/>
              </a:lnSpc>
              <a:spcAft>
                <a:spcPts val="1000"/>
              </a:spcAft>
            </a:pP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Example: SQLite , MySQL or MongoDB.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 </a:t>
            </a:r>
          </a:p>
        </p:txBody>
      </p:sp>
      <p:pic>
        <p:nvPicPr>
          <p:cNvPr id="5" name="Picture 8" descr="10,697 System Requirements Images, Stock Photos, 3D objects ...">
            <a:extLst>
              <a:ext uri="{FF2B5EF4-FFF2-40B4-BE49-F238E27FC236}">
                <a16:creationId xmlns:a16="http://schemas.microsoft.com/office/drawing/2014/main" xmlns="" id="{69214D80-E85F-715C-1AEC-4E3DE8F2A2F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32830" y="3194613"/>
            <a:ext cx="3345084" cy="23265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051406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E2CAD-2DC7-5989-F2F2-1187C0B01F03}"/>
              </a:ext>
            </a:extLst>
          </p:cNvPr>
          <p:cNvSpPr>
            <a:spLocks noGrp="1"/>
          </p:cNvSpPr>
          <p:nvPr>
            <p:ph type="title"/>
          </p:nvPr>
        </p:nvSpPr>
        <p:spPr/>
        <p:txBody>
          <a:bodyPr/>
          <a:lstStyle/>
          <a:p>
            <a:r>
              <a:rPr lang="en-IN" b="1" dirty="0"/>
              <a:t>               HARDWARE REQURIMENTS</a:t>
            </a:r>
          </a:p>
        </p:txBody>
      </p:sp>
      <p:sp>
        <p:nvSpPr>
          <p:cNvPr id="3" name="Content Placeholder 2">
            <a:extLst>
              <a:ext uri="{FF2B5EF4-FFF2-40B4-BE49-F238E27FC236}">
                <a16:creationId xmlns:a16="http://schemas.microsoft.com/office/drawing/2014/main" xmlns="" id="{997D4563-3DEC-9B4D-04C9-2DF627ABB715}"/>
              </a:ext>
            </a:extLst>
          </p:cNvPr>
          <p:cNvSpPr>
            <a:spLocks noGrp="1"/>
          </p:cNvSpPr>
          <p:nvPr>
            <p:ph idx="1"/>
          </p:nvPr>
        </p:nvSpPr>
        <p:spPr>
          <a:xfrm>
            <a:off x="1154954" y="2603500"/>
            <a:ext cx="6183395" cy="3416300"/>
          </a:xfrm>
        </p:spPr>
        <p:txBody>
          <a:bodyPr/>
          <a:lstStyle/>
          <a:p>
            <a:pPr>
              <a:lnSpc>
                <a:spcPct val="150000"/>
              </a:lnSpc>
              <a:spcAft>
                <a:spcPts val="1000"/>
              </a:spcAft>
              <a:buFont typeface="Arial" panose="020B0604020202020204" pitchFamily="34" charset="0"/>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Sufficient  resources(CPU/GPU) for training ,interface , depending on the size of the dataset and complexity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Storage space for storing datasets , trained models and intermediate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098" name="Picture 2" descr="Hardware Requirements for Machine Learning">
            <a:extLst>
              <a:ext uri="{FF2B5EF4-FFF2-40B4-BE49-F238E27FC236}">
                <a16:creationId xmlns:a16="http://schemas.microsoft.com/office/drawing/2014/main" xmlns="" id="{5D983CBB-3206-5531-1A48-1241FA4AF13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39668" y="2916821"/>
            <a:ext cx="3115097" cy="22107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0646842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161</TotalTime>
  <Words>1977</Words>
  <Application>Microsoft Office PowerPoint</Application>
  <PresentationFormat>Custom</PresentationFormat>
  <Paragraphs>146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Ion Boardroom</vt:lpstr>
      <vt:lpstr>             FAKE NEWS DETECTION                             USING                                NLP team Leader: ATTHILI SANTHOSHI Team Member KETHINENI BHAVYA VIGNAN’S INSTITUTE OF MANAGEMENT AND TECHNOLOGY FOR WOMEN (VMTW)</vt:lpstr>
      <vt:lpstr>      CONTEXT</vt:lpstr>
      <vt:lpstr>                           </vt:lpstr>
      <vt:lpstr>                         ABSTRACT</vt:lpstr>
      <vt:lpstr>                          INTRODUCTION</vt:lpstr>
      <vt:lpstr>Slide 6</vt:lpstr>
      <vt:lpstr>Slide 7</vt:lpstr>
      <vt:lpstr>                 SYSTEM REQURIMENTS                     SOFTWARE REQURIMENTS </vt:lpstr>
      <vt:lpstr>               HARDWARE REQURIMENTS</vt:lpstr>
      <vt:lpstr>                    DATA REQURIMENTS</vt:lpstr>
      <vt:lpstr>                 NLP LIBRARIES AND TOOLS </vt:lpstr>
      <vt:lpstr>                                 LITERATURE REVIEW </vt:lpstr>
      <vt:lpstr>Detecting Fake News with Deep Learning” by Yang, K. et al. (2018) Linguistic Features for Fake News Detection </vt:lpstr>
      <vt:lpstr>                                                                EXISTING LIMITATION </vt:lpstr>
      <vt:lpstr>Slide 15</vt:lpstr>
      <vt:lpstr>                                      Where Exposure To Fake News Is Highest</vt:lpstr>
      <vt:lpstr>                           PROPOSED SYSTEM </vt:lpstr>
      <vt:lpstr>Slide 18</vt:lpstr>
      <vt:lpstr>Slide 19</vt:lpstr>
      <vt:lpstr>Slide 20</vt:lpstr>
      <vt:lpstr>                         SYSTEM ARCHEITURE </vt:lpstr>
      <vt:lpstr>Slide 22</vt:lpstr>
      <vt:lpstr>          MACHINE LEARNING MODELS</vt:lpstr>
      <vt:lpstr>Slide 24</vt:lpstr>
      <vt:lpstr>Slide 25</vt:lpstr>
      <vt:lpstr>            OUTPUT OF THE MODELS</vt:lpstr>
      <vt:lpstr>                                                              FUTURE SCOPE </vt:lpstr>
      <vt:lpstr>                                                                                          I                                                                                         IMPLEMENTATION </vt:lpstr>
      <vt:lpstr> 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dc:title>
  <dc:creator>Baby Harshitha Nagarapu</dc:creator>
  <cp:lastModifiedBy>santhoshi</cp:lastModifiedBy>
  <cp:revision>21</cp:revision>
  <dcterms:created xsi:type="dcterms:W3CDTF">2024-05-02T12:50:29Z</dcterms:created>
  <dcterms:modified xsi:type="dcterms:W3CDTF">2024-05-03T17:08:27Z</dcterms:modified>
</cp:coreProperties>
</file>