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aramond" panose="02020404030301010803" pitchFamily="18" charset="0"/>
      <p:regular r:id="rId35"/>
      <p:bold r:id="rId36"/>
      <p:italic r:id="rId37"/>
      <p:boldItalic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  <p:embeddedFont>
      <p:font typeface="Roboto Condensed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Roboto Condense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1943100" y="-647700"/>
            <a:ext cx="5257800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 sz="3600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  <a:defRPr sz="2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Roboto Condensed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 Condensed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Roboto Condensed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  <a:defRPr sz="3600" b="1" i="0" u="none" strike="noStrike" cap="non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315200" y="6492875"/>
            <a:ext cx="182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Agenda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Virtual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Page Table is Per Process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Each process has its own virtual address space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Full address space for each program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Simplifies memory allocation, sharing, linking and loading</a:t>
            </a:r>
            <a:endParaRPr/>
          </a:p>
        </p:txBody>
      </p:sp>
      <p:pic>
        <p:nvPicPr>
          <p:cNvPr id="216" name="Google Shape;216;p2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4120" y="3314700"/>
            <a:ext cx="6075759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6455134" y="5240923"/>
            <a:ext cx="21515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(e.g. read/only library code)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Address Translation</a:t>
            </a: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152400" y="1000125"/>
            <a:ext cx="8839200" cy="54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/>
              <a:t>Separate (set of) page table(s) per process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/>
              <a:t>VPN forms index into page table (points to a page table entry)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/>
              <a:t>Page Table Entry (PTE) provides information about page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/>
          </a:p>
        </p:txBody>
      </p:sp>
      <p:sp>
        <p:nvSpPr>
          <p:cNvPr id="224" name="Google Shape;224;p24"/>
          <p:cNvSpPr/>
          <p:nvPr/>
        </p:nvSpPr>
        <p:spPr>
          <a:xfrm>
            <a:off x="3048000" y="3011488"/>
            <a:ext cx="3346450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virtual page number (VPN)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6407150" y="3011488"/>
            <a:ext cx="2197100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page offset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4735513" y="2406650"/>
            <a:ext cx="1500410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virtual address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06750" y="5738813"/>
            <a:ext cx="3111500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physical page number (PPN)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6330950" y="5738813"/>
            <a:ext cx="2197100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page offset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4594225" y="6113463"/>
            <a:ext cx="1679946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physical address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8367713" y="5405438"/>
            <a:ext cx="294952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310313" y="5405438"/>
            <a:ext cx="538608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p–1</a:t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6005513" y="5405438"/>
            <a:ext cx="294952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3414713" y="5405438"/>
            <a:ext cx="62547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m–1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3048000" y="2678113"/>
            <a:ext cx="537005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n–1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8378825" y="2422525"/>
            <a:ext cx="294952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400800" y="2678113"/>
            <a:ext cx="538608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p–1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6096000" y="2678113"/>
            <a:ext cx="294952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910816" y="2514593"/>
            <a:ext cx="1397818" cy="9207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page table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base register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(per process)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4343400" y="3843338"/>
            <a:ext cx="304800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4343400" y="4071938"/>
            <a:ext cx="30480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4343400" y="4300538"/>
            <a:ext cx="304800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4343400" y="4529138"/>
            <a:ext cx="304800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5111750" y="4148138"/>
            <a:ext cx="63500" cy="635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1219200" y="5127625"/>
            <a:ext cx="1474762" cy="119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valid=0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then page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in memory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(page fault)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3006725" y="3549650"/>
            <a:ext cx="597920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4365625" y="3498850"/>
            <a:ext cx="2721898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physical page number (PPN)</a:t>
            </a:r>
            <a:endParaRPr/>
          </a:p>
        </p:txBody>
      </p:sp>
      <p:cxnSp>
        <p:nvCxnSpPr>
          <p:cNvPr id="247" name="Google Shape;247;p24"/>
          <p:cNvCxnSpPr/>
          <p:nvPr/>
        </p:nvCxnSpPr>
        <p:spPr>
          <a:xfrm>
            <a:off x="1600200" y="3836988"/>
            <a:ext cx="1435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24"/>
          <p:cNvSpPr/>
          <p:nvPr/>
        </p:nvSpPr>
        <p:spPr>
          <a:xfrm>
            <a:off x="3054350" y="3843338"/>
            <a:ext cx="52705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3054350" y="4071938"/>
            <a:ext cx="52705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3054350" y="4300538"/>
            <a:ext cx="52705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3054350" y="4529138"/>
            <a:ext cx="52705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3387725" y="4148138"/>
            <a:ext cx="63500" cy="635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1524000" y="408305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VPN acts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 index</a:t>
            </a:r>
            <a:endParaRPr/>
          </a:p>
        </p:txBody>
      </p:sp>
      <p:cxnSp>
        <p:nvCxnSpPr>
          <p:cNvPr id="254" name="Google Shape;254;p24"/>
          <p:cNvCxnSpPr>
            <a:stCxn id="247" idx="0"/>
          </p:cNvCxnSpPr>
          <p:nvPr/>
        </p:nvCxnSpPr>
        <p:spPr>
          <a:xfrm rot="10800000">
            <a:off x="1598488" y="3457575"/>
            <a:ext cx="330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4"/>
          <p:cNvCxnSpPr/>
          <p:nvPr/>
        </p:nvCxnSpPr>
        <p:spPr>
          <a:xfrm rot="-5400000">
            <a:off x="2207419" y="3686969"/>
            <a:ext cx="919163" cy="31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2667000" y="3233738"/>
            <a:ext cx="609600" cy="15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2667000" y="4141788"/>
            <a:ext cx="38100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4"/>
          <p:cNvCxnSpPr>
            <a:endCxn id="252" idx="4"/>
          </p:cNvCxnSpPr>
          <p:nvPr/>
        </p:nvCxnSpPr>
        <p:spPr>
          <a:xfrm rot="10800000">
            <a:off x="3419475" y="4211638"/>
            <a:ext cx="9600" cy="1198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4"/>
          <p:cNvCxnSpPr/>
          <p:nvPr/>
        </p:nvCxnSpPr>
        <p:spPr>
          <a:xfrm rot="10800000">
            <a:off x="2362200" y="5410200"/>
            <a:ext cx="10668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4"/>
          <p:cNvCxnSpPr>
            <a:stCxn id="243" idx="4"/>
          </p:cNvCxnSpPr>
          <p:nvPr/>
        </p:nvCxnSpPr>
        <p:spPr>
          <a:xfrm>
            <a:off x="5143500" y="4211638"/>
            <a:ext cx="12600" cy="150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24"/>
          <p:cNvCxnSpPr/>
          <p:nvPr/>
        </p:nvCxnSpPr>
        <p:spPr>
          <a:xfrm rot="-5400000">
            <a:off x="6674644" y="4556919"/>
            <a:ext cx="234791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4"/>
          <p:cNvSpPr/>
          <p:nvPr/>
        </p:nvSpPr>
        <p:spPr>
          <a:xfrm>
            <a:off x="3581400" y="3843338"/>
            <a:ext cx="76200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3581400" y="4071938"/>
            <a:ext cx="762000" cy="2159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3581400" y="4300538"/>
            <a:ext cx="76200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3581400" y="4529138"/>
            <a:ext cx="762000" cy="21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3527425" y="3527425"/>
            <a:ext cx="811118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What Is in a Page Table Entry (PTE)? 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400"/>
            </a:pPr>
            <a:r>
              <a:rPr lang="en-US" sz="2400" dirty="0"/>
              <a:t>Need a </a:t>
            </a:r>
            <a:r>
              <a:rPr lang="en-US" sz="2400" dirty="0">
                <a:solidFill>
                  <a:srgbClr val="0048BF"/>
                </a:solidFill>
              </a:rPr>
              <a:t>valid</a:t>
            </a:r>
            <a:r>
              <a:rPr lang="en-US" sz="2400" dirty="0"/>
              <a:t> bit → to indicate validity/presence in physical memory</a:t>
            </a:r>
            <a:endParaRPr dirty="0"/>
          </a:p>
          <a:p>
            <a:pPr marL="342900" lvl="0" indent="-342900">
              <a:spcBef>
                <a:spcPts val="480"/>
              </a:spcBef>
              <a:buSzPts val="2400"/>
            </a:pPr>
            <a:r>
              <a:rPr lang="en-US" sz="2400" dirty="0"/>
              <a:t>Need PPN → to support translation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 dirty="0"/>
              <a:t>Need bits to support </a:t>
            </a:r>
            <a:r>
              <a:rPr lang="en-US" sz="2400" dirty="0">
                <a:solidFill>
                  <a:srgbClr val="0048BF"/>
                </a:solidFill>
              </a:rPr>
              <a:t>replacement</a:t>
            </a:r>
            <a:r>
              <a:rPr lang="en-US" sz="2400" dirty="0"/>
              <a:t>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 dirty="0"/>
              <a:t>Need a </a:t>
            </a:r>
            <a:r>
              <a:rPr lang="en-US" sz="2400" dirty="0">
                <a:solidFill>
                  <a:srgbClr val="0048BF"/>
                </a:solidFill>
              </a:rPr>
              <a:t>dirty</a:t>
            </a:r>
            <a:r>
              <a:rPr lang="en-US" sz="2400" dirty="0"/>
              <a:t> bit to support “write back caching”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0048BF"/>
                </a:solidFill>
              </a:rPr>
              <a:t>protection bits</a:t>
            </a:r>
            <a:r>
              <a:rPr lang="en-US" sz="2400" dirty="0"/>
              <a:t> to enable access control and protection</a:t>
            </a:r>
            <a:endParaRPr dirty="0"/>
          </a:p>
          <a:p>
            <a:pPr marL="114300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 dirty="0"/>
          </a:p>
        </p:txBody>
      </p:sp>
      <p:pic>
        <p:nvPicPr>
          <p:cNvPr id="273" name="Google Shape;2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16338"/>
            <a:ext cx="9144000" cy="252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 sz="3600"/>
              <a:t>Some Issues in Virtual Memory</a:t>
            </a:r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Three Major Issues </a:t>
            </a:r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How large is the page table and how do we store and access it?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How can we speed up translation &amp; access control check?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When do we do the translation in relation to cache access?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There are many other issues we will not cover in detail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What happens on a context switch?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How can you handle multiple page sizes?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Virtual Memory Issue I</a:t>
            </a:r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How large is the page table?</a:t>
            </a:r>
            <a:endParaRPr/>
          </a:p>
          <a:p>
            <a:pPr marL="742950" lvl="1" indent="-146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Where do we store it?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In hardware?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In physical memory? (Where is the PTBR?)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In virtual memory? (Where is the PTBR?)</a:t>
            </a:r>
            <a:endParaRPr/>
          </a:p>
          <a:p>
            <a:pPr marL="742950" lvl="1" indent="-146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How can we store it efficiently without requiring physical memory that can store all page tables?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8BF"/>
              </a:buClr>
              <a:buSzPts val="2200"/>
              <a:buChar char="–"/>
            </a:pPr>
            <a:r>
              <a:rPr lang="en-US">
                <a:solidFill>
                  <a:srgbClr val="0048BF"/>
                </a:solidFill>
              </a:rPr>
              <a:t>Idea: multi-level page tables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Only the first-level page table has to be in physical memory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Remaining levels are in virtual memory (but get cached in physical memory when accessed)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Issue: Page Table Size</a:t>
            </a:r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Suppose 64-bit VA, 40-bit PA and 4kB page size</a:t>
            </a:r>
            <a:br>
              <a:rPr lang="en-US"/>
            </a:br>
            <a:r>
              <a:rPr lang="en-US"/>
              <a:t>how large is the page table?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2^52 entries * ~4 bytes per entry ≈ 16 * 10^15 bytes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And that is for just one process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And the process may not be using the entire VM space</a:t>
            </a:r>
            <a:endParaRPr/>
          </a:p>
        </p:txBody>
      </p:sp>
      <p:grpSp>
        <p:nvGrpSpPr>
          <p:cNvPr id="298" name="Google Shape;298;p29"/>
          <p:cNvGrpSpPr/>
          <p:nvPr/>
        </p:nvGrpSpPr>
        <p:grpSpPr>
          <a:xfrm>
            <a:off x="1933575" y="3729624"/>
            <a:ext cx="4862512" cy="2371722"/>
            <a:chOff x="1790700" y="3762374"/>
            <a:chExt cx="4862512" cy="2371722"/>
          </a:xfrm>
        </p:grpSpPr>
        <p:grpSp>
          <p:nvGrpSpPr>
            <p:cNvPr id="299" name="Google Shape;299;p29"/>
            <p:cNvGrpSpPr/>
            <p:nvPr/>
          </p:nvGrpSpPr>
          <p:grpSpPr>
            <a:xfrm>
              <a:off x="1790700" y="3762374"/>
              <a:ext cx="4862512" cy="314326"/>
              <a:chOff x="1790700" y="3762374"/>
              <a:chExt cx="4862512" cy="314326"/>
            </a:xfrm>
          </p:grpSpPr>
          <p:sp>
            <p:nvSpPr>
              <p:cNvPr id="300" name="Google Shape;300;p29"/>
              <p:cNvSpPr/>
              <p:nvPr/>
            </p:nvSpPr>
            <p:spPr>
              <a:xfrm>
                <a:off x="1790700" y="3762375"/>
                <a:ext cx="3557587" cy="31432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VPN</a:t>
                </a: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5348287" y="3762374"/>
                <a:ext cx="1304925" cy="31432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PO</a:t>
                </a:r>
                <a:endParaRPr/>
              </a:p>
            </p:txBody>
          </p:sp>
        </p:grpSp>
        <p:grpSp>
          <p:nvGrpSpPr>
            <p:cNvPr id="302" name="Google Shape;302;p29"/>
            <p:cNvGrpSpPr/>
            <p:nvPr/>
          </p:nvGrpSpPr>
          <p:grpSpPr>
            <a:xfrm>
              <a:off x="2466975" y="5819770"/>
              <a:ext cx="4186237" cy="314326"/>
              <a:chOff x="2466974" y="5210170"/>
              <a:chExt cx="4186237" cy="314326"/>
            </a:xfrm>
          </p:grpSpPr>
          <p:sp>
            <p:nvSpPr>
              <p:cNvPr id="303" name="Google Shape;303;p29"/>
              <p:cNvSpPr/>
              <p:nvPr/>
            </p:nvSpPr>
            <p:spPr>
              <a:xfrm>
                <a:off x="5348286" y="5210170"/>
                <a:ext cx="1304925" cy="31432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PO</a:t>
                </a: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2466974" y="5210171"/>
                <a:ext cx="2881312" cy="31432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PPN</a:t>
                </a:r>
                <a:endParaRPr/>
              </a:p>
            </p:txBody>
          </p:sp>
        </p:grpSp>
        <p:sp>
          <p:nvSpPr>
            <p:cNvPr id="305" name="Google Shape;305;p29"/>
            <p:cNvSpPr/>
            <p:nvPr/>
          </p:nvSpPr>
          <p:spPr>
            <a:xfrm>
              <a:off x="3359944" y="4477933"/>
              <a:ext cx="1095374" cy="912026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Page Table</a:t>
              </a:r>
              <a:endParaRPr/>
            </a:p>
          </p:txBody>
        </p:sp>
        <p:cxnSp>
          <p:nvCxnSpPr>
            <p:cNvPr id="306" name="Google Shape;306;p29"/>
            <p:cNvCxnSpPr>
              <a:stCxn id="301" idx="2"/>
              <a:endCxn id="303" idx="0"/>
            </p:cNvCxnSpPr>
            <p:nvPr/>
          </p:nvCxnSpPr>
          <p:spPr>
            <a:xfrm>
              <a:off x="6000750" y="4076699"/>
              <a:ext cx="0" cy="1743000"/>
            </a:xfrm>
            <a:prstGeom prst="straightConnector1">
              <a:avLst/>
            </a:pr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7" name="Google Shape;307;p29"/>
            <p:cNvCxnSpPr>
              <a:stCxn id="305" idx="2"/>
              <a:endCxn id="304" idx="0"/>
            </p:cNvCxnSpPr>
            <p:nvPr/>
          </p:nvCxnSpPr>
          <p:spPr>
            <a:xfrm>
              <a:off x="3907631" y="5389959"/>
              <a:ext cx="0" cy="429900"/>
            </a:xfrm>
            <a:prstGeom prst="straightConnector1">
              <a:avLst/>
            </a:pr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8" name="Google Shape;308;p29"/>
            <p:cNvCxnSpPr>
              <a:endCxn id="305" idx="0"/>
            </p:cNvCxnSpPr>
            <p:nvPr/>
          </p:nvCxnSpPr>
          <p:spPr>
            <a:xfrm>
              <a:off x="3907631" y="4076833"/>
              <a:ext cx="0" cy="401100"/>
            </a:xfrm>
            <a:prstGeom prst="straightConnector1">
              <a:avLst/>
            </a:pr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Solution: Multi-Level Page Tables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Four-level paging in x86</a:t>
            </a:r>
            <a:endParaRPr/>
          </a:p>
        </p:txBody>
      </p:sp>
      <p:pic>
        <p:nvPicPr>
          <p:cNvPr id="315" name="Google Shape;315;p3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125" y="1801773"/>
            <a:ext cx="5943750" cy="44743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5062037" y="6490900"/>
            <a:ext cx="4011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Intel® 64 and IA-32 Architectures Software Developer’s Manual</a:t>
            </a:r>
            <a:endParaRPr sz="1200" b="0" i="0" u="none" strike="noStrike" cap="none">
              <a:solidFill>
                <a:srgbClr val="3F3F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Solution: Multi-Level Page Tables</a:t>
            </a:r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Four-level paging in x86</a:t>
            </a:r>
            <a:endParaRPr/>
          </a:p>
        </p:txBody>
      </p:sp>
      <p:pic>
        <p:nvPicPr>
          <p:cNvPr id="323" name="Google Shape;323;p31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304" y="1811684"/>
            <a:ext cx="5929392" cy="442719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/>
        </p:nvSpPr>
        <p:spPr>
          <a:xfrm>
            <a:off x="5062037" y="6490900"/>
            <a:ext cx="4011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Intel® 64 and IA-32 Architectures Software Developer’s Manual</a:t>
            </a:r>
            <a:endParaRPr sz="1200" b="0" i="0" u="none" strike="noStrike" cap="none">
              <a:solidFill>
                <a:srgbClr val="3F3F3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Virtual Memory Issue II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How fast is the address translation?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How can we make it fast?</a:t>
            </a:r>
            <a:endParaRPr dirty="0"/>
          </a:p>
          <a:p>
            <a:pPr marL="742950" lvl="1" indent="-146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 dirty="0"/>
          </a:p>
          <a:p>
            <a:pPr marL="342900" lvl="0" indent="-342900">
              <a:lnSpc>
                <a:spcPct val="90000"/>
              </a:lnSpc>
              <a:buClr>
                <a:srgbClr val="0048BF"/>
              </a:buClr>
            </a:pPr>
            <a:r>
              <a:rPr lang="en-US" dirty="0">
                <a:solidFill>
                  <a:srgbClr val="0048BF"/>
                </a:solidFill>
              </a:rPr>
              <a:t>Idea: Use a hardware structure that caches PTEs </a:t>
            </a:r>
            <a:r>
              <a:rPr lang="en-US" sz="2800" dirty="0"/>
              <a:t>→</a:t>
            </a:r>
            <a:r>
              <a:rPr lang="en-US" dirty="0">
                <a:solidFill>
                  <a:srgbClr val="0048BF"/>
                </a:solidFill>
              </a:rPr>
              <a:t> Translation lookaside buffer</a:t>
            </a:r>
            <a:endParaRPr dirty="0">
              <a:solidFill>
                <a:srgbClr val="0048BF"/>
              </a:solidFill>
            </a:endParaRPr>
          </a:p>
          <a:p>
            <a:pPr marL="342900" lvl="0" indent="-1778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What should be done on a TLB miss?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What TLB entry to replace?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Who handles the TLB miss? HW vs. SW?</a:t>
            </a:r>
            <a:endParaRPr dirty="0"/>
          </a:p>
          <a:p>
            <a:pPr marL="742950" lvl="1" indent="-146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What should be done on a page fault?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What virtual page to replace from physical memory?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Who handles the page fault? HW vs. SW?</a:t>
            </a:r>
            <a:endParaRPr dirty="0"/>
          </a:p>
          <a:p>
            <a:pPr marL="342900" lvl="0" indent="-1778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Ideal Memory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Zero access time (latency)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48BF"/>
              </a:buClr>
              <a:buSzPts val="2600"/>
              <a:buChar char="•"/>
            </a:pPr>
            <a:r>
              <a:rPr lang="en-US">
                <a:solidFill>
                  <a:srgbClr val="0048BF"/>
                </a:solidFill>
              </a:rPr>
              <a:t>Infinite capacity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Zero cost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Infinite bandwidth (to support multiple accesses in parallel)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Speeding up Translation with a TLB</a:t>
            </a:r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Essentially a cache of recent address translations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Avoids going to the page table on every reference</a:t>
            </a:r>
            <a:endParaRPr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Index = lower bits of VPN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Tag = unused bits of VPN + </a:t>
            </a:r>
            <a:br>
              <a:rPr lang="en-US"/>
            </a:br>
            <a:r>
              <a:rPr lang="en-US"/>
              <a:t>           process ID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Data = a PTE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Status = valid, dirty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/>
          </a:p>
        </p:txBody>
      </p:sp>
      <p:pic>
        <p:nvPicPr>
          <p:cNvPr id="337" name="Google Shape;337;p3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628" y="2533650"/>
            <a:ext cx="4007891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 sz="3600"/>
              <a:t>Virtual Memory and Cache Interaction</a:t>
            </a:r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Address Translation and Caching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When do we do the address translation?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Before or after accessing the L1 cache?</a:t>
            </a:r>
            <a:endParaRPr dirty="0"/>
          </a:p>
          <a:p>
            <a:pPr marL="742950" lvl="1" indent="-146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In other words, is the cache virtually addressed or physically addressed?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48BF"/>
              </a:buClr>
              <a:buSzPts val="2200"/>
              <a:buChar char="–"/>
            </a:pPr>
            <a:r>
              <a:rPr lang="en-US" dirty="0">
                <a:solidFill>
                  <a:srgbClr val="0048BF"/>
                </a:solidFill>
              </a:rPr>
              <a:t>Virtual versus physical cache</a:t>
            </a:r>
            <a:endParaRPr dirty="0"/>
          </a:p>
          <a:p>
            <a:pPr marL="342900" lvl="0" indent="-1778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What are the issues with a virtually addressed cache?</a:t>
            </a:r>
            <a:endParaRPr dirty="0"/>
          </a:p>
          <a:p>
            <a:pPr marL="342900" lvl="0" indent="-1778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dirty="0">
                <a:solidFill>
                  <a:srgbClr val="C00000"/>
                </a:solidFill>
              </a:rPr>
              <a:t>Synonym problem:</a:t>
            </a:r>
            <a:endParaRPr dirty="0"/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Two different virtual addresses can map to the same physical address </a:t>
            </a:r>
            <a:r>
              <a:rPr lang="en-US" sz="2400" dirty="0"/>
              <a:t>→ </a:t>
            </a:r>
            <a:r>
              <a:rPr lang="en-US" dirty="0"/>
              <a:t>same physical address can be present in multiple locations in the cache </a:t>
            </a:r>
            <a:r>
              <a:rPr lang="en-US" sz="2400" dirty="0"/>
              <a:t>→ </a:t>
            </a:r>
            <a:r>
              <a:rPr lang="en-US" dirty="0"/>
              <a:t>can lead to inconsistency in data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Homonyms and Synonyms</a:t>
            </a:r>
            <a:endParaRPr/>
          </a:p>
        </p:txBody>
      </p:sp>
      <p:sp>
        <p:nvSpPr>
          <p:cNvPr id="355" name="Google Shape;355;p36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>
                <a:solidFill>
                  <a:srgbClr val="C00000"/>
                </a:solidFill>
              </a:rPr>
              <a:t>Homonym: Same VA can map to two different PAs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Why?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VA is in different processes</a:t>
            </a:r>
            <a:endParaRPr/>
          </a:p>
          <a:p>
            <a:pPr marL="742950" lvl="1" indent="-146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>
                <a:solidFill>
                  <a:srgbClr val="C00000"/>
                </a:solidFill>
              </a:rPr>
              <a:t>Synonym: Different VAs can map to the same PA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Why?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Different pages can share the same physical frame within or across processes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Reasons: shared libraries, shared data, copy-on-write pages within the same process, …</a:t>
            </a:r>
            <a:endParaRPr/>
          </a:p>
          <a:p>
            <a:pPr marL="742950" lvl="1" indent="-1460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Do homonyms and synonyms create problems when we have a cache?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Is the cache virtually or physically addressed?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Cache-VM Interaction</a:t>
            </a:r>
            <a:endParaRPr/>
          </a:p>
        </p:txBody>
      </p:sp>
      <p:pic>
        <p:nvPicPr>
          <p:cNvPr id="361" name="Google Shape;361;p37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0667" y="1171575"/>
            <a:ext cx="7902665" cy="485045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1262339" y="6140709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PIPT</a:t>
            </a:r>
            <a:endParaRPr/>
          </a:p>
        </p:txBody>
      </p:sp>
      <p:sp>
        <p:nvSpPr>
          <p:cNvPr id="363" name="Google Shape;363;p37"/>
          <p:cNvSpPr txBox="1"/>
          <p:nvPr/>
        </p:nvSpPr>
        <p:spPr>
          <a:xfrm>
            <a:off x="3964962" y="6140709"/>
            <a:ext cx="6912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VIVT</a:t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6814542" y="6140709"/>
            <a:ext cx="6880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VIPT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Physical Cache</a:t>
            </a:r>
            <a:endParaRPr/>
          </a:p>
        </p:txBody>
      </p:sp>
      <p:pic>
        <p:nvPicPr>
          <p:cNvPr id="370" name="Google Shape;37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700" y="990600"/>
            <a:ext cx="68326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Virtual Cache</a:t>
            </a:r>
            <a:endParaRPr/>
          </a:p>
        </p:txBody>
      </p:sp>
      <p:pic>
        <p:nvPicPr>
          <p:cNvPr id="376" name="Google Shape;3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066800"/>
            <a:ext cx="77152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VIPT</a:t>
            </a:r>
            <a:endParaRPr/>
          </a:p>
        </p:txBody>
      </p:sp>
      <p:sp>
        <p:nvSpPr>
          <p:cNvPr id="382" name="Google Shape;382;p40"/>
          <p:cNvSpPr txBox="1">
            <a:spLocks noGrp="1"/>
          </p:cNvSpPr>
          <p:nvPr>
            <p:ph type="sldNum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27</a:t>
            </a:fld>
            <a:endParaRPr sz="16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83" name="Google Shape;3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11238"/>
            <a:ext cx="7747000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Slides Credit</a:t>
            </a:r>
            <a:endParaRPr/>
          </a:p>
        </p:txBody>
      </p:sp>
      <p:sp>
        <p:nvSpPr>
          <p:cNvPr id="389" name="Google Shape;389;p41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 err="1"/>
              <a:t>Attiano</a:t>
            </a:r>
            <a:r>
              <a:rPr lang="en-US" dirty="0"/>
              <a:t> Purpura-</a:t>
            </a:r>
            <a:r>
              <a:rPr lang="en-US" dirty="0" err="1"/>
              <a:t>Pontoniere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Yuchen Hao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Abstraction: Virtual vs. Physical Memory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52400" y="1142999"/>
            <a:ext cx="8839200" cy="53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5"/>
              <a:buChar char="•"/>
            </a:pPr>
            <a:r>
              <a:rPr lang="en-US" sz="2405" dirty="0">
                <a:solidFill>
                  <a:srgbClr val="C00000"/>
                </a:solidFill>
              </a:rPr>
              <a:t>Programmer</a:t>
            </a:r>
            <a:r>
              <a:rPr lang="en-US" sz="2405" dirty="0">
                <a:solidFill>
                  <a:srgbClr val="0048BF"/>
                </a:solidFill>
              </a:rPr>
              <a:t> </a:t>
            </a:r>
            <a:r>
              <a:rPr lang="en-US" sz="2405" dirty="0"/>
              <a:t>sees</a:t>
            </a:r>
            <a:r>
              <a:rPr lang="en-US" sz="2405" dirty="0">
                <a:solidFill>
                  <a:srgbClr val="0048BF"/>
                </a:solidFill>
              </a:rPr>
              <a:t> virtual memory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Char char="–"/>
            </a:pPr>
            <a:r>
              <a:rPr lang="en-US" sz="2035" dirty="0"/>
              <a:t>Can assume the memory is “infinite”</a:t>
            </a:r>
            <a:endParaRPr sz="2035" dirty="0"/>
          </a:p>
          <a:p>
            <a:pPr marL="342900" lvl="0" indent="-3429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Char char="•"/>
            </a:pPr>
            <a:r>
              <a:rPr lang="en-US" sz="2405" dirty="0"/>
              <a:t>Reality: Physical memory size is much smaller than what the programmer assumes</a:t>
            </a:r>
            <a:endParaRPr dirty="0"/>
          </a:p>
          <a:p>
            <a:pPr marL="742950" lvl="1" indent="-15652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None/>
            </a:pPr>
            <a:endParaRPr sz="2035" dirty="0"/>
          </a:p>
          <a:p>
            <a:pPr marL="342900" lvl="0" indent="-3429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C00000"/>
              </a:buClr>
              <a:buSzPts val="2405"/>
              <a:buChar char="•"/>
            </a:pPr>
            <a:r>
              <a:rPr lang="en-US" sz="2405" dirty="0">
                <a:solidFill>
                  <a:srgbClr val="C00000"/>
                </a:solidFill>
              </a:rPr>
              <a:t>The system </a:t>
            </a:r>
            <a:r>
              <a:rPr lang="en-US" sz="2405" dirty="0"/>
              <a:t>(system software + hardware, cooperatively) </a:t>
            </a:r>
            <a:r>
              <a:rPr lang="en-US" sz="2405" dirty="0">
                <a:solidFill>
                  <a:srgbClr val="0048BF"/>
                </a:solidFill>
              </a:rPr>
              <a:t>maps virtual memory addresses to physical memory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Char char="–"/>
            </a:pPr>
            <a:r>
              <a:rPr lang="en-US" sz="2035" dirty="0"/>
              <a:t>The system automatically manages the physical memory space </a:t>
            </a:r>
            <a:r>
              <a:rPr lang="en-US" sz="2035" dirty="0">
                <a:solidFill>
                  <a:srgbClr val="0048BF"/>
                </a:solidFill>
              </a:rPr>
              <a:t>transparently to the programmer</a:t>
            </a:r>
            <a:endParaRPr dirty="0"/>
          </a:p>
          <a:p>
            <a:pPr marL="742950" lvl="1" indent="-15652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None/>
            </a:pPr>
            <a:endParaRPr sz="2035" dirty="0"/>
          </a:p>
          <a:p>
            <a:pPr marL="0" lvl="0" indent="0">
              <a:lnSpc>
                <a:spcPct val="90000"/>
              </a:lnSpc>
              <a:spcBef>
                <a:spcPts val="481"/>
              </a:spcBef>
              <a:buSzPts val="2405"/>
              <a:buNone/>
            </a:pPr>
            <a:r>
              <a:rPr lang="en-US" sz="2405" dirty="0"/>
              <a:t>+ Programmer does not need to know the physical size of memory nor manage it →A small physical memory can appear as a huge one to the programmer → Life is easier for the programmer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r>
              <a:rPr lang="en-US" sz="2405" dirty="0"/>
              <a:t>-- More complex system software and architecture</a:t>
            </a:r>
            <a:endParaRPr dirty="0"/>
          </a:p>
          <a:p>
            <a:pPr marL="742950" lvl="1" indent="-15652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None/>
            </a:pPr>
            <a:endParaRPr sz="20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Benefits of Automatic Management of Memory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Programmer does not deal with physical addresses</a:t>
            </a:r>
            <a:endParaRPr dirty="0"/>
          </a:p>
          <a:p>
            <a:pPr marL="342900" lvl="0" indent="-342900"/>
            <a:r>
              <a:rPr lang="en-US" dirty="0"/>
              <a:t>Each process has its own mapping from virtual</a:t>
            </a:r>
            <a:r>
              <a:rPr lang="en-US" sz="2800" dirty="0"/>
              <a:t> → </a:t>
            </a:r>
            <a:r>
              <a:rPr lang="en-US" dirty="0"/>
              <a:t>physical addresses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Enables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Code and data to be located anywhere in physical memory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(relocation)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Isolation/separation of code and data of different processes in physical processes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(protection and isolation)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Code and data sharing between multiple processes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(sharing)</a:t>
            </a: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Basic Mechanism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8BF"/>
              </a:buClr>
              <a:buSzPts val="2600"/>
              <a:buChar char="•"/>
            </a:pPr>
            <a:r>
              <a:rPr lang="en-US">
                <a:solidFill>
                  <a:srgbClr val="0048BF"/>
                </a:solidFill>
              </a:rPr>
              <a:t>Indirection (in addressing)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48BF"/>
              </a:buClr>
              <a:buSzPts val="2600"/>
              <a:buChar char="•"/>
            </a:pPr>
            <a:r>
              <a:rPr lang="en-US">
                <a:solidFill>
                  <a:srgbClr val="0048BF"/>
                </a:solidFill>
              </a:rPr>
              <a:t>Address generated by each instruction in a program is a “virtual address”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i.e., it is not the physical address used to address main memory</a:t>
            </a:r>
            <a:endParaRPr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48BF"/>
              </a:buClr>
              <a:buSzPts val="2600"/>
              <a:buChar char="•"/>
            </a:pPr>
            <a:r>
              <a:rPr lang="en-US">
                <a:solidFill>
                  <a:srgbClr val="0048BF"/>
                </a:solidFill>
              </a:rPr>
              <a:t>An “address translation” mechanism maps this address to a “physical address”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Address translation mechanism can be implemented in hardware and software together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A System with Virtual Memory (Page based)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52400" y="1142999"/>
            <a:ext cx="8839200" cy="542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1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3429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Char char="•"/>
            </a:pPr>
            <a:r>
              <a:rPr lang="en-US" sz="2405"/>
              <a:t>Address Translation: The hardware converts virtual addresses into physical addresses via an OS-managed lookup table (page table)</a:t>
            </a:r>
            <a:endParaRPr sz="2405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1143000" y="2796436"/>
            <a:ext cx="1228725" cy="1066800"/>
            <a:chOff x="1488" y="1872"/>
            <a:chExt cx="774" cy="672"/>
          </a:xfrm>
        </p:grpSpPr>
        <p:sp>
          <p:nvSpPr>
            <p:cNvPr id="126" name="Google Shape;126;p19"/>
            <p:cNvSpPr/>
            <p:nvPr/>
          </p:nvSpPr>
          <p:spPr>
            <a:xfrm>
              <a:off x="1488" y="1872"/>
              <a:ext cx="720" cy="672"/>
            </a:xfrm>
            <a:prstGeom prst="roundRect">
              <a:avLst>
                <a:gd name="adj" fmla="val 38986"/>
              </a:avLst>
            </a:prstGeom>
            <a:solidFill>
              <a:srgbClr val="33CCCC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1632" y="2064"/>
              <a:ext cx="630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0033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CPU</a:t>
              </a:r>
              <a:endParaRPr dirty="0"/>
            </a:p>
          </p:txBody>
        </p:sp>
      </p:grpSp>
      <p:grpSp>
        <p:nvGrpSpPr>
          <p:cNvPr id="128" name="Google Shape;128;p19"/>
          <p:cNvGrpSpPr/>
          <p:nvPr/>
        </p:nvGrpSpPr>
        <p:grpSpPr>
          <a:xfrm>
            <a:off x="6248400" y="1424836"/>
            <a:ext cx="1752600" cy="3352800"/>
            <a:chOff x="3024" y="1248"/>
            <a:chExt cx="1104" cy="2112"/>
          </a:xfrm>
        </p:grpSpPr>
        <p:sp>
          <p:nvSpPr>
            <p:cNvPr id="129" name="Google Shape;129;p19"/>
            <p:cNvSpPr/>
            <p:nvPr/>
          </p:nvSpPr>
          <p:spPr>
            <a:xfrm>
              <a:off x="3072" y="1296"/>
              <a:ext cx="1056" cy="206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024" y="1248"/>
              <a:ext cx="1056" cy="2064"/>
            </a:xfrm>
            <a:prstGeom prst="rect">
              <a:avLst/>
            </a:prstGeom>
            <a:solidFill>
              <a:srgbClr val="33CCCC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31" name="Google Shape;131;p19"/>
            <p:cNvGrpSpPr/>
            <p:nvPr/>
          </p:nvGrpSpPr>
          <p:grpSpPr>
            <a:xfrm>
              <a:off x="3360" y="1344"/>
              <a:ext cx="576" cy="1872"/>
              <a:chOff x="3360" y="1344"/>
              <a:chExt cx="576" cy="1872"/>
            </a:xfrm>
          </p:grpSpPr>
          <p:sp>
            <p:nvSpPr>
              <p:cNvPr id="132" name="Google Shape;132;p19"/>
              <p:cNvSpPr/>
              <p:nvPr/>
            </p:nvSpPr>
            <p:spPr>
              <a:xfrm>
                <a:off x="3360" y="134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>
                <a:off x="3360" y="148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>
                <a:off x="3360" y="163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3360" y="177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>
                <a:off x="3360" y="192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>
                <a:off x="3360" y="220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8" name="Google Shape;138;p19"/>
              <p:cNvSpPr/>
              <p:nvPr/>
            </p:nvSpPr>
            <p:spPr>
              <a:xfrm>
                <a:off x="3360" y="206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3360" y="235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3360" y="249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>
                <a:off x="3360" y="264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3360" y="278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3360" y="307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>
                <a:off x="3360" y="292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0000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45" name="Google Shape;145;p19"/>
            <p:cNvSpPr txBox="1"/>
            <p:nvPr/>
          </p:nvSpPr>
          <p:spPr>
            <a:xfrm>
              <a:off x="3168" y="1296"/>
              <a:ext cx="24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33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0:</a:t>
              </a:r>
              <a:endParaRPr sz="2400" b="1" i="0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3168" y="1440"/>
              <a:ext cx="24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33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1:</a:t>
              </a:r>
              <a:endParaRPr sz="2400" b="1" i="0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3024" y="3024"/>
              <a:ext cx="98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33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N-1:</a:t>
              </a:r>
              <a:endParaRPr sz="2400" b="1" i="0" u="none" strike="noStrike" cap="none" dirty="0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8" name="Google Shape;148;p19"/>
          <p:cNvSpPr txBox="1"/>
          <p:nvPr/>
        </p:nvSpPr>
        <p:spPr>
          <a:xfrm>
            <a:off x="6553200" y="1043836"/>
            <a:ext cx="10572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505200" y="2263036"/>
            <a:ext cx="1219200" cy="236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429000" y="2186836"/>
            <a:ext cx="1219200" cy="2362200"/>
          </a:xfrm>
          <a:prstGeom prst="rect">
            <a:avLst/>
          </a:prstGeom>
          <a:solidFill>
            <a:srgbClr val="33CCCC"/>
          </a:solidFill>
          <a:ln w="1905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1" name="Google Shape;151;p19"/>
          <p:cNvGrpSpPr/>
          <p:nvPr/>
        </p:nvGrpSpPr>
        <p:grpSpPr>
          <a:xfrm>
            <a:off x="3962400" y="2339236"/>
            <a:ext cx="533400" cy="2057400"/>
            <a:chOff x="2688" y="1584"/>
            <a:chExt cx="576" cy="1296"/>
          </a:xfrm>
        </p:grpSpPr>
        <p:sp>
          <p:nvSpPr>
            <p:cNvPr id="152" name="Google Shape;152;p19"/>
            <p:cNvSpPr/>
            <p:nvPr/>
          </p:nvSpPr>
          <p:spPr>
            <a:xfrm>
              <a:off x="2688" y="1584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688" y="1728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688" y="1872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688" y="2016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688" y="2160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688" y="2448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688" y="2304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688" y="2592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688" y="2736"/>
              <a:ext cx="576" cy="14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3657600" y="2263036"/>
            <a:ext cx="3841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0:</a:t>
            </a:r>
            <a:endParaRPr sz="2400" b="1" i="0" u="none" strike="noStrike" cap="none">
              <a:solidFill>
                <a:srgbClr val="0033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657600" y="2491636"/>
            <a:ext cx="3841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1:</a:t>
            </a:r>
            <a:endParaRPr sz="2400" b="1" i="0" u="none" strike="noStrike" cap="none">
              <a:solidFill>
                <a:srgbClr val="0033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429000" y="4091836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P-1:</a:t>
            </a:r>
            <a:endParaRPr sz="2400" b="1" i="0" u="none" strike="noStrike" cap="none" dirty="0">
              <a:solidFill>
                <a:srgbClr val="0033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413125" y="1774086"/>
            <a:ext cx="13874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</a:t>
            </a:r>
            <a:endParaRPr/>
          </a:p>
        </p:txBody>
      </p:sp>
      <p:cxnSp>
        <p:nvCxnSpPr>
          <p:cNvPr id="165" name="Google Shape;165;p19"/>
          <p:cNvCxnSpPr/>
          <p:nvPr/>
        </p:nvCxnSpPr>
        <p:spPr>
          <a:xfrm rot="10800000" flipH="1">
            <a:off x="2286000" y="2948836"/>
            <a:ext cx="1676400" cy="228600"/>
          </a:xfrm>
          <a:prstGeom prst="straightConnector1">
            <a:avLst/>
          </a:prstGeom>
          <a:noFill/>
          <a:ln w="57150" cap="flat" cmpd="sng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9"/>
          <p:cNvSpPr/>
          <p:nvPr/>
        </p:nvSpPr>
        <p:spPr>
          <a:xfrm>
            <a:off x="4171950" y="2825011"/>
            <a:ext cx="152400" cy="152400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4181475" y="3748936"/>
            <a:ext cx="152400" cy="152400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>
            <a:off x="4257675" y="2910736"/>
            <a:ext cx="2486025" cy="863600"/>
          </a:xfrm>
          <a:prstGeom prst="straightConnector1">
            <a:avLst/>
          </a:prstGeom>
          <a:noFill/>
          <a:ln w="57150" cap="flat" cmpd="sng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9"/>
          <p:cNvCxnSpPr/>
          <p:nvPr/>
        </p:nvCxnSpPr>
        <p:spPr>
          <a:xfrm rot="10800000" flipH="1">
            <a:off x="4267200" y="2644036"/>
            <a:ext cx="2514600" cy="1143000"/>
          </a:xfrm>
          <a:prstGeom prst="straightConnector1">
            <a:avLst/>
          </a:prstGeom>
          <a:noFill/>
          <a:ln w="57150" cap="flat" cmpd="sng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9"/>
          <p:cNvCxnSpPr/>
          <p:nvPr/>
        </p:nvCxnSpPr>
        <p:spPr>
          <a:xfrm rot="10800000">
            <a:off x="2286000" y="3482236"/>
            <a:ext cx="1676400" cy="304800"/>
          </a:xfrm>
          <a:prstGeom prst="straightConnector1">
            <a:avLst/>
          </a:prstGeom>
          <a:noFill/>
          <a:ln w="57150" cap="flat" cmpd="sng">
            <a:solidFill>
              <a:srgbClr val="000066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71" name="Google Shape;171;p19"/>
          <p:cNvGrpSpPr/>
          <p:nvPr/>
        </p:nvGrpSpPr>
        <p:grpSpPr>
          <a:xfrm>
            <a:off x="3962400" y="3939436"/>
            <a:ext cx="533400" cy="228600"/>
            <a:chOff x="2496" y="2688"/>
            <a:chExt cx="336" cy="144"/>
          </a:xfrm>
        </p:grpSpPr>
        <p:cxnSp>
          <p:nvCxnSpPr>
            <p:cNvPr id="172" name="Google Shape;172;p19"/>
            <p:cNvCxnSpPr/>
            <p:nvPr/>
          </p:nvCxnSpPr>
          <p:spPr>
            <a:xfrm rot="10800000" flipH="1">
              <a:off x="2496" y="2688"/>
              <a:ext cx="336" cy="144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9"/>
            <p:cNvCxnSpPr/>
            <p:nvPr/>
          </p:nvCxnSpPr>
          <p:spPr>
            <a:xfrm rot="10800000">
              <a:off x="2496" y="2688"/>
              <a:ext cx="336" cy="144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" name="Google Shape;174;p19"/>
          <p:cNvGrpSpPr/>
          <p:nvPr/>
        </p:nvGrpSpPr>
        <p:grpSpPr>
          <a:xfrm>
            <a:off x="3962400" y="3253636"/>
            <a:ext cx="533400" cy="228600"/>
            <a:chOff x="2496" y="2688"/>
            <a:chExt cx="336" cy="144"/>
          </a:xfrm>
        </p:grpSpPr>
        <p:cxnSp>
          <p:nvCxnSpPr>
            <p:cNvPr id="175" name="Google Shape;175;p19"/>
            <p:cNvCxnSpPr/>
            <p:nvPr/>
          </p:nvCxnSpPr>
          <p:spPr>
            <a:xfrm rot="10800000" flipH="1">
              <a:off x="2496" y="2688"/>
              <a:ext cx="336" cy="144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9"/>
            <p:cNvCxnSpPr/>
            <p:nvPr/>
          </p:nvCxnSpPr>
          <p:spPr>
            <a:xfrm rot="10800000">
              <a:off x="2496" y="2688"/>
              <a:ext cx="336" cy="144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Google Shape;177;p19"/>
          <p:cNvGrpSpPr/>
          <p:nvPr/>
        </p:nvGrpSpPr>
        <p:grpSpPr>
          <a:xfrm>
            <a:off x="4800600" y="4701436"/>
            <a:ext cx="1295400" cy="666750"/>
            <a:chOff x="2592" y="3264"/>
            <a:chExt cx="816" cy="420"/>
          </a:xfrm>
        </p:grpSpPr>
        <p:sp>
          <p:nvSpPr>
            <p:cNvPr id="178" name="Google Shape;178;p19"/>
            <p:cNvSpPr/>
            <p:nvPr/>
          </p:nvSpPr>
          <p:spPr>
            <a:xfrm>
              <a:off x="2592" y="3360"/>
              <a:ext cx="816" cy="24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79" name="Google Shape;179;p19"/>
            <p:cNvGrpSpPr/>
            <p:nvPr/>
          </p:nvGrpSpPr>
          <p:grpSpPr>
            <a:xfrm>
              <a:off x="2592" y="3264"/>
              <a:ext cx="816" cy="420"/>
              <a:chOff x="2592" y="3264"/>
              <a:chExt cx="816" cy="420"/>
            </a:xfrm>
          </p:grpSpPr>
          <p:sp>
            <p:nvSpPr>
              <p:cNvPr id="180" name="Google Shape;180;p19"/>
              <p:cNvSpPr/>
              <p:nvPr/>
            </p:nvSpPr>
            <p:spPr>
              <a:xfrm>
                <a:off x="2592" y="3264"/>
                <a:ext cx="816" cy="192"/>
              </a:xfrm>
              <a:prstGeom prst="ellipse">
                <a:avLst/>
              </a:prstGeom>
              <a:solidFill>
                <a:srgbClr val="33CCCC"/>
              </a:solidFill>
              <a:ln w="19050" cap="flat" cmpd="sng">
                <a:solidFill>
                  <a:srgbClr val="0000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81" name="Google Shape;181;p19"/>
              <p:cNvCxnSpPr/>
              <p:nvPr/>
            </p:nvCxnSpPr>
            <p:spPr>
              <a:xfrm>
                <a:off x="2592" y="3360"/>
                <a:ext cx="0" cy="2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9"/>
              <p:cNvCxnSpPr/>
              <p:nvPr/>
            </p:nvCxnSpPr>
            <p:spPr>
              <a:xfrm>
                <a:off x="3408" y="3360"/>
                <a:ext cx="0" cy="24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3" name="Google Shape;183;p19"/>
              <p:cNvSpPr/>
              <p:nvPr/>
            </p:nvSpPr>
            <p:spPr>
              <a:xfrm>
                <a:off x="2592" y="3600"/>
                <a:ext cx="816" cy="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84" extrusionOk="0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rgbClr val="33CCCC"/>
              </a:solidFill>
              <a:ln w="19050" cap="flat" cmpd="sng">
                <a:solidFill>
                  <a:srgbClr val="0000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184" name="Google Shape;184;p19"/>
          <p:cNvSpPr txBox="1"/>
          <p:nvPr/>
        </p:nvSpPr>
        <p:spPr>
          <a:xfrm>
            <a:off x="5105400" y="5006236"/>
            <a:ext cx="6635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238625" y="3377461"/>
            <a:ext cx="1296988" cy="1323975"/>
          </a:xfrm>
          <a:custGeom>
            <a:avLst/>
            <a:gdLst/>
            <a:ahLst/>
            <a:cxnLst/>
            <a:rect l="l" t="t" r="r" b="b"/>
            <a:pathLst>
              <a:path w="817" h="834" extrusionOk="0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4229100" y="4053736"/>
            <a:ext cx="1104900" cy="647700"/>
          </a:xfrm>
          <a:custGeom>
            <a:avLst/>
            <a:gdLst/>
            <a:ahLst/>
            <a:cxnLst/>
            <a:rect l="l" t="t" r="r" b="b"/>
            <a:pathLst>
              <a:path w="817" h="834" extrusionOk="0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905000" y="2034436"/>
            <a:ext cx="13493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Addresses</a:t>
            </a:r>
            <a:endParaRPr sz="2400" b="1" i="0" u="none" strike="noStrike" cap="none">
              <a:solidFill>
                <a:srgbClr val="0033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800600" y="2110636"/>
            <a:ext cx="13493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00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Addresses</a:t>
            </a:r>
            <a:endParaRPr sz="2400" b="1" i="0" u="none" strike="noStrike" cap="none">
              <a:solidFill>
                <a:srgbClr val="0033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Virtual Pages, Physical Pages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Virtual and physical address space divided into </a:t>
            </a:r>
            <a:r>
              <a:rPr lang="en-US" dirty="0">
                <a:solidFill>
                  <a:srgbClr val="0048BF"/>
                </a:solidFill>
              </a:rPr>
              <a:t>pages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A virtual page is mapped to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A physical page, if the page is in physical memory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 dirty="0"/>
              <a:t>A location in disk, otherwise</a:t>
            </a: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 dirty="0"/>
              <a:t>If an accessed virtual page is not in memory, but on disk</a:t>
            </a:r>
            <a:endParaRPr dirty="0"/>
          </a:p>
          <a:p>
            <a:pPr marL="742950" lvl="1" indent="-285750"/>
            <a:r>
              <a:rPr lang="en-US" dirty="0"/>
              <a:t>Virtual memory system brings the page into a physical page and adjusts the mapping </a:t>
            </a:r>
            <a:r>
              <a:rPr lang="en-US" sz="2400" dirty="0"/>
              <a:t>→</a:t>
            </a:r>
            <a:r>
              <a:rPr lang="en-US" dirty="0"/>
              <a:t> this is called </a:t>
            </a:r>
            <a:r>
              <a:rPr lang="en-US" dirty="0">
                <a:solidFill>
                  <a:srgbClr val="0048BF"/>
                </a:solidFill>
              </a:rPr>
              <a:t>demand paging</a:t>
            </a:r>
            <a:endParaRPr dirty="0">
              <a:solidFill>
                <a:srgbClr val="0048BF"/>
              </a:solidFill>
            </a:endParaRPr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None/>
            </a:pP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0048BF"/>
              </a:buClr>
              <a:buSzPts val="2600"/>
              <a:buChar char="•"/>
            </a:pPr>
            <a:r>
              <a:rPr lang="en-US" dirty="0">
                <a:solidFill>
                  <a:srgbClr val="0048BF"/>
                </a:solidFill>
              </a:rPr>
              <a:t>Page table</a:t>
            </a:r>
            <a:r>
              <a:rPr lang="en-US" dirty="0"/>
              <a:t> is the table that stores the mapping of virtual pages to physical frames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Supporting Virtual Memory</a:t>
            </a: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5915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5"/>
              <a:buChar char="•"/>
            </a:pPr>
            <a:r>
              <a:rPr lang="en-US" sz="2405"/>
              <a:t>Virtual memory requires both HW+SW support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Char char="–"/>
            </a:pPr>
            <a:r>
              <a:rPr lang="en-US" sz="2035"/>
              <a:t>Page Table is in memory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Char char="–"/>
            </a:pPr>
            <a:r>
              <a:rPr lang="en-US" sz="2035"/>
              <a:t>Can be cached in special hardware structures called Translation Lookaside Buffers (TLBs)</a:t>
            </a:r>
            <a:endParaRPr/>
          </a:p>
          <a:p>
            <a:pPr marL="342900" lvl="0" indent="-190182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None/>
            </a:pPr>
            <a:endParaRPr sz="2405"/>
          </a:p>
          <a:p>
            <a:pPr marL="342900" lvl="0" indent="-3429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Char char="•"/>
            </a:pPr>
            <a:r>
              <a:rPr lang="en-US" sz="2405"/>
              <a:t>The hardware component is called the MMU (memory management unit)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Char char="–"/>
            </a:pPr>
            <a:r>
              <a:rPr lang="en-US" sz="2035"/>
              <a:t>Includes Page Table Base Register(s), TLBs, page walkers</a:t>
            </a:r>
            <a:endParaRPr/>
          </a:p>
          <a:p>
            <a:pPr marL="742950" lvl="1" indent="-15652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None/>
            </a:pPr>
            <a:endParaRPr sz="2035"/>
          </a:p>
          <a:p>
            <a:pPr marL="342900" lvl="0" indent="-34290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Char char="•"/>
            </a:pPr>
            <a:r>
              <a:rPr lang="en-US" sz="2405"/>
              <a:t>It is the job of the software to leverage the MMU to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Char char="–"/>
            </a:pPr>
            <a:r>
              <a:rPr lang="en-US" sz="2035"/>
              <a:t>Populate page tables, decide what to replace in physical memory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Char char="–"/>
            </a:pPr>
            <a:r>
              <a:rPr lang="en-US" sz="2035"/>
              <a:t>Change the Page Table Register on context switch (to use the running thread’s page table)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595959"/>
              </a:buClr>
              <a:buSzPts val="2035"/>
              <a:buChar char="–"/>
            </a:pPr>
            <a:r>
              <a:rPr lang="en-US" sz="2035"/>
              <a:t>Handle page faults and ensure correct mapping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Roboto Condensed"/>
              <a:buNone/>
            </a:pPr>
            <a:r>
              <a:rPr lang="en-US"/>
              <a:t>Page Fault (“A Miss in Physical Memory”)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</a:pPr>
            <a:r>
              <a:rPr lang="en-US"/>
              <a:t>If a page is not in physical memory but disk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Page table entry indicates virtual page not in memory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Access to such a page triggers a page fault exception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–"/>
            </a:pPr>
            <a:r>
              <a:rPr lang="en-US"/>
              <a:t>OS trap handler invoked to move data from disk into memory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Other processes can continue executing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/>
              <a:t>OS has full control over placement</a:t>
            </a:r>
            <a:endParaRPr/>
          </a:p>
        </p:txBody>
      </p:sp>
      <p:pic>
        <p:nvPicPr>
          <p:cNvPr id="208" name="Google Shape;208;p2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18046"/>
            <a:ext cx="4510494" cy="277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6722" y="3721970"/>
            <a:ext cx="4577278" cy="296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otoCond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DC600"/>
      </a:accent1>
      <a:accent2>
        <a:srgbClr val="C00000"/>
      </a:accent2>
      <a:accent3>
        <a:srgbClr val="0061FF"/>
      </a:accent3>
      <a:accent4>
        <a:srgbClr val="3C3C3C"/>
      </a:accent4>
      <a:accent5>
        <a:srgbClr val="009900"/>
      </a:accent5>
      <a:accent6>
        <a:srgbClr val="77777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1246</Words>
  <Application>Microsoft Office PowerPoint</Application>
  <PresentationFormat>On-screen Show (4:3)</PresentationFormat>
  <Paragraphs>233</Paragraphs>
  <Slides>28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Roboto Condensed</vt:lpstr>
      <vt:lpstr>Arial</vt:lpstr>
      <vt:lpstr>Garamond</vt:lpstr>
      <vt:lpstr>Helvetica Neue</vt:lpstr>
      <vt:lpstr>Calibri</vt:lpstr>
      <vt:lpstr>RobotoCond</vt:lpstr>
      <vt:lpstr>Agenda </vt:lpstr>
      <vt:lpstr>Ideal Memory</vt:lpstr>
      <vt:lpstr>Abstraction: Virtual vs. Physical Memory</vt:lpstr>
      <vt:lpstr>Benefits of Automatic Management of Memory</vt:lpstr>
      <vt:lpstr>Basic Mechanism</vt:lpstr>
      <vt:lpstr>A System with Virtual Memory (Page based)</vt:lpstr>
      <vt:lpstr>Virtual Pages, Physical Pages</vt:lpstr>
      <vt:lpstr>Supporting Virtual Memory</vt:lpstr>
      <vt:lpstr>Page Fault (“A Miss in Physical Memory”)</vt:lpstr>
      <vt:lpstr>Page Table is Per Process</vt:lpstr>
      <vt:lpstr>Address Translation</vt:lpstr>
      <vt:lpstr>What Is in a Page Table Entry (PTE)? </vt:lpstr>
      <vt:lpstr>Some Issues in Virtual Memory</vt:lpstr>
      <vt:lpstr>Three Major Issues </vt:lpstr>
      <vt:lpstr>Virtual Memory Issue I</vt:lpstr>
      <vt:lpstr>Issue: Page Table Size</vt:lpstr>
      <vt:lpstr>Solution: Multi-Level Page Tables</vt:lpstr>
      <vt:lpstr>Solution: Multi-Level Page Tables</vt:lpstr>
      <vt:lpstr>Virtual Memory Issue II</vt:lpstr>
      <vt:lpstr>Speeding up Translation with a TLB</vt:lpstr>
      <vt:lpstr>Virtual Memory and Cache Interaction</vt:lpstr>
      <vt:lpstr>Address Translation and Caching</vt:lpstr>
      <vt:lpstr>Homonyms and Synonyms</vt:lpstr>
      <vt:lpstr>Cache-VM Interaction</vt:lpstr>
      <vt:lpstr>Physical Cache</vt:lpstr>
      <vt:lpstr>Virtual Cache</vt:lpstr>
      <vt:lpstr>VIPT</vt:lpstr>
      <vt:lpstr>Slides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CS151B Computer Systems Architecture</dc:title>
  <cp:lastModifiedBy>Atzi PP</cp:lastModifiedBy>
  <cp:revision>3</cp:revision>
  <dcterms:modified xsi:type="dcterms:W3CDTF">2020-05-22T07:00:34Z</dcterms:modified>
</cp:coreProperties>
</file>