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5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PT Sans Narrow" panose="020B0604020202020204" charset="0"/>
      <p:regular r:id="rId38"/>
      <p:bold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356163-9059-4B98-B60D-043A80C5A97B}">
  <a:tblStyle styleId="{BD356163-9059-4B98-B60D-043A80C5A97B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6"/>
          </a:solidFill>
        </a:fill>
      </a:tcStyle>
    </a:wholeTbl>
    <a:band1H>
      <a:tcTxStyle/>
      <a:tcStyle>
        <a:tcBdr/>
        <a:fill>
          <a:solidFill>
            <a:srgbClr val="FEE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EE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828fb35f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c828fb35f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828fb35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c828fb35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c828fb35f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7c828fb35f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c828fb35f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c828fb35f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c828fb35f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7c828fb35f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828fb35f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c828fb35f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828fb35f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7c828fb35f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c828fb35f_2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7c828fb35f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c828fb35f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7c828fb35f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828fb35f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7c828fb35f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c828fb35f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c828fb35f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828fb35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c828fb35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c828fb35f_2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7c828fb35f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c828fb35f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7c828fb35f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c828fb35f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7c828fb35f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828fb35f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c828fb35f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828fb35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c828fb35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828fb35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c828fb35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828fb35f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c828fb35f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828fb35f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c828fb35f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828fb35f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7c828fb35f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828fb35f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c828fb35f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40640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8100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–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Roboto Condensed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 Condensed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 Condensed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 rot="5400000">
            <a:off x="2600325" y="-1590675"/>
            <a:ext cx="3943350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315200" y="4869656"/>
            <a:ext cx="18288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 dirty="0"/>
              <a:t>MIPS ISA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 dirty="0"/>
              <a:t>Sample Questions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Jump Instructions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414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Assembly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J immediate</a:t>
            </a:r>
            <a:r>
              <a:rPr lang="en" sz="1400" baseline="-25000"/>
              <a:t>26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Machine encoding</a:t>
            </a: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Semantics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immediate: word address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jumpAddr = { PC + 4[31:28], immediate, 2’b0 }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PC ← jumpAddr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How far can you jump?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2^26 words not related to the current instruction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Variations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Jump and link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Jump registers</a:t>
            </a:r>
            <a:endParaRPr sz="1400"/>
          </a:p>
        </p:txBody>
      </p:sp>
      <p:grpSp>
        <p:nvGrpSpPr>
          <p:cNvPr id="248" name="Google Shape;248;p37"/>
          <p:cNvGrpSpPr/>
          <p:nvPr/>
        </p:nvGrpSpPr>
        <p:grpSpPr>
          <a:xfrm>
            <a:off x="490400" y="1683246"/>
            <a:ext cx="7315200" cy="392906"/>
            <a:chOff x="1600200" y="2676525"/>
            <a:chExt cx="7315200" cy="523875"/>
          </a:xfrm>
        </p:grpSpPr>
        <p:sp>
          <p:nvSpPr>
            <p:cNvPr id="249" name="Google Shape;249;p37"/>
            <p:cNvSpPr/>
            <p:nvPr/>
          </p:nvSpPr>
          <p:spPr>
            <a:xfrm>
              <a:off x="1600200" y="2806700"/>
              <a:ext cx="11430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2743200" y="2806700"/>
              <a:ext cx="480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immediate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26-bit</a:t>
              </a:r>
              <a:endParaRPr/>
            </a:p>
          </p:txBody>
        </p:sp>
        <p:sp>
          <p:nvSpPr>
            <p:cNvPr id="251" name="Google Shape;251;p37"/>
            <p:cNvSpPr txBox="1"/>
            <p:nvPr/>
          </p:nvSpPr>
          <p:spPr>
            <a:xfrm>
              <a:off x="7858125" y="2676525"/>
              <a:ext cx="1057275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J-type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ISA-level Tradeoffs: Instruction Length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152400" y="857249"/>
            <a:ext cx="9064028" cy="418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7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" sz="1800">
                <a:solidFill>
                  <a:srgbClr val="C00000"/>
                </a:solidFill>
              </a:rPr>
              <a:t>Fixed length</a:t>
            </a:r>
            <a:r>
              <a:rPr lang="en" sz="1800"/>
              <a:t>: Length of all instructions the same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+ Easier to decode single instruction in hardware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+ Easier to decode multiple instructions concurrently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-- Wasted bits in instructions </a:t>
            </a:r>
            <a:r>
              <a:rPr lang="en" sz="1800">
                <a:solidFill>
                  <a:srgbClr val="C00000"/>
                </a:solidFill>
              </a:rPr>
              <a:t>(Why is this bad?)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-- Harder-to-extend ISA (how to add new instructions?)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endParaRPr sz="1800"/>
          </a:p>
          <a:p>
            <a:pPr marL="342900" lvl="0" indent="-2927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" sz="1800">
                <a:solidFill>
                  <a:srgbClr val="C00000"/>
                </a:solidFill>
              </a:rPr>
              <a:t>Variable length</a:t>
            </a:r>
            <a:r>
              <a:rPr lang="en" sz="1800"/>
              <a:t>: Length of instructions different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+ Compact encoding </a:t>
            </a:r>
            <a:r>
              <a:rPr lang="en" sz="1800">
                <a:solidFill>
                  <a:srgbClr val="C00000"/>
                </a:solidFill>
              </a:rPr>
              <a:t>(Why is this good?)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-- More logic to decode a single instruction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r>
              <a:rPr lang="en" sz="1800"/>
              <a:t>-- Harder to decode multiple instructions concurrently</a:t>
            </a:r>
            <a:endParaRPr sz="180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2220"/>
              <a:buNone/>
            </a:pPr>
            <a:endParaRPr sz="1800"/>
          </a:p>
          <a:p>
            <a:pPr marL="342900" lvl="0" indent="-2927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/>
              <a:t>Tradeoffs</a:t>
            </a:r>
            <a:endParaRPr sz="1800"/>
          </a:p>
          <a:p>
            <a:pPr marL="742950" lvl="1" indent="-2590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Code size (memory space, bandwidth, latency) vs. hardware complexity</a:t>
            </a:r>
            <a:endParaRPr sz="1800"/>
          </a:p>
          <a:p>
            <a:pPr marL="742950" lvl="1" indent="-2590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ISA extensibility and expressiveness vs. hardware complexity</a:t>
            </a:r>
            <a:endParaRPr sz="1800"/>
          </a:p>
          <a:p>
            <a:pPr marL="742950" lvl="1" indent="-2590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Performance? Energy? Smaller code vs. ease of decode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ISA-level Tradeoffs: Uniform Decode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683782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" sz="1800">
                <a:solidFill>
                  <a:srgbClr val="C00000"/>
                </a:solidFill>
              </a:rPr>
              <a:t>Uniform decode</a:t>
            </a:r>
            <a:r>
              <a:rPr lang="en" sz="1800"/>
              <a:t>: Same bits in each instruction correspond to the same meaning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+ Easier decode, simpler hardware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+ Enables parallelism: generate target address</a:t>
            </a:r>
            <a:br>
              <a:rPr lang="en" sz="1800"/>
            </a:br>
            <a:r>
              <a:rPr lang="en" sz="1800"/>
              <a:t>   before knowing the instruction is a branch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-- Restricts instruction format or wastes space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e.g. MIPS, SPARC, Alpha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800"/>
          </a:p>
          <a:p>
            <a:pPr marL="342900" lvl="0" indent="-279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" sz="1800">
                <a:solidFill>
                  <a:srgbClr val="C00000"/>
                </a:solidFill>
              </a:rPr>
              <a:t>Non-uniform decode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+ More compact and powerful instruction format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-- More complex decode logic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e.g. opcode can be the 1</a:t>
            </a:r>
            <a:r>
              <a:rPr lang="en" sz="1800" baseline="30000"/>
              <a:t>st</a:t>
            </a:r>
            <a:r>
              <a:rPr lang="en" sz="1800"/>
              <a:t> – 7</a:t>
            </a:r>
            <a:r>
              <a:rPr lang="en" sz="1800" baseline="30000"/>
              <a:t>th</a:t>
            </a:r>
            <a:r>
              <a:rPr lang="en" sz="1800"/>
              <a:t> byte in x86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ISA-level Tradeoffs: Number of Registers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/>
              <a:t>Affects</a:t>
            </a:r>
            <a:endParaRPr sz="18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Number of bits used for encoding register address</a:t>
            </a:r>
            <a:endParaRPr sz="18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Number of values kept in fast storage (register file)</a:t>
            </a:r>
            <a:endParaRPr sz="18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Size, access time, power consumption of register file</a:t>
            </a:r>
            <a:endParaRPr sz="18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800"/>
          </a:p>
          <a:p>
            <a:pPr marL="342900" lvl="0" indent="-279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/>
              <a:t>Large number of registers:</a:t>
            </a:r>
            <a:endParaRPr sz="1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+ enables better register allocation (and optimization) </a:t>
            </a:r>
            <a:br>
              <a:rPr lang="en" sz="1800"/>
            </a:br>
            <a:r>
              <a:rPr lang="en" sz="1800"/>
              <a:t>   by compiler   -&gt; fewer saves/restores</a:t>
            </a:r>
            <a:endParaRPr sz="1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-- larger instruction size</a:t>
            </a:r>
            <a:endParaRPr sz="1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-- larger register file size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ISA-level Tradeoffs: Addressing Modes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152400" y="857249"/>
            <a:ext cx="8839200" cy="404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/>
              <a:t>Addressing mode specifies how to obtain an operand of an instruction</a:t>
            </a:r>
            <a:endParaRPr sz="18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Register</a:t>
            </a:r>
            <a:endParaRPr sz="18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Immediate</a:t>
            </a:r>
            <a:endParaRPr sz="18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lang="en" sz="1800"/>
              <a:t>Memory </a:t>
            </a:r>
            <a:r>
              <a:rPr lang="en" sz="1800" b="0"/>
              <a:t>(displacement, register indirect, indexed, absolute, memory indirect, autoincrement, autodecrement, …)</a:t>
            </a:r>
            <a:endParaRPr sz="18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800"/>
          </a:p>
          <a:p>
            <a:pPr marL="342900" lvl="0" indent="-279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/>
              <a:t>More modes:</a:t>
            </a:r>
            <a:endParaRPr sz="1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+ help better support programming constructs (array, pointer based accesses)</a:t>
            </a:r>
            <a:endParaRPr sz="1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-- make it harder for the architect to design</a:t>
            </a:r>
            <a:endParaRPr sz="18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/>
              <a:t>-- many ways to do the same thing complicates compiler design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Other Example ISA-level Tradeoffs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VLIW vs. single instruction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Precise vs. imprecise exceptions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Virtual memory vs. not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Unaligned access vs. not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Hardware interlocks vs. software-guaranteed interlocking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Software vs. hardware managed page fault handling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Cache coherence (hardware vs. software)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RISC vs. CISC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152400" y="3419605"/>
            <a:ext cx="8839200" cy="138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RISC vs. CISC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</a:pPr>
            <a:r>
              <a:rPr lang="en" sz="2400"/>
              <a:t>While type of ISA has a better performance?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</a:pPr>
            <a:r>
              <a:rPr lang="en" sz="2400"/>
              <a:t>Is RISC more energy-efficient?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endParaRPr sz="2800"/>
          </a:p>
        </p:txBody>
      </p:sp>
      <p:graphicFrame>
        <p:nvGraphicFramePr>
          <p:cNvPr id="288" name="Google Shape;288;p43"/>
          <p:cNvGraphicFramePr/>
          <p:nvPr/>
        </p:nvGraphicFramePr>
        <p:xfrm>
          <a:off x="152400" y="1038355"/>
          <a:ext cx="8839200" cy="1977225"/>
        </p:xfrm>
        <a:graphic>
          <a:graphicData uri="http://schemas.openxmlformats.org/drawingml/2006/table">
            <a:tbl>
              <a:tblPr firstRow="1" bandRow="1">
                <a:noFill/>
                <a:tableStyleId>{BD356163-9059-4B98-B60D-043A80C5A97B}</a:tableStyleId>
              </a:tblPr>
              <a:tblGrid>
                <a:gridCol w="65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Format</a:t>
                      </a:r>
                      <a:endParaRPr sz="11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Operations</a:t>
                      </a:r>
                      <a:endParaRPr sz="11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Operands</a:t>
                      </a:r>
                      <a:endParaRPr sz="11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3F3F3F"/>
                          </a:solidFill>
                        </a:rPr>
                        <a:t>RISC</a:t>
                      </a:r>
                      <a:endParaRPr sz="1100"/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Fixed length instructions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Relatively simple encoding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ARM/MIPS: 4B long</a:t>
                      </a:r>
                      <a:endParaRPr sz="11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Simple, single function ops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Single cycle</a:t>
                      </a:r>
                      <a:endParaRPr sz="14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Operands: reg, imm</a:t>
                      </a:r>
                      <a:endParaRPr sz="14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Few addressing modes</a:t>
                      </a:r>
                      <a:endParaRPr sz="14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3F3F3F"/>
                          </a:solidFill>
                        </a:rPr>
                        <a:t>CISC</a:t>
                      </a:r>
                      <a:endParaRPr sz="1100"/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Variable length instructions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Common insts shorter/simpler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Special insts longer/complex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x86: from 1B to 16B long</a:t>
                      </a:r>
                      <a:endParaRPr sz="14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Complex, multi-cycle insts</a:t>
                      </a:r>
                      <a:endParaRPr sz="14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Operands: mem, reg, imm</a:t>
                      </a:r>
                      <a:endParaRPr sz="14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3F3F3F"/>
                          </a:solidFill>
                        </a:rPr>
                        <a:t>Many addressing modes</a:t>
                      </a:r>
                      <a:endParaRPr sz="11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RISC vs. CISC</a:t>
            </a:r>
            <a:endParaRPr/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Blem, Menon and Sankaralingam, “</a:t>
            </a:r>
            <a:r>
              <a:rPr lang="en" sz="2800">
                <a:solidFill>
                  <a:srgbClr val="C00000"/>
                </a:solidFill>
              </a:rPr>
              <a:t>Power Struggles: Revisiting the RISC vs. CISC Debate on Contemporary ARM and x86 Architectures</a:t>
            </a:r>
            <a:r>
              <a:rPr lang="en" sz="2800"/>
              <a:t>”, HPCA 2013.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</a:pPr>
            <a:r>
              <a:rPr lang="en" sz="2400"/>
              <a:t>11 key findings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Conclusion: ISA being RISC or CISC does not matter for power and performance of modern processors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Sample Question 1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C code: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" sz="2800"/>
              <a:t>    </a:t>
            </a:r>
            <a:r>
              <a:rPr lang="en" sz="2800" b="0">
                <a:latin typeface="Consolas"/>
                <a:ea typeface="Consolas"/>
                <a:cs typeface="Consolas"/>
                <a:sym typeface="Consolas"/>
              </a:rPr>
              <a:t>int sum = 0;</a:t>
            </a:r>
            <a:br>
              <a:rPr lang="en" sz="2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 b="0">
                <a:latin typeface="Consolas"/>
                <a:ea typeface="Consolas"/>
                <a:cs typeface="Consolas"/>
                <a:sym typeface="Consolas"/>
              </a:rPr>
              <a:t>  while (b != 0) {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" sz="2800" b="0">
                <a:latin typeface="Consolas"/>
                <a:ea typeface="Consolas"/>
                <a:cs typeface="Consolas"/>
                <a:sym typeface="Consolas"/>
              </a:rPr>
              <a:t>    sum += a;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" sz="2800" b="0">
                <a:latin typeface="Consolas"/>
                <a:ea typeface="Consolas"/>
                <a:cs typeface="Consolas"/>
                <a:sym typeface="Consolas"/>
              </a:rPr>
              <a:t>    b--;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" sz="2800" b="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2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 b="0">
                <a:latin typeface="Consolas"/>
                <a:ea typeface="Consolas"/>
                <a:cs typeface="Consolas"/>
                <a:sym typeface="Consolas"/>
              </a:rPr>
              <a:t>  sum = sum + 100;</a:t>
            </a:r>
            <a:br>
              <a:rPr lang="en" sz="2800"/>
            </a:b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 sz="2800"/>
              <a:t>MIPS code?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Sample Question 1</a:t>
            </a:r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400" b="0">
                <a:latin typeface="Consolas"/>
                <a:ea typeface="Consolas"/>
                <a:cs typeface="Consolas"/>
                <a:sym typeface="Consolas"/>
              </a:rPr>
              <a:t>           add   $t0, $zero, $zero</a:t>
            </a:r>
            <a:br>
              <a:rPr lang="en" sz="2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>
                <a:latin typeface="Consolas"/>
                <a:ea typeface="Consolas"/>
                <a:cs typeface="Consolas"/>
                <a:sym typeface="Consolas"/>
              </a:rPr>
              <a:t>  loop:    beq   $a1, $zero, finish</a:t>
            </a:r>
            <a:br>
              <a:rPr lang="en" sz="2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>
                <a:latin typeface="Consolas"/>
                <a:ea typeface="Consolas"/>
                <a:cs typeface="Consolas"/>
                <a:sym typeface="Consolas"/>
              </a:rPr>
              <a:t>           add   $t0, $t0, $a0</a:t>
            </a:r>
            <a:br>
              <a:rPr lang="en" sz="2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>
                <a:latin typeface="Consolas"/>
                <a:ea typeface="Consolas"/>
                <a:cs typeface="Consolas"/>
                <a:sym typeface="Consolas"/>
              </a:rPr>
              <a:t>           addi  $a1, $a1, -1</a:t>
            </a:r>
            <a:br>
              <a:rPr lang="en" sz="2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>
                <a:latin typeface="Consolas"/>
                <a:ea typeface="Consolas"/>
                <a:cs typeface="Consolas"/>
                <a:sym typeface="Consolas"/>
              </a:rPr>
              <a:t>           j     loop</a:t>
            </a:r>
            <a:br>
              <a:rPr lang="en" sz="2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>
                <a:latin typeface="Consolas"/>
                <a:ea typeface="Consolas"/>
                <a:cs typeface="Consolas"/>
                <a:sym typeface="Consolas"/>
              </a:rPr>
              <a:t>  finish:  addi  $t0, $t0, 100  </a:t>
            </a:r>
            <a:br>
              <a:rPr lang="en" sz="2400" b="0"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Registers in MIPS</a:t>
            </a:r>
            <a:endParaRPr sz="1400"/>
          </a:p>
          <a:p>
            <a:pPr marL="742950" lvl="1" indent="-2222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Inside processor</a:t>
            </a:r>
            <a:br>
              <a:rPr lang="en" sz="1400"/>
            </a:br>
            <a:r>
              <a:rPr lang="en" sz="1400"/>
              <a:t>use for frequently accessed data and fast calculation</a:t>
            </a:r>
            <a:endParaRPr sz="1400"/>
          </a:p>
          <a:p>
            <a:pPr marL="742950" lvl="1" indent="-2222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How many registers in MIPS: 32</a:t>
            </a:r>
            <a:endParaRPr sz="1400"/>
          </a:p>
          <a:p>
            <a:pPr marL="742950" lvl="1" indent="-2222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How large are them: 32 bit</a:t>
            </a:r>
            <a:endParaRPr sz="1400"/>
          </a:p>
          <a:p>
            <a:pPr marL="742950" lvl="1" indent="-2222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How they work</a:t>
            </a:r>
            <a:endParaRPr sz="1400"/>
          </a:p>
          <a:p>
            <a:pPr marL="1143000" lvl="2" indent="-1905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Load values from memory into registers</a:t>
            </a:r>
            <a:endParaRPr sz="1400"/>
          </a:p>
          <a:p>
            <a:pPr marL="1143000" lvl="2" indent="-1905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Store result from register to memory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Sample Question 2</a:t>
            </a:r>
            <a:endParaRPr/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rPr lang="en" sz="1800"/>
              <a:t>Initially, $s3, $s4, $s5 contains i, j, k. Let $s6 stores the base of A[]. Each element of A is a 32-bit word.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rPr lang="en" sz="1800"/>
              <a:t>MIPS instructions: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0  loop: add $t1, $s3, $s3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1        add $t1, $t1, $t1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2        add $t1, $t1, $s6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3        lw  $t0, 0($t1)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4        bne $t0, $s5, exit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5        add $s3, $s3, $s4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6        j loop</a:t>
            </a:r>
            <a:br>
              <a:rPr lang="en" sz="18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7  exit: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Sample Question 2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3930713" cy="21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loop: add $t1, $s3, $s3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      add $t1, $t1, $t1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      add $t1, $t1, $s6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      lw  $t0, 0($t1)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      add $s3, $s3, $s4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      bne $t0, $s5, exit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      j loop</a:t>
            </a:r>
            <a:br>
              <a:rPr lang="en" sz="20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>
                <a:latin typeface="Consolas"/>
                <a:ea typeface="Consolas"/>
                <a:cs typeface="Consolas"/>
                <a:sym typeface="Consolas"/>
              </a:rPr>
              <a:t>exit: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2000"/>
          </a:p>
        </p:txBody>
      </p:sp>
      <p:sp>
        <p:nvSpPr>
          <p:cNvPr id="319" name="Google Shape;319;p48"/>
          <p:cNvSpPr txBox="1"/>
          <p:nvPr/>
        </p:nvSpPr>
        <p:spPr>
          <a:xfrm>
            <a:off x="4572000" y="857250"/>
            <a:ext cx="4419600" cy="21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loop: t1 = 2i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t1 = 4i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t1 = s6 + 4i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t0 = A[i]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i = i + j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if (A[i] != k) goto exit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goto loop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exit: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59595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2931814" y="3665522"/>
            <a:ext cx="4419600" cy="91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while (A[i] == k) {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 = i + j;</a:t>
            </a:r>
            <a:b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59595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Slide credits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" sz="2400"/>
              <a:t>Attiano Purpura-Pontoniere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" sz="2400"/>
              <a:t>Yuchen Hao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" sz="2400"/>
              <a:t>Onur Mutlu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" sz="2400"/>
              <a:t>James C. Hoe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Registers in MIPS</a:t>
            </a:r>
            <a:endParaRPr sz="14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400"/>
          </a:p>
          <a:p>
            <a:pPr marL="742950" lvl="1" indent="-2222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C code</a:t>
            </a:r>
            <a:endParaRPr sz="14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400" b="0">
                <a:latin typeface="Consolas"/>
                <a:ea typeface="Consolas"/>
                <a:cs typeface="Consolas"/>
                <a:sym typeface="Consolas"/>
              </a:rPr>
              <a:t>f = (g + h) – (i + j);</a:t>
            </a:r>
            <a:br>
              <a:rPr lang="en" sz="1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>
                <a:latin typeface="Consolas"/>
                <a:ea typeface="Consolas"/>
                <a:cs typeface="Consolas"/>
                <a:sym typeface="Consolas"/>
              </a:rPr>
              <a:t>// g, h, i, j in $s1-s4</a:t>
            </a:r>
            <a:endParaRPr sz="14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400" b="0"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2225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Compiled MIPS code</a:t>
            </a:r>
            <a:endParaRPr sz="14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400" b="0">
                <a:latin typeface="Consolas"/>
                <a:ea typeface="Consolas"/>
                <a:cs typeface="Consolas"/>
                <a:sym typeface="Consolas"/>
              </a:rPr>
              <a:t>add $t0, $s1, $s2</a:t>
            </a:r>
            <a:br>
              <a:rPr lang="en" sz="1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>
                <a:latin typeface="Consolas"/>
                <a:ea typeface="Consolas"/>
                <a:cs typeface="Consolas"/>
                <a:sym typeface="Consolas"/>
              </a:rPr>
              <a:t>add $t1, $s3, $s4</a:t>
            </a:r>
            <a:br>
              <a:rPr lang="en" sz="14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>
                <a:latin typeface="Consolas"/>
                <a:ea typeface="Consolas"/>
                <a:cs typeface="Consolas"/>
                <a:sym typeface="Consolas"/>
              </a:rPr>
              <a:t>sub $s0, $t0, $t1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Review: Instructions in MIPS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402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3 simple formats</a:t>
            </a:r>
            <a:endParaRPr sz="1400"/>
          </a:p>
          <a:p>
            <a:pPr marL="742950" lvl="1" indent="-2222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R-type, 3 register operands</a:t>
            </a:r>
            <a:endParaRPr sz="1400"/>
          </a:p>
          <a:p>
            <a:pPr marL="742950" lvl="1" indent="-2222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I-type, 2 register operands and 16-bit immediate</a:t>
            </a:r>
            <a:endParaRPr sz="1400"/>
          </a:p>
          <a:p>
            <a:pPr marL="742950" lvl="1" indent="-2222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J-type, 26-bit immediate operand</a:t>
            </a:r>
            <a:endParaRPr sz="1400"/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400"/>
          </a:p>
          <a:p>
            <a:pPr marL="0" lvl="1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endParaRPr sz="1400"/>
          </a:p>
          <a:p>
            <a:pPr marL="0" lvl="1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endParaRPr sz="1400"/>
          </a:p>
          <a:p>
            <a:pPr marL="0" lvl="1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endParaRPr sz="1400"/>
          </a:p>
          <a:p>
            <a:pPr marL="0" lvl="1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endParaRPr sz="1400"/>
          </a:p>
          <a:p>
            <a:pPr marL="342900" lvl="0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Simple decoding</a:t>
            </a:r>
            <a:endParaRPr sz="1400"/>
          </a:p>
          <a:p>
            <a:pPr marL="742950" lvl="1" indent="-2222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4 bytes per instruction, regardless of format</a:t>
            </a:r>
            <a:endParaRPr sz="1400"/>
          </a:p>
          <a:p>
            <a:pPr marL="742950" lvl="1" indent="-2222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Must be 4-byte aligned</a:t>
            </a:r>
            <a:endParaRPr sz="1400"/>
          </a:p>
          <a:p>
            <a:pPr marL="742950" lvl="1" indent="-2222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Format and fields readily extractable</a:t>
            </a:r>
            <a:endParaRPr sz="1400"/>
          </a:p>
        </p:txBody>
      </p:sp>
      <p:pic>
        <p:nvPicPr>
          <p:cNvPr id="177" name="Google Shape;177;p3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287" y="1922548"/>
            <a:ext cx="6416644" cy="105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ALU Instructions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Assembly (e.g. register-register signed addition)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ADD rd</a:t>
            </a:r>
            <a:r>
              <a:rPr lang="en" sz="1400" baseline="-25000"/>
              <a:t>reg</a:t>
            </a:r>
            <a:r>
              <a:rPr lang="en" sz="1400"/>
              <a:t> rs</a:t>
            </a:r>
            <a:r>
              <a:rPr lang="en" sz="1400" baseline="-25000"/>
              <a:t>reg</a:t>
            </a:r>
            <a:r>
              <a:rPr lang="en" sz="1400"/>
              <a:t> rt</a:t>
            </a:r>
            <a:r>
              <a:rPr lang="en" sz="1400" baseline="-25000"/>
              <a:t>reg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Machine encoding</a:t>
            </a: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Semantics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GPR[rd] ← GPR[rs] + GPR[rt] 	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PC ← PC + 4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Exception on overflow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Variations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Arithmetic: {signed, unsigned} x {ADD, SUB}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Logical: {AND, OR, XOR, NOR}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Shift: {Left, Right-Logical, Right-Arithmetic}</a:t>
            </a:r>
            <a:endParaRPr sz="1400"/>
          </a:p>
        </p:txBody>
      </p:sp>
      <p:grpSp>
        <p:nvGrpSpPr>
          <p:cNvPr id="184" name="Google Shape;184;p32"/>
          <p:cNvGrpSpPr/>
          <p:nvPr/>
        </p:nvGrpSpPr>
        <p:grpSpPr>
          <a:xfrm>
            <a:off x="599452" y="1599608"/>
            <a:ext cx="7204075" cy="392906"/>
            <a:chOff x="1281820" y="2449717"/>
            <a:chExt cx="7204075" cy="523875"/>
          </a:xfrm>
        </p:grpSpPr>
        <p:sp>
          <p:nvSpPr>
            <p:cNvPr id="185" name="Google Shape;185;p32"/>
            <p:cNvSpPr/>
            <p:nvPr/>
          </p:nvSpPr>
          <p:spPr>
            <a:xfrm>
              <a:off x="1281820" y="2579892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2272420" y="2579892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3263020" y="2579892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188" name="Google Shape;188;p32"/>
            <p:cNvSpPr txBox="1"/>
            <p:nvPr/>
          </p:nvSpPr>
          <p:spPr>
            <a:xfrm>
              <a:off x="7346070" y="2449717"/>
              <a:ext cx="1139825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R-type</a:t>
              </a: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4253620" y="2579892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244220" y="2579892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6234820" y="2579892"/>
              <a:ext cx="11430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ALU Instructions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Assembly (e.g. reg-immediate signed additions)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ADDI rt</a:t>
            </a:r>
            <a:r>
              <a:rPr lang="en" sz="1400" baseline="-25000"/>
              <a:t>reg</a:t>
            </a:r>
            <a:r>
              <a:rPr lang="en" sz="1400"/>
              <a:t> rs</a:t>
            </a:r>
            <a:r>
              <a:rPr lang="en" sz="1400" baseline="-25000"/>
              <a:t>reg</a:t>
            </a:r>
            <a:r>
              <a:rPr lang="en" sz="1400"/>
              <a:t> immediate</a:t>
            </a:r>
            <a:r>
              <a:rPr lang="en" sz="1400" baseline="-25000"/>
              <a:t>16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Machine encoding</a:t>
            </a: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Semantics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GPR[rt] ← GPR[rs] + sign-extend (immediate) 	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PC ← PC + 4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Exception on overflow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Variations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Arithmetic: {signed, unsigned} x {ADD}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Logical: {AND, OR, XOR, LUI}</a:t>
            </a:r>
            <a:endParaRPr sz="1400"/>
          </a:p>
        </p:txBody>
      </p:sp>
      <p:grpSp>
        <p:nvGrpSpPr>
          <p:cNvPr id="198" name="Google Shape;198;p33"/>
          <p:cNvGrpSpPr/>
          <p:nvPr/>
        </p:nvGrpSpPr>
        <p:grpSpPr>
          <a:xfrm>
            <a:off x="505182" y="1640035"/>
            <a:ext cx="7302500" cy="392906"/>
            <a:chOff x="1600200" y="2676525"/>
            <a:chExt cx="7302500" cy="523875"/>
          </a:xfrm>
        </p:grpSpPr>
        <p:sp>
          <p:nvSpPr>
            <p:cNvPr id="199" name="Google Shape;199;p33"/>
            <p:cNvSpPr/>
            <p:nvPr/>
          </p:nvSpPr>
          <p:spPr>
            <a:xfrm>
              <a:off x="1600200" y="2806700"/>
              <a:ext cx="11430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27432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37338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4724400" y="2806700"/>
              <a:ext cx="28194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immediate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16-bit</a:t>
              </a:r>
              <a:endParaRPr/>
            </a:p>
          </p:txBody>
        </p:sp>
        <p:sp>
          <p:nvSpPr>
            <p:cNvPr id="203" name="Google Shape;203;p33"/>
            <p:cNvSpPr txBox="1"/>
            <p:nvPr/>
          </p:nvSpPr>
          <p:spPr>
            <a:xfrm>
              <a:off x="7869238" y="2676525"/>
              <a:ext cx="1033462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I-type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Load Instructions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Assembly (e.g. load 4-byte word)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LW rt</a:t>
            </a:r>
            <a:r>
              <a:rPr lang="en" sz="1400" baseline="-25000"/>
              <a:t>reg</a:t>
            </a:r>
            <a:r>
              <a:rPr lang="en" sz="1400"/>
              <a:t> offset</a:t>
            </a:r>
            <a:r>
              <a:rPr lang="en" sz="1400" baseline="-25000"/>
              <a:t>16</a:t>
            </a:r>
            <a:r>
              <a:rPr lang="en" sz="1400"/>
              <a:t> (base</a:t>
            </a:r>
            <a:r>
              <a:rPr lang="en" sz="1400" baseline="-25000"/>
              <a:t>reg</a:t>
            </a:r>
            <a:r>
              <a:rPr lang="en" sz="1400"/>
              <a:t>)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Machine encoding</a:t>
            </a: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Semantics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effective_address = sign-extend(offset) + GPR[base]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GPR[rt] ← MEM[ </a:t>
            </a:r>
            <a:r>
              <a:rPr lang="en" sz="1400">
                <a:solidFill>
                  <a:srgbClr val="7F7F7F"/>
                </a:solidFill>
              </a:rPr>
              <a:t>translate</a:t>
            </a:r>
            <a:r>
              <a:rPr lang="en" sz="1400"/>
              <a:t>(effective_address) ] 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PC ← PC + 4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Exceptions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Address must be word-aligned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MMU exceptions</a:t>
            </a:r>
            <a:endParaRPr sz="1400"/>
          </a:p>
        </p:txBody>
      </p:sp>
      <p:grpSp>
        <p:nvGrpSpPr>
          <p:cNvPr id="210" name="Google Shape;210;p34"/>
          <p:cNvGrpSpPr/>
          <p:nvPr/>
        </p:nvGrpSpPr>
        <p:grpSpPr>
          <a:xfrm>
            <a:off x="648528" y="1636077"/>
            <a:ext cx="7170738" cy="389335"/>
            <a:chOff x="1752600" y="2667000"/>
            <a:chExt cx="7170738" cy="519113"/>
          </a:xfrm>
        </p:grpSpPr>
        <p:sp>
          <p:nvSpPr>
            <p:cNvPr id="211" name="Google Shape;211;p34"/>
            <p:cNvSpPr/>
            <p:nvPr/>
          </p:nvSpPr>
          <p:spPr>
            <a:xfrm>
              <a:off x="1752600" y="2805113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LW</a:t>
              </a:r>
              <a:endParaRPr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743200" y="2805113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3733800" y="2805113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4724400" y="2805113"/>
              <a:ext cx="28194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16-bit</a:t>
              </a:r>
              <a:endParaRPr/>
            </a:p>
          </p:txBody>
        </p:sp>
        <p:sp>
          <p:nvSpPr>
            <p:cNvPr id="215" name="Google Shape;215;p34"/>
            <p:cNvSpPr txBox="1"/>
            <p:nvPr/>
          </p:nvSpPr>
          <p:spPr>
            <a:xfrm>
              <a:off x="7848600" y="2667000"/>
              <a:ext cx="1074738" cy="51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I-type</a:t>
              </a:r>
              <a:endParaRPr/>
            </a:p>
          </p:txBody>
        </p:sp>
      </p:grpSp>
      <p:pic>
        <p:nvPicPr>
          <p:cNvPr id="216" name="Google Shape;216;p3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03" y="3950055"/>
            <a:ext cx="3317886" cy="72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Store Instructions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152400" y="857250"/>
            <a:ext cx="88392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Assembly (e.g. store 4-byte word)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SW rt</a:t>
            </a:r>
            <a:r>
              <a:rPr lang="en" sz="1400" baseline="-25000"/>
              <a:t>reg</a:t>
            </a:r>
            <a:r>
              <a:rPr lang="en" sz="1400"/>
              <a:t> offset</a:t>
            </a:r>
            <a:r>
              <a:rPr lang="en" sz="1400" baseline="-25000"/>
              <a:t>16</a:t>
            </a:r>
            <a:r>
              <a:rPr lang="en" sz="1400"/>
              <a:t> (base</a:t>
            </a:r>
            <a:r>
              <a:rPr lang="en" sz="1400" baseline="-25000"/>
              <a:t>reg</a:t>
            </a:r>
            <a:r>
              <a:rPr lang="en" sz="1400"/>
              <a:t>)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Machine encoding</a:t>
            </a: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Semantics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effective_address = sign-extend(offset) + GPR[base]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MEM[ </a:t>
            </a:r>
            <a:r>
              <a:rPr lang="en" sz="1400">
                <a:solidFill>
                  <a:srgbClr val="7F7F7F"/>
                </a:solidFill>
              </a:rPr>
              <a:t>translate</a:t>
            </a:r>
            <a:r>
              <a:rPr lang="en" sz="1400"/>
              <a:t>(effective_address) ] ← GPR[rt] 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PC ← PC + 4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Exceptions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Address must be word-aligned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MMU exceptions</a:t>
            </a:r>
            <a:endParaRPr sz="1400"/>
          </a:p>
        </p:txBody>
      </p:sp>
      <p:grpSp>
        <p:nvGrpSpPr>
          <p:cNvPr id="223" name="Google Shape;223;p35"/>
          <p:cNvGrpSpPr/>
          <p:nvPr/>
        </p:nvGrpSpPr>
        <p:grpSpPr>
          <a:xfrm>
            <a:off x="603477" y="1673245"/>
            <a:ext cx="7150100" cy="392906"/>
            <a:chOff x="1752600" y="2676525"/>
            <a:chExt cx="7150100" cy="523875"/>
          </a:xfrm>
        </p:grpSpPr>
        <p:sp>
          <p:nvSpPr>
            <p:cNvPr id="224" name="Google Shape;224;p35"/>
            <p:cNvSpPr/>
            <p:nvPr/>
          </p:nvSpPr>
          <p:spPr>
            <a:xfrm>
              <a:off x="17526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</a:t>
              </a:r>
              <a:endParaRPr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27432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7338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4724400" y="2806700"/>
              <a:ext cx="28194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16-bit</a:t>
              </a:r>
              <a:endParaRPr/>
            </a:p>
          </p:txBody>
        </p:sp>
        <p:sp>
          <p:nvSpPr>
            <p:cNvPr id="228" name="Google Shape;228;p35"/>
            <p:cNvSpPr txBox="1"/>
            <p:nvPr/>
          </p:nvSpPr>
          <p:spPr>
            <a:xfrm>
              <a:off x="7869238" y="2676525"/>
              <a:ext cx="1033462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I-type</a:t>
              </a:r>
              <a:endParaRPr/>
            </a:p>
          </p:txBody>
        </p:sp>
      </p:grpSp>
      <p:pic>
        <p:nvPicPr>
          <p:cNvPr id="229" name="Google Shape;229;p3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9578" y="3849980"/>
            <a:ext cx="3317886" cy="72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"/>
              <a:t>(Conditional) Branch Instructions</a:t>
            </a: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152400" y="857249"/>
            <a:ext cx="8839200" cy="417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Assembly (e.g. branch if equal)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BEQ rs</a:t>
            </a:r>
            <a:r>
              <a:rPr lang="en" sz="1400" baseline="-25000"/>
              <a:t>reg</a:t>
            </a:r>
            <a:r>
              <a:rPr lang="en" sz="1400"/>
              <a:t> rt</a:t>
            </a:r>
            <a:r>
              <a:rPr lang="en" sz="1400" baseline="-25000"/>
              <a:t>reg</a:t>
            </a:r>
            <a:r>
              <a:rPr lang="en" sz="1400"/>
              <a:t> immediate</a:t>
            </a:r>
            <a:r>
              <a:rPr lang="en" sz="1400" baseline="-25000"/>
              <a:t>16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Machine encoding</a:t>
            </a: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Semantics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immediate: relative word address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branchAddr = sign-extend(immediate) x 4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if GPR[rs]==GPR[rt] 	then 	PC ← PC + 4 + branchAddr</a:t>
            </a:r>
            <a:br>
              <a:rPr lang="en" sz="1400"/>
            </a:br>
            <a:r>
              <a:rPr lang="en" sz="1400"/>
              <a:t>                                                  else 	PC ← PC + 4</a:t>
            </a:r>
            <a:endParaRPr sz="1400"/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How far can you jump?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–"/>
            </a:pPr>
            <a:r>
              <a:rPr lang="en" sz="1400">
                <a:solidFill>
                  <a:srgbClr val="C00000"/>
                </a:solidFill>
              </a:rPr>
              <a:t>Within -2^15 to 2^15 words of the current instruction</a:t>
            </a:r>
            <a:endParaRPr sz="1400">
              <a:solidFill>
                <a:srgbClr val="C00000"/>
              </a:solidFill>
            </a:endParaRPr>
          </a:p>
          <a:p>
            <a:pPr marL="342900" lvl="0" indent="-2794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" sz="1400"/>
              <a:t>Variations</a:t>
            </a:r>
            <a:endParaRPr sz="1400"/>
          </a:p>
          <a:p>
            <a:pPr marL="742950" lvl="1" indent="-24765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</a:pPr>
            <a:r>
              <a:rPr lang="en" sz="1400"/>
              <a:t>BEQ, BNE, BLEZ, BGTZ</a:t>
            </a:r>
            <a:endParaRPr sz="1400"/>
          </a:p>
        </p:txBody>
      </p:sp>
      <p:grpSp>
        <p:nvGrpSpPr>
          <p:cNvPr id="236" name="Google Shape;236;p36"/>
          <p:cNvGrpSpPr/>
          <p:nvPr/>
        </p:nvGrpSpPr>
        <p:grpSpPr>
          <a:xfrm>
            <a:off x="563314" y="1663246"/>
            <a:ext cx="7302500" cy="392906"/>
            <a:chOff x="1600200" y="2676525"/>
            <a:chExt cx="7302500" cy="523875"/>
          </a:xfrm>
        </p:grpSpPr>
        <p:sp>
          <p:nvSpPr>
            <p:cNvPr id="237" name="Google Shape;237;p36"/>
            <p:cNvSpPr/>
            <p:nvPr/>
          </p:nvSpPr>
          <p:spPr>
            <a:xfrm>
              <a:off x="1600200" y="2806700"/>
              <a:ext cx="11430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6-bit</a:t>
              </a: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27432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3733800" y="2806700"/>
              <a:ext cx="9906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5-bit</a:t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4724400" y="2806700"/>
              <a:ext cx="2819400" cy="304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immediate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16-bit</a:t>
              </a:r>
              <a:endParaRPr/>
            </a:p>
          </p:txBody>
        </p:sp>
        <p:sp>
          <p:nvSpPr>
            <p:cNvPr id="241" name="Google Shape;241;p36"/>
            <p:cNvSpPr txBox="1"/>
            <p:nvPr/>
          </p:nvSpPr>
          <p:spPr>
            <a:xfrm>
              <a:off x="7869238" y="2676525"/>
              <a:ext cx="1033462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I-type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botoCond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DC600"/>
      </a:accent1>
      <a:accent2>
        <a:srgbClr val="C00000"/>
      </a:accent2>
      <a:accent3>
        <a:srgbClr val="0061FF"/>
      </a:accent3>
      <a:accent4>
        <a:srgbClr val="3C3C3C"/>
      </a:accent4>
      <a:accent5>
        <a:srgbClr val="009900"/>
      </a:accent5>
      <a:accent6>
        <a:srgbClr val="77777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On-screen Show (16:9)</PresentationFormat>
  <Paragraphs>277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Consolas</vt:lpstr>
      <vt:lpstr>Calibri</vt:lpstr>
      <vt:lpstr>Open Sans</vt:lpstr>
      <vt:lpstr>PT Sans Narrow</vt:lpstr>
      <vt:lpstr>Roboto Condensed</vt:lpstr>
      <vt:lpstr>Arial</vt:lpstr>
      <vt:lpstr>Tropic</vt:lpstr>
      <vt:lpstr>RobotoCond</vt:lpstr>
      <vt:lpstr>Agenda</vt:lpstr>
      <vt:lpstr>Review</vt:lpstr>
      <vt:lpstr>Review</vt:lpstr>
      <vt:lpstr>Review: Instructions in MIPS</vt:lpstr>
      <vt:lpstr>ALU Instructions</vt:lpstr>
      <vt:lpstr>ALU Instructions</vt:lpstr>
      <vt:lpstr>Load Instructions</vt:lpstr>
      <vt:lpstr>Store Instructions</vt:lpstr>
      <vt:lpstr>(Conditional) Branch Instructions</vt:lpstr>
      <vt:lpstr>Jump Instructions</vt:lpstr>
      <vt:lpstr>ISA-level Tradeoffs: Instruction Length</vt:lpstr>
      <vt:lpstr>ISA-level Tradeoffs: Uniform Decode</vt:lpstr>
      <vt:lpstr>ISA-level Tradeoffs: Number of Registers</vt:lpstr>
      <vt:lpstr>ISA-level Tradeoffs: Addressing Modes</vt:lpstr>
      <vt:lpstr>Other Example ISA-level Tradeoffs</vt:lpstr>
      <vt:lpstr>RISC vs. CISC</vt:lpstr>
      <vt:lpstr>RISC vs. CISC</vt:lpstr>
      <vt:lpstr>Sample Question 1</vt:lpstr>
      <vt:lpstr>Sample Question 1</vt:lpstr>
      <vt:lpstr>Sample Question 2</vt:lpstr>
      <vt:lpstr>Sample Question 2</vt:lpstr>
      <vt:lpstr>Slide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cp:lastModifiedBy>Atzi PP</cp:lastModifiedBy>
  <cp:revision>1</cp:revision>
  <dcterms:modified xsi:type="dcterms:W3CDTF">2020-05-29T07:10:23Z</dcterms:modified>
</cp:coreProperties>
</file>