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9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33CC33"/>
    <a:srgbClr val="6600CC"/>
    <a:srgbClr val="9900FF"/>
    <a:srgbClr val="0066CC"/>
    <a:srgbClr val="0E36DE"/>
    <a:srgbClr val="DEA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3D1E1-FEEA-4BDF-93FE-BEA8E5E8DD7F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51DC4-FA9E-4766-80AC-D33979EC1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C8CF1-2F48-4DF0-BAA2-309B89E7896C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91988-62D7-495B-9544-17728153D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91988-62D7-495B-9544-17728153D8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91988-62D7-495B-9544-17728153D8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91988-62D7-495B-9544-17728153D8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for 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Attiano</a:t>
            </a:r>
            <a:r>
              <a:rPr lang="en-US" dirty="0" smtClean="0"/>
              <a:t> &amp; Matt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dirty="0"/>
              <a:t>(near bottom)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</a:p>
          <a:p>
            <a:pPr lvl="2"/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  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2"/>
            <a:endParaRPr lang="en-US" sz="3200" dirty="0"/>
          </a:p>
          <a:p>
            <a:pPr lvl="2"/>
            <a:r>
              <a:rPr lang="en-US" sz="3200" dirty="0" smtClean="0"/>
              <a:t>If you want, </a:t>
            </a:r>
            <a:r>
              <a:rPr lang="en-US" sz="3200" b="1" dirty="0" smtClean="0">
                <a:solidFill>
                  <a:srgbClr val="C00000"/>
                </a:solidFill>
              </a:rPr>
              <a:t>highlight</a:t>
            </a:r>
            <a:r>
              <a:rPr lang="en-US" sz="3200" dirty="0" smtClean="0"/>
              <a:t> </a:t>
            </a:r>
            <a:r>
              <a:rPr lang="en-US" sz="3200" dirty="0"/>
              <a:t>“Hello” and </a:t>
            </a:r>
            <a:r>
              <a:rPr lang="en-US" sz="3200" b="1" dirty="0">
                <a:solidFill>
                  <a:srgbClr val="C00000"/>
                </a:solidFill>
              </a:rPr>
              <a:t>type</a:t>
            </a:r>
            <a:r>
              <a:rPr lang="en-US" sz="3200" dirty="0"/>
              <a:t> “Click on me to score points”</a:t>
            </a:r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Click</a:t>
            </a:r>
            <a:r>
              <a:rPr lang="en-US" sz="3200" dirty="0"/>
              <a:t> on green flag to see result.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457200"/>
            <a:ext cx="2438400" cy="6858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Looks</a:t>
            </a:r>
            <a:endParaRPr lang="en-US" sz="4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432560"/>
            <a:ext cx="9144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199" y="2057399"/>
            <a:ext cx="2286001" cy="4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1" y="3015380"/>
            <a:ext cx="2750526" cy="48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66160"/>
            <a:ext cx="9144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      and </a:t>
            </a:r>
            <a:r>
              <a:rPr lang="en-US" sz="3200" b="1" dirty="0">
                <a:solidFill>
                  <a:srgbClr val="C00000"/>
                </a:solidFill>
              </a:rPr>
              <a:t>drop </a:t>
            </a:r>
            <a:r>
              <a:rPr lang="en-US" sz="3200" b="1" dirty="0" smtClean="0">
                <a:solidFill>
                  <a:srgbClr val="C00000"/>
                </a:solidFill>
              </a:rPr>
              <a:t>under</a:t>
            </a:r>
          </a:p>
          <a:p>
            <a:pPr lvl="2"/>
            <a:endParaRPr lang="en-US" sz="3200" dirty="0" smtClean="0"/>
          </a:p>
          <a:p>
            <a:pPr lvl="2">
              <a:buNone/>
            </a:pPr>
            <a:endParaRPr lang="en-US" sz="3200" dirty="0"/>
          </a:p>
          <a:p>
            <a:pPr lvl="2"/>
            <a:r>
              <a:rPr lang="en-US" sz="3200" dirty="0" smtClean="0"/>
              <a:t>This code is </a:t>
            </a:r>
            <a:r>
              <a:rPr lang="en-US" sz="3200" dirty="0"/>
              <a:t>known as a loop, where instructions repeat – upon reaching the end it goes back to the beginning.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599" y="1295400"/>
            <a:ext cx="13910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14575"/>
            <a:ext cx="4665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 inside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3200" dirty="0" smtClean="0"/>
              <a:t>  loop.</a:t>
            </a:r>
            <a:endParaRPr lang="en-US" sz="3200" dirty="0"/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Click</a:t>
            </a:r>
            <a:r>
              <a:rPr lang="en-US" sz="3200" dirty="0"/>
              <a:t> on green </a:t>
            </a:r>
            <a:r>
              <a:rPr lang="en-US" sz="3200" dirty="0" smtClean="0"/>
              <a:t>flag at upper right of stage.  </a:t>
            </a:r>
            <a:r>
              <a:rPr lang="en-US" sz="3200" dirty="0"/>
              <a:t>Sprite should </a:t>
            </a:r>
            <a:r>
              <a:rPr lang="en-US" sz="3200" dirty="0" smtClean="0"/>
              <a:t>disappear.</a:t>
            </a: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Click</a:t>
            </a:r>
            <a:r>
              <a:rPr lang="en-US" sz="3200" dirty="0" smtClean="0"/>
              <a:t> on red sign next to green flag to stop.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457200"/>
            <a:ext cx="2438400" cy="6858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Looks</a:t>
            </a:r>
            <a:endParaRPr lang="en-US" sz="4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447800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371600"/>
            <a:ext cx="1447800" cy="87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b="1" dirty="0" smtClean="0">
              <a:solidFill>
                <a:srgbClr val="C00000"/>
              </a:solidFill>
            </a:endParaRPr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1981201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14151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342900" lvl="2" indent="-342900">
              <a:buNone/>
            </a:pPr>
            <a:endParaRPr lang="en-US" sz="3200" dirty="0" smtClean="0"/>
          </a:p>
          <a:p>
            <a:pPr marL="342900" lvl="2" indent="-34290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133600" cy="7620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Motion</a:t>
            </a:r>
            <a:endParaRPr lang="en-US" sz="4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2008414"/>
            <a:ext cx="2362199" cy="50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67000"/>
            <a:ext cx="201880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Drag</a:t>
            </a:r>
            <a:r>
              <a:rPr lang="en-US" sz="2800" dirty="0" smtClean="0"/>
              <a:t>                            and </a:t>
            </a:r>
            <a:r>
              <a:rPr lang="en-US" sz="2800" b="1" dirty="0">
                <a:solidFill>
                  <a:srgbClr val="C00000"/>
                </a:solidFill>
              </a:rPr>
              <a:t>drop inside </a:t>
            </a:r>
            <a:r>
              <a:rPr lang="en-US" sz="2800" dirty="0" smtClean="0"/>
              <a:t>“x</a:t>
            </a:r>
            <a:r>
              <a:rPr lang="en-US" sz="2800" dirty="0"/>
              <a:t>: 0</a:t>
            </a:r>
            <a:r>
              <a:rPr lang="en-US" sz="2800" dirty="0" smtClean="0"/>
              <a:t>”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Change</a:t>
            </a:r>
            <a:r>
              <a:rPr lang="en-US" sz="2800" dirty="0"/>
              <a:t> 1 to -200</a:t>
            </a:r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Change</a:t>
            </a:r>
            <a:r>
              <a:rPr lang="en-US" sz="2800" dirty="0"/>
              <a:t> 10 to 200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3124200" cy="685800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Operators</a:t>
            </a:r>
            <a:endParaRPr lang="en-US" sz="4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33384"/>
            <a:ext cx="2908300" cy="47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438400"/>
            <a:ext cx="25598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2514600" y="3657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Drag</a:t>
            </a:r>
            <a:r>
              <a:rPr lang="en-US" sz="2800" dirty="0" smtClean="0"/>
              <a:t>                            and </a:t>
            </a:r>
            <a:r>
              <a:rPr lang="en-US" sz="2800" b="1" dirty="0" smtClean="0">
                <a:solidFill>
                  <a:srgbClr val="C00000"/>
                </a:solidFill>
              </a:rPr>
              <a:t>drop inside </a:t>
            </a:r>
            <a:r>
              <a:rPr lang="en-US" sz="3200" dirty="0" smtClean="0"/>
              <a:t>“</a:t>
            </a:r>
            <a:r>
              <a:rPr lang="en-US" sz="2800" dirty="0" smtClean="0"/>
              <a:t>y: 0”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Change</a:t>
            </a:r>
            <a:r>
              <a:rPr lang="en-US" sz="2800" dirty="0" smtClean="0"/>
              <a:t> 1 to -140</a:t>
            </a:r>
          </a:p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Change</a:t>
            </a:r>
            <a:r>
              <a:rPr lang="en-US" sz="2800" dirty="0" smtClean="0"/>
              <a:t> 10 to 140</a:t>
            </a:r>
          </a:p>
          <a:p>
            <a:pPr lvl="2"/>
            <a:r>
              <a:rPr lang="en-US" sz="2800" dirty="0" smtClean="0"/>
              <a:t>This code lets your sprite hide anywhere in the stage.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457200"/>
            <a:ext cx="3124200" cy="685800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Operators</a:t>
            </a:r>
            <a:endParaRPr lang="en-US" sz="4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33384"/>
            <a:ext cx="2908300" cy="47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43281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5029200" y="3276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b="1" dirty="0" smtClean="0">
              <a:solidFill>
                <a:srgbClr val="C00000"/>
              </a:solidFill>
            </a:endParaRPr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and </a:t>
            </a:r>
            <a:r>
              <a:rPr lang="en-US" sz="3200" b="1" dirty="0">
                <a:solidFill>
                  <a:srgbClr val="C00000"/>
                </a:solidFill>
              </a:rPr>
              <a:t>drop </a:t>
            </a:r>
            <a:r>
              <a:rPr lang="en-US" sz="3200" b="1" dirty="0" smtClean="0">
                <a:solidFill>
                  <a:srgbClr val="C00000"/>
                </a:solidFill>
              </a:rPr>
              <a:t>under</a:t>
            </a:r>
            <a:endParaRPr lang="en-US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457200"/>
            <a:ext cx="2438400" cy="6858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Looks</a:t>
            </a:r>
            <a:endParaRPr lang="en-US" sz="4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65960"/>
            <a:ext cx="9144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743200"/>
            <a:ext cx="78765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 under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endParaRPr lang="en-US" sz="3200" dirty="0" smtClean="0"/>
          </a:p>
          <a:p>
            <a:pPr lvl="2"/>
            <a:endParaRPr lang="en-US" sz="3200" dirty="0" smtClean="0"/>
          </a:p>
          <a:p>
            <a:pPr lvl="2"/>
            <a:endParaRPr lang="en-US" sz="3200" dirty="0" smtClean="0"/>
          </a:p>
          <a:p>
            <a:pPr lvl="2"/>
            <a:endParaRPr lang="en-US" sz="3200" dirty="0"/>
          </a:p>
          <a:p>
            <a:pPr lvl="2"/>
            <a:endParaRPr lang="en-US" sz="3200" dirty="0" smtClean="0"/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Change</a:t>
            </a:r>
            <a:r>
              <a:rPr lang="en-US" sz="3200" dirty="0" smtClean="0"/>
              <a:t> </a:t>
            </a:r>
            <a:r>
              <a:rPr lang="en-US" sz="3200" dirty="0"/>
              <a:t>1 to 2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09800"/>
            <a:ext cx="740664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32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and </a:t>
            </a:r>
            <a:r>
              <a:rPr lang="en-US" sz="3200" b="1" dirty="0" smtClean="0">
                <a:solidFill>
                  <a:srgbClr val="C00000"/>
                </a:solidFill>
              </a:rPr>
              <a:t>drop anywhere </a:t>
            </a:r>
            <a:r>
              <a:rPr lang="en-US" sz="3200" dirty="0" smtClean="0"/>
              <a:t>under your block of code.  This will not snap into place like the other lines.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47461"/>
            <a:ext cx="2514600" cy="66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USB</a:t>
            </a:r>
          </a:p>
          <a:p>
            <a:pPr lvl="1"/>
            <a:r>
              <a:rPr lang="en-US" sz="3200" dirty="0"/>
              <a:t>Drag and Drop</a:t>
            </a:r>
          </a:p>
          <a:p>
            <a:pPr lvl="1"/>
            <a:r>
              <a:rPr lang="en-US" sz="3200" dirty="0"/>
              <a:t>Opening applications</a:t>
            </a:r>
          </a:p>
          <a:p>
            <a:pPr lvl="1"/>
            <a:r>
              <a:rPr lang="en-US" sz="3200" dirty="0"/>
              <a:t>Saving files, </a:t>
            </a:r>
            <a:r>
              <a:rPr lang="en-US" sz="3200" dirty="0" smtClean="0"/>
              <a:t>going </a:t>
            </a:r>
            <a:r>
              <a:rPr lang="en-US" sz="3200" dirty="0"/>
              <a:t>to folders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5908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Variables</a:t>
            </a:r>
            <a:endParaRPr lang="en-US" sz="4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250671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67000"/>
            <a:ext cx="2514600" cy="66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 and </a:t>
            </a:r>
            <a:r>
              <a:rPr lang="en-US" sz="3200" b="1" dirty="0" smtClean="0">
                <a:solidFill>
                  <a:srgbClr val="C00000"/>
                </a:solidFill>
              </a:rPr>
              <a:t>drop under 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                button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381000"/>
            <a:ext cx="2286000" cy="8382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Sound</a:t>
            </a:r>
            <a:endParaRPr lang="en-US" sz="41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231523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71775"/>
            <a:ext cx="250671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Start by clicking on the green </a:t>
            </a:r>
            <a:r>
              <a:rPr lang="en-US" sz="3200" dirty="0" smtClean="0"/>
              <a:t>flag at upper right of stage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Stop </a:t>
            </a:r>
            <a:r>
              <a:rPr lang="en-US" sz="3200" dirty="0"/>
              <a:t>by clicking on the red </a:t>
            </a:r>
            <a:r>
              <a:rPr lang="en-US" sz="3200" dirty="0" smtClean="0"/>
              <a:t>sign next to green flag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Your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Insert a background</a:t>
            </a:r>
          </a:p>
          <a:p>
            <a:pPr lvl="0"/>
            <a:r>
              <a:rPr lang="en-US" dirty="0"/>
              <a:t>Change the sound</a:t>
            </a:r>
          </a:p>
          <a:p>
            <a:pPr lvl="0"/>
            <a:r>
              <a:rPr lang="en-US" dirty="0"/>
              <a:t>Change the time to make it harder or easier to catch the sprite</a:t>
            </a:r>
          </a:p>
          <a:p>
            <a:pPr lvl="0"/>
            <a:r>
              <a:rPr lang="en-US" dirty="0"/>
              <a:t>Change the sprite</a:t>
            </a:r>
          </a:p>
          <a:p>
            <a:pPr lvl="0"/>
            <a:r>
              <a:rPr lang="en-US" dirty="0"/>
              <a:t>Add a glide motion to the </a:t>
            </a:r>
            <a:r>
              <a:rPr lang="en-US" dirty="0" smtClean="0"/>
              <a:t>sound</a:t>
            </a:r>
          </a:p>
          <a:p>
            <a:pPr lvl="0"/>
            <a:r>
              <a:rPr lang="en-US" dirty="0" smtClean="0"/>
              <a:t>Add a costume</a:t>
            </a:r>
          </a:p>
          <a:p>
            <a:pPr lvl="0"/>
            <a:r>
              <a:rPr lang="en-US" dirty="0" smtClean="0"/>
              <a:t>Change color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the Code – Change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3200" dirty="0"/>
              <a:t>Go to Scratch website found under Share </a:t>
            </a:r>
            <a:r>
              <a:rPr lang="en-US" sz="3200"/>
              <a:t>menu </a:t>
            </a:r>
            <a:r>
              <a:rPr lang="en-US" sz="3200" smtClean="0"/>
              <a:t>(</a:t>
            </a:r>
            <a:r>
              <a:rPr lang="en-US" sz="3200" smtClean="0">
                <a:hlinkClick r:id="rId2"/>
              </a:rPr>
              <a:t>https://</a:t>
            </a:r>
            <a:r>
              <a:rPr lang="en-US" sz="3200" smtClean="0">
                <a:hlinkClick r:id="rId2"/>
              </a:rPr>
              <a:t>scratch.mit.edu</a:t>
            </a:r>
            <a:r>
              <a:rPr lang="en-US" sz="3200" smtClean="0">
                <a:hlinkClick r:id="rId2"/>
              </a:rPr>
              <a:t>/</a:t>
            </a:r>
            <a:r>
              <a:rPr lang="en-US" sz="3200" smtClean="0"/>
              <a:t>) for </a:t>
            </a:r>
            <a:r>
              <a:rPr lang="en-US" sz="3200" dirty="0"/>
              <a:t>additional games, animation, and projects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err="1" smtClean="0"/>
              <a:t>Attiano’s</a:t>
            </a:r>
            <a:r>
              <a:rPr lang="en-US" sz="3200" dirty="0" smtClean="0"/>
              <a:t> </a:t>
            </a:r>
            <a:r>
              <a:rPr lang="en-US" sz="3200" dirty="0"/>
              <a:t>blog for links to other coding </a:t>
            </a:r>
            <a:r>
              <a:rPr lang="en-US" sz="3200" dirty="0" smtClean="0"/>
              <a:t>sites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Thanks </a:t>
            </a:r>
            <a:r>
              <a:rPr lang="en-US" sz="3200" dirty="0"/>
              <a:t>to all for participating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Code is a set of instructions that make your computer programs, apps, and games work.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Examples of correct instructions – Robot, pick up first block on your left, etc.</a:t>
            </a:r>
          </a:p>
          <a:p>
            <a:pPr lvl="1"/>
            <a:r>
              <a:rPr lang="en-US" sz="2800" dirty="0"/>
              <a:t>Examples of incorrect instructions – Robot, form a pile of blocks, etc.</a:t>
            </a:r>
          </a:p>
          <a:p>
            <a:pPr lvl="1"/>
            <a:r>
              <a:rPr lang="en-US" sz="2800" dirty="0" smtClean="0"/>
              <a:t>Lesson - lines </a:t>
            </a:r>
            <a:r>
              <a:rPr lang="en-US" sz="2800" dirty="0"/>
              <a:t>of code must be simple and precise.  Code that is </a:t>
            </a:r>
            <a:r>
              <a:rPr lang="en-US" sz="2800" dirty="0" smtClean="0"/>
              <a:t>not clear, not complete</a:t>
            </a:r>
            <a:r>
              <a:rPr lang="en-US" sz="2800" dirty="0"/>
              <a:t>, or more than one task at a time will result in no action, error message, or </a:t>
            </a:r>
            <a:r>
              <a:rPr lang="en-US" sz="2800" dirty="0" smtClean="0"/>
              <a:t>an action you didn’t want.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Harold the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Drawing Exercise</a:t>
            </a:r>
            <a:endParaRPr lang="en-US" sz="2800" dirty="0"/>
          </a:p>
          <a:p>
            <a:pPr lvl="1"/>
            <a:r>
              <a:rPr lang="en-US" sz="2800" dirty="0" smtClean="0"/>
              <a:t>One person describes lines and shapes on page to another person, who attempts to draw what’s described.</a:t>
            </a:r>
          </a:p>
          <a:p>
            <a:pPr lvl="1"/>
            <a:r>
              <a:rPr lang="en-US" sz="2800" dirty="0" smtClean="0"/>
              <a:t>Lesson – Again, lines of code must be simple and precise.  Code that is not clear, not complete, or more than one task at a time will result in no action, error message, or an action you didn’t want.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Marching Orders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C</a:t>
            </a:r>
            <a:r>
              <a:rPr lang="en-US" sz="3200" dirty="0" smtClean="0"/>
              <a:t>lass </a:t>
            </a:r>
            <a:r>
              <a:rPr lang="en-US" sz="3200" dirty="0"/>
              <a:t>has Scratch loaded, open, and maximized.  H</a:t>
            </a:r>
            <a:r>
              <a:rPr lang="en-US" sz="3200" dirty="0" smtClean="0"/>
              <a:t>elpers </a:t>
            </a:r>
            <a:r>
              <a:rPr lang="en-US" sz="3200" dirty="0"/>
              <a:t>are ready to assist. </a:t>
            </a:r>
            <a:endParaRPr lang="en-US" sz="3200" dirty="0" smtClean="0"/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Make sure          picture at lower right is highlighted. 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Make sure Scripts tab is selected.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in Scratch – Create Hide and Seek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19400"/>
            <a:ext cx="990600" cy="12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     </a:t>
            </a:r>
            <a:r>
              <a:rPr lang="en-US" sz="3200" dirty="0" smtClean="0"/>
              <a:t>               to top </a:t>
            </a:r>
            <a:r>
              <a:rPr lang="en-US" sz="3200" dirty="0"/>
              <a:t>of Scripts </a:t>
            </a:r>
            <a:r>
              <a:rPr lang="en-US" sz="3200" dirty="0" smtClean="0"/>
              <a:t>area.</a:t>
            </a:r>
            <a:endParaRPr lang="en-US" sz="3200" dirty="0"/>
          </a:p>
          <a:p>
            <a:pPr lvl="2">
              <a:buNone/>
            </a:pPr>
            <a:endParaRPr lang="en-US" sz="3200" dirty="0" smtClean="0"/>
          </a:p>
          <a:p>
            <a:pPr lvl="2"/>
            <a:r>
              <a:rPr lang="en-US" sz="3200" dirty="0" smtClean="0"/>
              <a:t>Congratulations</a:t>
            </a:r>
            <a:r>
              <a:rPr lang="en-US" sz="3200" dirty="0"/>
              <a:t>!  This is your first line of code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2286000" cy="67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Click</a:t>
            </a:r>
            <a:r>
              <a:rPr lang="en-US" sz="3200" dirty="0" smtClean="0"/>
              <a:t> on                  </a:t>
            </a:r>
          </a:p>
          <a:p>
            <a:pPr lvl="2">
              <a:buNone/>
            </a:pPr>
            <a:endParaRPr lang="en-US" sz="3200" dirty="0"/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Type</a:t>
            </a:r>
            <a:r>
              <a:rPr lang="en-US" sz="3200" dirty="0" smtClean="0"/>
              <a:t> </a:t>
            </a:r>
            <a:r>
              <a:rPr lang="en-US" sz="3200" dirty="0"/>
              <a:t>”score” in field, </a:t>
            </a:r>
            <a:r>
              <a:rPr lang="en-US" sz="3200" b="1" dirty="0">
                <a:solidFill>
                  <a:srgbClr val="C00000"/>
                </a:solidFill>
              </a:rPr>
              <a:t>click</a:t>
            </a:r>
            <a:r>
              <a:rPr lang="en-US" sz="3200" dirty="0"/>
              <a:t> OK</a:t>
            </a:r>
          </a:p>
          <a:p>
            <a:pPr lvl="2"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under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lvl="2">
              <a:buNone/>
            </a:pPr>
            <a:r>
              <a:rPr lang="en-US" sz="3200" dirty="0" smtClean="0"/>
              <a:t>                       so </a:t>
            </a:r>
            <a:r>
              <a:rPr lang="en-US" sz="3200" dirty="0"/>
              <a:t>they snap together.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5908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Variables</a:t>
            </a:r>
            <a:endParaRPr lang="en-US" sz="4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981200"/>
            <a:ext cx="271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133850"/>
            <a:ext cx="2057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724400"/>
            <a:ext cx="2286000" cy="67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            and </a:t>
            </a:r>
            <a:r>
              <a:rPr lang="en-US" sz="3200" b="1" dirty="0">
                <a:solidFill>
                  <a:srgbClr val="C00000"/>
                </a:solidFill>
              </a:rPr>
              <a:t>drop </a:t>
            </a:r>
            <a:r>
              <a:rPr lang="en-US" sz="3200" b="1" dirty="0" smtClean="0">
                <a:solidFill>
                  <a:srgbClr val="C00000"/>
                </a:solidFill>
              </a:rPr>
              <a:t>under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                        </a:t>
            </a:r>
            <a:endParaRPr lang="en-US" sz="3200" dirty="0"/>
          </a:p>
          <a:p>
            <a:pPr lvl="2">
              <a:buNone/>
            </a:pPr>
            <a:endParaRPr lang="en-US" sz="3200" dirty="0" smtClean="0"/>
          </a:p>
          <a:p>
            <a:pPr lvl="2"/>
            <a:r>
              <a:rPr lang="en-US" sz="3200" dirty="0" smtClean="0"/>
              <a:t>This places </a:t>
            </a:r>
            <a:r>
              <a:rPr lang="en-US" sz="3200" dirty="0"/>
              <a:t>your sprite to the center when green flag </a:t>
            </a:r>
            <a:r>
              <a:rPr lang="en-US" sz="3200" dirty="0" smtClean="0"/>
              <a:t>at upper right of stage is clicked.</a:t>
            </a:r>
            <a:endParaRPr lang="en-US" sz="3200" dirty="0"/>
          </a:p>
          <a:p>
            <a:pPr lvl="2"/>
            <a:r>
              <a:rPr lang="en-US" sz="3200" dirty="0"/>
              <a:t>Try dragging your sprite off center, then click on the green flag.  It should return to center.</a:t>
            </a:r>
          </a:p>
          <a:p>
            <a:pPr lvl="2"/>
            <a:r>
              <a:rPr lang="en-US" sz="3200" dirty="0"/>
              <a:t>Congratulations!  This is your first test of code!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133600" cy="7620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Motion</a:t>
            </a:r>
            <a:endParaRPr lang="en-US" sz="4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480457"/>
            <a:ext cx="1981200" cy="4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76450"/>
            <a:ext cx="2057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739</TotalTime>
  <Words>724</Words>
  <Application>Microsoft Office PowerPoint</Application>
  <PresentationFormat>On-screen Show (4:3)</PresentationFormat>
  <Paragraphs>187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Coding for All</vt:lpstr>
      <vt:lpstr>Computer Basics</vt:lpstr>
      <vt:lpstr>What is Code?</vt:lpstr>
      <vt:lpstr>Harold the Robot</vt:lpstr>
      <vt:lpstr>Marching Orders Exercise</vt:lpstr>
      <vt:lpstr>Coding in Scratch – Create Hide and Seek Game</vt:lpstr>
      <vt:lpstr>Click on                 button</vt:lpstr>
      <vt:lpstr>Click on                  button</vt:lpstr>
      <vt:lpstr>Click on               button</vt:lpstr>
      <vt:lpstr>Click on                  button</vt:lpstr>
      <vt:lpstr>Click on                 button</vt:lpstr>
      <vt:lpstr>Click on                  button</vt:lpstr>
      <vt:lpstr>Click on                 button</vt:lpstr>
      <vt:lpstr>Click on               button</vt:lpstr>
      <vt:lpstr>Click on                     button</vt:lpstr>
      <vt:lpstr> </vt:lpstr>
      <vt:lpstr>Click on                  button</vt:lpstr>
      <vt:lpstr>Click on                 button</vt:lpstr>
      <vt:lpstr> </vt:lpstr>
      <vt:lpstr>Click on                  button</vt:lpstr>
      <vt:lpstr>Click on                 button </vt:lpstr>
      <vt:lpstr>Play Your Game</vt:lpstr>
      <vt:lpstr>Change the Code – Change the Game</vt:lpstr>
      <vt:lpstr>Other Activities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All</dc:title>
  <dc:creator>matta</dc:creator>
  <cp:lastModifiedBy>matta</cp:lastModifiedBy>
  <cp:revision>55</cp:revision>
  <dcterms:created xsi:type="dcterms:W3CDTF">2015-05-23T16:26:38Z</dcterms:created>
  <dcterms:modified xsi:type="dcterms:W3CDTF">2015-05-25T15:27:14Z</dcterms:modified>
</cp:coreProperties>
</file>