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7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8" r:id="rId16"/>
    <p:sldId id="270" r:id="rId17"/>
    <p:sldId id="271" r:id="rId18"/>
    <p:sldId id="279" r:id="rId19"/>
    <p:sldId id="272" r:id="rId20"/>
    <p:sldId id="273" r:id="rId21"/>
    <p:sldId id="274" r:id="rId22"/>
    <p:sldId id="275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CC"/>
    <a:srgbClr val="33CC33"/>
    <a:srgbClr val="6600CC"/>
    <a:srgbClr val="9900FF"/>
    <a:srgbClr val="0066CC"/>
    <a:srgbClr val="0E36DE"/>
    <a:srgbClr val="DEA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2166" y="-8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3D1E1-FEEA-4BDF-93FE-BEA8E5E8DD7F}" type="datetimeFigureOut">
              <a:rPr lang="en-US" smtClean="0"/>
              <a:pPr/>
              <a:t>6/1/2015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151DC4-FA9E-4766-80AC-D33979EC1A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512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C8CF1-2F48-4DF0-BAA2-309B89E7896C}" type="datetimeFigureOut">
              <a:rPr lang="en-US" smtClean="0"/>
              <a:pPr/>
              <a:t>6/1/2015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91988-62D7-495B-9544-17728153D8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24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91988-62D7-495B-9544-17728153D80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91988-62D7-495B-9544-17728153D80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91988-62D7-495B-9544-17728153D80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5/24/2015</a:t>
            </a: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7F055B8-ADDD-49E0-8F0C-346B6E4B15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5/24/2015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F055B8-ADDD-49E0-8F0C-346B6E4B15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5/24/2015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F055B8-ADDD-49E0-8F0C-346B6E4B15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5/24/2015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F055B8-ADDD-49E0-8F0C-346B6E4B15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5/24/2015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F055B8-ADDD-49E0-8F0C-346B6E4B15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5/24/2015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F055B8-ADDD-49E0-8F0C-346B6E4B15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5/24/2015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F055B8-ADDD-49E0-8F0C-346B6E4B15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5/24/2015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F055B8-ADDD-49E0-8F0C-346B6E4B15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5/24/2015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F055B8-ADDD-49E0-8F0C-346B6E4B15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r>
              <a:rPr lang="en-US" smtClean="0"/>
              <a:t>5/24/2015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F055B8-ADDD-49E0-8F0C-346B6E4B15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5/24/2015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7F055B8-ADDD-49E0-8F0C-346B6E4B15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5/24/2015</a:t>
            </a: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7F055B8-ADDD-49E0-8F0C-346B6E4B158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scratch.mit.edu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Coding for All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Attiano</a:t>
            </a:r>
            <a:r>
              <a:rPr lang="en-US" dirty="0" smtClean="0"/>
              <a:t> &amp; Matt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sz="3200" b="1" dirty="0">
                <a:solidFill>
                  <a:srgbClr val="C00000"/>
                </a:solidFill>
              </a:rPr>
              <a:t>Drag</a:t>
            </a:r>
            <a:r>
              <a:rPr lang="en-US" sz="3200" dirty="0"/>
              <a:t> </a:t>
            </a:r>
            <a:r>
              <a:rPr lang="en-US" sz="3200" dirty="0" smtClean="0"/>
              <a:t>            and </a:t>
            </a:r>
            <a:r>
              <a:rPr lang="en-US" sz="3200" b="1" dirty="0">
                <a:solidFill>
                  <a:srgbClr val="C00000"/>
                </a:solidFill>
              </a:rPr>
              <a:t>drop </a:t>
            </a:r>
            <a:r>
              <a:rPr lang="en-US" sz="3200" b="1" dirty="0" smtClean="0">
                <a:solidFill>
                  <a:srgbClr val="C00000"/>
                </a:solidFill>
              </a:rPr>
              <a:t>under</a:t>
            </a:r>
          </a:p>
          <a:p>
            <a:pPr lvl="2"/>
            <a:endParaRPr lang="en-US" sz="3200" dirty="0" smtClean="0"/>
          </a:p>
          <a:p>
            <a:pPr lvl="2">
              <a:buNone/>
            </a:pPr>
            <a:endParaRPr lang="en-US" sz="3200" dirty="0"/>
          </a:p>
          <a:p>
            <a:pPr lvl="2"/>
            <a:r>
              <a:rPr lang="en-US" sz="3200" dirty="0" smtClean="0"/>
              <a:t>This code is </a:t>
            </a:r>
            <a:r>
              <a:rPr lang="en-US" sz="3200" dirty="0"/>
              <a:t>known as a loop, where instructions repeat – upon reaching the end it goes back to the beginning.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Click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on                 button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55B8-ADDD-49E0-8F0C-346B6E4B158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5/24/2015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743200" y="533400"/>
            <a:ext cx="2362200" cy="609600"/>
          </a:xfrm>
          <a:prstGeom prst="roundRect">
            <a:avLst/>
          </a:prstGeom>
          <a:solidFill>
            <a:srgbClr val="DEA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100" dirty="0" smtClean="0"/>
              <a:t>Control</a:t>
            </a:r>
            <a:endParaRPr lang="en-US" sz="41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599" y="1295400"/>
            <a:ext cx="1391056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2314575"/>
            <a:ext cx="4665279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sz="3200" b="1" dirty="0">
                <a:solidFill>
                  <a:srgbClr val="C00000"/>
                </a:solidFill>
              </a:rPr>
              <a:t>Drag</a:t>
            </a:r>
            <a:r>
              <a:rPr lang="en-US" sz="3200" dirty="0"/>
              <a:t> </a:t>
            </a:r>
            <a:r>
              <a:rPr lang="en-US" sz="3200" dirty="0" smtClean="0"/>
              <a:t>     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rgbClr val="C00000"/>
                </a:solidFill>
              </a:rPr>
              <a:t>drop inside </a:t>
            </a:r>
            <a:endParaRPr lang="en-US" sz="3200" b="1" dirty="0" smtClean="0">
              <a:solidFill>
                <a:srgbClr val="C00000"/>
              </a:solidFill>
            </a:endParaRPr>
          </a:p>
          <a:p>
            <a:pPr lvl="2">
              <a:buNone/>
            </a:pPr>
            <a:r>
              <a:rPr lang="en-US" sz="3200" dirty="0" smtClean="0"/>
              <a:t>  loop.</a:t>
            </a:r>
            <a:endParaRPr lang="en-US" sz="3200" dirty="0"/>
          </a:p>
          <a:p>
            <a:pPr lvl="2"/>
            <a:r>
              <a:rPr lang="en-US" sz="3200" b="1" dirty="0">
                <a:solidFill>
                  <a:srgbClr val="C00000"/>
                </a:solidFill>
              </a:rPr>
              <a:t>Click</a:t>
            </a:r>
            <a:r>
              <a:rPr lang="en-US" sz="3200" dirty="0"/>
              <a:t> on green </a:t>
            </a:r>
            <a:r>
              <a:rPr lang="en-US" sz="3200" dirty="0" smtClean="0"/>
              <a:t>flag at upper right of stage.  </a:t>
            </a:r>
            <a:r>
              <a:rPr lang="en-US" sz="3200" dirty="0"/>
              <a:t>Sprite should </a:t>
            </a:r>
            <a:r>
              <a:rPr lang="en-US" sz="3200" dirty="0" smtClean="0"/>
              <a:t>disappear.</a:t>
            </a:r>
          </a:p>
          <a:p>
            <a:pPr lvl="2"/>
            <a:r>
              <a:rPr lang="en-US" sz="3200" b="1" dirty="0" smtClean="0">
                <a:solidFill>
                  <a:srgbClr val="C00000"/>
                </a:solidFill>
              </a:rPr>
              <a:t>Click</a:t>
            </a:r>
            <a:r>
              <a:rPr lang="en-US" sz="3200" dirty="0" smtClean="0"/>
              <a:t> on red sign next to green flag to stop.</a:t>
            </a:r>
            <a:endParaRPr lang="en-US" sz="3200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Click</a:t>
            </a:r>
            <a:r>
              <a:rPr lang="en-US" dirty="0" smtClean="0"/>
              <a:t> on                  button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55B8-ADDD-49E0-8F0C-346B6E4B158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5/24/2015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819400" y="457200"/>
            <a:ext cx="2438400" cy="685800"/>
          </a:xfrm>
          <a:prstGeom prst="roundRect">
            <a:avLst/>
          </a:prstGeom>
          <a:solidFill>
            <a:srgbClr val="99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100" dirty="0" smtClean="0"/>
              <a:t>Looks</a:t>
            </a:r>
            <a:endParaRPr lang="en-US" sz="41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447800"/>
            <a:ext cx="762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1371600"/>
            <a:ext cx="1447800" cy="872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endParaRPr lang="en-US" sz="3200" b="1" dirty="0" smtClean="0">
              <a:solidFill>
                <a:srgbClr val="C00000"/>
              </a:solidFill>
            </a:endParaRPr>
          </a:p>
          <a:p>
            <a:pPr marL="342900" lvl="2" indent="-342900"/>
            <a:r>
              <a:rPr lang="en-US" sz="3200" b="1" dirty="0" smtClean="0">
                <a:solidFill>
                  <a:srgbClr val="C00000"/>
                </a:solidFill>
              </a:rPr>
              <a:t>Drag</a:t>
            </a:r>
            <a:r>
              <a:rPr lang="en-US" sz="3200" dirty="0" smtClean="0"/>
              <a:t>               and </a:t>
            </a:r>
            <a:r>
              <a:rPr lang="en-US" sz="3200" b="1" dirty="0">
                <a:solidFill>
                  <a:srgbClr val="C00000"/>
                </a:solidFill>
              </a:rPr>
              <a:t>drop under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Click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on                 button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55B8-ADDD-49E0-8F0C-346B6E4B158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5/24/2015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743200" y="533400"/>
            <a:ext cx="2362200" cy="609600"/>
          </a:xfrm>
          <a:prstGeom prst="roundRect">
            <a:avLst/>
          </a:prstGeom>
          <a:solidFill>
            <a:srgbClr val="DEA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100" dirty="0" smtClean="0"/>
              <a:t>Control</a:t>
            </a:r>
            <a:endParaRPr lang="en-US" sz="41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199" y="1981201"/>
            <a:ext cx="1676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819400"/>
            <a:ext cx="141514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endParaRPr lang="en-US" sz="3200" dirty="0" smtClean="0"/>
          </a:p>
          <a:p>
            <a:pPr marL="342900" lvl="2" indent="-342900"/>
            <a:r>
              <a:rPr lang="en-US" sz="3200" b="1" dirty="0" smtClean="0">
                <a:solidFill>
                  <a:srgbClr val="C00000"/>
                </a:solidFill>
              </a:rPr>
              <a:t>Drag</a:t>
            </a:r>
            <a:r>
              <a:rPr lang="en-US" sz="3200" dirty="0" smtClean="0"/>
              <a:t>                     and </a:t>
            </a:r>
            <a:r>
              <a:rPr lang="en-US" sz="3200" b="1" dirty="0">
                <a:solidFill>
                  <a:srgbClr val="C00000"/>
                </a:solidFill>
              </a:rPr>
              <a:t>drop under </a:t>
            </a:r>
            <a:endParaRPr lang="en-US" sz="3200" b="1" dirty="0" smtClean="0">
              <a:solidFill>
                <a:srgbClr val="C00000"/>
              </a:solidFill>
            </a:endParaRPr>
          </a:p>
          <a:p>
            <a:pPr marL="342900" lvl="2" indent="-342900">
              <a:buNone/>
            </a:pPr>
            <a:endParaRPr lang="en-US" sz="3200" dirty="0" smtClean="0"/>
          </a:p>
          <a:p>
            <a:pPr marL="342900" lvl="2" indent="-342900">
              <a:buNone/>
            </a:pPr>
            <a:endParaRPr lang="en-US" sz="3200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Click</a:t>
            </a:r>
            <a:r>
              <a:rPr lang="en-US" dirty="0" smtClean="0"/>
              <a:t> on               button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55B8-ADDD-49E0-8F0C-346B6E4B158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5/24/2015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743200" y="457200"/>
            <a:ext cx="2133600" cy="762000"/>
          </a:xfrm>
          <a:prstGeom prst="roundRect">
            <a:avLst/>
          </a:prstGeom>
          <a:solidFill>
            <a:srgbClr val="00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100" dirty="0" smtClean="0"/>
              <a:t>Motion</a:t>
            </a:r>
            <a:endParaRPr lang="en-US" sz="41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1" y="2008414"/>
            <a:ext cx="2362199" cy="506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667000"/>
            <a:ext cx="2018806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sz="2800" b="1" dirty="0" smtClean="0">
                <a:solidFill>
                  <a:srgbClr val="C00000"/>
                </a:solidFill>
              </a:rPr>
              <a:t>Drag</a:t>
            </a:r>
            <a:r>
              <a:rPr lang="en-US" sz="2800" dirty="0" smtClean="0"/>
              <a:t>                            and </a:t>
            </a:r>
            <a:r>
              <a:rPr lang="en-US" sz="2800" b="1" dirty="0">
                <a:solidFill>
                  <a:srgbClr val="C00000"/>
                </a:solidFill>
              </a:rPr>
              <a:t>drop inside </a:t>
            </a:r>
            <a:r>
              <a:rPr lang="en-US" sz="2800" dirty="0" smtClean="0"/>
              <a:t>“x</a:t>
            </a:r>
            <a:r>
              <a:rPr lang="en-US" sz="2800" dirty="0"/>
              <a:t>: 0</a:t>
            </a:r>
            <a:r>
              <a:rPr lang="en-US" sz="2800" dirty="0" smtClean="0"/>
              <a:t>”</a:t>
            </a:r>
          </a:p>
          <a:p>
            <a:pPr lvl="2"/>
            <a:endParaRPr lang="en-US" sz="2800" dirty="0" smtClean="0"/>
          </a:p>
          <a:p>
            <a:pPr lvl="2"/>
            <a:endParaRPr lang="en-US" sz="2800" dirty="0" smtClean="0"/>
          </a:p>
          <a:p>
            <a:pPr lvl="2"/>
            <a:endParaRPr lang="en-US" sz="2800" dirty="0" smtClean="0"/>
          </a:p>
          <a:p>
            <a:pPr lvl="2"/>
            <a:endParaRPr lang="en-US" sz="2800" dirty="0" smtClean="0"/>
          </a:p>
          <a:p>
            <a:pPr lvl="2"/>
            <a:endParaRPr lang="en-US" sz="2800" dirty="0"/>
          </a:p>
          <a:p>
            <a:pPr lvl="2"/>
            <a:r>
              <a:rPr lang="en-US" sz="2800" b="1" dirty="0">
                <a:solidFill>
                  <a:srgbClr val="C00000"/>
                </a:solidFill>
              </a:rPr>
              <a:t>Change</a:t>
            </a:r>
            <a:r>
              <a:rPr lang="en-US" sz="2800" dirty="0"/>
              <a:t> 1 to -200</a:t>
            </a:r>
          </a:p>
          <a:p>
            <a:pPr lvl="2"/>
            <a:r>
              <a:rPr lang="en-US" sz="2800" b="1" dirty="0">
                <a:solidFill>
                  <a:srgbClr val="C00000"/>
                </a:solidFill>
              </a:rPr>
              <a:t>Change</a:t>
            </a:r>
            <a:r>
              <a:rPr lang="en-US" sz="2800" dirty="0"/>
              <a:t> 10 to 200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Click</a:t>
            </a:r>
            <a:r>
              <a:rPr lang="en-US" dirty="0" smtClean="0"/>
              <a:t> on                     button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55B8-ADDD-49E0-8F0C-346B6E4B158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5/24/2015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743200" y="457200"/>
            <a:ext cx="3124200" cy="685800"/>
          </a:xfrm>
          <a:prstGeom prst="roundRect">
            <a:avLst/>
          </a:prstGeom>
          <a:solidFill>
            <a:srgbClr val="33CC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100" dirty="0" smtClean="0"/>
              <a:t>Operators</a:t>
            </a:r>
            <a:endParaRPr lang="en-US" sz="41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433384"/>
            <a:ext cx="2908300" cy="471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2438400"/>
            <a:ext cx="2559844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Oval 9"/>
          <p:cNvSpPr/>
          <p:nvPr/>
        </p:nvSpPr>
        <p:spPr>
          <a:xfrm>
            <a:off x="2514600" y="3657600"/>
            <a:ext cx="7620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2"/>
            <a:r>
              <a:rPr lang="en-US" sz="2800" b="1" dirty="0" smtClean="0">
                <a:solidFill>
                  <a:srgbClr val="C00000"/>
                </a:solidFill>
              </a:rPr>
              <a:t>Drag</a:t>
            </a:r>
            <a:r>
              <a:rPr lang="en-US" sz="2800" dirty="0" smtClean="0"/>
              <a:t>                            and </a:t>
            </a:r>
            <a:r>
              <a:rPr lang="en-US" sz="2800" b="1" dirty="0" smtClean="0">
                <a:solidFill>
                  <a:srgbClr val="C00000"/>
                </a:solidFill>
              </a:rPr>
              <a:t>drop inside </a:t>
            </a:r>
            <a:r>
              <a:rPr lang="en-US" sz="3200" dirty="0" smtClean="0"/>
              <a:t>“</a:t>
            </a:r>
            <a:r>
              <a:rPr lang="en-US" sz="2800" dirty="0" smtClean="0"/>
              <a:t>y: 0”</a:t>
            </a:r>
          </a:p>
          <a:p>
            <a:pPr lvl="2"/>
            <a:endParaRPr lang="en-US" sz="2800" dirty="0" smtClean="0"/>
          </a:p>
          <a:p>
            <a:pPr lvl="2"/>
            <a:endParaRPr lang="en-US" sz="2800" dirty="0" smtClean="0"/>
          </a:p>
          <a:p>
            <a:pPr lvl="2"/>
            <a:endParaRPr lang="en-US" sz="2800" dirty="0" smtClean="0"/>
          </a:p>
          <a:p>
            <a:pPr lvl="2">
              <a:buNone/>
            </a:pPr>
            <a:endParaRPr lang="en-US" sz="2800" dirty="0" smtClean="0"/>
          </a:p>
          <a:p>
            <a:pPr lvl="2"/>
            <a:r>
              <a:rPr lang="en-US" sz="2800" b="1" dirty="0" smtClean="0">
                <a:solidFill>
                  <a:srgbClr val="C00000"/>
                </a:solidFill>
              </a:rPr>
              <a:t>Change</a:t>
            </a:r>
            <a:r>
              <a:rPr lang="en-US" sz="2800" dirty="0" smtClean="0"/>
              <a:t> 1 to -140</a:t>
            </a:r>
          </a:p>
          <a:p>
            <a:pPr lvl="2"/>
            <a:r>
              <a:rPr lang="en-US" sz="2800" b="1" dirty="0" smtClean="0">
                <a:solidFill>
                  <a:srgbClr val="C00000"/>
                </a:solidFill>
              </a:rPr>
              <a:t>Change</a:t>
            </a:r>
            <a:r>
              <a:rPr lang="en-US" sz="2800" dirty="0" smtClean="0"/>
              <a:t> 10 to 140</a:t>
            </a:r>
          </a:p>
          <a:p>
            <a:pPr lvl="2"/>
            <a:r>
              <a:rPr lang="en-US" sz="2800" dirty="0" smtClean="0"/>
              <a:t>This code lets your sprite hide anywhere in the stage.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5/24/2015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55B8-ADDD-49E0-8F0C-346B6E4B158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743200" y="457200"/>
            <a:ext cx="3124200" cy="685800"/>
          </a:xfrm>
          <a:prstGeom prst="roundRect">
            <a:avLst/>
          </a:prstGeom>
          <a:solidFill>
            <a:srgbClr val="33CC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100" dirty="0" smtClean="0"/>
              <a:t>Operators</a:t>
            </a:r>
            <a:endParaRPr lang="en-US" sz="41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433384"/>
            <a:ext cx="2908300" cy="471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2362200"/>
            <a:ext cx="432816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11"/>
          <p:cNvSpPr/>
          <p:nvPr/>
        </p:nvSpPr>
        <p:spPr>
          <a:xfrm>
            <a:off x="5029200" y="3276600"/>
            <a:ext cx="7620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endParaRPr lang="en-US" sz="3200" b="1" dirty="0" smtClean="0">
              <a:solidFill>
                <a:srgbClr val="C00000"/>
              </a:solidFill>
            </a:endParaRPr>
          </a:p>
          <a:p>
            <a:pPr marL="342900" lvl="2" indent="-342900"/>
            <a:r>
              <a:rPr lang="en-US" sz="3200" b="1" dirty="0" smtClean="0">
                <a:solidFill>
                  <a:srgbClr val="C00000"/>
                </a:solidFill>
              </a:rPr>
              <a:t>Drag</a:t>
            </a:r>
            <a:r>
              <a:rPr lang="en-US" sz="3200" dirty="0" smtClean="0"/>
              <a:t>          and </a:t>
            </a:r>
            <a:r>
              <a:rPr lang="en-US" sz="3200" b="1" dirty="0">
                <a:solidFill>
                  <a:srgbClr val="C00000"/>
                </a:solidFill>
              </a:rPr>
              <a:t>drop </a:t>
            </a:r>
            <a:r>
              <a:rPr lang="en-US" sz="3200" b="1" dirty="0" smtClean="0">
                <a:solidFill>
                  <a:srgbClr val="C00000"/>
                </a:solidFill>
              </a:rPr>
              <a:t>under</a:t>
            </a:r>
            <a:endParaRPr lang="en-US" sz="3200" b="1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Click</a:t>
            </a:r>
            <a:r>
              <a:rPr lang="en-US" dirty="0" smtClean="0"/>
              <a:t> on                  button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55B8-ADDD-49E0-8F0C-346B6E4B158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5/24/2015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819400" y="457200"/>
            <a:ext cx="2438400" cy="685800"/>
          </a:xfrm>
          <a:prstGeom prst="roundRect">
            <a:avLst/>
          </a:prstGeom>
          <a:solidFill>
            <a:srgbClr val="99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100" dirty="0" smtClean="0"/>
              <a:t>Looks</a:t>
            </a:r>
            <a:endParaRPr lang="en-US" sz="41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965960"/>
            <a:ext cx="914400" cy="54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2743200"/>
            <a:ext cx="787651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sz="3200" b="1" dirty="0" smtClean="0">
                <a:solidFill>
                  <a:srgbClr val="C00000"/>
                </a:solidFill>
              </a:rPr>
              <a:t>Drag</a:t>
            </a:r>
            <a:r>
              <a:rPr lang="en-US" sz="3200" dirty="0" smtClean="0"/>
              <a:t>              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rgbClr val="C00000"/>
                </a:solidFill>
              </a:rPr>
              <a:t>drop under</a:t>
            </a:r>
            <a:r>
              <a:rPr lang="en-US" sz="3200" dirty="0"/>
              <a:t> </a:t>
            </a:r>
            <a:endParaRPr lang="en-US" sz="3200" dirty="0" smtClean="0"/>
          </a:p>
          <a:p>
            <a:pPr lvl="2"/>
            <a:endParaRPr lang="en-US" sz="3200" dirty="0" smtClean="0"/>
          </a:p>
          <a:p>
            <a:pPr lvl="2"/>
            <a:endParaRPr lang="en-US" sz="3200" dirty="0" smtClean="0"/>
          </a:p>
          <a:p>
            <a:pPr lvl="2"/>
            <a:endParaRPr lang="en-US" sz="3200" dirty="0" smtClean="0"/>
          </a:p>
          <a:p>
            <a:pPr lvl="2"/>
            <a:endParaRPr lang="en-US" sz="3200" dirty="0"/>
          </a:p>
          <a:p>
            <a:pPr lvl="2"/>
            <a:endParaRPr lang="en-US" sz="3200" dirty="0" smtClean="0"/>
          </a:p>
          <a:p>
            <a:pPr lvl="2"/>
            <a:r>
              <a:rPr lang="en-US" sz="3200" b="1" dirty="0" smtClean="0">
                <a:solidFill>
                  <a:srgbClr val="C00000"/>
                </a:solidFill>
              </a:rPr>
              <a:t>Change</a:t>
            </a:r>
            <a:r>
              <a:rPr lang="en-US" sz="3200" dirty="0" smtClean="0"/>
              <a:t> </a:t>
            </a:r>
            <a:r>
              <a:rPr lang="en-US" sz="3200" dirty="0"/>
              <a:t>1 to 2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Click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on                 button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55B8-ADDD-49E0-8F0C-346B6E4B158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5/24/2015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743200" y="533400"/>
            <a:ext cx="2362200" cy="609600"/>
          </a:xfrm>
          <a:prstGeom prst="roundRect">
            <a:avLst/>
          </a:prstGeom>
          <a:solidFill>
            <a:srgbClr val="DEA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100" dirty="0" smtClean="0"/>
              <a:t>Control</a:t>
            </a:r>
            <a:endParaRPr lang="en-US" sz="41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524000"/>
            <a:ext cx="1676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2209800"/>
            <a:ext cx="740664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2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sz="3200" dirty="0" smtClean="0"/>
          </a:p>
          <a:p>
            <a:pPr marL="365760" lvl="2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3200" b="1" dirty="0" smtClean="0">
                <a:solidFill>
                  <a:srgbClr val="C00000"/>
                </a:solidFill>
              </a:rPr>
              <a:t>Drag</a:t>
            </a:r>
            <a:r>
              <a:rPr lang="en-US" sz="3200" dirty="0" smtClean="0"/>
              <a:t>                     and </a:t>
            </a:r>
            <a:r>
              <a:rPr lang="en-US" sz="3200" b="1" dirty="0" smtClean="0">
                <a:solidFill>
                  <a:srgbClr val="C00000"/>
                </a:solidFill>
              </a:rPr>
              <a:t>drop anywhere </a:t>
            </a:r>
            <a:r>
              <a:rPr lang="en-US" sz="3200" dirty="0" smtClean="0"/>
              <a:t>under your block of code.  This will not snap into place like the other lines.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5/24/2015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55B8-ADDD-49E0-8F0C-346B6E4B158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743200" y="533400"/>
            <a:ext cx="2362200" cy="609600"/>
          </a:xfrm>
          <a:prstGeom prst="roundRect">
            <a:avLst/>
          </a:prstGeom>
          <a:solidFill>
            <a:srgbClr val="DEA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100" dirty="0" smtClean="0"/>
              <a:t>Control</a:t>
            </a:r>
            <a:endParaRPr lang="en-US" sz="41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847461"/>
            <a:ext cx="2514600" cy="667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endParaRPr lang="en-US" sz="3200" dirty="0" smtClean="0"/>
          </a:p>
          <a:p>
            <a:pPr marL="342900" lvl="2" indent="-342900"/>
            <a:r>
              <a:rPr lang="en-US" sz="3200" b="1" dirty="0" smtClean="0">
                <a:solidFill>
                  <a:srgbClr val="C00000"/>
                </a:solidFill>
              </a:rPr>
              <a:t>Drag</a:t>
            </a:r>
            <a:r>
              <a:rPr lang="en-US" sz="3200" dirty="0" smtClean="0"/>
              <a:t>                     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rgbClr val="C00000"/>
                </a:solidFill>
              </a:rPr>
              <a:t>drop under </a:t>
            </a:r>
            <a:endParaRPr lang="en-US" sz="3200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Click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on                  button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55B8-ADDD-49E0-8F0C-346B6E4B158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5/24/2015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743200" y="457200"/>
            <a:ext cx="2590800" cy="7620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100" dirty="0" smtClean="0"/>
              <a:t>Variables</a:t>
            </a:r>
            <a:endParaRPr lang="en-US" sz="41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981200"/>
            <a:ext cx="2506717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667000"/>
            <a:ext cx="2514600" cy="667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3200" dirty="0"/>
              <a:t>USB</a:t>
            </a:r>
          </a:p>
          <a:p>
            <a:pPr lvl="1"/>
            <a:r>
              <a:rPr lang="en-US" sz="3200" dirty="0"/>
              <a:t>Drag and Drop</a:t>
            </a:r>
          </a:p>
          <a:p>
            <a:pPr lvl="1"/>
            <a:r>
              <a:rPr lang="en-US" sz="3200" dirty="0"/>
              <a:t>Opening applications</a:t>
            </a:r>
          </a:p>
          <a:p>
            <a:pPr lvl="1"/>
            <a:r>
              <a:rPr lang="en-US" sz="3200" dirty="0"/>
              <a:t>Saving files, </a:t>
            </a:r>
            <a:r>
              <a:rPr lang="en-US" sz="3200" dirty="0" smtClean="0"/>
              <a:t>going </a:t>
            </a:r>
            <a:r>
              <a:rPr lang="en-US" sz="3200" dirty="0"/>
              <a:t>to folders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Basics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55B8-ADDD-49E0-8F0C-346B6E4B158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5/24/2015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endParaRPr lang="en-US" sz="3200" dirty="0" smtClean="0"/>
          </a:p>
          <a:p>
            <a:pPr marL="342900" lvl="2" indent="-342900"/>
            <a:r>
              <a:rPr lang="en-US" sz="3200" b="1" dirty="0" smtClean="0">
                <a:solidFill>
                  <a:srgbClr val="C00000"/>
                </a:solidFill>
              </a:rPr>
              <a:t>Drag</a:t>
            </a:r>
            <a:r>
              <a:rPr lang="en-US" sz="3200" dirty="0" smtClean="0"/>
              <a:t>                      and </a:t>
            </a:r>
            <a:r>
              <a:rPr lang="en-US" sz="3200" b="1" dirty="0" smtClean="0">
                <a:solidFill>
                  <a:srgbClr val="C00000"/>
                </a:solidFill>
              </a:rPr>
              <a:t>drop under </a:t>
            </a:r>
          </a:p>
          <a:p>
            <a:pPr marL="342900" lvl="2" indent="-342900"/>
            <a:endParaRPr lang="en-US" sz="3200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on                 button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55B8-ADDD-49E0-8F0C-346B6E4B158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5/24/2015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819400" y="381000"/>
            <a:ext cx="2286000" cy="838200"/>
          </a:xfrm>
          <a:prstGeom prst="roundRect">
            <a:avLst/>
          </a:prstGeom>
          <a:solidFill>
            <a:srgbClr val="99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100" dirty="0" smtClean="0"/>
              <a:t>Sound</a:t>
            </a:r>
            <a:endParaRPr lang="en-US" sz="41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057400"/>
            <a:ext cx="231523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771775"/>
            <a:ext cx="2506717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3200" dirty="0"/>
              <a:t>Start by clicking on the green </a:t>
            </a:r>
            <a:r>
              <a:rPr lang="en-US" sz="3200" dirty="0" smtClean="0"/>
              <a:t>flag at upper right of stage</a:t>
            </a:r>
            <a:endParaRPr lang="en-US" sz="3200" dirty="0"/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Stop </a:t>
            </a:r>
            <a:r>
              <a:rPr lang="en-US" sz="3200" dirty="0"/>
              <a:t>by clicking on the red </a:t>
            </a:r>
            <a:r>
              <a:rPr lang="en-US" sz="3200" dirty="0" smtClean="0"/>
              <a:t>sign next to green flag</a:t>
            </a:r>
            <a:endParaRPr lang="en-US" sz="3200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 Your Game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55B8-ADDD-49E0-8F0C-346B6E4B158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5/24/2015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Insert a background</a:t>
            </a:r>
          </a:p>
          <a:p>
            <a:pPr lvl="0"/>
            <a:r>
              <a:rPr lang="en-US" dirty="0"/>
              <a:t>Change the sound</a:t>
            </a:r>
          </a:p>
          <a:p>
            <a:pPr lvl="0"/>
            <a:r>
              <a:rPr lang="en-US" dirty="0"/>
              <a:t>Change the time to make it harder or easier to catch the sprite</a:t>
            </a:r>
          </a:p>
          <a:p>
            <a:pPr lvl="0"/>
            <a:r>
              <a:rPr lang="en-US" dirty="0"/>
              <a:t>Change the sprite</a:t>
            </a:r>
          </a:p>
          <a:p>
            <a:pPr lvl="0"/>
            <a:r>
              <a:rPr lang="en-US" dirty="0"/>
              <a:t>Add a glide motion to the </a:t>
            </a:r>
            <a:r>
              <a:rPr lang="en-US" dirty="0" smtClean="0"/>
              <a:t>sound</a:t>
            </a:r>
          </a:p>
          <a:p>
            <a:pPr lvl="0"/>
            <a:r>
              <a:rPr lang="en-US" dirty="0" smtClean="0"/>
              <a:t>Add a costume</a:t>
            </a:r>
          </a:p>
          <a:p>
            <a:pPr lvl="0"/>
            <a:r>
              <a:rPr lang="en-US" dirty="0" smtClean="0"/>
              <a:t>Change color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Change the Code – Change the Game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55B8-ADDD-49E0-8F0C-346B6E4B158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5/24/2015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sz="3200" dirty="0"/>
              <a:t>Go to Scratch website found under Share menu </a:t>
            </a:r>
            <a:r>
              <a:rPr lang="en-US" sz="3200" dirty="0" smtClean="0"/>
              <a:t>(</a:t>
            </a:r>
            <a:r>
              <a:rPr lang="en-US" sz="3200" dirty="0" smtClean="0">
                <a:hlinkClick r:id="rId2"/>
              </a:rPr>
              <a:t>https://scratch.mit.edu/</a:t>
            </a:r>
            <a:r>
              <a:rPr lang="en-US" sz="3200" dirty="0" smtClean="0"/>
              <a:t>) for </a:t>
            </a:r>
            <a:r>
              <a:rPr lang="en-US" sz="3200" dirty="0"/>
              <a:t>additional games, animation, and projects</a:t>
            </a:r>
          </a:p>
          <a:p>
            <a:pPr lvl="1"/>
            <a:endParaRPr lang="en-US" sz="3200" dirty="0" smtClean="0"/>
          </a:p>
          <a:p>
            <a:pPr lvl="1"/>
            <a:r>
              <a:rPr lang="en-US" sz="3200" dirty="0" err="1" smtClean="0"/>
              <a:t>Attiano’s</a:t>
            </a:r>
            <a:r>
              <a:rPr lang="en-US" sz="3200" dirty="0" smtClean="0"/>
              <a:t> </a:t>
            </a:r>
            <a:r>
              <a:rPr lang="en-US" sz="3200" dirty="0"/>
              <a:t>blog for links to other coding </a:t>
            </a:r>
            <a:r>
              <a:rPr lang="en-US" sz="3200" dirty="0" smtClean="0"/>
              <a:t>sites</a:t>
            </a:r>
            <a:r>
              <a:rPr lang="en-US" sz="3200" dirty="0"/>
              <a:t>. (http://codefourall.blogspot.com/)</a:t>
            </a:r>
            <a:endParaRPr lang="en-US" sz="3200" dirty="0"/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Thanks </a:t>
            </a:r>
            <a:r>
              <a:rPr lang="en-US" sz="3200" dirty="0"/>
              <a:t>to all for participating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Activities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55B8-ADDD-49E0-8F0C-346B6E4B158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5/24/2015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Code is a set of instructions that make your computer programs, apps, and games work.</a:t>
            </a:r>
            <a:endParaRPr lang="en-US" sz="3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5/24/2015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55B8-ADDD-49E0-8F0C-346B6E4B158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Code?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/>
              <a:t>Examples of correct instructions – Robot, pick up first block on your left, etc.</a:t>
            </a:r>
          </a:p>
          <a:p>
            <a:pPr lvl="1"/>
            <a:r>
              <a:rPr lang="en-US" sz="2800" dirty="0"/>
              <a:t>Examples of incorrect instructions – Robot, form a pile of blocks, etc.</a:t>
            </a:r>
          </a:p>
          <a:p>
            <a:pPr lvl="1"/>
            <a:r>
              <a:rPr lang="en-US" sz="2800" dirty="0" smtClean="0"/>
              <a:t>Lesson - lines </a:t>
            </a:r>
            <a:r>
              <a:rPr lang="en-US" sz="2800" dirty="0"/>
              <a:t>of code must be simple and precise.  Code that is </a:t>
            </a:r>
            <a:r>
              <a:rPr lang="en-US" sz="2800" dirty="0" smtClean="0"/>
              <a:t>not clear, not complete</a:t>
            </a:r>
            <a:r>
              <a:rPr lang="en-US" sz="2800" dirty="0"/>
              <a:t>, or more than one task at a time will result in no action, error message, or </a:t>
            </a:r>
            <a:r>
              <a:rPr lang="en-US" sz="2800" dirty="0" smtClean="0"/>
              <a:t>an action you didn’t want.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Harold the Robot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55B8-ADDD-49E0-8F0C-346B6E4B158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5/24/2015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200" dirty="0"/>
              <a:t>C</a:t>
            </a:r>
            <a:r>
              <a:rPr lang="en-US" sz="3200" dirty="0" smtClean="0"/>
              <a:t>lass </a:t>
            </a:r>
            <a:r>
              <a:rPr lang="en-US" sz="3200" dirty="0"/>
              <a:t>has Scratch loaded, open, and maximized.  H</a:t>
            </a:r>
            <a:r>
              <a:rPr lang="en-US" sz="3200" dirty="0" smtClean="0"/>
              <a:t>elpers </a:t>
            </a:r>
            <a:r>
              <a:rPr lang="en-US" sz="3200" dirty="0"/>
              <a:t>are ready to assist. </a:t>
            </a:r>
            <a:endParaRPr lang="en-US" sz="3200" dirty="0" smtClean="0"/>
          </a:p>
          <a:p>
            <a:pPr lvl="0"/>
            <a:endParaRPr lang="en-US" sz="3200" dirty="0" smtClean="0"/>
          </a:p>
          <a:p>
            <a:pPr lvl="0"/>
            <a:r>
              <a:rPr lang="en-US" sz="3200" dirty="0" smtClean="0"/>
              <a:t>Make sure          picture at lower right is highlighted. </a:t>
            </a:r>
            <a:endParaRPr lang="en-US" sz="3200" dirty="0"/>
          </a:p>
          <a:p>
            <a:endParaRPr lang="en-US" sz="3200" dirty="0" smtClean="0"/>
          </a:p>
          <a:p>
            <a:r>
              <a:rPr lang="en-US" sz="3200" dirty="0" smtClean="0"/>
              <a:t>Make sure Scripts tab is selected.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Coding in Scratch – Create Hide and Seek </a:t>
            </a:r>
            <a:r>
              <a:rPr lang="en-US" dirty="0" smtClean="0"/>
              <a:t>Game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55B8-ADDD-49E0-8F0C-346B6E4B158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5/24/2015</a:t>
            </a:r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2819400"/>
            <a:ext cx="990600" cy="12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endParaRPr lang="en-US" sz="3200" dirty="0" smtClean="0">
              <a:solidFill>
                <a:srgbClr val="C00000"/>
              </a:solidFill>
            </a:endParaRPr>
          </a:p>
          <a:p>
            <a:pPr lvl="2"/>
            <a:r>
              <a:rPr lang="en-US" sz="3200" b="1" dirty="0" smtClean="0">
                <a:solidFill>
                  <a:srgbClr val="C00000"/>
                </a:solidFill>
              </a:rPr>
              <a:t>Drag     </a:t>
            </a:r>
            <a:r>
              <a:rPr lang="en-US" sz="3200" dirty="0" smtClean="0"/>
              <a:t>               to top </a:t>
            </a:r>
            <a:r>
              <a:rPr lang="en-US" sz="3200" dirty="0"/>
              <a:t>of Scripts </a:t>
            </a:r>
            <a:r>
              <a:rPr lang="en-US" sz="3200" dirty="0" smtClean="0"/>
              <a:t>area.</a:t>
            </a:r>
            <a:endParaRPr lang="en-US" sz="3200" dirty="0"/>
          </a:p>
          <a:p>
            <a:pPr lvl="2">
              <a:buNone/>
            </a:pPr>
            <a:endParaRPr lang="en-US" sz="3200" dirty="0" smtClean="0"/>
          </a:p>
          <a:p>
            <a:pPr lvl="2"/>
            <a:r>
              <a:rPr lang="en-US" sz="3200" dirty="0" smtClean="0"/>
              <a:t>Congratulations</a:t>
            </a:r>
            <a:r>
              <a:rPr lang="en-US" sz="3200" dirty="0"/>
              <a:t>!  This is your first line of code</a:t>
            </a:r>
            <a:r>
              <a:rPr lang="en-US" sz="3200" dirty="0" smtClean="0"/>
              <a:t>!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Click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on                 button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55B8-ADDD-49E0-8F0C-346B6E4B158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5/24/2015</a:t>
            </a:r>
            <a:endParaRPr lang="en-US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828800"/>
            <a:ext cx="2286000" cy="676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ounded Rectangle 19"/>
          <p:cNvSpPr/>
          <p:nvPr/>
        </p:nvSpPr>
        <p:spPr>
          <a:xfrm>
            <a:off x="2743200" y="533400"/>
            <a:ext cx="2362200" cy="609600"/>
          </a:xfrm>
          <a:prstGeom prst="roundRect">
            <a:avLst/>
          </a:prstGeom>
          <a:solidFill>
            <a:srgbClr val="DEA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100" dirty="0" smtClean="0"/>
              <a:t>Control</a:t>
            </a:r>
            <a:endParaRPr lang="en-US" sz="4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 sz="3200" dirty="0" smtClean="0">
              <a:solidFill>
                <a:srgbClr val="C00000"/>
              </a:solidFill>
            </a:endParaRPr>
          </a:p>
          <a:p>
            <a:pPr lvl="2"/>
            <a:r>
              <a:rPr lang="en-US" sz="3200" b="1" dirty="0" smtClean="0">
                <a:solidFill>
                  <a:srgbClr val="C00000"/>
                </a:solidFill>
              </a:rPr>
              <a:t>Click</a:t>
            </a:r>
            <a:r>
              <a:rPr lang="en-US" sz="3200" dirty="0" smtClean="0"/>
              <a:t> on                  </a:t>
            </a:r>
          </a:p>
          <a:p>
            <a:pPr lvl="2">
              <a:buNone/>
            </a:pPr>
            <a:endParaRPr lang="en-US" sz="3200" dirty="0"/>
          </a:p>
          <a:p>
            <a:pPr lvl="2"/>
            <a:r>
              <a:rPr lang="en-US" sz="3200" b="1" dirty="0" smtClean="0">
                <a:solidFill>
                  <a:srgbClr val="C00000"/>
                </a:solidFill>
              </a:rPr>
              <a:t>Type</a:t>
            </a:r>
            <a:r>
              <a:rPr lang="en-US" sz="3200" dirty="0" smtClean="0"/>
              <a:t> </a:t>
            </a:r>
            <a:r>
              <a:rPr lang="en-US" sz="3200" dirty="0"/>
              <a:t>”score” in field, </a:t>
            </a:r>
            <a:r>
              <a:rPr lang="en-US" sz="3200" b="1" dirty="0">
                <a:solidFill>
                  <a:srgbClr val="C00000"/>
                </a:solidFill>
              </a:rPr>
              <a:t>click</a:t>
            </a:r>
            <a:r>
              <a:rPr lang="en-US" sz="3200" dirty="0"/>
              <a:t> OK</a:t>
            </a:r>
          </a:p>
          <a:p>
            <a:pPr lvl="2">
              <a:buNone/>
            </a:pPr>
            <a:endParaRPr lang="en-US" sz="3200" dirty="0" smtClean="0">
              <a:solidFill>
                <a:srgbClr val="C00000"/>
              </a:solidFill>
            </a:endParaRPr>
          </a:p>
          <a:p>
            <a:pPr lvl="2"/>
            <a:r>
              <a:rPr lang="en-US" sz="3200" b="1" dirty="0" smtClean="0">
                <a:solidFill>
                  <a:srgbClr val="C00000"/>
                </a:solidFill>
              </a:rPr>
              <a:t>Drag</a:t>
            </a:r>
            <a:r>
              <a:rPr lang="en-US" sz="3200" dirty="0" smtClean="0"/>
              <a:t>                 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rgbClr val="C00000"/>
                </a:solidFill>
              </a:rPr>
              <a:t>drop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C00000"/>
                </a:solidFill>
              </a:rPr>
              <a:t>under</a:t>
            </a:r>
            <a:r>
              <a:rPr lang="en-US" sz="3200" b="1" dirty="0"/>
              <a:t> </a:t>
            </a:r>
            <a:endParaRPr lang="en-US" sz="3200" b="1" dirty="0" smtClean="0"/>
          </a:p>
          <a:p>
            <a:pPr lvl="2">
              <a:buNone/>
            </a:pPr>
            <a:r>
              <a:rPr lang="en-US" sz="3200" dirty="0" smtClean="0"/>
              <a:t>                       so </a:t>
            </a:r>
            <a:r>
              <a:rPr lang="en-US" sz="3200" dirty="0"/>
              <a:t>they snap together.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Click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on                  button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55B8-ADDD-49E0-8F0C-346B6E4B158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5/24/2015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743200" y="457200"/>
            <a:ext cx="2590800" cy="7620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100" dirty="0" smtClean="0"/>
              <a:t>Variables</a:t>
            </a:r>
            <a:endParaRPr lang="en-US" sz="41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1981200"/>
            <a:ext cx="2717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4133850"/>
            <a:ext cx="20574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4724400"/>
            <a:ext cx="2286000" cy="676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2"/>
            <a:r>
              <a:rPr lang="en-US" sz="3200" b="1" dirty="0">
                <a:solidFill>
                  <a:srgbClr val="C00000"/>
                </a:solidFill>
              </a:rPr>
              <a:t>Drag</a:t>
            </a:r>
            <a:r>
              <a:rPr lang="en-US" sz="3200" dirty="0"/>
              <a:t> </a:t>
            </a:r>
            <a:r>
              <a:rPr lang="en-US" sz="3200" dirty="0" smtClean="0"/>
              <a:t>                  and </a:t>
            </a:r>
            <a:r>
              <a:rPr lang="en-US" sz="3200" b="1" dirty="0">
                <a:solidFill>
                  <a:srgbClr val="C00000"/>
                </a:solidFill>
              </a:rPr>
              <a:t>drop </a:t>
            </a:r>
            <a:r>
              <a:rPr lang="en-US" sz="3200" b="1" dirty="0" smtClean="0">
                <a:solidFill>
                  <a:srgbClr val="C00000"/>
                </a:solidFill>
              </a:rPr>
              <a:t>under</a:t>
            </a:r>
          </a:p>
          <a:p>
            <a:pPr lvl="2">
              <a:buNone/>
            </a:pP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smtClean="0"/>
              <a:t>                        </a:t>
            </a:r>
            <a:endParaRPr lang="en-US" sz="3200" dirty="0"/>
          </a:p>
          <a:p>
            <a:pPr lvl="2">
              <a:buNone/>
            </a:pPr>
            <a:endParaRPr lang="en-US" sz="3200" dirty="0" smtClean="0"/>
          </a:p>
          <a:p>
            <a:pPr lvl="2"/>
            <a:r>
              <a:rPr lang="en-US" sz="3200" dirty="0" smtClean="0"/>
              <a:t>This places </a:t>
            </a:r>
            <a:r>
              <a:rPr lang="en-US" sz="3200" dirty="0"/>
              <a:t>your sprite to the center when green flag </a:t>
            </a:r>
            <a:r>
              <a:rPr lang="en-US" sz="3200" dirty="0" smtClean="0"/>
              <a:t>at upper right of stage is clicked.</a:t>
            </a:r>
            <a:endParaRPr lang="en-US" sz="3200" dirty="0"/>
          </a:p>
          <a:p>
            <a:pPr lvl="2"/>
            <a:r>
              <a:rPr lang="en-US" sz="3200" dirty="0"/>
              <a:t>Try dragging your sprite off center, then click on the green flag.  It should return to center.</a:t>
            </a:r>
          </a:p>
          <a:p>
            <a:pPr lvl="2"/>
            <a:r>
              <a:rPr lang="en-US" sz="3200" dirty="0"/>
              <a:t>Congratulations!  This is your first test of code!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Click</a:t>
            </a:r>
            <a:r>
              <a:rPr lang="en-US" dirty="0" smtClean="0"/>
              <a:t> on               button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55B8-ADDD-49E0-8F0C-346B6E4B158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5/24/2015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743200" y="457200"/>
            <a:ext cx="2133600" cy="762000"/>
          </a:xfrm>
          <a:prstGeom prst="roundRect">
            <a:avLst/>
          </a:prstGeom>
          <a:solidFill>
            <a:srgbClr val="00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100" dirty="0" smtClean="0"/>
              <a:t>Motion</a:t>
            </a:r>
            <a:endParaRPr lang="en-US" sz="41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1480457"/>
            <a:ext cx="1981200" cy="424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2076450"/>
            <a:ext cx="20574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sz="3200" b="1" dirty="0">
                <a:solidFill>
                  <a:srgbClr val="C00000"/>
                </a:solidFill>
              </a:rPr>
              <a:t>Drag</a:t>
            </a:r>
            <a:r>
              <a:rPr lang="en-US" sz="3200" dirty="0"/>
              <a:t> </a:t>
            </a:r>
            <a:r>
              <a:rPr lang="en-US" sz="3200" dirty="0" smtClean="0"/>
              <a:t>        </a:t>
            </a:r>
            <a:r>
              <a:rPr lang="en-US" sz="3200" dirty="0"/>
              <a:t>(near bottom) and </a:t>
            </a:r>
            <a:r>
              <a:rPr lang="en-US" sz="3200" b="1" dirty="0">
                <a:solidFill>
                  <a:srgbClr val="C00000"/>
                </a:solidFill>
              </a:rPr>
              <a:t>drop under </a:t>
            </a:r>
          </a:p>
          <a:p>
            <a:pPr lvl="2"/>
            <a:endParaRPr lang="en-US" sz="3200" dirty="0" smtClean="0">
              <a:solidFill>
                <a:srgbClr val="C00000"/>
              </a:solidFill>
            </a:endParaRPr>
          </a:p>
          <a:p>
            <a:pPr lvl="2"/>
            <a:r>
              <a:rPr lang="en-US" sz="3200" b="1" dirty="0" smtClean="0">
                <a:solidFill>
                  <a:srgbClr val="C00000"/>
                </a:solidFill>
              </a:rPr>
              <a:t>Drag</a:t>
            </a:r>
            <a:r>
              <a:rPr lang="en-US" sz="3200" dirty="0" smtClean="0"/>
              <a:t>                        and </a:t>
            </a:r>
            <a:r>
              <a:rPr lang="en-US" sz="3200" b="1" dirty="0">
                <a:solidFill>
                  <a:srgbClr val="C00000"/>
                </a:solidFill>
              </a:rPr>
              <a:t>drop under </a:t>
            </a:r>
            <a:endParaRPr lang="en-US" sz="3200" b="1" dirty="0" smtClean="0">
              <a:solidFill>
                <a:srgbClr val="C00000"/>
              </a:solidFill>
            </a:endParaRPr>
          </a:p>
          <a:p>
            <a:pPr lvl="2"/>
            <a:endParaRPr lang="en-US" sz="3200" dirty="0"/>
          </a:p>
          <a:p>
            <a:pPr lvl="2"/>
            <a:r>
              <a:rPr lang="en-US" sz="3200" dirty="0" smtClean="0"/>
              <a:t>If you want, </a:t>
            </a:r>
            <a:r>
              <a:rPr lang="en-US" sz="3200" b="1" dirty="0" smtClean="0">
                <a:solidFill>
                  <a:srgbClr val="C00000"/>
                </a:solidFill>
              </a:rPr>
              <a:t>highlight</a:t>
            </a:r>
            <a:r>
              <a:rPr lang="en-US" sz="3200" dirty="0" smtClean="0"/>
              <a:t> </a:t>
            </a:r>
            <a:r>
              <a:rPr lang="en-US" sz="3200" dirty="0"/>
              <a:t>“Hello” and </a:t>
            </a:r>
            <a:r>
              <a:rPr lang="en-US" sz="3200" b="1" dirty="0">
                <a:solidFill>
                  <a:srgbClr val="C00000"/>
                </a:solidFill>
              </a:rPr>
              <a:t>type</a:t>
            </a:r>
            <a:r>
              <a:rPr lang="en-US" sz="3200" dirty="0"/>
              <a:t> “Click on me to score points”</a:t>
            </a:r>
          </a:p>
          <a:p>
            <a:pPr lvl="2"/>
            <a:r>
              <a:rPr lang="en-US" sz="3200" b="1" dirty="0">
                <a:solidFill>
                  <a:srgbClr val="C00000"/>
                </a:solidFill>
              </a:rPr>
              <a:t>Click</a:t>
            </a:r>
            <a:r>
              <a:rPr lang="en-US" sz="3200" dirty="0"/>
              <a:t> on green flag to see result.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Click</a:t>
            </a:r>
            <a:r>
              <a:rPr lang="en-US" dirty="0" smtClean="0"/>
              <a:t> on                  button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55B8-ADDD-49E0-8F0C-346B6E4B158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5/24/2015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819400" y="457200"/>
            <a:ext cx="2438400" cy="685800"/>
          </a:xfrm>
          <a:prstGeom prst="roundRect">
            <a:avLst/>
          </a:prstGeom>
          <a:solidFill>
            <a:srgbClr val="99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100" dirty="0" smtClean="0"/>
              <a:t>Looks</a:t>
            </a:r>
            <a:endParaRPr lang="en-US" sz="41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432560"/>
            <a:ext cx="914400" cy="54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199" y="2057399"/>
            <a:ext cx="2286001" cy="489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4601" y="3015380"/>
            <a:ext cx="2750526" cy="489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566160"/>
            <a:ext cx="914400" cy="54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741</TotalTime>
  <Words>658</Words>
  <Application>Microsoft Office PowerPoint</Application>
  <PresentationFormat>On-screen Show (4:3)</PresentationFormat>
  <Paragraphs>181</Paragraphs>
  <Slides>23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Concourse</vt:lpstr>
      <vt:lpstr>Coding for All</vt:lpstr>
      <vt:lpstr>Computer Basics</vt:lpstr>
      <vt:lpstr>What is Code?</vt:lpstr>
      <vt:lpstr>Harold the Robot</vt:lpstr>
      <vt:lpstr>Coding in Scratch – Create Hide and Seek Game</vt:lpstr>
      <vt:lpstr>Click on                 button</vt:lpstr>
      <vt:lpstr>Click on                  button</vt:lpstr>
      <vt:lpstr>Click on               button</vt:lpstr>
      <vt:lpstr>Click on                  button</vt:lpstr>
      <vt:lpstr>Click on                 button</vt:lpstr>
      <vt:lpstr>Click on                  button</vt:lpstr>
      <vt:lpstr>Click on                 button</vt:lpstr>
      <vt:lpstr>Click on               button</vt:lpstr>
      <vt:lpstr>Click on                     button</vt:lpstr>
      <vt:lpstr> </vt:lpstr>
      <vt:lpstr>Click on                  button</vt:lpstr>
      <vt:lpstr>Click on                 button</vt:lpstr>
      <vt:lpstr> </vt:lpstr>
      <vt:lpstr>Click on                  button</vt:lpstr>
      <vt:lpstr>Click on                 button </vt:lpstr>
      <vt:lpstr>Play Your Game</vt:lpstr>
      <vt:lpstr>Change the Code – Change the Game</vt:lpstr>
      <vt:lpstr>Other Activities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for All</dc:title>
  <dc:creator>matta</dc:creator>
  <cp:lastModifiedBy>fuckboi3000</cp:lastModifiedBy>
  <cp:revision>58</cp:revision>
  <dcterms:created xsi:type="dcterms:W3CDTF">2015-05-23T16:26:38Z</dcterms:created>
  <dcterms:modified xsi:type="dcterms:W3CDTF">2015-06-01T18:21:29Z</dcterms:modified>
</cp:coreProperties>
</file>