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79" r:id="rId3"/>
    <p:sldId id="292" r:id="rId4"/>
    <p:sldId id="293" r:id="rId5"/>
    <p:sldId id="302" r:id="rId6"/>
    <p:sldId id="30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01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C658B671-1CE7-459A-86C6-98F86B418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5473B-1493-461E-9C1C-167E6FDF03B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457F4-2CA2-4BC1-B95A-19F9ACCFCFA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0A859C-174E-45C2-9EC7-AFE01217AD4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81E0E4-5FC7-4C1C-8B9E-31E94602D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8CA00-43EA-488B-9E12-1A5AE7ADD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8D46-17B4-42A0-9BAC-38F726B1D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D1CC0-4DE1-4BC9-B9C3-81F934E9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81A36-D560-4726-85CF-7829DE76B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CEE4-3A6F-4328-AF8B-A678D8D49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1D61-DFDB-4C22-BCAC-2FEB65C1D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BF22D-046D-43BE-B87E-F512BC1A6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EE279-2B7D-40C9-BBC2-010279ABF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34722-A16D-45E9-957B-3FC074F1B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4538E-5FEA-4827-92A3-95AD8BE6F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EFA64-39E2-4765-B545-59FB04332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A91EA-86D8-498D-BFF5-A119670F5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13BD5D4-C3CD-45B5-BE51-5561CEAA4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latin typeface="Times New Roman" pitchFamily="18" charset="0"/>
              </a:rPr>
              <a:t>CS621: Artificial Intelligence</a:t>
            </a:r>
            <a:endParaRPr lang="en-US" sz="3600" dirty="0" smtClean="0"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514600"/>
            <a:ext cx="6400800" cy="2971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</a:rPr>
              <a:t>Pushpak Bhattacharyya</a:t>
            </a:r>
            <a:br>
              <a:rPr lang="en-US" sz="3600" dirty="0" smtClean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CSE Dept., </a:t>
            </a:r>
            <a:b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IIT Bombay 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Lectures 18, 19, 20– A* </a:t>
            </a:r>
            <a:r>
              <a:rPr lang="en-US" dirty="0" err="1" smtClean="0">
                <a:latin typeface="Times New Roman" pitchFamily="18" charset="0"/>
              </a:rPr>
              <a:t>Monotonicity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2</a:t>
            </a:r>
            <a:r>
              <a:rPr lang="en-US" sz="2400" baseline="30000" dirty="0" smtClean="0">
                <a:latin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</a:rPr>
              <a:t> , 6</a:t>
            </a:r>
            <a:r>
              <a:rPr lang="en-US" sz="2400" baseline="30000" dirty="0" smtClean="0">
                <a:latin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</a:rPr>
              <a:t> and 7</a:t>
            </a:r>
            <a:r>
              <a:rPr lang="en-US" sz="2400" baseline="30000" dirty="0" smtClean="0">
                <a:latin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</a:rPr>
              <a:t> September,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Monotonicity</a:t>
            </a:r>
            <a:r>
              <a:rPr lang="en-US" dirty="0" smtClean="0"/>
              <a:t> of Manhattan </a:t>
            </a:r>
            <a:r>
              <a:rPr lang="en-US" dirty="0"/>
              <a:t>D</a:t>
            </a:r>
            <a:r>
              <a:rPr lang="en-US" dirty="0" smtClean="0"/>
              <a:t>istance Heuristic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Any move can either increase the h value or decrease it by </a:t>
            </a:r>
            <a:r>
              <a:rPr lang="en-US" b="1" dirty="0" smtClean="0"/>
              <a:t>at most 1.</a:t>
            </a:r>
          </a:p>
          <a:p>
            <a:r>
              <a:rPr lang="en-US" dirty="0" smtClean="0"/>
              <a:t>Cost again is 1.</a:t>
            </a:r>
          </a:p>
          <a:p>
            <a:r>
              <a:rPr lang="en-US" dirty="0" smtClean="0"/>
              <a:t>Hence, this heuristic also satisfies Monotone Restriction</a:t>
            </a:r>
          </a:p>
          <a:p>
            <a:r>
              <a:rPr lang="en-US" dirty="0" smtClean="0"/>
              <a:t>If empty cell is also included in the cost then </a:t>
            </a:r>
            <a:r>
              <a:rPr lang="en-US" dirty="0" err="1" smtClean="0"/>
              <a:t>manhattan</a:t>
            </a:r>
            <a:r>
              <a:rPr lang="en-US" dirty="0" smtClean="0"/>
              <a:t> distance does not satisfy monotone restriction (try!)</a:t>
            </a:r>
          </a:p>
          <a:p>
            <a:r>
              <a:rPr lang="en-US" dirty="0" smtClean="0"/>
              <a:t>Apply this heuristic for Missionaries and Cannibals problem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between </a:t>
            </a:r>
            <a:r>
              <a:rPr lang="en-US" dirty="0" err="1" smtClean="0"/>
              <a:t>Monotonicity</a:t>
            </a:r>
            <a:r>
              <a:rPr lang="en-US" dirty="0" smtClean="0"/>
              <a:t> and 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Monotone Restriction → Admissibility but not vice-versa</a:t>
            </a:r>
          </a:p>
          <a:p>
            <a:r>
              <a:rPr lang="en-US" dirty="0" smtClean="0"/>
              <a:t>Statement: </a:t>
            </a:r>
            <a:r>
              <a:rPr lang="en-US" i="1" dirty="0" smtClean="0"/>
              <a:t>If h(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i</a:t>
            </a:r>
            <a:r>
              <a:rPr lang="en-US" i="1" dirty="0" smtClean="0"/>
              <a:t>) &lt;= h(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j</a:t>
            </a:r>
            <a:r>
              <a:rPr lang="en-US" i="1" dirty="0" smtClean="0"/>
              <a:t>) + c(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j</a:t>
            </a:r>
            <a:r>
              <a:rPr lang="en-US" i="1" dirty="0" smtClean="0"/>
              <a:t>) for all </a:t>
            </a:r>
            <a:r>
              <a:rPr lang="en-US" i="1" dirty="0" err="1" smtClean="0"/>
              <a:t>i</a:t>
            </a:r>
            <a:r>
              <a:rPr lang="en-US" i="1" dirty="0" smtClean="0"/>
              <a:t>, j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then h(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i</a:t>
            </a:r>
            <a:r>
              <a:rPr lang="en-US" i="1" dirty="0" smtClean="0"/>
              <a:t>) &lt; = h*(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i</a:t>
            </a:r>
            <a:r>
              <a:rPr lang="en-US" i="1" dirty="0" smtClean="0"/>
              <a:t>)  for all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</a:t>
            </a:r>
            <a:r>
              <a:rPr lang="en-US" dirty="0" err="1" smtClean="0"/>
              <a:t>Monotonicity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Let us consider the following as the optimal path starting with a node </a:t>
            </a:r>
            <a:r>
              <a:rPr lang="en-US" i="1" dirty="0" smtClean="0"/>
              <a:t>n = n</a:t>
            </a:r>
            <a:r>
              <a:rPr lang="en-US" sz="1900" i="1" dirty="0" smtClean="0"/>
              <a:t>1</a:t>
            </a:r>
            <a:r>
              <a:rPr lang="en-US" i="1" dirty="0" smtClean="0"/>
              <a:t> – n</a:t>
            </a:r>
            <a:r>
              <a:rPr lang="en-US" sz="1700" i="1" dirty="0" smtClean="0"/>
              <a:t>2</a:t>
            </a:r>
            <a:r>
              <a:rPr lang="en-US" i="1" dirty="0" smtClean="0"/>
              <a:t> – n</a:t>
            </a:r>
            <a:r>
              <a:rPr lang="en-US" sz="2200" i="1" dirty="0" smtClean="0"/>
              <a:t>3</a:t>
            </a:r>
            <a:r>
              <a:rPr lang="en-US" i="1" dirty="0" smtClean="0"/>
              <a:t> … </a:t>
            </a:r>
            <a:r>
              <a:rPr lang="en-US" i="1" dirty="0" err="1" smtClean="0"/>
              <a:t>n</a:t>
            </a:r>
            <a:r>
              <a:rPr lang="en-US" sz="2400" i="1" dirty="0" err="1" smtClean="0"/>
              <a:t>i</a:t>
            </a:r>
            <a:r>
              <a:rPr lang="en-US" i="1" dirty="0" smtClean="0"/>
              <a:t> - … n</a:t>
            </a:r>
            <a:r>
              <a:rPr lang="en-US" sz="2400" i="1" dirty="0" smtClean="0"/>
              <a:t>m</a:t>
            </a:r>
            <a:r>
              <a:rPr lang="en-US" i="1" dirty="0" smtClean="0"/>
              <a:t> = </a:t>
            </a:r>
            <a:r>
              <a:rPr lang="en-US" i="1" dirty="0" err="1" smtClean="0"/>
              <a:t>g</a:t>
            </a:r>
            <a:r>
              <a:rPr lang="en-US" sz="2400" i="1" baseline="-25000" dirty="0" err="1" smtClean="0"/>
              <a:t>l</a:t>
            </a:r>
            <a:endParaRPr lang="en-US" sz="2400" i="1" baseline="-25000" dirty="0" smtClean="0"/>
          </a:p>
          <a:p>
            <a:pPr>
              <a:buNone/>
            </a:pPr>
            <a:r>
              <a:rPr lang="en-US" dirty="0" smtClean="0"/>
              <a:t>Observe that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i="1" dirty="0" smtClean="0"/>
              <a:t>h*(n) = c(n</a:t>
            </a:r>
            <a:r>
              <a:rPr lang="en-US" sz="1900" i="1" dirty="0" smtClean="0"/>
              <a:t>1</a:t>
            </a:r>
            <a:r>
              <a:rPr lang="en-US" i="1" dirty="0" smtClean="0"/>
              <a:t>, n</a:t>
            </a:r>
            <a:r>
              <a:rPr lang="en-US" sz="1900" i="1" dirty="0" smtClean="0"/>
              <a:t>2</a:t>
            </a:r>
            <a:r>
              <a:rPr lang="en-US" i="1" dirty="0" smtClean="0"/>
              <a:t>) + c(n</a:t>
            </a:r>
            <a:r>
              <a:rPr lang="en-US" sz="1900" i="1" dirty="0" smtClean="0"/>
              <a:t>2</a:t>
            </a:r>
            <a:r>
              <a:rPr lang="en-US" i="1" dirty="0" smtClean="0"/>
              <a:t>,n</a:t>
            </a:r>
            <a:r>
              <a:rPr lang="en-US" sz="1900" i="1" dirty="0" smtClean="0"/>
              <a:t>3</a:t>
            </a:r>
            <a:r>
              <a:rPr lang="en-US" i="1" dirty="0" smtClean="0"/>
              <a:t>) + … + c(n</a:t>
            </a:r>
            <a:r>
              <a:rPr lang="en-US" sz="2400" i="1" dirty="0" smtClean="0"/>
              <a:t>m-1</a:t>
            </a:r>
            <a:r>
              <a:rPr lang="en-US" i="1" dirty="0" smtClean="0"/>
              <a:t>, </a:t>
            </a:r>
            <a:r>
              <a:rPr lang="en-US" i="1" dirty="0" err="1" smtClean="0"/>
              <a:t>g</a:t>
            </a:r>
            <a:r>
              <a:rPr lang="en-US" sz="2400" i="1" dirty="0" err="1" smtClean="0"/>
              <a:t>i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dirty="0" smtClean="0"/>
              <a:t>Since the path given above is the optimal path from </a:t>
            </a:r>
            <a:r>
              <a:rPr lang="en-US" i="1" dirty="0" smtClean="0"/>
              <a:t>n to </a:t>
            </a:r>
            <a:r>
              <a:rPr lang="en-US" i="1" dirty="0" err="1" smtClean="0"/>
              <a:t>g</a:t>
            </a:r>
            <a:r>
              <a:rPr lang="en-US" sz="2400" i="1" baseline="-25000" dirty="0" err="1" smtClean="0"/>
              <a:t>l</a:t>
            </a:r>
            <a:endParaRPr lang="en-US" sz="2400" i="1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Now,</a:t>
            </a:r>
          </a:p>
          <a:p>
            <a:pPr lvl="1">
              <a:buNone/>
            </a:pPr>
            <a:r>
              <a:rPr lang="en-US" dirty="0" smtClean="0"/>
              <a:t>h(n</a:t>
            </a:r>
            <a:r>
              <a:rPr lang="en-US" sz="1500" dirty="0" smtClean="0"/>
              <a:t>1</a:t>
            </a:r>
            <a:r>
              <a:rPr lang="en-US" dirty="0" smtClean="0"/>
              <a:t>) &lt;= h(n</a:t>
            </a:r>
            <a:r>
              <a:rPr lang="en-US" sz="1500" dirty="0" smtClean="0"/>
              <a:t>2</a:t>
            </a:r>
            <a:r>
              <a:rPr lang="en-US" dirty="0" smtClean="0"/>
              <a:t>) + c(n</a:t>
            </a:r>
            <a:r>
              <a:rPr lang="en-US" sz="1500" dirty="0" smtClean="0"/>
              <a:t>1</a:t>
            </a:r>
            <a:r>
              <a:rPr lang="en-US" dirty="0" smtClean="0"/>
              <a:t>, n</a:t>
            </a:r>
            <a:r>
              <a:rPr lang="en-US" sz="1500" dirty="0" smtClean="0"/>
              <a:t>2</a:t>
            </a:r>
            <a:r>
              <a:rPr lang="en-US" dirty="0" smtClean="0"/>
              <a:t>) ------ </a:t>
            </a:r>
            <a:r>
              <a:rPr lang="en-US" dirty="0" err="1" smtClean="0"/>
              <a:t>Eq</a:t>
            </a:r>
            <a:r>
              <a:rPr lang="en-US" dirty="0" smtClean="0"/>
              <a:t> 1</a:t>
            </a:r>
          </a:p>
          <a:p>
            <a:pPr lvl="1">
              <a:buNone/>
            </a:pPr>
            <a:r>
              <a:rPr lang="en-US" dirty="0"/>
              <a:t>h</a:t>
            </a:r>
            <a:r>
              <a:rPr lang="en-US" dirty="0" smtClean="0"/>
              <a:t>(n</a:t>
            </a:r>
            <a:r>
              <a:rPr lang="en-US" sz="1500" dirty="0" smtClean="0"/>
              <a:t>2</a:t>
            </a:r>
            <a:r>
              <a:rPr lang="en-US" dirty="0" smtClean="0"/>
              <a:t>) &lt;= h(n</a:t>
            </a:r>
            <a:r>
              <a:rPr lang="en-US" sz="1500" dirty="0" smtClean="0"/>
              <a:t>3</a:t>
            </a:r>
            <a:r>
              <a:rPr lang="en-US" dirty="0" smtClean="0"/>
              <a:t>) + c(n</a:t>
            </a:r>
            <a:r>
              <a:rPr lang="en-US" sz="1500" dirty="0" smtClean="0"/>
              <a:t>2</a:t>
            </a:r>
            <a:r>
              <a:rPr lang="en-US" dirty="0" smtClean="0"/>
              <a:t>, n</a:t>
            </a:r>
            <a:r>
              <a:rPr lang="en-US" sz="1500" dirty="0" smtClean="0"/>
              <a:t>3</a:t>
            </a:r>
            <a:r>
              <a:rPr lang="en-US" dirty="0" smtClean="0"/>
              <a:t>) ------ </a:t>
            </a:r>
            <a:r>
              <a:rPr lang="en-US" dirty="0" err="1" smtClean="0"/>
              <a:t>Eq</a:t>
            </a:r>
            <a:r>
              <a:rPr lang="en-US" dirty="0" smtClean="0"/>
              <a:t> 2</a:t>
            </a:r>
          </a:p>
          <a:p>
            <a:pPr lvl="1">
              <a:buNone/>
            </a:pPr>
            <a:r>
              <a:rPr lang="en-US" dirty="0" smtClean="0"/>
              <a:t>:	:	:	:	:	:</a:t>
            </a:r>
          </a:p>
          <a:p>
            <a:pPr lvl="1">
              <a:buNone/>
            </a:pPr>
            <a:r>
              <a:rPr lang="en-US" dirty="0" smtClean="0"/>
              <a:t>h(n</a:t>
            </a:r>
            <a:r>
              <a:rPr lang="en-US" sz="2200" dirty="0" smtClean="0"/>
              <a:t>m-1</a:t>
            </a:r>
            <a:r>
              <a:rPr lang="en-US" dirty="0" smtClean="0"/>
              <a:t>) = h(</a:t>
            </a:r>
            <a:r>
              <a:rPr lang="en-US" dirty="0" err="1" smtClean="0"/>
              <a:t>g</a:t>
            </a:r>
            <a:r>
              <a:rPr lang="en-US" sz="2200" dirty="0" err="1" smtClean="0"/>
              <a:t>i</a:t>
            </a:r>
            <a:r>
              <a:rPr lang="en-US" dirty="0" smtClean="0"/>
              <a:t>) + c(n</a:t>
            </a:r>
            <a:r>
              <a:rPr lang="en-US" sz="2200" dirty="0" smtClean="0"/>
              <a:t>m-1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sz="2200" dirty="0" err="1" smtClean="0"/>
              <a:t>i</a:t>
            </a:r>
            <a:r>
              <a:rPr lang="en-US" dirty="0" smtClean="0"/>
              <a:t>)------ </a:t>
            </a:r>
            <a:r>
              <a:rPr lang="en-US" dirty="0" err="1" smtClean="0"/>
              <a:t>Eq</a:t>
            </a:r>
            <a:r>
              <a:rPr lang="en-US" dirty="0" smtClean="0"/>
              <a:t> (m-1)</a:t>
            </a:r>
          </a:p>
          <a:p>
            <a:pPr>
              <a:buNone/>
            </a:pPr>
            <a:r>
              <a:rPr lang="en-US" dirty="0" smtClean="0"/>
              <a:t>Adding </a:t>
            </a:r>
            <a:r>
              <a:rPr lang="en-US" dirty="0" err="1" smtClean="0"/>
              <a:t>Eq</a:t>
            </a:r>
            <a:r>
              <a:rPr lang="en-US" dirty="0" smtClean="0"/>
              <a:t> 1 to </a:t>
            </a:r>
            <a:r>
              <a:rPr lang="en-US" dirty="0" err="1" smtClean="0"/>
              <a:t>Eq</a:t>
            </a:r>
            <a:r>
              <a:rPr lang="en-US" dirty="0" smtClean="0"/>
              <a:t> (m-1) we get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h(n) &lt;= h(</a:t>
            </a:r>
            <a:r>
              <a:rPr lang="en-US" i="1" dirty="0" err="1" smtClean="0"/>
              <a:t>g</a:t>
            </a:r>
            <a:r>
              <a:rPr lang="en-US" sz="2600" i="1" baseline="-25000" dirty="0" err="1" smtClean="0"/>
              <a:t>l</a:t>
            </a:r>
            <a:r>
              <a:rPr lang="en-US" i="1" dirty="0" smtClean="0"/>
              <a:t>) + h*(n) = h*(n)</a:t>
            </a:r>
          </a:p>
          <a:p>
            <a:pPr>
              <a:buNone/>
            </a:pPr>
            <a:r>
              <a:rPr lang="en-US" dirty="0" smtClean="0"/>
              <a:t>Hence proved that MR → (h &lt;= h*)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3799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Counter example for vice-versa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2600" i="1" dirty="0" smtClean="0"/>
              <a:t>h*(n</a:t>
            </a:r>
            <a:r>
              <a:rPr lang="en-US" sz="2600" i="1" baseline="-25000" dirty="0" smtClean="0"/>
              <a:t>1</a:t>
            </a:r>
            <a:r>
              <a:rPr lang="en-US" sz="2600" i="1" dirty="0" smtClean="0"/>
              <a:t>) = 3		 h(n</a:t>
            </a:r>
            <a:r>
              <a:rPr lang="en-US" sz="2600" i="1" baseline="-25000" dirty="0" smtClean="0"/>
              <a:t>1</a:t>
            </a:r>
            <a:r>
              <a:rPr lang="en-US" sz="2600" i="1" dirty="0" smtClean="0"/>
              <a:t>) = 2.5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	</a:t>
            </a:r>
            <a:r>
              <a:rPr lang="en-US" sz="2600" i="1" dirty="0" smtClean="0"/>
              <a:t>h*(n</a:t>
            </a:r>
            <a:r>
              <a:rPr lang="en-US" sz="2600" i="1" baseline="-25000" dirty="0" smtClean="0"/>
              <a:t>2</a:t>
            </a:r>
            <a:r>
              <a:rPr lang="en-US" sz="2600" i="1" dirty="0" smtClean="0"/>
              <a:t>) = 2		 h(n</a:t>
            </a:r>
            <a:r>
              <a:rPr lang="en-US" sz="2600" i="1" baseline="-25000" dirty="0" smtClean="0"/>
              <a:t>2</a:t>
            </a:r>
            <a:r>
              <a:rPr lang="en-US" sz="2600" i="1" dirty="0" smtClean="0"/>
              <a:t>) = 1.2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	</a:t>
            </a:r>
            <a:r>
              <a:rPr lang="en-US" sz="2600" i="1" dirty="0" smtClean="0"/>
              <a:t>h*(n</a:t>
            </a:r>
            <a:r>
              <a:rPr lang="en-US" sz="2600" i="1" baseline="-25000" dirty="0" smtClean="0"/>
              <a:t>3</a:t>
            </a:r>
            <a:r>
              <a:rPr lang="en-US" sz="2600" i="1" dirty="0" smtClean="0"/>
              <a:t>) = 1		 h(n</a:t>
            </a:r>
            <a:r>
              <a:rPr lang="en-US" sz="2600" i="1" baseline="-25000" dirty="0" smtClean="0"/>
              <a:t>3</a:t>
            </a:r>
            <a:r>
              <a:rPr lang="en-US" sz="2600" i="1" dirty="0" smtClean="0"/>
              <a:t>) = 0.5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	:	:	   	:	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	</a:t>
            </a:r>
            <a:r>
              <a:rPr lang="en-US" sz="2600" i="1" dirty="0" smtClean="0"/>
              <a:t>h*(</a:t>
            </a:r>
            <a:r>
              <a:rPr lang="en-US" sz="2600" i="1" dirty="0" err="1" smtClean="0"/>
              <a:t>g</a:t>
            </a:r>
            <a:r>
              <a:rPr lang="en-US" sz="2600" i="1" baseline="-25000" dirty="0" err="1" smtClean="0"/>
              <a:t>l</a:t>
            </a:r>
            <a:r>
              <a:rPr lang="en-US" sz="2600" i="1" dirty="0" smtClean="0"/>
              <a:t>) = 0		 h(</a:t>
            </a:r>
            <a:r>
              <a:rPr lang="en-US" sz="2600" i="1" dirty="0" err="1" smtClean="0"/>
              <a:t>g</a:t>
            </a:r>
            <a:r>
              <a:rPr lang="en-US" sz="2600" i="1" baseline="-25000" dirty="0" err="1" smtClean="0"/>
              <a:t>l</a:t>
            </a:r>
            <a:r>
              <a:rPr lang="en-US" sz="2600" i="1" dirty="0" smtClean="0"/>
              <a:t>) = 0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	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	</a:t>
            </a:r>
            <a:r>
              <a:rPr lang="en-US" sz="2600" i="1" dirty="0" smtClean="0"/>
              <a:t>h &lt; h*</a:t>
            </a:r>
            <a:r>
              <a:rPr lang="en-US" sz="2600" dirty="0" smtClean="0"/>
              <a:t> everywhere but MR is not 			satisfied</a:t>
            </a:r>
            <a:endParaRPr lang="en-US" sz="2600" dirty="0"/>
          </a:p>
        </p:txBody>
      </p:sp>
      <p:sp>
        <p:nvSpPr>
          <p:cNvPr id="4" name="Oval 3"/>
          <p:cNvSpPr/>
          <p:nvPr/>
        </p:nvSpPr>
        <p:spPr>
          <a:xfrm>
            <a:off x="1371600" y="22860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1371600" y="31242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371600" y="41148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1371600" y="5638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rot="5400000">
            <a:off x="1600200" y="2933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 rot="5400000">
            <a:off x="1504950" y="38290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rot="16200000" flipH="1">
            <a:off x="1486694" y="5296694"/>
            <a:ext cx="532606" cy="15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524000"/>
            <a:ext cx="7467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Let </a:t>
            </a:r>
            <a:r>
              <a:rPr lang="pt-BR" i="1" dirty="0" smtClean="0"/>
              <a:t>S-N</a:t>
            </a:r>
            <a:r>
              <a:rPr lang="pt-BR" i="1" baseline="-25000" dirty="0" smtClean="0"/>
              <a:t>1</a:t>
            </a:r>
            <a:r>
              <a:rPr lang="pt-BR" i="1" dirty="0" smtClean="0"/>
              <a:t>- N</a:t>
            </a:r>
            <a:r>
              <a:rPr lang="pt-BR" i="1" baseline="-25000" dirty="0" smtClean="0"/>
              <a:t>2</a:t>
            </a:r>
            <a:r>
              <a:rPr lang="pt-BR" i="1" dirty="0" smtClean="0"/>
              <a:t>- N</a:t>
            </a:r>
            <a:r>
              <a:rPr lang="pt-BR" i="1" baseline="-25000" dirty="0" smtClean="0"/>
              <a:t>3</a:t>
            </a:r>
            <a:r>
              <a:rPr lang="pt-BR" i="1" dirty="0" smtClean="0"/>
              <a:t>- N</a:t>
            </a:r>
            <a:r>
              <a:rPr lang="pt-BR" i="1" baseline="-25000" dirty="0" smtClean="0"/>
              <a:t>4</a:t>
            </a:r>
            <a:r>
              <a:rPr lang="pt-BR" i="1" dirty="0" smtClean="0"/>
              <a:t>... </a:t>
            </a:r>
            <a:r>
              <a:rPr lang="en-US" i="1" dirty="0" smtClean="0"/>
              <a:t>N</a:t>
            </a:r>
            <a:r>
              <a:rPr lang="en-US" i="1" baseline="-25000" dirty="0" smtClean="0"/>
              <a:t>m</a:t>
            </a:r>
            <a:r>
              <a:rPr lang="en-US" i="1" dirty="0" smtClean="0"/>
              <a:t> …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be an optimal path from </a:t>
            </a:r>
            <a:r>
              <a:rPr lang="en-US" i="1" dirty="0" smtClean="0"/>
              <a:t>S </a:t>
            </a:r>
            <a:r>
              <a:rPr lang="en-US" dirty="0" smtClean="0"/>
              <a:t>to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 (all of which might or might not have been explored)</a:t>
            </a:r>
            <a:r>
              <a:rPr lang="en-US" i="1" dirty="0" smtClean="0"/>
              <a:t>. </a:t>
            </a:r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i="1" baseline="-25000" dirty="0" smtClean="0"/>
              <a:t>m </a:t>
            </a:r>
            <a:r>
              <a:rPr lang="en-US" i="1" dirty="0" smtClean="0"/>
              <a:t> </a:t>
            </a:r>
            <a:r>
              <a:rPr lang="en-US" dirty="0" smtClean="0"/>
              <a:t>be the </a:t>
            </a:r>
            <a:r>
              <a:rPr lang="en-US" b="1" dirty="0" smtClean="0"/>
              <a:t>last</a:t>
            </a:r>
            <a:r>
              <a:rPr lang="en-US" dirty="0" smtClean="0"/>
              <a:t> node on this path which is on the open list, i.e., </a:t>
            </a:r>
            <a:r>
              <a:rPr lang="en-US" i="1" dirty="0" smtClean="0"/>
              <a:t>all</a:t>
            </a:r>
            <a:r>
              <a:rPr lang="en-US" dirty="0" smtClean="0"/>
              <a:t> the ancestors from </a:t>
            </a:r>
            <a:r>
              <a:rPr lang="en-US" i="1" dirty="0" smtClean="0"/>
              <a:t>S </a:t>
            </a:r>
            <a:r>
              <a:rPr lang="en-US" dirty="0" smtClean="0"/>
              <a:t>up to </a:t>
            </a:r>
            <a:r>
              <a:rPr lang="en-US" i="1" dirty="0" smtClean="0"/>
              <a:t>N</a:t>
            </a:r>
            <a:r>
              <a:rPr lang="en-US" i="1" baseline="-25000" dirty="0" smtClean="0"/>
              <a:t>m-1</a:t>
            </a:r>
            <a:r>
              <a:rPr lang="en-US" i="1" dirty="0" smtClean="0"/>
              <a:t> </a:t>
            </a:r>
            <a:r>
              <a:rPr lang="en-US" dirty="0" smtClean="0"/>
              <a:t>are in the closed list.</a:t>
            </a:r>
          </a:p>
          <a:p>
            <a:endParaRPr lang="en-US" dirty="0" smtClean="0"/>
          </a:p>
          <a:p>
            <a:r>
              <a:rPr lang="en-US" dirty="0" smtClean="0"/>
              <a:t>For every node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on the optimal path, </a:t>
            </a:r>
          </a:p>
          <a:p>
            <a:endParaRPr lang="en-US" i="1" dirty="0" smtClean="0"/>
          </a:p>
          <a:p>
            <a:r>
              <a:rPr lang="pl-PL" i="1" dirty="0" smtClean="0"/>
              <a:t>g*(N</a:t>
            </a:r>
            <a:r>
              <a:rPr lang="pl-PL" i="1" baseline="-25000" dirty="0" smtClean="0"/>
              <a:t>p</a:t>
            </a:r>
            <a:r>
              <a:rPr lang="pl-PL" i="1" dirty="0" smtClean="0"/>
              <a:t>)+h(N</a:t>
            </a:r>
            <a:r>
              <a:rPr lang="pl-PL" i="1" baseline="-25000" dirty="0" smtClean="0"/>
              <a:t>p</a:t>
            </a:r>
            <a:r>
              <a:rPr lang="pl-PL" i="1" dirty="0" smtClean="0"/>
              <a:t>)&lt;= g*(N</a:t>
            </a:r>
            <a:r>
              <a:rPr lang="pl-PL" i="1" baseline="-25000" dirty="0" smtClean="0"/>
              <a:t>p</a:t>
            </a:r>
            <a:r>
              <a:rPr lang="pl-PL" i="1" dirty="0" smtClean="0"/>
              <a:t>)+C(N</a:t>
            </a:r>
            <a:r>
              <a:rPr lang="pl-PL" i="1" baseline="-25000" dirty="0" smtClean="0"/>
              <a:t>p</a:t>
            </a:r>
            <a:r>
              <a:rPr lang="pl-PL" i="1" dirty="0" smtClean="0"/>
              <a:t>,N</a:t>
            </a:r>
            <a:r>
              <a:rPr lang="pl-PL" i="1" baseline="-25000" dirty="0" smtClean="0"/>
              <a:t>p+1</a:t>
            </a:r>
            <a:r>
              <a:rPr lang="pl-PL" i="1" dirty="0" smtClean="0"/>
              <a:t>)+h(N</a:t>
            </a:r>
            <a:r>
              <a:rPr lang="pl-PL" i="1" baseline="-25000" dirty="0" smtClean="0"/>
              <a:t>p+1</a:t>
            </a:r>
            <a:r>
              <a:rPr lang="pl-PL" i="1" dirty="0" smtClean="0"/>
              <a:t>), </a:t>
            </a:r>
            <a:r>
              <a:rPr lang="pl-PL" dirty="0" smtClean="0"/>
              <a:t>by monotone restriction</a:t>
            </a:r>
            <a:endParaRPr lang="en-US" dirty="0" smtClean="0"/>
          </a:p>
          <a:p>
            <a:pPr lvl="0"/>
            <a:r>
              <a:rPr lang="en-US" i="1" dirty="0" smtClean="0"/>
              <a:t>g*(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)+h(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)&lt;= g*(N</a:t>
            </a:r>
            <a:r>
              <a:rPr lang="en-US" i="1" baseline="-25000" dirty="0" smtClean="0"/>
              <a:t>p+1</a:t>
            </a:r>
            <a:r>
              <a:rPr lang="en-US" i="1" dirty="0" smtClean="0"/>
              <a:t>)+h(N</a:t>
            </a:r>
            <a:r>
              <a:rPr lang="en-US" i="1" baseline="-25000" dirty="0" smtClean="0"/>
              <a:t>p+1</a:t>
            </a:r>
            <a:r>
              <a:rPr lang="en-US" i="1" dirty="0" smtClean="0"/>
              <a:t>) </a:t>
            </a:r>
            <a:r>
              <a:rPr lang="en-US" dirty="0" smtClean="0"/>
              <a:t>on the optimal path</a:t>
            </a:r>
          </a:p>
          <a:p>
            <a:pPr lvl="0"/>
            <a:r>
              <a:rPr lang="en-US" i="1" dirty="0" smtClean="0"/>
              <a:t>g*(N</a:t>
            </a:r>
            <a:r>
              <a:rPr lang="en-US" i="1" baseline="-25000" dirty="0" smtClean="0"/>
              <a:t>m</a:t>
            </a:r>
            <a:r>
              <a:rPr lang="en-US" i="1" dirty="0" smtClean="0"/>
              <a:t>)+ h(N</a:t>
            </a:r>
            <a:r>
              <a:rPr lang="en-US" i="1" baseline="-25000" dirty="0" smtClean="0"/>
              <a:t>m</a:t>
            </a:r>
            <a:r>
              <a:rPr lang="en-US" i="1" dirty="0" smtClean="0"/>
              <a:t>)&lt;= g*(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)+ h(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 </a:t>
            </a:r>
            <a:r>
              <a:rPr lang="en-US" dirty="0" smtClean="0"/>
              <a:t>by transitivity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Since all ancestors of </a:t>
            </a:r>
            <a:r>
              <a:rPr lang="en-US" i="1" dirty="0" smtClean="0"/>
              <a:t>N</a:t>
            </a:r>
            <a:r>
              <a:rPr lang="en-US" i="1" baseline="-25000" dirty="0" smtClean="0"/>
              <a:t>m  </a:t>
            </a:r>
            <a:r>
              <a:rPr lang="en-US" dirty="0" smtClean="0"/>
              <a:t>in the optimal path are in the closed list, </a:t>
            </a:r>
          </a:p>
          <a:p>
            <a:endParaRPr lang="en-US" i="1" dirty="0" smtClean="0"/>
          </a:p>
          <a:p>
            <a:r>
              <a:rPr lang="en-US" i="1" dirty="0" smtClean="0"/>
              <a:t>g (N</a:t>
            </a:r>
            <a:r>
              <a:rPr lang="en-US" i="1" baseline="-25000" dirty="0" smtClean="0"/>
              <a:t>m</a:t>
            </a:r>
            <a:r>
              <a:rPr lang="en-US" i="1" dirty="0" smtClean="0"/>
              <a:t>)= g*(N</a:t>
            </a:r>
            <a:r>
              <a:rPr lang="en-US" i="1" baseline="-25000" dirty="0" smtClean="0"/>
              <a:t>m</a:t>
            </a:r>
            <a:r>
              <a:rPr lang="en-US" i="1" dirty="0" smtClean="0"/>
              <a:t>). </a:t>
            </a:r>
            <a:endParaRPr lang="en-US" dirty="0" smtClean="0"/>
          </a:p>
          <a:p>
            <a:r>
              <a:rPr lang="en-US" dirty="0" smtClean="0"/>
              <a:t>=&gt; </a:t>
            </a:r>
            <a:r>
              <a:rPr lang="en-US" i="1" dirty="0" smtClean="0"/>
              <a:t>f(N</a:t>
            </a:r>
            <a:r>
              <a:rPr lang="en-US" i="1" baseline="-25000" dirty="0" smtClean="0"/>
              <a:t>m</a:t>
            </a:r>
            <a:r>
              <a:rPr lang="en-US" i="1" dirty="0" smtClean="0"/>
              <a:t>)= g(N</a:t>
            </a:r>
            <a:r>
              <a:rPr lang="en-US" i="1" baseline="-25000" dirty="0" smtClean="0"/>
              <a:t>m</a:t>
            </a:r>
            <a:r>
              <a:rPr lang="en-US" i="1" dirty="0" smtClean="0"/>
              <a:t>)+ h(N</a:t>
            </a:r>
            <a:r>
              <a:rPr lang="en-US" i="1" baseline="-25000" dirty="0" smtClean="0"/>
              <a:t>m</a:t>
            </a:r>
            <a:r>
              <a:rPr lang="en-US" i="1" dirty="0" smtClean="0"/>
              <a:t>)= g*(N</a:t>
            </a:r>
            <a:r>
              <a:rPr lang="en-US" i="1" baseline="-25000" dirty="0" smtClean="0"/>
              <a:t>m</a:t>
            </a:r>
            <a:r>
              <a:rPr lang="en-US" i="1" dirty="0" smtClean="0"/>
              <a:t>)+ h(N</a:t>
            </a:r>
            <a:r>
              <a:rPr lang="en-US" i="1" baseline="-25000" dirty="0" smtClean="0"/>
              <a:t>m</a:t>
            </a:r>
            <a:r>
              <a:rPr lang="en-US" i="1" dirty="0" smtClean="0"/>
              <a:t>)&lt;= g*(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)+ h(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 </a:t>
            </a:r>
            <a:r>
              <a:rPr lang="en-US" dirty="0" smtClean="0"/>
              <a:t>		</a:t>
            </a:r>
          </a:p>
          <a:p>
            <a:r>
              <a:rPr lang="en-US" i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228600"/>
            <a:ext cx="7772400" cy="14620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 of MR leading to optimal path for every expanded node (1/2)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52400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if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 is chosen in preference to </a:t>
            </a:r>
            <a:r>
              <a:rPr lang="en-US" i="1" dirty="0" smtClean="0"/>
              <a:t>N</a:t>
            </a:r>
            <a:r>
              <a:rPr lang="en-US" i="1" baseline="-25000" dirty="0" smtClean="0"/>
              <a:t>m</a:t>
            </a:r>
            <a:r>
              <a:rPr lang="en-US" i="1" dirty="0" smtClean="0"/>
              <a:t>,</a:t>
            </a:r>
            <a:endParaRPr lang="en-US" dirty="0" smtClean="0"/>
          </a:p>
          <a:p>
            <a:r>
              <a:rPr lang="en-US" i="1" dirty="0" smtClean="0"/>
              <a:t>	f(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 &lt;= f(N</a:t>
            </a:r>
            <a:r>
              <a:rPr lang="en-US" i="1" baseline="-25000" dirty="0" smtClean="0"/>
              <a:t>m</a:t>
            </a:r>
            <a:r>
              <a:rPr lang="en-US" i="1" dirty="0" smtClean="0"/>
              <a:t>)</a:t>
            </a:r>
            <a:endParaRPr lang="en-US" dirty="0" smtClean="0"/>
          </a:p>
          <a:p>
            <a:pPr lvl="0"/>
            <a:r>
              <a:rPr lang="pt-BR" i="1" dirty="0" smtClean="0"/>
              <a:t>g(N</a:t>
            </a:r>
            <a:r>
              <a:rPr lang="pt-BR" i="1" baseline="-25000" dirty="0" smtClean="0"/>
              <a:t>k</a:t>
            </a:r>
            <a:r>
              <a:rPr lang="pt-BR" i="1" dirty="0" smtClean="0"/>
              <a:t>)+ h(N</a:t>
            </a:r>
            <a:r>
              <a:rPr lang="pt-BR" i="1" baseline="-25000" dirty="0" smtClean="0"/>
              <a:t>k</a:t>
            </a:r>
            <a:r>
              <a:rPr lang="pt-BR" i="1" dirty="0" smtClean="0"/>
              <a:t>) &lt;= g(N</a:t>
            </a:r>
            <a:r>
              <a:rPr lang="pt-BR" i="1" baseline="-25000" dirty="0" smtClean="0"/>
              <a:t>m</a:t>
            </a:r>
            <a:r>
              <a:rPr lang="pt-BR" i="1" dirty="0" smtClean="0"/>
              <a:t>)+ h(N</a:t>
            </a:r>
            <a:r>
              <a:rPr lang="pt-BR" i="1" baseline="-25000" dirty="0" smtClean="0"/>
              <a:t>m</a:t>
            </a:r>
            <a:r>
              <a:rPr lang="pt-BR" i="1" dirty="0" smtClean="0"/>
              <a:t>)</a:t>
            </a:r>
            <a:endParaRPr lang="en-US" dirty="0" smtClean="0"/>
          </a:p>
          <a:p>
            <a:pPr lvl="0"/>
            <a:r>
              <a:rPr lang="pt-BR" i="1" dirty="0" smtClean="0"/>
              <a:t>                        = g*(N</a:t>
            </a:r>
            <a:r>
              <a:rPr lang="pt-BR" i="1" baseline="-25000" dirty="0" smtClean="0"/>
              <a:t>m</a:t>
            </a:r>
            <a:r>
              <a:rPr lang="pt-BR" i="1" dirty="0" smtClean="0"/>
              <a:t>)+ h(N</a:t>
            </a:r>
            <a:r>
              <a:rPr lang="pt-BR" i="1" baseline="-25000" dirty="0" smtClean="0"/>
              <a:t>m</a:t>
            </a:r>
            <a:r>
              <a:rPr lang="pt-BR" i="1" dirty="0" smtClean="0"/>
              <a:t>)</a:t>
            </a:r>
            <a:endParaRPr lang="en-US" dirty="0" smtClean="0"/>
          </a:p>
          <a:p>
            <a:pPr lvl="0"/>
            <a:r>
              <a:rPr lang="pt-BR" i="1" dirty="0" smtClean="0"/>
              <a:t>                      &lt;= g*((N</a:t>
            </a:r>
            <a:r>
              <a:rPr lang="pt-BR" i="1" baseline="-25000" dirty="0" smtClean="0"/>
              <a:t>k</a:t>
            </a:r>
            <a:r>
              <a:rPr lang="pt-BR" i="1" dirty="0" smtClean="0"/>
              <a:t>)+ h(N</a:t>
            </a:r>
            <a:r>
              <a:rPr lang="pt-BR" i="1" baseline="-25000" dirty="0" smtClean="0"/>
              <a:t>k</a:t>
            </a:r>
            <a:r>
              <a:rPr lang="pt-BR" i="1" dirty="0" smtClean="0"/>
              <a:t>)</a:t>
            </a:r>
            <a:endParaRPr lang="en-US" dirty="0" smtClean="0"/>
          </a:p>
          <a:p>
            <a:pPr lvl="0"/>
            <a:r>
              <a:rPr lang="en-US" i="1" dirty="0" smtClean="0"/>
              <a:t>g(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)&lt;=g*(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			</a:t>
            </a:r>
          </a:p>
          <a:p>
            <a:pPr lvl="0"/>
            <a:r>
              <a:rPr lang="en-US" dirty="0" smtClean="0"/>
              <a:t> </a:t>
            </a:r>
          </a:p>
          <a:p>
            <a:r>
              <a:rPr lang="en-US" dirty="0" smtClean="0"/>
              <a:t>But      </a:t>
            </a:r>
            <a:r>
              <a:rPr lang="en-US" i="1" dirty="0" smtClean="0"/>
              <a:t>g(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)&gt;=g*(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), </a:t>
            </a:r>
            <a:r>
              <a:rPr lang="en-US" dirty="0" smtClean="0"/>
              <a:t>by definition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Hence </a:t>
            </a:r>
            <a:r>
              <a:rPr lang="en-US" i="1" dirty="0" smtClean="0"/>
              <a:t>g(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)=g*(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i="1" dirty="0" smtClean="0"/>
              <a:t> </a:t>
            </a:r>
            <a:endParaRPr lang="en-US" dirty="0" smtClean="0"/>
          </a:p>
          <a:p>
            <a:r>
              <a:rPr lang="en-US" dirty="0" smtClean="0"/>
              <a:t>This means that if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dirty="0" smtClean="0"/>
              <a:t> is chosen for expansion, the optimal path to this from S has already been found</a:t>
            </a:r>
          </a:p>
          <a:p>
            <a:endParaRPr lang="en-US" dirty="0" smtClean="0"/>
          </a:p>
          <a:p>
            <a:r>
              <a:rPr lang="en-US" i="1" dirty="0" smtClean="0"/>
              <a:t>TRY proving by induction on the length of optimal path</a:t>
            </a:r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228600"/>
            <a:ext cx="7772400" cy="14620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 of MR leading to optimal path for every expanded node (2/2)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04887"/>
          </a:xfrm>
        </p:spPr>
        <p:txBody>
          <a:bodyPr>
            <a:normAutofit/>
          </a:bodyPr>
          <a:lstStyle/>
          <a:p>
            <a:r>
              <a:rPr lang="en-US" dirty="0" err="1" smtClean="0"/>
              <a:t>Monotonicity</a:t>
            </a:r>
            <a:r>
              <a:rPr lang="en-US" dirty="0" smtClean="0"/>
              <a:t> of </a:t>
            </a:r>
            <a:r>
              <a:rPr lang="en-US" i="1" dirty="0" smtClean="0"/>
              <a:t>f()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Statement:</a:t>
            </a:r>
          </a:p>
          <a:p>
            <a:pPr>
              <a:buNone/>
            </a:pPr>
            <a:r>
              <a:rPr lang="en-US" i="1" dirty="0" smtClean="0"/>
              <a:t>f</a:t>
            </a:r>
            <a:r>
              <a:rPr lang="en-US" dirty="0" smtClean="0"/>
              <a:t> values of nodes expanded by A* increase monotonically, if </a:t>
            </a:r>
            <a:r>
              <a:rPr lang="en-US" i="1" dirty="0" smtClean="0"/>
              <a:t>h</a:t>
            </a:r>
            <a:r>
              <a:rPr lang="en-US" dirty="0" smtClean="0"/>
              <a:t> is monotone. </a:t>
            </a:r>
          </a:p>
          <a:p>
            <a:pPr>
              <a:buNone/>
            </a:pPr>
            <a:r>
              <a:rPr lang="en-US" dirty="0" smtClean="0"/>
              <a:t>Proof:</a:t>
            </a:r>
          </a:p>
          <a:p>
            <a:pPr>
              <a:buNone/>
            </a:pPr>
            <a:r>
              <a:rPr lang="en-US" dirty="0" smtClean="0"/>
              <a:t>Suppose 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j</a:t>
            </a:r>
            <a:r>
              <a:rPr lang="en-US" dirty="0" smtClean="0"/>
              <a:t> are expanded with temporal </a:t>
            </a:r>
            <a:r>
              <a:rPr lang="en-US" dirty="0" err="1" smtClean="0"/>
              <a:t>sequentiality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j</a:t>
            </a:r>
            <a:r>
              <a:rPr lang="en-US" dirty="0" smtClean="0"/>
              <a:t> is expanded after </a:t>
            </a:r>
            <a:r>
              <a:rPr lang="en-US" i="1" dirty="0" err="1" smtClean="0"/>
              <a:t>n</a:t>
            </a:r>
            <a:r>
              <a:rPr lang="en-US" sz="2400" i="1" baseline="-25000" dirty="0" err="1" smtClean="0"/>
              <a:t>i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en-US" dirty="0" smtClean="0"/>
              <a:t>Proof (1/3)…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16764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sz="1400" dirty="0" err="1" smtClean="0"/>
              <a:t>i</a:t>
            </a:r>
            <a:r>
              <a:rPr lang="en-US" dirty="0" smtClean="0"/>
              <a:t> expanded before </a:t>
            </a:r>
            <a:r>
              <a:rPr lang="en-US" dirty="0" err="1" smtClean="0"/>
              <a:t>n</a:t>
            </a:r>
            <a:r>
              <a:rPr lang="en-US" sz="1400" dirty="0" err="1" smtClean="0"/>
              <a:t>j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895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n</a:t>
            </a:r>
            <a:r>
              <a:rPr lang="en-US" sz="1400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n</a:t>
            </a:r>
            <a:r>
              <a:rPr lang="en-US" sz="1400" i="1" baseline="-25000" dirty="0" err="1" smtClean="0"/>
              <a:t>j</a:t>
            </a:r>
            <a:r>
              <a:rPr lang="en-US" dirty="0" smtClean="0"/>
              <a:t> co-existing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971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</a:t>
            </a:r>
            <a:r>
              <a:rPr lang="en-US" sz="1400" i="1" baseline="-25000" dirty="0" err="1"/>
              <a:t>j</a:t>
            </a:r>
            <a:r>
              <a:rPr lang="en-US" dirty="0" smtClean="0"/>
              <a:t> comes to open list as a result of expanding</a:t>
            </a:r>
            <a:r>
              <a:rPr lang="en-US" i="1" dirty="0" smtClean="0"/>
              <a:t> </a:t>
            </a:r>
            <a:r>
              <a:rPr lang="en-US" i="1" dirty="0" err="1" smtClean="0"/>
              <a:t>n</a:t>
            </a:r>
            <a:r>
              <a:rPr lang="en-US" sz="1400" i="1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and is expanded immediately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 rot="5400000">
            <a:off x="2686050" y="1352550"/>
            <a:ext cx="8382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 rot="16200000" flipH="1">
            <a:off x="4781550" y="1352550"/>
            <a:ext cx="9144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45720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</a:t>
            </a:r>
            <a:r>
              <a:rPr lang="en-US" sz="1400" i="1" baseline="-25000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parent pointer changes to </a:t>
            </a:r>
            <a:r>
              <a:rPr lang="en-US" i="1" dirty="0" err="1" smtClean="0"/>
              <a:t>n</a:t>
            </a:r>
            <a:r>
              <a:rPr lang="en-US" sz="1400" i="1" baseline="-25000" dirty="0" err="1" smtClean="0"/>
              <a:t>i</a:t>
            </a:r>
            <a:r>
              <a:rPr lang="en-US" dirty="0" smtClean="0"/>
              <a:t> and expanded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028700" y="33909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4724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n</a:t>
            </a:r>
            <a:r>
              <a:rPr lang="en-US" sz="1400" i="1" baseline="-25000" dirty="0" err="1" smtClean="0"/>
              <a:t>j</a:t>
            </a:r>
            <a:r>
              <a:rPr lang="en-US" sz="1400" dirty="0" smtClean="0"/>
              <a:t> </a:t>
            </a:r>
            <a:r>
              <a:rPr lang="en-US" dirty="0" smtClean="0"/>
              <a:t>expanded after </a:t>
            </a:r>
            <a:r>
              <a:rPr lang="en-US" i="1" dirty="0" err="1" smtClean="0"/>
              <a:t>n</a:t>
            </a:r>
            <a:r>
              <a:rPr lang="en-US" sz="1400" i="1" baseline="-25000" dirty="0" err="1" smtClean="0"/>
              <a:t>i</a:t>
            </a:r>
            <a:endParaRPr lang="en-US" i="1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38400" y="33528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1295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cases for rigorous proof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(2/3)…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previous cases are forms of the following two cases (think!)</a:t>
            </a:r>
          </a:p>
          <a:p>
            <a:r>
              <a:rPr lang="en-US" dirty="0" smtClean="0"/>
              <a:t>CASE 1: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sz="2000" dirty="0" err="1" smtClean="0"/>
              <a:t>j</a:t>
            </a:r>
            <a:r>
              <a:rPr lang="en-US" dirty="0" smtClean="0"/>
              <a:t> was on open list when </a:t>
            </a:r>
            <a:r>
              <a:rPr lang="en-US" dirty="0" err="1" smtClean="0"/>
              <a:t>n</a:t>
            </a:r>
            <a:r>
              <a:rPr lang="en-US" sz="2000" dirty="0" err="1" smtClean="0"/>
              <a:t>i</a:t>
            </a:r>
            <a:r>
              <a:rPr lang="en-US" dirty="0" smtClean="0"/>
              <a:t> was expanded</a:t>
            </a:r>
          </a:p>
          <a:p>
            <a:pPr lvl="1">
              <a:buNone/>
            </a:pPr>
            <a:r>
              <a:rPr lang="en-US" dirty="0" smtClean="0"/>
              <a:t>Hence, </a:t>
            </a:r>
            <a:r>
              <a:rPr lang="en-US" i="1" dirty="0" smtClean="0"/>
              <a:t>f(</a:t>
            </a:r>
            <a:r>
              <a:rPr lang="en-US" i="1" dirty="0" err="1" smtClean="0"/>
              <a:t>n</a:t>
            </a:r>
            <a:r>
              <a:rPr lang="en-US" sz="1800" i="1" baseline="-25000" dirty="0" err="1" smtClean="0"/>
              <a:t>i</a:t>
            </a:r>
            <a:r>
              <a:rPr lang="en-US" i="1" dirty="0" smtClean="0"/>
              <a:t>) &lt;= f(</a:t>
            </a:r>
            <a:r>
              <a:rPr lang="en-US" i="1" dirty="0" err="1" smtClean="0"/>
              <a:t>n</a:t>
            </a:r>
            <a:r>
              <a:rPr lang="en-US" sz="1800" i="1" baseline="-25000" dirty="0" err="1" smtClean="0"/>
              <a:t>j</a:t>
            </a:r>
            <a:r>
              <a:rPr lang="en-US" i="1" dirty="0" smtClean="0"/>
              <a:t>)  </a:t>
            </a:r>
            <a:r>
              <a:rPr lang="en-US" dirty="0" smtClean="0"/>
              <a:t>by property of A*</a:t>
            </a:r>
          </a:p>
          <a:p>
            <a:r>
              <a:rPr lang="en-US" dirty="0" smtClean="0"/>
              <a:t>CASE 2: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i="1" dirty="0" err="1" smtClean="0"/>
              <a:t>n</a:t>
            </a:r>
            <a:r>
              <a:rPr lang="en-US" sz="2000" i="1" baseline="-25000" dirty="0" err="1" smtClean="0"/>
              <a:t>j</a:t>
            </a:r>
            <a:r>
              <a:rPr lang="en-US" dirty="0" smtClean="0"/>
              <a:t> comes to open list due to expansion of </a:t>
            </a:r>
            <a:r>
              <a:rPr lang="en-US" dirty="0" err="1" smtClean="0"/>
              <a:t>n</a:t>
            </a:r>
            <a:r>
              <a:rPr lang="en-US" sz="2000" baseline="-25000" dirty="0" err="1" smtClean="0"/>
              <a:t>i</a:t>
            </a:r>
            <a:endParaRPr lang="en-US" baseline="-250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04887"/>
          </a:xfrm>
        </p:spPr>
        <p:txBody>
          <a:bodyPr/>
          <a:lstStyle/>
          <a:p>
            <a:r>
              <a:rPr lang="en-US" dirty="0" smtClean="0"/>
              <a:t>Proof (3/3)…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5240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</a:t>
            </a:r>
            <a:r>
              <a:rPr lang="en-US" sz="1400" baseline="-25000" dirty="0" err="1" smtClean="0"/>
              <a:t>i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838200" y="34290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</a:t>
            </a:r>
            <a:r>
              <a:rPr lang="en-US" sz="1400" baseline="-25000" dirty="0" err="1"/>
              <a:t>j</a:t>
            </a:r>
            <a:endParaRPr lang="en-US" baseline="-25000" dirty="0"/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 rot="5400000">
            <a:off x="381000" y="2667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1295400"/>
            <a:ext cx="685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2: </a:t>
            </a:r>
          </a:p>
          <a:p>
            <a:r>
              <a:rPr lang="en-US" dirty="0"/>
              <a:t>	</a:t>
            </a:r>
            <a:r>
              <a:rPr lang="en-US" i="1" dirty="0" smtClean="0"/>
              <a:t>f(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= g(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+ h(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		(</a:t>
            </a:r>
            <a:r>
              <a:rPr lang="en-US" dirty="0" err="1" smtClean="0"/>
              <a:t>Defn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i="1" dirty="0" smtClean="0"/>
              <a:t>f(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j</a:t>
            </a:r>
            <a:r>
              <a:rPr lang="en-US" i="1" dirty="0" smtClean="0"/>
              <a:t>) = g(</a:t>
            </a:r>
            <a:r>
              <a:rPr lang="en-US" i="1" dirty="0" err="1" smtClean="0"/>
              <a:t>n</a:t>
            </a:r>
            <a:r>
              <a:rPr lang="en-US" sz="1400" i="1" dirty="0" err="1"/>
              <a:t>j</a:t>
            </a:r>
            <a:r>
              <a:rPr lang="en-US" i="1" dirty="0" smtClean="0"/>
              <a:t>) + h(</a:t>
            </a:r>
            <a:r>
              <a:rPr lang="en-US" i="1" dirty="0" err="1" smtClean="0"/>
              <a:t>n</a:t>
            </a:r>
            <a:r>
              <a:rPr lang="en-US" sz="1400" i="1" dirty="0" err="1"/>
              <a:t>j</a:t>
            </a:r>
            <a:r>
              <a:rPr lang="en-US" i="1" dirty="0" smtClean="0"/>
              <a:t>)</a:t>
            </a:r>
            <a:r>
              <a:rPr lang="en-US" dirty="0" smtClean="0"/>
              <a:t>		(</a:t>
            </a:r>
            <a:r>
              <a:rPr lang="en-US" dirty="0" err="1" smtClean="0"/>
              <a:t>Defn</a:t>
            </a:r>
            <a:r>
              <a:rPr lang="en-US" dirty="0" smtClean="0"/>
              <a:t> of</a:t>
            </a:r>
            <a:r>
              <a:rPr lang="en-US" i="1" dirty="0" smtClean="0"/>
              <a:t> 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i="1" dirty="0" smtClean="0"/>
              <a:t>f(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= g(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+ h(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= g*(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+ h(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  ---</a:t>
            </a:r>
            <a:r>
              <a:rPr lang="en-US" i="1" dirty="0" err="1" smtClean="0"/>
              <a:t>Eq</a:t>
            </a:r>
            <a:r>
              <a:rPr lang="en-US" i="1" dirty="0" smtClean="0"/>
              <a:t> 1  </a:t>
            </a:r>
            <a:r>
              <a:rPr lang="en-US" dirty="0" smtClean="0"/>
              <a:t>	(since </a:t>
            </a:r>
            <a:r>
              <a:rPr lang="en-US" dirty="0" err="1" smtClean="0"/>
              <a:t>n</a:t>
            </a:r>
            <a:r>
              <a:rPr lang="en-US" sz="1400" dirty="0" err="1" smtClean="0"/>
              <a:t>i</a:t>
            </a:r>
            <a:r>
              <a:rPr lang="en-US" dirty="0" smtClean="0"/>
              <a:t> is picked for 					expansion </a:t>
            </a:r>
            <a:r>
              <a:rPr lang="en-US" dirty="0" err="1" smtClean="0"/>
              <a:t>n</a:t>
            </a:r>
            <a:r>
              <a:rPr lang="en-US" sz="1400" dirty="0" err="1" smtClean="0"/>
              <a:t>i</a:t>
            </a:r>
            <a:r>
              <a:rPr lang="en-US" dirty="0" smtClean="0"/>
              <a:t> is on 						optimal path) </a:t>
            </a:r>
          </a:p>
          <a:p>
            <a:endParaRPr lang="en-US" dirty="0"/>
          </a:p>
          <a:p>
            <a:r>
              <a:rPr lang="en-US" dirty="0" smtClean="0"/>
              <a:t>With the similar argument for </a:t>
            </a:r>
            <a:r>
              <a:rPr lang="en-US" dirty="0" err="1" smtClean="0"/>
              <a:t>n</a:t>
            </a:r>
            <a:r>
              <a:rPr lang="en-US" sz="1400" dirty="0" err="1" smtClean="0"/>
              <a:t>j</a:t>
            </a:r>
            <a:r>
              <a:rPr lang="en-US" sz="1400" dirty="0" smtClean="0"/>
              <a:t> </a:t>
            </a:r>
            <a:r>
              <a:rPr lang="en-US" dirty="0" smtClean="0"/>
              <a:t>we can write the following: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f(</a:t>
            </a:r>
            <a:r>
              <a:rPr lang="en-US" i="1" dirty="0" err="1" smtClean="0"/>
              <a:t>n</a:t>
            </a:r>
            <a:r>
              <a:rPr lang="en-US" sz="1400" i="1" dirty="0" err="1"/>
              <a:t>j</a:t>
            </a:r>
            <a:r>
              <a:rPr lang="en-US" i="1" dirty="0" smtClean="0"/>
              <a:t>) = g(</a:t>
            </a:r>
            <a:r>
              <a:rPr lang="en-US" i="1" dirty="0" err="1" smtClean="0"/>
              <a:t>n</a:t>
            </a:r>
            <a:r>
              <a:rPr lang="en-US" sz="1400" i="1" dirty="0" err="1"/>
              <a:t>j</a:t>
            </a:r>
            <a:r>
              <a:rPr lang="en-US" i="1" dirty="0" smtClean="0"/>
              <a:t>) + h(</a:t>
            </a:r>
            <a:r>
              <a:rPr lang="en-US" i="1" dirty="0" err="1" smtClean="0"/>
              <a:t>n</a:t>
            </a:r>
            <a:r>
              <a:rPr lang="en-US" sz="1400" i="1" dirty="0" err="1"/>
              <a:t>j</a:t>
            </a:r>
            <a:r>
              <a:rPr lang="en-US" i="1" dirty="0" smtClean="0"/>
              <a:t>) = g*(</a:t>
            </a:r>
            <a:r>
              <a:rPr lang="en-US" i="1" dirty="0" err="1" smtClean="0"/>
              <a:t>n</a:t>
            </a:r>
            <a:r>
              <a:rPr lang="en-US" sz="1400" i="1" dirty="0" err="1"/>
              <a:t>j</a:t>
            </a:r>
            <a:r>
              <a:rPr lang="en-US" i="1" dirty="0" smtClean="0"/>
              <a:t>) + h(</a:t>
            </a:r>
            <a:r>
              <a:rPr lang="en-US" i="1" dirty="0" err="1" smtClean="0"/>
              <a:t>n</a:t>
            </a:r>
            <a:r>
              <a:rPr lang="en-US" sz="1400" i="1" dirty="0" err="1"/>
              <a:t>j</a:t>
            </a:r>
            <a:r>
              <a:rPr lang="en-US" i="1" dirty="0" smtClean="0"/>
              <a:t>)   ---</a:t>
            </a:r>
            <a:r>
              <a:rPr lang="en-US" i="1" dirty="0" err="1" smtClean="0"/>
              <a:t>Eq</a:t>
            </a:r>
            <a:r>
              <a:rPr lang="en-US" i="1" dirty="0" smtClean="0"/>
              <a:t> 2</a:t>
            </a:r>
          </a:p>
          <a:p>
            <a:endParaRPr lang="en-US" dirty="0" smtClean="0"/>
          </a:p>
          <a:p>
            <a:r>
              <a:rPr lang="en-US" dirty="0" smtClean="0"/>
              <a:t>Also,</a:t>
            </a:r>
          </a:p>
          <a:p>
            <a:r>
              <a:rPr lang="en-US" dirty="0"/>
              <a:t>	</a:t>
            </a:r>
            <a:r>
              <a:rPr lang="en-US" i="1" dirty="0" smtClean="0"/>
              <a:t>h(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&lt; = h(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j</a:t>
            </a:r>
            <a:r>
              <a:rPr lang="en-US" i="1" dirty="0" smtClean="0"/>
              <a:t>) + c(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j</a:t>
            </a:r>
            <a:r>
              <a:rPr lang="en-US" i="1" dirty="0" smtClean="0"/>
              <a:t>)    ---</a:t>
            </a:r>
            <a:r>
              <a:rPr lang="en-US" i="1" dirty="0" err="1" smtClean="0"/>
              <a:t>Eq</a:t>
            </a:r>
            <a:r>
              <a:rPr lang="en-US" i="1" dirty="0" smtClean="0"/>
              <a:t> 3</a:t>
            </a:r>
            <a:r>
              <a:rPr lang="en-US" dirty="0" smtClean="0"/>
              <a:t>	(Parent- child relation)</a:t>
            </a:r>
          </a:p>
          <a:p>
            <a:r>
              <a:rPr lang="en-US" dirty="0"/>
              <a:t>	</a:t>
            </a:r>
            <a:r>
              <a:rPr lang="en-US" i="1" dirty="0" smtClean="0"/>
              <a:t>g*(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j</a:t>
            </a:r>
            <a:r>
              <a:rPr lang="en-US" i="1" dirty="0" smtClean="0"/>
              <a:t>) = g*(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+ </a:t>
            </a:r>
            <a:r>
              <a:rPr lang="en-US" dirty="0" smtClean="0"/>
              <a:t>c(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j</a:t>
            </a:r>
            <a:r>
              <a:rPr lang="en-US" dirty="0" smtClean="0"/>
              <a:t>)   ---</a:t>
            </a:r>
            <a:r>
              <a:rPr lang="en-US" dirty="0" err="1" smtClean="0"/>
              <a:t>Eq</a:t>
            </a:r>
            <a:r>
              <a:rPr lang="en-US" dirty="0" smtClean="0"/>
              <a:t> 4	(both nodes on 						optimal path)</a:t>
            </a:r>
          </a:p>
          <a:p>
            <a:r>
              <a:rPr lang="en-US" dirty="0" smtClean="0"/>
              <a:t>From </a:t>
            </a:r>
            <a:r>
              <a:rPr lang="en-US" i="1" dirty="0" err="1" smtClean="0"/>
              <a:t>Eq</a:t>
            </a:r>
            <a:r>
              <a:rPr lang="en-US" i="1" dirty="0" smtClean="0"/>
              <a:t> 1, 2, 3 and 4 </a:t>
            </a:r>
          </a:p>
          <a:p>
            <a:r>
              <a:rPr lang="en-US" i="1" dirty="0"/>
              <a:t>	</a:t>
            </a:r>
            <a:r>
              <a:rPr lang="en-US" i="1" dirty="0" smtClean="0"/>
              <a:t>f(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i</a:t>
            </a:r>
            <a:r>
              <a:rPr lang="en-US" i="1" dirty="0" smtClean="0"/>
              <a:t>) &lt;= f(</a:t>
            </a:r>
            <a:r>
              <a:rPr lang="en-US" i="1" dirty="0" err="1" smtClean="0"/>
              <a:t>n</a:t>
            </a:r>
            <a:r>
              <a:rPr lang="en-US" sz="1400" i="1" dirty="0" err="1" smtClean="0"/>
              <a:t>j</a:t>
            </a:r>
            <a:r>
              <a:rPr lang="en-US" i="1" dirty="0" smtClean="0"/>
              <a:t>)</a:t>
            </a:r>
          </a:p>
          <a:p>
            <a:pPr algn="just"/>
            <a:r>
              <a:rPr lang="en-US" dirty="0" smtClean="0"/>
              <a:t>Hence  proved.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4000" smtClean="0"/>
              <a:t>A* Algorithm – Definition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82688" y="2017713"/>
            <a:ext cx="3814762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i="1" smtClean="0"/>
              <a:t>f(n) = g(n) + h(n)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The node with the least value of </a:t>
            </a:r>
            <a:r>
              <a:rPr lang="en-US" sz="2000" i="1" smtClean="0"/>
              <a:t>f</a:t>
            </a:r>
            <a:r>
              <a:rPr lang="en-US" sz="2000" smtClean="0"/>
              <a:t> is chosen from the </a:t>
            </a:r>
            <a:r>
              <a:rPr lang="en-US" sz="2000" i="1" smtClean="0"/>
              <a:t>OL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i="1" smtClean="0"/>
              <a:t>f*(n) = g*(n) + h*(n), </a:t>
            </a:r>
            <a:r>
              <a:rPr lang="en-US" sz="2000" smtClean="0"/>
              <a:t>where,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i="1" smtClean="0"/>
              <a:t>		g*(n)</a:t>
            </a:r>
            <a:r>
              <a:rPr lang="en-US" sz="2000" smtClean="0"/>
              <a:t> = actual cost of the optimal path </a:t>
            </a:r>
            <a:r>
              <a:rPr lang="en-US" sz="2000" i="1" smtClean="0"/>
              <a:t>(s, n)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</a:t>
            </a:r>
            <a:r>
              <a:rPr lang="en-US" sz="2000" i="1" smtClean="0"/>
              <a:t>h*(n)</a:t>
            </a:r>
            <a:r>
              <a:rPr lang="en-US" sz="2000" smtClean="0"/>
              <a:t> = actual cost of optimal path </a:t>
            </a:r>
            <a:r>
              <a:rPr lang="en-US" sz="2000" i="1" smtClean="0"/>
              <a:t>(n, g)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i="1" smtClean="0"/>
              <a:t>g(n) ≥ g*(n)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By definition, </a:t>
            </a:r>
            <a:r>
              <a:rPr lang="en-US" sz="2000" i="1" smtClean="0"/>
              <a:t>h(n) ≤ h*(n)</a:t>
            </a:r>
            <a:endParaRPr lang="en-US" sz="2000" smtClean="0"/>
          </a:p>
        </p:txBody>
      </p:sp>
      <p:sp>
        <p:nvSpPr>
          <p:cNvPr id="6" name="Freeform 5"/>
          <p:cNvSpPr/>
          <p:nvPr/>
        </p:nvSpPr>
        <p:spPr>
          <a:xfrm>
            <a:off x="5922963" y="1746250"/>
            <a:ext cx="2686050" cy="3960813"/>
          </a:xfrm>
          <a:custGeom>
            <a:avLst/>
            <a:gdLst>
              <a:gd name="connsiteX0" fmla="*/ 696036 w 2685599"/>
              <a:gd name="connsiteY0" fmla="*/ 600502 h 3960099"/>
              <a:gd name="connsiteX1" fmla="*/ 655093 w 2685599"/>
              <a:gd name="connsiteY1" fmla="*/ 614150 h 3960099"/>
              <a:gd name="connsiteX2" fmla="*/ 259308 w 2685599"/>
              <a:gd name="connsiteY2" fmla="*/ 887105 h 3960099"/>
              <a:gd name="connsiteX3" fmla="*/ 150126 w 2685599"/>
              <a:gd name="connsiteY3" fmla="*/ 1064526 h 3960099"/>
              <a:gd name="connsiteX4" fmla="*/ 81887 w 2685599"/>
              <a:gd name="connsiteY4" fmla="*/ 1187356 h 3960099"/>
              <a:gd name="connsiteX5" fmla="*/ 54591 w 2685599"/>
              <a:gd name="connsiteY5" fmla="*/ 1228299 h 3960099"/>
              <a:gd name="connsiteX6" fmla="*/ 27296 w 2685599"/>
              <a:gd name="connsiteY6" fmla="*/ 1310186 h 3960099"/>
              <a:gd name="connsiteX7" fmla="*/ 0 w 2685599"/>
              <a:gd name="connsiteY7" fmla="*/ 1433015 h 3960099"/>
              <a:gd name="connsiteX8" fmla="*/ 13648 w 2685599"/>
              <a:gd name="connsiteY8" fmla="*/ 2115403 h 3960099"/>
              <a:gd name="connsiteX9" fmla="*/ 27296 w 2685599"/>
              <a:gd name="connsiteY9" fmla="*/ 2156347 h 3960099"/>
              <a:gd name="connsiteX10" fmla="*/ 191069 w 2685599"/>
              <a:gd name="connsiteY10" fmla="*/ 2292824 h 3960099"/>
              <a:gd name="connsiteX11" fmla="*/ 259308 w 2685599"/>
              <a:gd name="connsiteY11" fmla="*/ 2361063 h 3960099"/>
              <a:gd name="connsiteX12" fmla="*/ 450376 w 2685599"/>
              <a:gd name="connsiteY12" fmla="*/ 2497541 h 3960099"/>
              <a:gd name="connsiteX13" fmla="*/ 504968 w 2685599"/>
              <a:gd name="connsiteY13" fmla="*/ 2579427 h 3960099"/>
              <a:gd name="connsiteX14" fmla="*/ 545911 w 2685599"/>
              <a:gd name="connsiteY14" fmla="*/ 2634018 h 3960099"/>
              <a:gd name="connsiteX15" fmla="*/ 586854 w 2685599"/>
              <a:gd name="connsiteY15" fmla="*/ 3370997 h 3960099"/>
              <a:gd name="connsiteX16" fmla="*/ 614150 w 2685599"/>
              <a:gd name="connsiteY16" fmla="*/ 3425588 h 3960099"/>
              <a:gd name="connsiteX17" fmla="*/ 750627 w 2685599"/>
              <a:gd name="connsiteY17" fmla="*/ 3548418 h 3960099"/>
              <a:gd name="connsiteX18" fmla="*/ 968991 w 2685599"/>
              <a:gd name="connsiteY18" fmla="*/ 3630305 h 3960099"/>
              <a:gd name="connsiteX19" fmla="*/ 1050878 w 2685599"/>
              <a:gd name="connsiteY19" fmla="*/ 3657600 h 3960099"/>
              <a:gd name="connsiteX20" fmla="*/ 1542197 w 2685599"/>
              <a:gd name="connsiteY20" fmla="*/ 3684896 h 3960099"/>
              <a:gd name="connsiteX21" fmla="*/ 1665027 w 2685599"/>
              <a:gd name="connsiteY21" fmla="*/ 3766783 h 3960099"/>
              <a:gd name="connsiteX22" fmla="*/ 1828800 w 2685599"/>
              <a:gd name="connsiteY22" fmla="*/ 3862317 h 3960099"/>
              <a:gd name="connsiteX23" fmla="*/ 2006221 w 2685599"/>
              <a:gd name="connsiteY23" fmla="*/ 3916908 h 3960099"/>
              <a:gd name="connsiteX24" fmla="*/ 2183642 w 2685599"/>
              <a:gd name="connsiteY24" fmla="*/ 3957851 h 3960099"/>
              <a:gd name="connsiteX25" fmla="*/ 2402006 w 2685599"/>
              <a:gd name="connsiteY25" fmla="*/ 3930556 h 3960099"/>
              <a:gd name="connsiteX26" fmla="*/ 2524836 w 2685599"/>
              <a:gd name="connsiteY26" fmla="*/ 3807726 h 3960099"/>
              <a:gd name="connsiteX27" fmla="*/ 2620371 w 2685599"/>
              <a:gd name="connsiteY27" fmla="*/ 3698544 h 3960099"/>
              <a:gd name="connsiteX28" fmla="*/ 2647666 w 2685599"/>
              <a:gd name="connsiteY28" fmla="*/ 3507475 h 3960099"/>
              <a:gd name="connsiteX29" fmla="*/ 2634018 w 2685599"/>
              <a:gd name="connsiteY29" fmla="*/ 2565780 h 3960099"/>
              <a:gd name="connsiteX30" fmla="*/ 2606723 w 2685599"/>
              <a:gd name="connsiteY30" fmla="*/ 2388359 h 3960099"/>
              <a:gd name="connsiteX31" fmla="*/ 2593075 w 2685599"/>
              <a:gd name="connsiteY31" fmla="*/ 2210938 h 3960099"/>
              <a:gd name="connsiteX32" fmla="*/ 2565779 w 2685599"/>
              <a:gd name="connsiteY32" fmla="*/ 2006221 h 3960099"/>
              <a:gd name="connsiteX33" fmla="*/ 2552132 w 2685599"/>
              <a:gd name="connsiteY33" fmla="*/ 1869744 h 3960099"/>
              <a:gd name="connsiteX34" fmla="*/ 2565779 w 2685599"/>
              <a:gd name="connsiteY34" fmla="*/ 1610436 h 3960099"/>
              <a:gd name="connsiteX35" fmla="*/ 2579427 w 2685599"/>
              <a:gd name="connsiteY35" fmla="*/ 1542197 h 3960099"/>
              <a:gd name="connsiteX36" fmla="*/ 2634018 w 2685599"/>
              <a:gd name="connsiteY36" fmla="*/ 1187356 h 3960099"/>
              <a:gd name="connsiteX37" fmla="*/ 2647666 w 2685599"/>
              <a:gd name="connsiteY37" fmla="*/ 1023583 h 3960099"/>
              <a:gd name="connsiteX38" fmla="*/ 2647666 w 2685599"/>
              <a:gd name="connsiteY38" fmla="*/ 464024 h 3960099"/>
              <a:gd name="connsiteX39" fmla="*/ 2634018 w 2685599"/>
              <a:gd name="connsiteY39" fmla="*/ 423081 h 3960099"/>
              <a:gd name="connsiteX40" fmla="*/ 2606723 w 2685599"/>
              <a:gd name="connsiteY40" fmla="*/ 382138 h 3960099"/>
              <a:gd name="connsiteX41" fmla="*/ 2593075 w 2685599"/>
              <a:gd name="connsiteY41" fmla="*/ 313899 h 3960099"/>
              <a:gd name="connsiteX42" fmla="*/ 2483893 w 2685599"/>
              <a:gd name="connsiteY42" fmla="*/ 232012 h 3960099"/>
              <a:gd name="connsiteX43" fmla="*/ 2402006 w 2685599"/>
              <a:gd name="connsiteY43" fmla="*/ 177421 h 3960099"/>
              <a:gd name="connsiteX44" fmla="*/ 2361063 w 2685599"/>
              <a:gd name="connsiteY44" fmla="*/ 136478 h 3960099"/>
              <a:gd name="connsiteX45" fmla="*/ 2251881 w 2685599"/>
              <a:gd name="connsiteY45" fmla="*/ 81887 h 3960099"/>
              <a:gd name="connsiteX46" fmla="*/ 2197290 w 2685599"/>
              <a:gd name="connsiteY46" fmla="*/ 54591 h 3960099"/>
              <a:gd name="connsiteX47" fmla="*/ 2088108 w 2685599"/>
              <a:gd name="connsiteY47" fmla="*/ 27296 h 3960099"/>
              <a:gd name="connsiteX48" fmla="*/ 1937982 w 2685599"/>
              <a:gd name="connsiteY48" fmla="*/ 0 h 3960099"/>
              <a:gd name="connsiteX49" fmla="*/ 1692323 w 2685599"/>
              <a:gd name="connsiteY49" fmla="*/ 13648 h 3960099"/>
              <a:gd name="connsiteX50" fmla="*/ 1651379 w 2685599"/>
              <a:gd name="connsiteY50" fmla="*/ 40944 h 3960099"/>
              <a:gd name="connsiteX51" fmla="*/ 1583141 w 2685599"/>
              <a:gd name="connsiteY51" fmla="*/ 54591 h 3960099"/>
              <a:gd name="connsiteX52" fmla="*/ 1446663 w 2685599"/>
              <a:gd name="connsiteY52" fmla="*/ 95535 h 3960099"/>
              <a:gd name="connsiteX53" fmla="*/ 1187356 w 2685599"/>
              <a:gd name="connsiteY53" fmla="*/ 191069 h 3960099"/>
              <a:gd name="connsiteX54" fmla="*/ 1132765 w 2685599"/>
              <a:gd name="connsiteY54" fmla="*/ 232012 h 3960099"/>
              <a:gd name="connsiteX55" fmla="*/ 1064526 w 2685599"/>
              <a:gd name="connsiteY55" fmla="*/ 272956 h 3960099"/>
              <a:gd name="connsiteX56" fmla="*/ 1009935 w 2685599"/>
              <a:gd name="connsiteY56" fmla="*/ 300251 h 3960099"/>
              <a:gd name="connsiteX57" fmla="*/ 941696 w 2685599"/>
              <a:gd name="connsiteY57" fmla="*/ 354842 h 3960099"/>
              <a:gd name="connsiteX58" fmla="*/ 859809 w 2685599"/>
              <a:gd name="connsiteY58" fmla="*/ 450377 h 3960099"/>
              <a:gd name="connsiteX59" fmla="*/ 818866 w 2685599"/>
              <a:gd name="connsiteY59" fmla="*/ 477672 h 3960099"/>
              <a:gd name="connsiteX60" fmla="*/ 764275 w 2685599"/>
              <a:gd name="connsiteY60" fmla="*/ 559559 h 3960099"/>
              <a:gd name="connsiteX61" fmla="*/ 696036 w 2685599"/>
              <a:gd name="connsiteY61" fmla="*/ 600502 h 396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685599" h="3960099">
                <a:moveTo>
                  <a:pt x="696036" y="600502"/>
                </a:moveTo>
                <a:cubicBezTo>
                  <a:pt x="682388" y="605051"/>
                  <a:pt x="666936" y="605983"/>
                  <a:pt x="655093" y="614150"/>
                </a:cubicBezTo>
                <a:cubicBezTo>
                  <a:pt x="246353" y="896040"/>
                  <a:pt x="443382" y="825745"/>
                  <a:pt x="259308" y="887105"/>
                </a:cubicBezTo>
                <a:cubicBezTo>
                  <a:pt x="205191" y="995338"/>
                  <a:pt x="254942" y="901478"/>
                  <a:pt x="150126" y="1064526"/>
                </a:cubicBezTo>
                <a:cubicBezTo>
                  <a:pt x="62430" y="1200942"/>
                  <a:pt x="148873" y="1070130"/>
                  <a:pt x="81887" y="1187356"/>
                </a:cubicBezTo>
                <a:cubicBezTo>
                  <a:pt x="73749" y="1201597"/>
                  <a:pt x="63690" y="1214651"/>
                  <a:pt x="54591" y="1228299"/>
                </a:cubicBezTo>
                <a:cubicBezTo>
                  <a:pt x="45493" y="1255595"/>
                  <a:pt x="35564" y="1282627"/>
                  <a:pt x="27296" y="1310186"/>
                </a:cubicBezTo>
                <a:cubicBezTo>
                  <a:pt x="15731" y="1348736"/>
                  <a:pt x="7793" y="1394052"/>
                  <a:pt x="0" y="1433015"/>
                </a:cubicBezTo>
                <a:cubicBezTo>
                  <a:pt x="4549" y="1660478"/>
                  <a:pt x="5069" y="1888057"/>
                  <a:pt x="13648" y="2115403"/>
                </a:cubicBezTo>
                <a:cubicBezTo>
                  <a:pt x="14191" y="2129779"/>
                  <a:pt x="18934" y="2144640"/>
                  <a:pt x="27296" y="2156347"/>
                </a:cubicBezTo>
                <a:cubicBezTo>
                  <a:pt x="64140" y="2207929"/>
                  <a:pt x="149537" y="2257681"/>
                  <a:pt x="191069" y="2292824"/>
                </a:cubicBezTo>
                <a:cubicBezTo>
                  <a:pt x="215626" y="2313603"/>
                  <a:pt x="233573" y="2341762"/>
                  <a:pt x="259308" y="2361063"/>
                </a:cubicBezTo>
                <a:cubicBezTo>
                  <a:pt x="386394" y="2456378"/>
                  <a:pt x="332556" y="2369011"/>
                  <a:pt x="450376" y="2497541"/>
                </a:cubicBezTo>
                <a:cubicBezTo>
                  <a:pt x="472543" y="2521723"/>
                  <a:pt x="486155" y="2552552"/>
                  <a:pt x="504968" y="2579427"/>
                </a:cubicBezTo>
                <a:cubicBezTo>
                  <a:pt x="518012" y="2598061"/>
                  <a:pt x="532263" y="2615821"/>
                  <a:pt x="545911" y="2634018"/>
                </a:cubicBezTo>
                <a:cubicBezTo>
                  <a:pt x="624860" y="2989296"/>
                  <a:pt x="536953" y="2555970"/>
                  <a:pt x="586854" y="3370997"/>
                </a:cubicBezTo>
                <a:cubicBezTo>
                  <a:pt x="588097" y="3391304"/>
                  <a:pt x="604056" y="3407924"/>
                  <a:pt x="614150" y="3425588"/>
                </a:cubicBezTo>
                <a:cubicBezTo>
                  <a:pt x="651167" y="3490368"/>
                  <a:pt x="671345" y="3495564"/>
                  <a:pt x="750627" y="3548418"/>
                </a:cubicBezTo>
                <a:cubicBezTo>
                  <a:pt x="918811" y="3660540"/>
                  <a:pt x="732895" y="3551608"/>
                  <a:pt x="968991" y="3630305"/>
                </a:cubicBezTo>
                <a:cubicBezTo>
                  <a:pt x="996287" y="3639403"/>
                  <a:pt x="1022843" y="3651130"/>
                  <a:pt x="1050878" y="3657600"/>
                </a:cubicBezTo>
                <a:cubicBezTo>
                  <a:pt x="1175780" y="3686423"/>
                  <a:pt x="1530013" y="3684476"/>
                  <a:pt x="1542197" y="3684896"/>
                </a:cubicBezTo>
                <a:cubicBezTo>
                  <a:pt x="1645080" y="3787779"/>
                  <a:pt x="1543413" y="3700448"/>
                  <a:pt x="1665027" y="3766783"/>
                </a:cubicBezTo>
                <a:cubicBezTo>
                  <a:pt x="1855545" y="3870702"/>
                  <a:pt x="1640139" y="3776563"/>
                  <a:pt x="1828800" y="3862317"/>
                </a:cubicBezTo>
                <a:cubicBezTo>
                  <a:pt x="1909643" y="3899063"/>
                  <a:pt x="1907308" y="3890531"/>
                  <a:pt x="2006221" y="3916908"/>
                </a:cubicBezTo>
                <a:cubicBezTo>
                  <a:pt x="2151622" y="3955681"/>
                  <a:pt x="2049654" y="3935519"/>
                  <a:pt x="2183642" y="3957851"/>
                </a:cubicBezTo>
                <a:cubicBezTo>
                  <a:pt x="2256430" y="3948753"/>
                  <a:pt x="2334864" y="3960099"/>
                  <a:pt x="2402006" y="3930556"/>
                </a:cubicBezTo>
                <a:cubicBezTo>
                  <a:pt x="2455005" y="3907236"/>
                  <a:pt x="2483893" y="3848669"/>
                  <a:pt x="2524836" y="3807726"/>
                </a:cubicBezTo>
                <a:cubicBezTo>
                  <a:pt x="2604673" y="3727889"/>
                  <a:pt x="2575231" y="3766252"/>
                  <a:pt x="2620371" y="3698544"/>
                </a:cubicBezTo>
                <a:cubicBezTo>
                  <a:pt x="2645626" y="3622772"/>
                  <a:pt x="2647666" y="3627072"/>
                  <a:pt x="2647666" y="3507475"/>
                </a:cubicBezTo>
                <a:cubicBezTo>
                  <a:pt x="2647666" y="3193544"/>
                  <a:pt x="2645496" y="2879501"/>
                  <a:pt x="2634018" y="2565780"/>
                </a:cubicBezTo>
                <a:cubicBezTo>
                  <a:pt x="2631830" y="2505984"/>
                  <a:pt x="2613582" y="2447801"/>
                  <a:pt x="2606723" y="2388359"/>
                </a:cubicBezTo>
                <a:cubicBezTo>
                  <a:pt x="2599924" y="2329435"/>
                  <a:pt x="2599394" y="2269915"/>
                  <a:pt x="2593075" y="2210938"/>
                </a:cubicBezTo>
                <a:cubicBezTo>
                  <a:pt x="2585741" y="2142487"/>
                  <a:pt x="2573981" y="2074574"/>
                  <a:pt x="2565779" y="2006221"/>
                </a:cubicBezTo>
                <a:cubicBezTo>
                  <a:pt x="2560332" y="1960827"/>
                  <a:pt x="2556681" y="1915236"/>
                  <a:pt x="2552132" y="1869744"/>
                </a:cubicBezTo>
                <a:cubicBezTo>
                  <a:pt x="2556681" y="1783308"/>
                  <a:pt x="2558591" y="1696693"/>
                  <a:pt x="2565779" y="1610436"/>
                </a:cubicBezTo>
                <a:cubicBezTo>
                  <a:pt x="2567705" y="1587319"/>
                  <a:pt x="2577577" y="1565320"/>
                  <a:pt x="2579427" y="1542197"/>
                </a:cubicBezTo>
                <a:cubicBezTo>
                  <a:pt x="2605436" y="1217089"/>
                  <a:pt x="2548704" y="1357984"/>
                  <a:pt x="2634018" y="1187356"/>
                </a:cubicBezTo>
                <a:cubicBezTo>
                  <a:pt x="2638567" y="1132765"/>
                  <a:pt x="2641931" y="1078062"/>
                  <a:pt x="2647666" y="1023583"/>
                </a:cubicBezTo>
                <a:cubicBezTo>
                  <a:pt x="2678346" y="732127"/>
                  <a:pt x="2685599" y="1165774"/>
                  <a:pt x="2647666" y="464024"/>
                </a:cubicBezTo>
                <a:cubicBezTo>
                  <a:pt x="2646890" y="449659"/>
                  <a:pt x="2640452" y="435948"/>
                  <a:pt x="2634018" y="423081"/>
                </a:cubicBezTo>
                <a:cubicBezTo>
                  <a:pt x="2626683" y="408410"/>
                  <a:pt x="2615821" y="395786"/>
                  <a:pt x="2606723" y="382138"/>
                </a:cubicBezTo>
                <a:cubicBezTo>
                  <a:pt x="2602174" y="359392"/>
                  <a:pt x="2602496" y="335097"/>
                  <a:pt x="2593075" y="313899"/>
                </a:cubicBezTo>
                <a:cubicBezTo>
                  <a:pt x="2560276" y="240102"/>
                  <a:pt x="2548648" y="267333"/>
                  <a:pt x="2483893" y="232012"/>
                </a:cubicBezTo>
                <a:cubicBezTo>
                  <a:pt x="2455093" y="216303"/>
                  <a:pt x="2425203" y="200618"/>
                  <a:pt x="2402006" y="177421"/>
                </a:cubicBezTo>
                <a:cubicBezTo>
                  <a:pt x="2388358" y="163773"/>
                  <a:pt x="2376504" y="148058"/>
                  <a:pt x="2361063" y="136478"/>
                </a:cubicBezTo>
                <a:cubicBezTo>
                  <a:pt x="2281972" y="77160"/>
                  <a:pt x="2317185" y="109875"/>
                  <a:pt x="2251881" y="81887"/>
                </a:cubicBezTo>
                <a:cubicBezTo>
                  <a:pt x="2233181" y="73873"/>
                  <a:pt x="2216591" y="61025"/>
                  <a:pt x="2197290" y="54591"/>
                </a:cubicBezTo>
                <a:cubicBezTo>
                  <a:pt x="2161701" y="42728"/>
                  <a:pt x="2124894" y="34653"/>
                  <a:pt x="2088108" y="27296"/>
                </a:cubicBezTo>
                <a:cubicBezTo>
                  <a:pt x="1992734" y="8221"/>
                  <a:pt x="2042750" y="17462"/>
                  <a:pt x="1937982" y="0"/>
                </a:cubicBezTo>
                <a:cubicBezTo>
                  <a:pt x="1856096" y="4549"/>
                  <a:pt x="1773511" y="2049"/>
                  <a:pt x="1692323" y="13648"/>
                </a:cubicBezTo>
                <a:cubicBezTo>
                  <a:pt x="1676085" y="15968"/>
                  <a:pt x="1666737" y="35185"/>
                  <a:pt x="1651379" y="40944"/>
                </a:cubicBezTo>
                <a:cubicBezTo>
                  <a:pt x="1629659" y="49089"/>
                  <a:pt x="1605887" y="50042"/>
                  <a:pt x="1583141" y="54591"/>
                </a:cubicBezTo>
                <a:cubicBezTo>
                  <a:pt x="1500776" y="109501"/>
                  <a:pt x="1587176" y="60407"/>
                  <a:pt x="1446663" y="95535"/>
                </a:cubicBezTo>
                <a:cubicBezTo>
                  <a:pt x="1414425" y="103595"/>
                  <a:pt x="1208286" y="175372"/>
                  <a:pt x="1187356" y="191069"/>
                </a:cubicBezTo>
                <a:cubicBezTo>
                  <a:pt x="1169159" y="204717"/>
                  <a:pt x="1151691" y="219395"/>
                  <a:pt x="1132765" y="232012"/>
                </a:cubicBezTo>
                <a:cubicBezTo>
                  <a:pt x="1110694" y="246726"/>
                  <a:pt x="1087714" y="260074"/>
                  <a:pt x="1064526" y="272956"/>
                </a:cubicBezTo>
                <a:cubicBezTo>
                  <a:pt x="1046741" y="282836"/>
                  <a:pt x="1026863" y="288966"/>
                  <a:pt x="1009935" y="300251"/>
                </a:cubicBezTo>
                <a:cubicBezTo>
                  <a:pt x="985698" y="316409"/>
                  <a:pt x="963618" y="335660"/>
                  <a:pt x="941696" y="354842"/>
                </a:cubicBezTo>
                <a:cubicBezTo>
                  <a:pt x="822849" y="458834"/>
                  <a:pt x="985189" y="324998"/>
                  <a:pt x="859809" y="450377"/>
                </a:cubicBezTo>
                <a:cubicBezTo>
                  <a:pt x="848211" y="461975"/>
                  <a:pt x="832514" y="468574"/>
                  <a:pt x="818866" y="477672"/>
                </a:cubicBezTo>
                <a:cubicBezTo>
                  <a:pt x="800669" y="504968"/>
                  <a:pt x="795397" y="549185"/>
                  <a:pt x="764275" y="559559"/>
                </a:cubicBezTo>
                <a:lnTo>
                  <a:pt x="696036" y="600502"/>
                </a:lnTo>
                <a:close/>
              </a:path>
            </a:pathLst>
          </a:custGeom>
          <a:noFill/>
          <a:ln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1400" y="22098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</a:t>
            </a:r>
          </a:p>
        </p:txBody>
      </p:sp>
      <p:sp>
        <p:nvSpPr>
          <p:cNvPr id="10" name="Oval 9"/>
          <p:cNvSpPr/>
          <p:nvPr/>
        </p:nvSpPr>
        <p:spPr>
          <a:xfrm>
            <a:off x="7010400" y="48768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24800" y="3810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>
            <a:stCxn id="7" idx="4"/>
            <a:endCxn id="11" idx="1"/>
          </p:cNvCxnSpPr>
          <p:nvPr/>
        </p:nvCxnSpPr>
        <p:spPr>
          <a:xfrm rot="16200000" flipH="1">
            <a:off x="7029450" y="2914650"/>
            <a:ext cx="1404938" cy="452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10" idx="7"/>
          </p:cNvCxnSpPr>
          <p:nvPr/>
        </p:nvCxnSpPr>
        <p:spPr>
          <a:xfrm rot="5400000">
            <a:off x="7129463" y="4081463"/>
            <a:ext cx="904875" cy="7524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Box 15"/>
          <p:cNvSpPr txBox="1">
            <a:spLocks noChangeArrowheads="1"/>
          </p:cNvSpPr>
          <p:nvPr/>
        </p:nvSpPr>
        <p:spPr bwMode="auto">
          <a:xfrm>
            <a:off x="7620000" y="2133600"/>
            <a:ext cx="27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s</a:t>
            </a:r>
          </a:p>
        </p:txBody>
      </p:sp>
      <p:sp>
        <p:nvSpPr>
          <p:cNvPr id="15371" name="TextBox 16"/>
          <p:cNvSpPr txBox="1">
            <a:spLocks noChangeArrowheads="1"/>
          </p:cNvSpPr>
          <p:nvPr/>
        </p:nvSpPr>
        <p:spPr bwMode="auto">
          <a:xfrm>
            <a:off x="8077200" y="3581400"/>
            <a:ext cx="30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n</a:t>
            </a:r>
          </a:p>
        </p:txBody>
      </p:sp>
      <p:sp>
        <p:nvSpPr>
          <p:cNvPr id="15372" name="TextBox 17"/>
          <p:cNvSpPr txBox="1">
            <a:spLocks noChangeArrowheads="1"/>
          </p:cNvSpPr>
          <p:nvPr/>
        </p:nvSpPr>
        <p:spPr bwMode="auto">
          <a:xfrm>
            <a:off x="7162800" y="48768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goal</a:t>
            </a:r>
          </a:p>
        </p:txBody>
      </p:sp>
      <p:sp>
        <p:nvSpPr>
          <p:cNvPr id="15373" name="TextBox 18"/>
          <p:cNvSpPr txBox="1">
            <a:spLocks noChangeArrowheads="1"/>
          </p:cNvSpPr>
          <p:nvPr/>
        </p:nvSpPr>
        <p:spPr bwMode="auto">
          <a:xfrm>
            <a:off x="5334000" y="5573713"/>
            <a:ext cx="2041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alibri" pitchFamily="34" charset="0"/>
              </a:rPr>
              <a:t>State space graph G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070725" y="2851150"/>
            <a:ext cx="612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g(n)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070725" y="4070350"/>
            <a:ext cx="612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7" cy="1157287"/>
          </a:xfrm>
        </p:spPr>
        <p:txBody>
          <a:bodyPr/>
          <a:lstStyle/>
          <a:p>
            <a:r>
              <a:rPr lang="en-US" sz="3600" dirty="0" smtClean="0"/>
              <a:t>Better way to understand </a:t>
            </a:r>
            <a:r>
              <a:rPr lang="en-US" sz="3600" dirty="0" err="1" smtClean="0"/>
              <a:t>monotonicity</a:t>
            </a:r>
            <a:r>
              <a:rPr lang="en-US" sz="3600" dirty="0" smtClean="0"/>
              <a:t> of </a:t>
            </a:r>
            <a:r>
              <a:rPr lang="en-US" sz="3600" i="1" dirty="0" smtClean="0"/>
              <a:t>f()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600200"/>
            <a:ext cx="7772400" cy="4532313"/>
          </a:xfrm>
        </p:spPr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f(n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),</a:t>
            </a:r>
            <a:r>
              <a:rPr lang="en-US" sz="2400" i="1" dirty="0" smtClean="0"/>
              <a:t> </a:t>
            </a:r>
            <a:r>
              <a:rPr lang="en-US" sz="2400" i="1" dirty="0" smtClean="0"/>
              <a:t>f(n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), f(n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), f(n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)… f(n</a:t>
            </a:r>
            <a:r>
              <a:rPr lang="en-US" sz="2400" i="1" baseline="-25000" dirty="0" smtClean="0"/>
              <a:t>k-1</a:t>
            </a:r>
            <a:r>
              <a:rPr lang="en-US" sz="2400" i="1" dirty="0" smtClean="0"/>
              <a:t>), f(</a:t>
            </a:r>
            <a:r>
              <a:rPr lang="en-US" sz="2400" i="1" dirty="0" err="1" smtClean="0"/>
              <a:t>n</a:t>
            </a:r>
            <a:r>
              <a:rPr lang="en-US" sz="2400" i="1" baseline="-25000" dirty="0" err="1" smtClean="0"/>
              <a:t>k</a:t>
            </a:r>
            <a:r>
              <a:rPr lang="en-US" sz="2400" i="1" dirty="0" smtClean="0"/>
              <a:t>) </a:t>
            </a:r>
            <a:r>
              <a:rPr lang="en-US" sz="2400" dirty="0" smtClean="0"/>
              <a:t>be the </a:t>
            </a:r>
            <a:r>
              <a:rPr lang="en-US" sz="2400" i="1" dirty="0" smtClean="0"/>
              <a:t>f</a:t>
            </a:r>
            <a:r>
              <a:rPr lang="en-US" sz="2400" dirty="0" smtClean="0"/>
              <a:t> values of </a:t>
            </a:r>
            <a:r>
              <a:rPr lang="en-US" sz="2400" i="1" dirty="0" smtClean="0"/>
              <a:t>k </a:t>
            </a:r>
            <a:r>
              <a:rPr lang="en-US" sz="2400" dirty="0" smtClean="0"/>
              <a:t>expanded nodes.</a:t>
            </a:r>
          </a:p>
          <a:p>
            <a:r>
              <a:rPr lang="en-US" sz="2400" dirty="0" smtClean="0"/>
              <a:t>The relationship between two consecutive expansions </a:t>
            </a:r>
            <a:r>
              <a:rPr lang="en-US" sz="2400" i="1" dirty="0" smtClean="0"/>
              <a:t>f(</a:t>
            </a:r>
            <a:r>
              <a:rPr lang="en-US" sz="2400" i="1" dirty="0" err="1" smtClean="0"/>
              <a:t>n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) </a:t>
            </a:r>
            <a:r>
              <a:rPr lang="en-US" sz="2400" dirty="0" smtClean="0"/>
              <a:t>and </a:t>
            </a:r>
            <a:r>
              <a:rPr lang="en-US" sz="2400" i="1" dirty="0" smtClean="0"/>
              <a:t>f(n</a:t>
            </a:r>
            <a:r>
              <a:rPr lang="en-US" sz="2400" i="1" baseline="-25000" dirty="0" smtClean="0"/>
              <a:t>i+1</a:t>
            </a:r>
            <a:r>
              <a:rPr lang="en-US" sz="2400" i="1" dirty="0" smtClean="0"/>
              <a:t>) </a:t>
            </a:r>
            <a:r>
              <a:rPr lang="en-US" sz="2400" dirty="0" smtClean="0"/>
              <a:t>nodes always remains the same, </a:t>
            </a:r>
            <a:r>
              <a:rPr lang="en-US" sz="2400" i="1" dirty="0" smtClean="0"/>
              <a:t>i.e., </a:t>
            </a:r>
            <a:r>
              <a:rPr lang="en-US" sz="2400" i="1" dirty="0" smtClean="0"/>
              <a:t>f(</a:t>
            </a:r>
            <a:r>
              <a:rPr lang="en-US" sz="2400" i="1" dirty="0" err="1" smtClean="0"/>
              <a:t>n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) </a:t>
            </a:r>
            <a:r>
              <a:rPr lang="en-US" sz="2400" dirty="0" smtClean="0"/>
              <a:t>&lt;= </a:t>
            </a:r>
            <a:r>
              <a:rPr lang="en-US" sz="2400" i="1" dirty="0" smtClean="0"/>
              <a:t>f(n</a:t>
            </a:r>
            <a:r>
              <a:rPr lang="en-US" sz="2400" i="1" baseline="-25000" dirty="0" smtClean="0"/>
              <a:t>i+1</a:t>
            </a:r>
            <a:r>
              <a:rPr lang="en-US" sz="2400" i="1" dirty="0" smtClean="0"/>
              <a:t>) </a:t>
            </a:r>
            <a:endParaRPr lang="en-US" sz="2400" i="1" dirty="0" smtClean="0"/>
          </a:p>
          <a:p>
            <a:r>
              <a:rPr lang="en-US" sz="2400" dirty="0" smtClean="0"/>
              <a:t>This because </a:t>
            </a:r>
          </a:p>
          <a:p>
            <a:pPr lvl="1"/>
            <a:r>
              <a:rPr lang="en-US" sz="2000" i="1" dirty="0" smtClean="0"/>
              <a:t>f(</a:t>
            </a: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)=</a:t>
            </a:r>
            <a:r>
              <a:rPr lang="en-US" sz="2000" i="1" dirty="0" smtClean="0"/>
              <a:t> </a:t>
            </a:r>
            <a:r>
              <a:rPr lang="en-US" sz="2000" i="1" dirty="0" smtClean="0"/>
              <a:t>g(</a:t>
            </a: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)</a:t>
            </a:r>
            <a:r>
              <a:rPr lang="en-US" sz="2000" i="1" dirty="0" smtClean="0"/>
              <a:t> </a:t>
            </a:r>
            <a:r>
              <a:rPr lang="en-US" sz="2000" i="1" dirty="0" smtClean="0"/>
              <a:t>+h(</a:t>
            </a: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) </a:t>
            </a:r>
            <a:r>
              <a:rPr lang="en-US" sz="2000" dirty="0" smtClean="0"/>
              <a:t>and</a:t>
            </a:r>
            <a:r>
              <a:rPr lang="en-US" sz="2000" i="1" dirty="0" smtClean="0"/>
              <a:t> </a:t>
            </a:r>
          </a:p>
          <a:p>
            <a:pPr lvl="1"/>
            <a:r>
              <a:rPr lang="en-US" sz="2000" i="1" dirty="0" smtClean="0"/>
              <a:t>g(</a:t>
            </a: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)=g*(</a:t>
            </a: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) </a:t>
            </a:r>
            <a:r>
              <a:rPr lang="en-US" sz="2000" dirty="0" smtClean="0"/>
              <a:t>since </a:t>
            </a: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en-US" sz="2000" i="1" baseline="-25000" dirty="0" smtClean="0"/>
              <a:t>  </a:t>
            </a:r>
            <a:r>
              <a:rPr lang="en-US" sz="2000" dirty="0" smtClean="0"/>
              <a:t>is an expanded node (proved theorem) and this value cannot change</a:t>
            </a:r>
          </a:p>
          <a:p>
            <a:pPr lvl="1"/>
            <a:r>
              <a:rPr lang="en-US" sz="2000" i="1" dirty="0" smtClean="0"/>
              <a:t>h(</a:t>
            </a: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) </a:t>
            </a:r>
            <a:r>
              <a:rPr lang="en-US" sz="2000" dirty="0" smtClean="0"/>
              <a:t>value also cannot change Hence nothing after 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i+1</a:t>
            </a:r>
            <a:r>
              <a:rPr lang="en-US" sz="2000" dirty="0" smtClean="0"/>
              <a:t>’s expansion can change the above relationship. </a:t>
            </a:r>
          </a:p>
          <a:p>
            <a:pPr lvl="1">
              <a:buNone/>
            </a:pPr>
            <a:endParaRPr lang="en-US" sz="2400" i="1" baseline="-25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7" cy="1081087"/>
          </a:xfrm>
        </p:spPr>
        <p:txBody>
          <a:bodyPr anchor="ctr"/>
          <a:lstStyle/>
          <a:p>
            <a:pPr eaLnBrk="1" hangingPunct="1"/>
            <a:r>
              <a:rPr lang="en-US" smtClean="0"/>
              <a:t>A list of AI Search Algorithms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A*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AO*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IDA* (Iterative Deepening)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err="1" smtClean="0"/>
              <a:t>Minimax</a:t>
            </a:r>
            <a:r>
              <a:rPr lang="en-US" sz="2700" dirty="0" smtClean="0"/>
              <a:t> Search on Game Trees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err="1" smtClean="0"/>
              <a:t>Viterbi</a:t>
            </a:r>
            <a:r>
              <a:rPr lang="en-US" sz="2700" dirty="0" smtClean="0"/>
              <a:t> Search on Probabilistic FSA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Hill Climbing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Simulated Annealing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Gradient Descent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Stack Based Search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Genetic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err="1" smtClean="0"/>
              <a:t>Memetic</a:t>
            </a:r>
            <a:r>
              <a:rPr lang="en-US" sz="2700" dirty="0" smtClean="0"/>
              <a:t>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z="3600" dirty="0" smtClean="0"/>
              <a:t>Summary </a:t>
            </a:r>
            <a:r>
              <a:rPr lang="en-US" sz="3600" smtClean="0"/>
              <a:t>on Admissibility</a:t>
            </a:r>
            <a:endParaRPr lang="en-US" sz="32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60913"/>
          </a:xfrm>
        </p:spPr>
        <p:txBody>
          <a:bodyPr/>
          <a:lstStyle/>
          <a:p>
            <a:r>
              <a:rPr lang="en-US" sz="2400" dirty="0" smtClean="0"/>
              <a:t>1. A* algorithm halts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2. </a:t>
            </a:r>
            <a:r>
              <a:rPr lang="en-US" sz="2400" dirty="0" smtClean="0"/>
              <a:t>A* algorithm finds optimal path</a:t>
            </a:r>
          </a:p>
          <a:p>
            <a:endParaRPr lang="en-US" sz="2400" dirty="0" smtClean="0"/>
          </a:p>
          <a:p>
            <a:r>
              <a:rPr lang="en-US" sz="2400" dirty="0" smtClean="0"/>
              <a:t>3. If </a:t>
            </a:r>
            <a:r>
              <a:rPr lang="en-US" sz="2400" i="1" dirty="0" smtClean="0"/>
              <a:t>f(n) &lt; f*(S) </a:t>
            </a:r>
            <a:r>
              <a:rPr lang="en-US" sz="2400" dirty="0" smtClean="0"/>
              <a:t>then node </a:t>
            </a:r>
            <a:r>
              <a:rPr lang="en-US" sz="2400" i="1" dirty="0" smtClean="0"/>
              <a:t>n</a:t>
            </a:r>
            <a:r>
              <a:rPr lang="en-US" sz="2400" dirty="0" smtClean="0"/>
              <a:t> has to be expanded before termination</a:t>
            </a:r>
            <a:endParaRPr lang="en-US" sz="24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4. If A* does not expand a node </a:t>
            </a:r>
            <a:r>
              <a:rPr lang="en-US" sz="2400" i="1" dirty="0" smtClean="0"/>
              <a:t>n</a:t>
            </a:r>
            <a:r>
              <a:rPr lang="en-US" sz="2400" dirty="0" smtClean="0"/>
              <a:t> before termination then </a:t>
            </a:r>
            <a:r>
              <a:rPr lang="en-US" sz="2400" i="1" dirty="0" smtClean="0"/>
              <a:t>f(n) &gt;= f*(S)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Monotonicity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heuristic </a:t>
            </a:r>
            <a:r>
              <a:rPr lang="en-US" i="1" dirty="0" smtClean="0"/>
              <a:t>h(p)</a:t>
            </a:r>
            <a:r>
              <a:rPr lang="en-US" dirty="0" smtClean="0"/>
              <a:t> is said to satisfy the monotone restriction, if for all </a:t>
            </a:r>
            <a:r>
              <a:rPr lang="en-US" i="1" dirty="0" smtClean="0"/>
              <a:t>‘p’</a:t>
            </a:r>
            <a:r>
              <a:rPr lang="en-US" dirty="0" smtClean="0"/>
              <a:t>, </a:t>
            </a:r>
            <a:r>
              <a:rPr lang="en-US" i="1" dirty="0" smtClean="0"/>
              <a:t>h(p)&lt;=h(p</a:t>
            </a:r>
            <a:r>
              <a:rPr lang="en-US" i="1" baseline="-25000" dirty="0" smtClean="0"/>
              <a:t>c</a:t>
            </a:r>
            <a:r>
              <a:rPr lang="en-US" i="1" dirty="0" smtClean="0"/>
              <a:t>)+cost(p, p</a:t>
            </a:r>
            <a:r>
              <a:rPr lang="en-US" i="1" baseline="-25000" dirty="0" smtClean="0"/>
              <a:t>c</a:t>
            </a:r>
            <a:r>
              <a:rPr lang="en-US" i="1" dirty="0" smtClean="0"/>
              <a:t>)</a:t>
            </a:r>
            <a:r>
              <a:rPr lang="en-US" dirty="0" smtClean="0"/>
              <a:t>, where </a:t>
            </a:r>
            <a:r>
              <a:rPr lang="en-US" i="1" dirty="0" smtClean="0"/>
              <a:t>‘p</a:t>
            </a:r>
            <a:r>
              <a:rPr lang="en-US" i="1" baseline="-25000" dirty="0" smtClean="0"/>
              <a:t>c</a:t>
            </a:r>
            <a:r>
              <a:rPr lang="en-US" i="1" dirty="0" smtClean="0"/>
              <a:t>’</a:t>
            </a:r>
            <a:r>
              <a:rPr lang="en-US" dirty="0" smtClean="0"/>
              <a:t> is the child of </a:t>
            </a:r>
            <a:r>
              <a:rPr lang="en-US" i="1" dirty="0" smtClean="0"/>
              <a:t>‘p’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monotone restriction (also called triangular inequality) is satisfied, then for nodes in the closed list, redirection of parent pointer is not necessary. In other words, if any node </a:t>
            </a:r>
            <a:r>
              <a:rPr lang="en-US" sz="2800" i="1" dirty="0" smtClean="0"/>
              <a:t>‘n’</a:t>
            </a:r>
            <a:r>
              <a:rPr lang="en-US" sz="2800" dirty="0" smtClean="0"/>
              <a:t> is chosen for expansion from the open list, then </a:t>
            </a:r>
            <a:r>
              <a:rPr lang="en-US" sz="2800" i="1" dirty="0" smtClean="0"/>
              <a:t>g(n)=g(n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)</a:t>
            </a:r>
            <a:r>
              <a:rPr lang="en-US" sz="2800" dirty="0" smtClean="0"/>
              <a:t>, where </a:t>
            </a:r>
            <a:r>
              <a:rPr lang="en-US" sz="2800" i="1" dirty="0" smtClean="0"/>
              <a:t>g(n)</a:t>
            </a:r>
            <a:r>
              <a:rPr lang="en-US" sz="2800" dirty="0" smtClean="0"/>
              <a:t> is the cost of the path from the start node</a:t>
            </a:r>
            <a:r>
              <a:rPr lang="en-US" sz="2800" i="1" dirty="0" smtClean="0"/>
              <a:t> ‘s’</a:t>
            </a:r>
            <a:r>
              <a:rPr lang="en-US" sz="2800" dirty="0" smtClean="0"/>
              <a:t> to </a:t>
            </a:r>
            <a:r>
              <a:rPr lang="en-US" sz="2800" i="1" dirty="0" smtClean="0"/>
              <a:t>‘n’ </a:t>
            </a:r>
            <a:r>
              <a:rPr lang="en-US" sz="2800" dirty="0" smtClean="0"/>
              <a:t>at that point of the search when </a:t>
            </a:r>
            <a:r>
              <a:rPr lang="en-US" sz="2800" i="1" dirty="0" smtClean="0"/>
              <a:t>‘n’</a:t>
            </a:r>
            <a:r>
              <a:rPr lang="en-US" sz="2800" dirty="0" smtClean="0"/>
              <a:t> is chosen, and </a:t>
            </a:r>
            <a:r>
              <a:rPr lang="en-US" sz="2800" i="1" dirty="0" smtClean="0"/>
              <a:t>g(n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)</a:t>
            </a:r>
            <a:r>
              <a:rPr lang="en-US" sz="2800" dirty="0" smtClean="0"/>
              <a:t> is the cost of the optimal path from </a:t>
            </a:r>
            <a:r>
              <a:rPr lang="en-US" sz="2800" i="1" dirty="0" smtClean="0"/>
              <a:t>‘s’</a:t>
            </a:r>
            <a:r>
              <a:rPr lang="en-US" sz="2800" dirty="0" smtClean="0"/>
              <a:t> to </a:t>
            </a:r>
            <a:r>
              <a:rPr lang="en-US" sz="2800" i="1" dirty="0" smtClean="0"/>
              <a:t>‘n’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Grounding the Monotone Restriction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19812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  <a:gridCol w="6604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/>
          </p:cNvGraphicFramePr>
          <p:nvPr/>
        </p:nvGraphicFramePr>
        <p:xfrm>
          <a:off x="4800600" y="1143000"/>
          <a:ext cx="19812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  <a:gridCol w="6604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05000" y="2590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562100" y="32385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9"/>
          <p:cNvGraphicFramePr>
            <a:graphicFrameLocks/>
          </p:cNvGraphicFramePr>
          <p:nvPr/>
        </p:nvGraphicFramePr>
        <p:xfrm>
          <a:off x="1524000" y="4191000"/>
          <a:ext cx="19812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  <a:gridCol w="6604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3400" y="3429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(n) -: number of displaced tiles</a:t>
            </a:r>
          </a:p>
          <a:p>
            <a:endParaRPr lang="en-US" dirty="0"/>
          </a:p>
          <a:p>
            <a:r>
              <a:rPr lang="en-US" dirty="0" smtClean="0"/>
              <a:t>Is h(n) monotone ?</a:t>
            </a:r>
          </a:p>
          <a:p>
            <a:r>
              <a:rPr lang="en-US" dirty="0"/>
              <a:t>h</a:t>
            </a:r>
            <a:r>
              <a:rPr lang="en-US" dirty="0" smtClean="0"/>
              <a:t>(n)  = 8</a:t>
            </a:r>
          </a:p>
          <a:p>
            <a:r>
              <a:rPr lang="en-US" dirty="0" smtClean="0"/>
              <a:t>h(n’) = 8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n,n</a:t>
            </a:r>
            <a:r>
              <a:rPr lang="en-US" dirty="0" smtClean="0"/>
              <a:t>’) = 1</a:t>
            </a:r>
          </a:p>
          <a:p>
            <a:endParaRPr lang="en-US" dirty="0" smtClean="0"/>
          </a:p>
          <a:p>
            <a:r>
              <a:rPr lang="en-US" dirty="0" smtClean="0"/>
              <a:t>Hence monotone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n’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Monotonicity</a:t>
            </a:r>
            <a:r>
              <a:rPr lang="en-US" dirty="0" smtClean="0"/>
              <a:t> of # of Displaced Tile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h(n) &lt; = h(n’) + c(n, n’)</a:t>
            </a:r>
          </a:p>
          <a:p>
            <a:r>
              <a:rPr lang="en-US" dirty="0" smtClean="0"/>
              <a:t>Any move reduces h(n) by at most 1 </a:t>
            </a:r>
          </a:p>
          <a:p>
            <a:r>
              <a:rPr lang="en-US" i="1" dirty="0" smtClean="0"/>
              <a:t>c = 1</a:t>
            </a:r>
          </a:p>
          <a:p>
            <a:r>
              <a:rPr lang="en-US" dirty="0" smtClean="0"/>
              <a:t>Hence, </a:t>
            </a:r>
            <a:r>
              <a:rPr lang="en-US" i="1" dirty="0" smtClean="0"/>
              <a:t>h(parent) &lt; = h(child) + 1</a:t>
            </a:r>
          </a:p>
          <a:p>
            <a:r>
              <a:rPr lang="en-US" dirty="0" smtClean="0"/>
              <a:t>If the empty cell is also included in the cost, then </a:t>
            </a:r>
            <a:r>
              <a:rPr lang="en-US" i="1" dirty="0" smtClean="0"/>
              <a:t>h</a:t>
            </a:r>
            <a:r>
              <a:rPr lang="en-US" dirty="0" smtClean="0"/>
              <a:t> need not be monotone (try!)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Monotonicity</a:t>
            </a:r>
            <a:r>
              <a:rPr lang="en-US" dirty="0" smtClean="0"/>
              <a:t> of Manhattan </a:t>
            </a:r>
            <a:r>
              <a:rPr lang="en-US" dirty="0"/>
              <a:t>D</a:t>
            </a:r>
            <a:r>
              <a:rPr lang="en-US" dirty="0" smtClean="0"/>
              <a:t>istance Heuristic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Manhattan distance= X-</a:t>
            </a:r>
            <a:r>
              <a:rPr lang="en-US" i="1" dirty="0" err="1" smtClean="0"/>
              <a:t>dist+Y</a:t>
            </a:r>
            <a:r>
              <a:rPr lang="en-US" i="1" dirty="0" smtClean="0"/>
              <a:t>-dist</a:t>
            </a:r>
            <a:r>
              <a:rPr lang="en-US" dirty="0" smtClean="0"/>
              <a:t> from the target position</a:t>
            </a:r>
          </a:p>
          <a:p>
            <a:r>
              <a:rPr lang="en-US" dirty="0" smtClean="0"/>
              <a:t>Refer to the diagram in the first slide:</a:t>
            </a:r>
          </a:p>
          <a:p>
            <a:r>
              <a:rPr lang="en-US" sz="2800" i="1" dirty="0" err="1"/>
              <a:t>h</a:t>
            </a:r>
            <a:r>
              <a:rPr lang="en-US" sz="2000" i="1" dirty="0" err="1" smtClean="0"/>
              <a:t>mn</a:t>
            </a:r>
            <a:r>
              <a:rPr lang="en-US" i="1" dirty="0" smtClean="0"/>
              <a:t>(n) = 1 + 1 + 1 + 2 + 1 + 1 + 2 + 1 = 10</a:t>
            </a:r>
          </a:p>
          <a:p>
            <a:r>
              <a:rPr lang="en-US" i="1" dirty="0" err="1"/>
              <a:t>h</a:t>
            </a:r>
            <a:r>
              <a:rPr lang="en-US" sz="2400" i="1" dirty="0" err="1" smtClean="0"/>
              <a:t>mn</a:t>
            </a:r>
            <a:r>
              <a:rPr lang="en-US" i="1" dirty="0" smtClean="0"/>
              <a:t>(n’) = 1 + 1 + 1 + 3 + 1 + 1 + 2 + 1 = 11</a:t>
            </a:r>
          </a:p>
          <a:p>
            <a:r>
              <a:rPr lang="en-US" i="1" dirty="0" smtClean="0"/>
              <a:t>Cost = 1</a:t>
            </a:r>
          </a:p>
          <a:p>
            <a:r>
              <a:rPr lang="en-US" dirty="0" smtClean="0"/>
              <a:t>Again, </a:t>
            </a:r>
            <a:r>
              <a:rPr lang="en-US" i="1" dirty="0" smtClean="0"/>
              <a:t>h(n) &lt; = h(n’) + c(n, n’)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1124</Words>
  <Application>Microsoft PowerPoint</Application>
  <PresentationFormat>On-screen Show (4:3)</PresentationFormat>
  <Paragraphs>211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Blends</vt:lpstr>
      <vt:lpstr>CS621: Artificial Intelligence</vt:lpstr>
      <vt:lpstr>A* Algorithm – Definition and Properties</vt:lpstr>
      <vt:lpstr>Summary on Admissibility</vt:lpstr>
      <vt:lpstr>Monotonicity</vt:lpstr>
      <vt:lpstr>Definition</vt:lpstr>
      <vt:lpstr>Theorem</vt:lpstr>
      <vt:lpstr>Grounding the Monotone Restriction</vt:lpstr>
      <vt:lpstr>Monotonicity of # of Displaced Tile Heuristic</vt:lpstr>
      <vt:lpstr>Monotonicity of Manhattan Distance Heuristic (1/2)</vt:lpstr>
      <vt:lpstr>Monotonicity of Manhattan Distance Heuristic (2/2)</vt:lpstr>
      <vt:lpstr>Relationship between Monotonicity and Admissibility</vt:lpstr>
      <vt:lpstr>Proof of Monotonicityadmissibility</vt:lpstr>
      <vt:lpstr>Proof (continued…)</vt:lpstr>
      <vt:lpstr>Slide 14</vt:lpstr>
      <vt:lpstr>Slide 15</vt:lpstr>
      <vt:lpstr>Monotonicity of f() values</vt:lpstr>
      <vt:lpstr>Proof (1/3)…</vt:lpstr>
      <vt:lpstr>Proof (2/3)…</vt:lpstr>
      <vt:lpstr>Proof (3/3)…</vt:lpstr>
      <vt:lpstr>Better way to understand monotonicity of f()</vt:lpstr>
      <vt:lpstr>A list of AI Search Algorithms</vt:lpstr>
    </vt:vector>
  </TitlesOfParts>
  <Company>cfdvs,iit bombay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cfdvs</dc:creator>
  <cp:lastModifiedBy>Pushpak </cp:lastModifiedBy>
  <cp:revision>93</cp:revision>
  <dcterms:created xsi:type="dcterms:W3CDTF">2007-07-27T07:29:18Z</dcterms:created>
  <dcterms:modified xsi:type="dcterms:W3CDTF">2010-09-11T05:40:46Z</dcterms:modified>
</cp:coreProperties>
</file>