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6" r:id="rId3"/>
    <p:sldId id="257" r:id="rId4"/>
    <p:sldId id="259" r:id="rId5"/>
    <p:sldId id="262" r:id="rId6"/>
    <p:sldId id="267" r:id="rId7"/>
    <p:sldId id="277" r:id="rId8"/>
    <p:sldId id="268" r:id="rId9"/>
    <p:sldId id="278" r:id="rId10"/>
    <p:sldId id="279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58" y="13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1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518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23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15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990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76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208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42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53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2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Electronics Club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1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4" y="-1476208"/>
            <a:ext cx="8728075" cy="103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81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422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dxcdn.com/productimages/sku_156754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6338" y="3114674"/>
            <a:ext cx="3529012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What is a </a:t>
            </a:r>
            <a:r>
              <a:rPr lang="en-GB" sz="6000" u="sng" dirty="0" err="1" smtClean="0"/>
              <a:t>Piezo</a:t>
            </a:r>
            <a:r>
              <a:rPr lang="en-GB" sz="6000" u="sng" dirty="0" smtClean="0"/>
              <a:t> Element?</a:t>
            </a:r>
            <a:endParaRPr lang="en-GB" sz="6000" u="sng" dirty="0"/>
          </a:p>
        </p:txBody>
      </p:sp>
      <p:grpSp>
        <p:nvGrpSpPr>
          <p:cNvPr id="38" name="Group 37"/>
          <p:cNvGrpSpPr/>
          <p:nvPr/>
        </p:nvGrpSpPr>
        <p:grpSpPr>
          <a:xfrm>
            <a:off x="987087" y="1964893"/>
            <a:ext cx="6212516" cy="1152595"/>
            <a:chOff x="999858" y="1580931"/>
            <a:chExt cx="6212516" cy="1152595"/>
          </a:xfrm>
        </p:grpSpPr>
        <p:sp>
          <p:nvSpPr>
            <p:cNvPr id="10" name="Freeform 9"/>
            <p:cNvSpPr/>
            <p:nvPr/>
          </p:nvSpPr>
          <p:spPr>
            <a:xfrm>
              <a:off x="4052079" y="1580931"/>
              <a:ext cx="3125282" cy="742702"/>
            </a:xfrm>
            <a:custGeom>
              <a:avLst/>
              <a:gdLst>
                <a:gd name="connsiteX0" fmla="*/ 0 w 2414588"/>
                <a:gd name="connsiteY0" fmla="*/ 573810 h 573810"/>
                <a:gd name="connsiteX1" fmla="*/ 807244 w 2414588"/>
                <a:gd name="connsiteY1" fmla="*/ 9454 h 573810"/>
                <a:gd name="connsiteX2" fmla="*/ 2414588 w 2414588"/>
                <a:gd name="connsiteY2" fmla="*/ 273772 h 57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588" h="573810">
                  <a:moveTo>
                    <a:pt x="0" y="573810"/>
                  </a:moveTo>
                  <a:cubicBezTo>
                    <a:pt x="202406" y="316635"/>
                    <a:pt x="404813" y="59460"/>
                    <a:pt x="807244" y="9454"/>
                  </a:cubicBezTo>
                  <a:cubicBezTo>
                    <a:pt x="1209675" y="-40552"/>
                    <a:pt x="1812131" y="116610"/>
                    <a:pt x="2414588" y="27377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530920" y="2232358"/>
              <a:ext cx="2681454" cy="432852"/>
            </a:xfrm>
            <a:custGeom>
              <a:avLst/>
              <a:gdLst>
                <a:gd name="connsiteX0" fmla="*/ 0 w 2071687"/>
                <a:gd name="connsiteY0" fmla="*/ 334421 h 334421"/>
                <a:gd name="connsiteX1" fmla="*/ 557212 w 2071687"/>
                <a:gd name="connsiteY1" fmla="*/ 5808 h 334421"/>
                <a:gd name="connsiteX2" fmla="*/ 2071687 w 2071687"/>
                <a:gd name="connsiteY2" fmla="*/ 155827 h 33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687" h="334421">
                  <a:moveTo>
                    <a:pt x="0" y="334421"/>
                  </a:moveTo>
                  <a:cubicBezTo>
                    <a:pt x="105965" y="184997"/>
                    <a:pt x="211931" y="35574"/>
                    <a:pt x="557212" y="5808"/>
                  </a:cubicBezTo>
                  <a:cubicBezTo>
                    <a:pt x="902493" y="-23958"/>
                    <a:pt x="1487090" y="65934"/>
                    <a:pt x="2071687" y="15582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99858" y="2142485"/>
              <a:ext cx="3700329" cy="591041"/>
              <a:chOff x="1939895" y="2167827"/>
              <a:chExt cx="3700329" cy="591041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2401368" y="2167827"/>
                <a:ext cx="2734654" cy="219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2144994" y="2281730"/>
                <a:ext cx="3247402" cy="290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190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939895" y="2387381"/>
                <a:ext cx="3700329" cy="371487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87087" y="3358969"/>
            <a:ext cx="6212516" cy="993797"/>
            <a:chOff x="999858" y="2213757"/>
            <a:chExt cx="6212516" cy="993797"/>
          </a:xfrm>
        </p:grpSpPr>
        <p:sp>
          <p:nvSpPr>
            <p:cNvPr id="35" name="Freeform 34"/>
            <p:cNvSpPr/>
            <p:nvPr/>
          </p:nvSpPr>
          <p:spPr>
            <a:xfrm>
              <a:off x="4530920" y="2760564"/>
              <a:ext cx="2681454" cy="432852"/>
            </a:xfrm>
            <a:custGeom>
              <a:avLst/>
              <a:gdLst>
                <a:gd name="connsiteX0" fmla="*/ 0 w 2071687"/>
                <a:gd name="connsiteY0" fmla="*/ 334421 h 334421"/>
                <a:gd name="connsiteX1" fmla="*/ 557212 w 2071687"/>
                <a:gd name="connsiteY1" fmla="*/ 5808 h 334421"/>
                <a:gd name="connsiteX2" fmla="*/ 2071687 w 2071687"/>
                <a:gd name="connsiteY2" fmla="*/ 155827 h 33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687" h="334421">
                  <a:moveTo>
                    <a:pt x="0" y="334421"/>
                  </a:moveTo>
                  <a:cubicBezTo>
                    <a:pt x="105965" y="184997"/>
                    <a:pt x="211931" y="35574"/>
                    <a:pt x="557212" y="5808"/>
                  </a:cubicBezTo>
                  <a:cubicBezTo>
                    <a:pt x="902493" y="-23958"/>
                    <a:pt x="1487090" y="65934"/>
                    <a:pt x="2071687" y="15582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917825" y="2213757"/>
              <a:ext cx="3125282" cy="742702"/>
            </a:xfrm>
            <a:custGeom>
              <a:avLst/>
              <a:gdLst>
                <a:gd name="connsiteX0" fmla="*/ 0 w 2414588"/>
                <a:gd name="connsiteY0" fmla="*/ 573810 h 573810"/>
                <a:gd name="connsiteX1" fmla="*/ 807244 w 2414588"/>
                <a:gd name="connsiteY1" fmla="*/ 9454 h 573810"/>
                <a:gd name="connsiteX2" fmla="*/ 2414588 w 2414588"/>
                <a:gd name="connsiteY2" fmla="*/ 273772 h 57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588" h="573810">
                  <a:moveTo>
                    <a:pt x="0" y="573810"/>
                  </a:moveTo>
                  <a:cubicBezTo>
                    <a:pt x="202406" y="316635"/>
                    <a:pt x="404813" y="59460"/>
                    <a:pt x="807244" y="9454"/>
                  </a:cubicBezTo>
                  <a:cubicBezTo>
                    <a:pt x="1209675" y="-40552"/>
                    <a:pt x="1812131" y="116610"/>
                    <a:pt x="2414588" y="27377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9858" y="2962871"/>
              <a:ext cx="3700329" cy="244683"/>
              <a:chOff x="1786472" y="3108325"/>
              <a:chExt cx="3700329" cy="244683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2247945" y="3108325"/>
                <a:ext cx="2734654" cy="1385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  <a:gd name="connsiteX0" fmla="*/ 0 w 10000"/>
                  <a:gd name="connsiteY0" fmla="*/ 9997 h 9997"/>
                  <a:gd name="connsiteX1" fmla="*/ 10000 w 10000"/>
                  <a:gd name="connsiteY1" fmla="*/ -3 h 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9997">
                    <a:moveTo>
                      <a:pt x="0" y="9997"/>
                    </a:moveTo>
                    <a:lnTo>
                      <a:pt x="10000" y="-3"/>
                    </a:ln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989525" y="3227324"/>
                <a:ext cx="3247402" cy="8546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7402" h="8546">
                    <a:moveTo>
                      <a:pt x="0" y="8546"/>
                    </a:moveTo>
                    <a:lnTo>
                      <a:pt x="2213361" y="8546"/>
                    </a:lnTo>
                    <a:lnTo>
                      <a:pt x="3247402" y="0"/>
                    </a:lnTo>
                  </a:path>
                </a:pathLst>
              </a:custGeom>
              <a:noFill/>
              <a:ln w="190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1786472" y="3351623"/>
                <a:ext cx="3700329" cy="1385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  <a:gd name="connsiteX0" fmla="*/ 0 w 10000"/>
                  <a:gd name="connsiteY0" fmla="*/ 9997 h 9997"/>
                  <a:gd name="connsiteX1" fmla="*/ 10000 w 10000"/>
                  <a:gd name="connsiteY1" fmla="*/ -3 h 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9997">
                    <a:moveTo>
                      <a:pt x="0" y="9997"/>
                    </a:moveTo>
                    <a:lnTo>
                      <a:pt x="10000" y="-3"/>
                    </a:ln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987087" y="4652004"/>
            <a:ext cx="6238294" cy="1134116"/>
            <a:chOff x="999857" y="3110815"/>
            <a:chExt cx="6238294" cy="1134116"/>
          </a:xfrm>
        </p:grpSpPr>
        <p:sp>
          <p:nvSpPr>
            <p:cNvPr id="36" name="Freeform 35"/>
            <p:cNvSpPr/>
            <p:nvPr/>
          </p:nvSpPr>
          <p:spPr>
            <a:xfrm rot="397775">
              <a:off x="4556697" y="3649371"/>
              <a:ext cx="2681454" cy="432852"/>
            </a:xfrm>
            <a:custGeom>
              <a:avLst/>
              <a:gdLst>
                <a:gd name="connsiteX0" fmla="*/ 0 w 2071687"/>
                <a:gd name="connsiteY0" fmla="*/ 334421 h 334421"/>
                <a:gd name="connsiteX1" fmla="*/ 557212 w 2071687"/>
                <a:gd name="connsiteY1" fmla="*/ 5808 h 334421"/>
                <a:gd name="connsiteX2" fmla="*/ 2071687 w 2071687"/>
                <a:gd name="connsiteY2" fmla="*/ 155827 h 33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687" h="334421">
                  <a:moveTo>
                    <a:pt x="0" y="334421"/>
                  </a:moveTo>
                  <a:cubicBezTo>
                    <a:pt x="105965" y="184997"/>
                    <a:pt x="211931" y="35574"/>
                    <a:pt x="557212" y="5808"/>
                  </a:cubicBezTo>
                  <a:cubicBezTo>
                    <a:pt x="902493" y="-23958"/>
                    <a:pt x="1487090" y="65934"/>
                    <a:pt x="2071687" y="15582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27900" y="3110815"/>
              <a:ext cx="3125282" cy="742702"/>
            </a:xfrm>
            <a:custGeom>
              <a:avLst/>
              <a:gdLst>
                <a:gd name="connsiteX0" fmla="*/ 0 w 2414588"/>
                <a:gd name="connsiteY0" fmla="*/ 573810 h 573810"/>
                <a:gd name="connsiteX1" fmla="*/ 807244 w 2414588"/>
                <a:gd name="connsiteY1" fmla="*/ 9454 h 573810"/>
                <a:gd name="connsiteX2" fmla="*/ 2414588 w 2414588"/>
                <a:gd name="connsiteY2" fmla="*/ 273772 h 57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588" h="573810">
                  <a:moveTo>
                    <a:pt x="0" y="573810"/>
                  </a:moveTo>
                  <a:cubicBezTo>
                    <a:pt x="202406" y="316635"/>
                    <a:pt x="404813" y="59460"/>
                    <a:pt x="807244" y="9454"/>
                  </a:cubicBezTo>
                  <a:cubicBezTo>
                    <a:pt x="1209675" y="-40552"/>
                    <a:pt x="1812131" y="116610"/>
                    <a:pt x="2414588" y="27377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99857" y="3790626"/>
              <a:ext cx="3700329" cy="454305"/>
              <a:chOff x="1692067" y="4128423"/>
              <a:chExt cx="3700329" cy="454305"/>
            </a:xfrm>
          </p:grpSpPr>
          <p:sp>
            <p:nvSpPr>
              <p:cNvPr id="27" name="Freeform 26"/>
              <p:cNvSpPr/>
              <p:nvPr/>
            </p:nvSpPr>
            <p:spPr>
              <a:xfrm rot="10800000">
                <a:off x="2153540" y="4128423"/>
                <a:ext cx="2734654" cy="219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1897166" y="4182504"/>
                <a:ext cx="3247402" cy="290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190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0800000">
                <a:off x="1692067" y="4211241"/>
                <a:ext cx="3700329" cy="371487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0" name="Straight Arrow Connector 39"/>
          <p:cNvCxnSpPr/>
          <p:nvPr/>
        </p:nvCxnSpPr>
        <p:spPr>
          <a:xfrm flipH="1" flipV="1">
            <a:off x="6556218" y="1926487"/>
            <a:ext cx="500063" cy="121443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27359" y="2885660"/>
            <a:ext cx="513053" cy="721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0916" y="200992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53358" y="2421481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97327" y="4614306"/>
            <a:ext cx="694613" cy="18219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243938" y="5498593"/>
            <a:ext cx="689956" cy="177858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07729" y="51464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5439" y="4632617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04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86" y="3010280"/>
            <a:ext cx="5303614" cy="384772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made the </a:t>
            </a:r>
            <a:r>
              <a:rPr lang="en-GB" dirty="0" smtClean="0"/>
              <a:t>on-board LED blink, using these functions:</a:t>
            </a:r>
          </a:p>
          <a:p>
            <a:pPr lvl="1"/>
            <a:r>
              <a:rPr lang="en-GB" dirty="0" err="1" smtClean="0"/>
              <a:t>pinMode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digitalWrite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delay()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Beep a </a:t>
            </a:r>
            <a:r>
              <a:rPr lang="en-GB" sz="6000" u="sng" dirty="0" err="1" smtClean="0"/>
              <a:t>Piezo</a:t>
            </a:r>
            <a:r>
              <a:rPr lang="en-GB" sz="6000" u="sng" dirty="0" smtClean="0"/>
              <a:t> Element</a:t>
            </a:r>
            <a:endParaRPr lang="en-GB" sz="6000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52248" y="2686555"/>
            <a:ext cx="776835" cy="1181438"/>
          </a:xfrm>
          <a:prstGeom prst="straightConnector1">
            <a:avLst/>
          </a:prstGeom>
          <a:ln w="88900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24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/>
              <a:t>Beep a </a:t>
            </a:r>
            <a:r>
              <a:rPr lang="en-GB" sz="6000" u="sng" dirty="0" err="1"/>
              <a:t>Piezo</a:t>
            </a:r>
            <a:r>
              <a:rPr lang="en-GB" sz="6000" u="sng" dirty="0"/>
              <a:t> Element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similar approach can be used to make the </a:t>
            </a:r>
            <a:r>
              <a:rPr lang="en-GB" dirty="0" err="1" smtClean="0"/>
              <a:t>Piezo</a:t>
            </a:r>
            <a:r>
              <a:rPr lang="en-GB" dirty="0" smtClean="0"/>
              <a:t> element ‘beep!’</a:t>
            </a:r>
          </a:p>
          <a:p>
            <a:r>
              <a:rPr lang="en-GB" dirty="0" smtClean="0"/>
              <a:t>Connect a </a:t>
            </a:r>
            <a:r>
              <a:rPr lang="en-GB" dirty="0" err="1" smtClean="0"/>
              <a:t>piezo</a:t>
            </a:r>
            <a:r>
              <a:rPr lang="en-GB" dirty="0" smtClean="0"/>
              <a:t> buzzer to D2 and make it beep!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28" y="3466820"/>
            <a:ext cx="3857412" cy="31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9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2" y="-1576701"/>
            <a:ext cx="8413435" cy="107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8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02195" y="6079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What is the highest pitch possible?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delay(1);</a:t>
            </a:r>
            <a:endParaRPr lang="en-GB" dirty="0" smtClean="0"/>
          </a:p>
          <a:p>
            <a:r>
              <a:rPr lang="en-GB" i="1" dirty="0"/>
              <a:t>f</a:t>
            </a:r>
            <a:r>
              <a:rPr lang="en-GB" dirty="0" smtClean="0"/>
              <a:t> = 1 / </a:t>
            </a:r>
            <a:r>
              <a:rPr lang="en-GB" i="1" dirty="0" smtClean="0"/>
              <a:t>t</a:t>
            </a:r>
          </a:p>
          <a:p>
            <a:r>
              <a:rPr lang="en-GB" i="1" dirty="0" smtClean="0"/>
              <a:t>t</a:t>
            </a:r>
            <a:r>
              <a:rPr lang="en-GB" dirty="0" smtClean="0"/>
              <a:t> is 2ms for a full cycle (1ms for half cycle)</a:t>
            </a:r>
          </a:p>
          <a:p>
            <a:r>
              <a:rPr lang="en-GB" dirty="0" smtClean="0"/>
              <a:t>1 / </a:t>
            </a:r>
            <a:r>
              <a:rPr lang="en-GB" i="1" dirty="0" smtClean="0"/>
              <a:t>t</a:t>
            </a:r>
            <a:r>
              <a:rPr lang="en-GB" dirty="0" smtClean="0"/>
              <a:t>   </a:t>
            </a:r>
            <a:r>
              <a:rPr lang="en-GB" dirty="0" smtClean="0">
                <a:sym typeface="Wingdings" panose="05000000000000000000" pitchFamily="2" charset="2"/>
              </a:rPr>
              <a:t>   1 / 2ms      1 / 0.002 =</a:t>
            </a:r>
            <a:r>
              <a:rPr lang="en-GB" dirty="0" smtClean="0"/>
              <a:t> 500Hz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4" name="Picture 6" descr="http://www.minelab.com/__files/i/5895/SquareWa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22" y="3932928"/>
            <a:ext cx="5715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008262" y="6101336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57742" y="6101336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8262" y="6488910"/>
            <a:ext cx="12989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9868" y="570071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33002" y="5698656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2334" y="569659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13630" y="6079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0ms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69842" y="6079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1ms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7222" y="6103483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14382" y="6489483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85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uiExpand="1" build="p"/>
      <p:bldP spid="11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What is the highest pitch possible?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delayMicroseconds</a:t>
            </a:r>
            <a:r>
              <a:rPr lang="en-GB" dirty="0" smtClean="0"/>
              <a:t>(250);</a:t>
            </a:r>
            <a:endParaRPr lang="en-GB" dirty="0" smtClean="0"/>
          </a:p>
          <a:p>
            <a:r>
              <a:rPr lang="en-GB" i="1" dirty="0"/>
              <a:t>f</a:t>
            </a:r>
            <a:r>
              <a:rPr lang="en-GB" dirty="0" smtClean="0"/>
              <a:t> = 1 / </a:t>
            </a:r>
            <a:r>
              <a:rPr lang="en-GB" i="1" dirty="0" smtClean="0"/>
              <a:t>t</a:t>
            </a:r>
          </a:p>
          <a:p>
            <a:r>
              <a:rPr lang="en-GB" i="1" dirty="0" smtClean="0"/>
              <a:t>t</a:t>
            </a:r>
            <a:r>
              <a:rPr lang="en-GB" dirty="0" smtClean="0"/>
              <a:t> is 500</a:t>
            </a:r>
            <a:r>
              <a:rPr lang="en-GB" dirty="0"/>
              <a:t>µ</a:t>
            </a:r>
            <a:r>
              <a:rPr lang="en-GB" dirty="0" smtClean="0"/>
              <a:t>s for a full cycle (250µs for half cycle)</a:t>
            </a:r>
          </a:p>
          <a:p>
            <a:r>
              <a:rPr lang="en-GB" dirty="0" smtClean="0"/>
              <a:t>1 / </a:t>
            </a:r>
            <a:r>
              <a:rPr lang="en-GB" i="1" dirty="0" smtClean="0"/>
              <a:t>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ym typeface="Wingdings" panose="05000000000000000000" pitchFamily="2" charset="2"/>
              </a:rPr>
              <a:t>   1 / </a:t>
            </a:r>
            <a:r>
              <a:rPr lang="en-GB" dirty="0" smtClean="0"/>
              <a:t>500µs</a:t>
            </a:r>
            <a:r>
              <a:rPr lang="en-GB" dirty="0">
                <a:sym typeface="Wingdings" panose="05000000000000000000" pitchFamily="2" charset="2"/>
              </a:rPr>
              <a:t/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   </a:t>
            </a:r>
            <a:r>
              <a:rPr lang="en-GB" dirty="0" smtClean="0">
                <a:sym typeface="Wingdings" panose="05000000000000000000" pitchFamily="2" charset="2"/>
              </a:rPr>
              <a:t>   1 / 0.0005 </a:t>
            </a:r>
            <a:r>
              <a:rPr lang="en-GB" sz="2400" dirty="0" smtClean="0">
                <a:sym typeface="Wingdings" panose="05000000000000000000" pitchFamily="2" charset="2"/>
              </a:rPr>
              <a:t>=</a:t>
            </a:r>
            <a:r>
              <a:rPr lang="en-GB" sz="2400" dirty="0" smtClean="0"/>
              <a:t> </a:t>
            </a:r>
            <a:r>
              <a:rPr lang="en-GB" dirty="0" smtClean="0"/>
              <a:t>2000Hz</a:t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ym typeface="Wingdings" panose="05000000000000000000" pitchFamily="2" charset="2"/>
              </a:rPr>
              <a:t>   2kHz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32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-1552126"/>
            <a:ext cx="8097399" cy="10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87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Is there an easier way?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tone(); - there are two options:</a:t>
            </a:r>
          </a:p>
          <a:p>
            <a:pPr lvl="1"/>
            <a:r>
              <a:rPr lang="en-GB" dirty="0" smtClean="0"/>
              <a:t>tone(</a:t>
            </a:r>
            <a:r>
              <a:rPr lang="en-GB" i="1" dirty="0" smtClean="0"/>
              <a:t>pin</a:t>
            </a:r>
            <a:r>
              <a:rPr lang="en-GB" dirty="0" smtClean="0"/>
              <a:t>, </a:t>
            </a:r>
            <a:r>
              <a:rPr lang="en-GB" i="1" dirty="0" smtClean="0"/>
              <a:t>frequency</a:t>
            </a:r>
            <a:r>
              <a:rPr lang="en-GB" dirty="0" smtClean="0"/>
              <a:t>);</a:t>
            </a:r>
            <a:endParaRPr lang="en-GB" dirty="0" smtClean="0"/>
          </a:p>
          <a:p>
            <a:pPr lvl="1"/>
            <a:r>
              <a:rPr lang="en-GB" dirty="0" smtClean="0"/>
              <a:t>tone(</a:t>
            </a:r>
            <a:r>
              <a:rPr lang="en-GB" i="1" dirty="0" smtClean="0"/>
              <a:t>pin</a:t>
            </a:r>
            <a:r>
              <a:rPr lang="en-GB" dirty="0" smtClean="0"/>
              <a:t>, </a:t>
            </a:r>
            <a:r>
              <a:rPr lang="en-GB" i="1" dirty="0" smtClean="0"/>
              <a:t>frequency</a:t>
            </a:r>
            <a:r>
              <a:rPr lang="en-GB" dirty="0" smtClean="0"/>
              <a:t>, </a:t>
            </a:r>
            <a:r>
              <a:rPr lang="en-GB" i="1" dirty="0" smtClean="0"/>
              <a:t>duration</a:t>
            </a:r>
            <a:r>
              <a:rPr lang="en-GB" dirty="0" smtClean="0"/>
              <a:t>);</a:t>
            </a:r>
            <a:endParaRPr lang="en-GB" dirty="0" smtClean="0"/>
          </a:p>
          <a:p>
            <a:r>
              <a:rPr lang="en-GB" dirty="0" smtClean="0"/>
              <a:t>Try and play a tune!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9889"/>
            <a:ext cx="427732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0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171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Wingdings</vt:lpstr>
      <vt:lpstr>Office Theme</vt:lpstr>
      <vt:lpstr>Electronics Club</vt:lpstr>
      <vt:lpstr>What is a Piezo Element?</vt:lpstr>
      <vt:lpstr>Beep a Piezo Element</vt:lpstr>
      <vt:lpstr>Beep a Piezo Element</vt:lpstr>
      <vt:lpstr>PowerPoint Presentation</vt:lpstr>
      <vt:lpstr>What is the highest pitch possible?</vt:lpstr>
      <vt:lpstr>What is the highest pitch possible?</vt:lpstr>
      <vt:lpstr>PowerPoint Presentation</vt:lpstr>
      <vt:lpstr>Is there an easier way?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Club</dc:title>
  <dc:creator>Attie</dc:creator>
  <cp:lastModifiedBy>Attie</cp:lastModifiedBy>
  <cp:revision>35</cp:revision>
  <dcterms:created xsi:type="dcterms:W3CDTF">2014-11-10T13:29:27Z</dcterms:created>
  <dcterms:modified xsi:type="dcterms:W3CDTF">2014-11-19T22:58:38Z</dcterms:modified>
</cp:coreProperties>
</file>