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74" r:id="rId5"/>
    <p:sldId id="275" r:id="rId6"/>
    <p:sldId id="276" r:id="rId7"/>
    <p:sldId id="278" r:id="rId8"/>
    <p:sldId id="279" r:id="rId9"/>
    <p:sldId id="280" r:id="rId10"/>
    <p:sldId id="259" r:id="rId11"/>
    <p:sldId id="261" r:id="rId12"/>
    <p:sldId id="271" r:id="rId13"/>
    <p:sldId id="264" r:id="rId14"/>
    <p:sldId id="263" r:id="rId15"/>
    <p:sldId id="266" r:id="rId16"/>
    <p:sldId id="267" r:id="rId17"/>
    <p:sldId id="272" r:id="rId18"/>
    <p:sldId id="270" r:id="rId19"/>
    <p:sldId id="268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79920" autoAdjust="0"/>
  </p:normalViewPr>
  <p:slideViewPr>
    <p:cSldViewPr snapToGrid="0">
      <p:cViewPr varScale="1">
        <p:scale>
          <a:sx n="54" d="100"/>
          <a:sy n="54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ric\OneDrive\Documents\UNIGE\ProjetInfo\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Plan and Gantt'!$B$11</c:f>
              <c:strCache>
                <c:ptCount val="1"/>
                <c:pt idx="0">
                  <c:v>Début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SWITCH ou alternative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Gantt'!$B$12:$B$23</c:f>
              <c:numCache>
                <c:formatCode>[$-409]d\-mmm;@</c:formatCode>
                <c:ptCount val="12"/>
                <c:pt idx="0">
                  <c:v>43532</c:v>
                </c:pt>
                <c:pt idx="1">
                  <c:v>43539</c:v>
                </c:pt>
                <c:pt idx="2">
                  <c:v>43546</c:v>
                </c:pt>
                <c:pt idx="3">
                  <c:v>43553</c:v>
                </c:pt>
                <c:pt idx="4">
                  <c:v>43553</c:v>
                </c:pt>
                <c:pt idx="5">
                  <c:v>43560</c:v>
                </c:pt>
                <c:pt idx="6">
                  <c:v>43567</c:v>
                </c:pt>
                <c:pt idx="7">
                  <c:v>43574</c:v>
                </c:pt>
                <c:pt idx="8">
                  <c:v>43584</c:v>
                </c:pt>
                <c:pt idx="9">
                  <c:v>43588</c:v>
                </c:pt>
                <c:pt idx="10">
                  <c:v>43588</c:v>
                </c:pt>
                <c:pt idx="11">
                  <c:v>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B-4D77-BAA0-9D96FF78DE92}"/>
            </c:ext>
          </c:extLst>
        </c:ser>
        <c:ser>
          <c:idx val="1"/>
          <c:order val="1"/>
          <c:tx>
            <c:strRef>
              <c:f>'Project Plan and Gantt'!$D$11</c:f>
              <c:strCache>
                <c:ptCount val="1"/>
                <c:pt idx="0">
                  <c:v>Jours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F9B-4D77-BAA0-9D96FF78DE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4-DF9B-4D77-BAA0-9D96FF78DE9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6-DF9B-4D77-BAA0-9D96FF78DE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DF9B-4D77-BAA0-9D96FF78DE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DF9B-4D77-BAA0-9D96FF78DE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C-DF9B-4D77-BAA0-9D96FF78DE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DF9B-4D77-BAA0-9D96FF78DE9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DF9B-4D77-BAA0-9D96FF78DE9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DF9B-4D77-BAA0-9D96FF78DE9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DF9B-4D77-BAA0-9D96FF78DE9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6-DF9B-4D77-BAA0-9D96FF78DE9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8-DF9B-4D77-BAA0-9D96FF78DE9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DF9B-4D77-BAA0-9D96FF78DE9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DF9B-4D77-BAA0-9D96FF78DE9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DF9B-4D77-BAA0-9D96FF78DE92}"/>
              </c:ext>
            </c:extLst>
          </c:dPt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SWITCH ou alternative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Gantt'!$D$12:$D$23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10</c:v>
                </c:pt>
                <c:pt idx="4">
                  <c:v>42</c:v>
                </c:pt>
                <c:pt idx="5">
                  <c:v>21</c:v>
                </c:pt>
                <c:pt idx="6">
                  <c:v>21</c:v>
                </c:pt>
                <c:pt idx="7">
                  <c:v>14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F9B-4D77-BAA0-9D96FF78D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4608"/>
        <c:axId val="121835168"/>
      </c:barChart>
      <c:catAx>
        <c:axId val="121834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21835168"/>
        <c:crosses val="autoZero"/>
        <c:auto val="1"/>
        <c:lblAlgn val="ctr"/>
        <c:lblOffset val="100"/>
        <c:noMultiLvlLbl val="0"/>
      </c:catAx>
      <c:valAx>
        <c:axId val="121835168"/>
        <c:scaling>
          <c:orientation val="minMax"/>
          <c:max val="43636"/>
          <c:min val="43532"/>
        </c:scaling>
        <c:delete val="0"/>
        <c:axPos val="t"/>
        <c:majorGridlines/>
        <c:numFmt formatCode="[$-409]d\-mmm;@" sourceLinked="1"/>
        <c:majorTickMark val="out"/>
        <c:minorTickMark val="none"/>
        <c:tickLblPos val="nextTo"/>
        <c:crossAx val="121834608"/>
        <c:crosses val="autoZero"/>
        <c:crossBetween val="between"/>
        <c:majorUnit val="21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9" custScaleX="254529" custLinFactX="-14146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9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5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9" custScaleX="227084" custScaleY="138001" custRadScaleRad="266541" custRadScaleInc="422060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5"/>
      <dgm:spPr/>
    </dgm:pt>
    <dgm:pt modelId="{A0472D8C-E691-487D-8640-85D46CE6B00E}" type="pres">
      <dgm:prSet presAssocID="{0FBFEBD7-593E-44B3-8877-DF11408ECA8D}" presName="text1" presStyleLbl="node1" presStyleIdx="3" presStyleCnt="9" custScaleX="227084" custScaleY="138001" custRadScaleRad="304291" custRadScaleInc="484381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5"/>
      <dgm:spPr/>
    </dgm:pt>
    <dgm:pt modelId="{DCBC9C37-C79A-4B12-928E-728185CC12F0}" type="pres">
      <dgm:prSet presAssocID="{D7D9CBA6-50FF-4729-9067-D84783104541}" presName="text1" presStyleLbl="node1" presStyleIdx="4" presStyleCnt="9" custScaleX="227084" custScaleY="138001" custRadScaleRad="237558" custRadScaleInc="272382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5"/>
      <dgm:spPr/>
    </dgm:pt>
    <dgm:pt modelId="{395BAC34-3736-4CB8-8A00-0409D0ADC21E}" type="pres">
      <dgm:prSet presAssocID="{7BE6C21D-6E17-46F0-AADC-5ED7834D9E53}" presName="text1" presStyleLbl="node1" presStyleIdx="5" presStyleCnt="9" custScaleX="227084" custScaleY="138001" custRadScaleRad="239698" custRadScaleInc="94165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4" presStyleCnt="5"/>
      <dgm:spPr/>
    </dgm:pt>
    <dgm:pt modelId="{8BF5EA40-677B-4F2C-AB78-BB82F1A7CE63}" type="pres">
      <dgm:prSet presAssocID="{EB44F090-ED21-422B-92D9-7FFC8A0DD208}" presName="text1" presStyleLbl="node1" presStyleIdx="6" presStyleCnt="9" custScaleX="227084" custScaleY="138001" custRadScaleRad="260254" custRadScaleInc="70389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7" presStyleCnt="9" custScaleX="161207" custScaleY="145023" custLinFactNeighborX="-97922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8" presStyleCnt="9" custScaleX="141374" custScaleY="154973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89133970-4AB6-4E5F-82A4-F572FFEA8C05}" srcId="{89ED2A3C-EFBE-484C-889C-9AF9336713CF}" destId="{EB44F090-ED21-422B-92D9-7FFC8A0DD208}" srcOrd="4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CB07C23B-A65B-408B-AF8A-5BA1BC889AB7}" type="presParOf" srcId="{13832D01-6F6C-44DD-BCCD-DFE81C8B4B71}" destId="{4E342F3C-2911-4AA7-BB51-A53BAB53DF05}" srcOrd="9" destOrd="0" presId="urn:microsoft.com/office/officeart/2008/layout/RadialCluster"/>
    <dgm:cxn modelId="{E701F47E-92F8-4FA3-9997-FB98CEB31FA5}" type="presParOf" srcId="{13832D01-6F6C-44DD-BCCD-DFE81C8B4B71}" destId="{8BF5EA40-677B-4F2C-AB78-BB82F1A7CE63}" srcOrd="10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704">
          <a:off x="1113106" y="2718036"/>
          <a:ext cx="4949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96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170997">
          <a:off x="2896203" y="3569072"/>
          <a:ext cx="5283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3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7246">
          <a:off x="4599161" y="2721486"/>
          <a:ext cx="4242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42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608071" y="2130313"/>
          <a:ext cx="2991089" cy="117514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100" kern="1200" dirty="0"/>
            <a:t>API - Gateway Kong</a:t>
          </a:r>
        </a:p>
      </dsp:txBody>
      <dsp:txXfrm>
        <a:off x="1665437" y="2187679"/>
        <a:ext cx="2876357" cy="1060414"/>
      </dsp:txXfrm>
    </dsp:sp>
    <dsp:sp modelId="{569A5B01-5848-4355-8E9E-85478E27DD73}">
      <dsp:nvSpPr>
        <dsp:cNvPr id="0" name=""/>
        <dsp:cNvSpPr/>
      </dsp:nvSpPr>
      <dsp:spPr>
        <a:xfrm>
          <a:off x="5023433" y="2687597"/>
          <a:ext cx="98839" cy="6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26795" y="2690959"/>
        <a:ext cx="92115" cy="62155"/>
      </dsp:txXfrm>
    </dsp:sp>
    <dsp:sp modelId="{454F0489-835D-4C89-98C0-F58E34CA8217}">
      <dsp:nvSpPr>
        <dsp:cNvPr id="0" name=""/>
        <dsp:cNvSpPr/>
      </dsp:nvSpPr>
      <dsp:spPr>
        <a:xfrm rot="19125733">
          <a:off x="4790626" y="1833078"/>
          <a:ext cx="2592652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6826643" y="46928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Statistique</a:t>
          </a:r>
        </a:p>
      </dsp:txBody>
      <dsp:txXfrm>
        <a:off x="6872121" y="92406"/>
        <a:ext cx="1442064" cy="840674"/>
      </dsp:txXfrm>
    </dsp:sp>
    <dsp:sp modelId="{E5ADDDA4-484D-4128-BEAE-56C6A8E1205C}">
      <dsp:nvSpPr>
        <dsp:cNvPr id="0" name=""/>
        <dsp:cNvSpPr/>
      </dsp:nvSpPr>
      <dsp:spPr>
        <a:xfrm rot="2349575">
          <a:off x="4839078" y="3532617"/>
          <a:ext cx="24581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1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826626" y="4308757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Messagerie</a:t>
          </a:r>
        </a:p>
      </dsp:txBody>
      <dsp:txXfrm>
        <a:off x="6872104" y="4354235"/>
        <a:ext cx="1442064" cy="840674"/>
      </dsp:txXfrm>
    </dsp:sp>
    <dsp:sp modelId="{50EFE1DA-3322-404F-B5EF-EA237EED45B3}">
      <dsp:nvSpPr>
        <dsp:cNvPr id="0" name=""/>
        <dsp:cNvSpPr/>
      </dsp:nvSpPr>
      <dsp:spPr>
        <a:xfrm rot="21483273">
          <a:off x="5121781" y="2691412"/>
          <a:ext cx="1705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533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826626" y="2170614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SearchItem</a:t>
          </a:r>
        </a:p>
      </dsp:txBody>
      <dsp:txXfrm>
        <a:off x="6872104" y="2216092"/>
        <a:ext cx="1442064" cy="840674"/>
      </dsp:txXfrm>
    </dsp:sp>
    <dsp:sp modelId="{008F0249-3626-4458-8356-572AE8333DA7}">
      <dsp:nvSpPr>
        <dsp:cNvPr id="0" name=""/>
        <dsp:cNvSpPr/>
      </dsp:nvSpPr>
      <dsp:spPr>
        <a:xfrm rot="20129565">
          <a:off x="5037897" y="2311016"/>
          <a:ext cx="1873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31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826634" y="1107273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User</a:t>
          </a:r>
        </a:p>
      </dsp:txBody>
      <dsp:txXfrm>
        <a:off x="6872112" y="1152751"/>
        <a:ext cx="1442064" cy="840674"/>
      </dsp:txXfrm>
    </dsp:sp>
    <dsp:sp modelId="{4E342F3C-2911-4AA7-BB51-A53BAB53DF05}">
      <dsp:nvSpPr>
        <dsp:cNvPr id="0" name=""/>
        <dsp:cNvSpPr/>
      </dsp:nvSpPr>
      <dsp:spPr>
        <a:xfrm rot="1250588">
          <a:off x="5062599" y="3065300"/>
          <a:ext cx="1823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7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826633" y="3215762"/>
          <a:ext cx="1533020" cy="9316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 err="1"/>
            <a:t>AddAnnonce</a:t>
          </a:r>
          <a:endParaRPr lang="fr-CH" sz="2000" kern="1200" dirty="0"/>
        </a:p>
      </dsp:txBody>
      <dsp:txXfrm>
        <a:off x="6872111" y="3261240"/>
        <a:ext cx="1442064" cy="840674"/>
      </dsp:txXfrm>
    </dsp:sp>
    <dsp:sp modelId="{6C3586C0-3224-4092-9B7F-4A0B89EB2A92}">
      <dsp:nvSpPr>
        <dsp:cNvPr id="0" name=""/>
        <dsp:cNvSpPr/>
      </dsp:nvSpPr>
      <dsp:spPr>
        <a:xfrm>
          <a:off x="2581445" y="3832684"/>
          <a:ext cx="1269260" cy="1141836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Web-UI</a:t>
          </a:r>
        </a:p>
      </dsp:txBody>
      <dsp:txXfrm>
        <a:off x="2637185" y="3888424"/>
        <a:ext cx="1157780" cy="1030356"/>
      </dsp:txXfrm>
    </dsp:sp>
    <dsp:sp modelId="{25768885-6B52-4B7E-B734-C653967E0F33}">
      <dsp:nvSpPr>
        <dsp:cNvPr id="0" name=""/>
        <dsp:cNvSpPr/>
      </dsp:nvSpPr>
      <dsp:spPr>
        <a:xfrm>
          <a:off x="0" y="2108017"/>
          <a:ext cx="1113106" cy="1220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Client</a:t>
          </a:r>
        </a:p>
      </dsp:txBody>
      <dsp:txXfrm>
        <a:off x="54337" y="2162354"/>
        <a:ext cx="1004432" cy="111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 - But : Par notre site, facilité la vie universitaire en la rendant moins cher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77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etudes</a:t>
            </a:r>
            <a:r>
              <a:rPr lang="fr-CH" dirty="0">
                <a:sym typeface="Wingdings" panose="05000000000000000000" pitchFamily="2" charset="2"/>
              </a:rPr>
              <a:t> cher</a:t>
            </a:r>
            <a:endParaRPr lang="fr-CH" dirty="0"/>
          </a:p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en Psycho : 8 livres</a:t>
            </a:r>
          </a:p>
          <a:p>
            <a:r>
              <a:rPr lang="fr-CH" dirty="0"/>
              <a:t>240’000 étudiant universitaire en Suisse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Enjeu de notre projet: </a:t>
            </a:r>
          </a:p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 (image de l’uni)</a:t>
            </a:r>
          </a:p>
          <a:p>
            <a:pPr lvl="1"/>
            <a:r>
              <a:rPr lang="fr-CH" dirty="0"/>
              <a:t>Cohésion membres (confiance)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Bien être des étudiants </a:t>
            </a:r>
          </a:p>
          <a:p>
            <a:pPr lvl="1"/>
            <a:endParaRPr lang="fr-CH" dirty="0"/>
          </a:p>
          <a:p>
            <a:r>
              <a:rPr lang="fr-CH" dirty="0"/>
              <a:t>Bénéfice pour les investisseurs</a:t>
            </a:r>
          </a:p>
          <a:p>
            <a:r>
              <a:rPr lang="fr-CH" dirty="0"/>
              <a:t>Comment gagner de l’argent: </a:t>
            </a:r>
          </a:p>
          <a:p>
            <a:pPr lvl="1"/>
            <a:r>
              <a:rPr lang="fr-CH" dirty="0"/>
              <a:t>Statistique ciblé sur chaque utilisateur et objet </a:t>
            </a:r>
            <a:r>
              <a:rPr lang="fr-CH" dirty="0">
                <a:sym typeface="Wingdings" panose="05000000000000000000" pitchFamily="2" charset="2"/>
              </a:rPr>
              <a:t> revente informations (pubs)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qui nous différencie des concurrents:</a:t>
            </a:r>
          </a:p>
          <a:p>
            <a:r>
              <a:rPr lang="fr-CH" dirty="0"/>
              <a:t>-   Vente d’objets spécifique a l’université</a:t>
            </a:r>
          </a:p>
          <a:p>
            <a:pPr marL="171450" indent="-171450">
              <a:buFontTx/>
              <a:buChar char="-"/>
            </a:pPr>
            <a:r>
              <a:rPr lang="fr-CH" dirty="0"/>
              <a:t>Facilité d’utilisation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En ce qui concerne braderie: pourrait inclure </a:t>
            </a:r>
            <a:r>
              <a:rPr lang="fr-CH" dirty="0" err="1"/>
              <a:t>event</a:t>
            </a:r>
            <a:r>
              <a:rPr lang="fr-CH" dirty="0"/>
              <a:t> de braderie dans site – plus de visibilité pour braderie, plus de click pour le site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520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potentiels risques:</a:t>
            </a:r>
          </a:p>
          <a:p>
            <a:pPr marL="171450" indent="-171450">
              <a:buFontTx/>
              <a:buChar char="-"/>
            </a:pPr>
            <a:r>
              <a:rPr lang="fr-CH" dirty="0"/>
              <a:t>Un collab malade / se fait la malle  -&gt; remplacement du travail a effectuer par le personnel volant</a:t>
            </a:r>
          </a:p>
          <a:p>
            <a:pPr marL="171450" indent="-171450">
              <a:buFontTx/>
              <a:buChar char="-"/>
            </a:pPr>
            <a:r>
              <a:rPr lang="fr-CH" dirty="0"/>
              <a:t>Manque de connaissance (principal risque) -&gt; temps / renseignements</a:t>
            </a:r>
          </a:p>
          <a:p>
            <a:pPr marL="171450" indent="-171450">
              <a:buFontTx/>
              <a:buChar char="-"/>
            </a:pPr>
            <a:r>
              <a:rPr lang="fr-CH" dirty="0"/>
              <a:t>Problème de management de groupe (cohésion, </a:t>
            </a:r>
            <a:r>
              <a:rPr lang="fr-CH" dirty="0" err="1"/>
              <a:t>branlots</a:t>
            </a:r>
            <a:r>
              <a:rPr lang="fr-CH" dirty="0"/>
              <a:t>) -&gt; [méthodes </a:t>
            </a:r>
            <a:r>
              <a:rPr lang="fr-CH" dirty="0" err="1"/>
              <a:t>scrum</a:t>
            </a:r>
            <a:r>
              <a:rPr lang="fr-CH" dirty="0"/>
              <a:t> (</a:t>
            </a:r>
            <a:r>
              <a:rPr lang="fr-CH" dirty="0" err="1"/>
              <a:t>tte</a:t>
            </a:r>
            <a:r>
              <a:rPr lang="fr-CH" dirty="0"/>
              <a:t> les 2 </a:t>
            </a:r>
            <a:r>
              <a:rPr lang="fr-CH" dirty="0" err="1"/>
              <a:t>sem</a:t>
            </a:r>
            <a:r>
              <a:rPr lang="fr-CH" dirty="0"/>
              <a:t> sprint)] planning (</a:t>
            </a:r>
            <a:r>
              <a:rPr lang="fr-CH" dirty="0" err="1"/>
              <a:t>methode</a:t>
            </a:r>
            <a:r>
              <a:rPr lang="fr-CH" dirty="0"/>
              <a:t> agile)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911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Deployement</a:t>
            </a:r>
            <a:r>
              <a:rPr lang="fr-CH" dirty="0"/>
              <a:t> de l’application pour juin 2019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8466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management </a:t>
            </a:r>
            <a:r>
              <a:rPr lang="fr-CH" dirty="0" err="1"/>
              <a:t>equipe</a:t>
            </a:r>
            <a:r>
              <a:rPr lang="fr-CH" dirty="0"/>
              <a:t>, temps, technologie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25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Equipe 6 : 2 front end, 2 back end, 2 volants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30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Backend : -</a:t>
            </a:r>
            <a:r>
              <a:rPr lang="fr-CH" dirty="0" err="1"/>
              <a:t>Mysql</a:t>
            </a:r>
            <a:r>
              <a:rPr lang="fr-CH" dirty="0"/>
              <a:t> : langage pour gérer la </a:t>
            </a:r>
            <a:r>
              <a:rPr lang="fr-CH" dirty="0" err="1"/>
              <a:t>bdd</a:t>
            </a:r>
            <a:r>
              <a:rPr lang="fr-CH" dirty="0"/>
              <a:t> (1 </a:t>
            </a:r>
            <a:r>
              <a:rPr lang="fr-CH" dirty="0" err="1"/>
              <a:t>bdd</a:t>
            </a:r>
            <a:r>
              <a:rPr lang="fr-CH" dirty="0"/>
              <a:t> par </a:t>
            </a:r>
            <a:r>
              <a:rPr lang="fr-CH" dirty="0" err="1"/>
              <a:t>microserv</a:t>
            </a:r>
            <a:r>
              <a:rPr lang="fr-CH" dirty="0"/>
              <a:t>.) et </a:t>
            </a:r>
            <a:r>
              <a:rPr lang="fr-CH" dirty="0" err="1"/>
              <a:t>mysql</a:t>
            </a:r>
            <a:r>
              <a:rPr lang="fr-CH" dirty="0"/>
              <a:t> supporté par </a:t>
            </a:r>
            <a:r>
              <a:rPr lang="fr-CH" dirty="0" err="1"/>
              <a:t>phpmyadmin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Java: car langage orienté objet (scalable), </a:t>
            </a:r>
            <a:r>
              <a:rPr lang="fr-CH" dirty="0" err="1"/>
              <a:t>egalement</a:t>
            </a:r>
            <a:r>
              <a:rPr lang="fr-CH" dirty="0"/>
              <a:t> facilement </a:t>
            </a:r>
            <a:r>
              <a:rPr lang="fr-CH" dirty="0" err="1"/>
              <a:t>integrable</a:t>
            </a:r>
            <a:r>
              <a:rPr lang="fr-CH" dirty="0"/>
              <a:t> avec </a:t>
            </a:r>
            <a:r>
              <a:rPr lang="fr-CH" dirty="0" err="1"/>
              <a:t>mysql</a:t>
            </a:r>
            <a:r>
              <a:rPr lang="fr-CH" dirty="0"/>
              <a:t> et docker, facilité de construire des application </a:t>
            </a:r>
            <a:r>
              <a:rPr lang="fr-CH" dirty="0" err="1"/>
              <a:t>restfull</a:t>
            </a:r>
            <a:r>
              <a:rPr lang="fr-CH" dirty="0"/>
              <a:t>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Tout : - Docker : connecter les différents </a:t>
            </a:r>
            <a:r>
              <a:rPr lang="fr-CH" dirty="0" err="1"/>
              <a:t>microservices</a:t>
            </a:r>
            <a:r>
              <a:rPr lang="fr-CH" dirty="0"/>
              <a:t> ensemble</a:t>
            </a:r>
          </a:p>
          <a:p>
            <a:pPr marL="171450" indent="-171450">
              <a:buFontTx/>
              <a:buChar char="-"/>
            </a:pPr>
            <a:r>
              <a:rPr lang="fr-CH" dirty="0"/>
              <a:t>Kong : donne un service facile a utiliser pour les applications qui respecte les principes </a:t>
            </a:r>
            <a:r>
              <a:rPr lang="fr-CH" dirty="0" err="1"/>
              <a:t>rest</a:t>
            </a:r>
            <a:r>
              <a:rPr lang="fr-CH" dirty="0"/>
              <a:t> (api </a:t>
            </a:r>
            <a:r>
              <a:rPr lang="fr-CH" dirty="0" err="1"/>
              <a:t>gateway</a:t>
            </a:r>
            <a:r>
              <a:rPr lang="fr-CH" dirty="0"/>
              <a:t> : lien entre </a:t>
            </a:r>
            <a:r>
              <a:rPr lang="fr-CH" dirty="0" err="1"/>
              <a:t>front-end</a:t>
            </a:r>
            <a:r>
              <a:rPr lang="fr-CH" dirty="0"/>
              <a:t> et </a:t>
            </a:r>
            <a:r>
              <a:rPr lang="fr-CH" dirty="0" err="1"/>
              <a:t>back-end</a:t>
            </a:r>
            <a:r>
              <a:rPr lang="fr-CH" dirty="0"/>
              <a:t>)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 err="1"/>
              <a:t>Front-end</a:t>
            </a:r>
            <a:r>
              <a:rPr lang="fr-CH" dirty="0"/>
              <a:t>: - </a:t>
            </a:r>
            <a:r>
              <a:rPr lang="fr-CH" dirty="0" err="1"/>
              <a:t>Angular</a:t>
            </a:r>
            <a:r>
              <a:rPr lang="fr-CH" dirty="0"/>
              <a:t> : nous permet de construire une application web, en décomposant le code en component qui permet une </a:t>
            </a:r>
            <a:r>
              <a:rPr lang="fr-CH" dirty="0" err="1"/>
              <a:t>clarificité</a:t>
            </a:r>
            <a:r>
              <a:rPr lang="fr-CH" dirty="0"/>
              <a:t> dans le code (+ </a:t>
            </a:r>
            <a:r>
              <a:rPr lang="fr-CH" dirty="0" err="1"/>
              <a:t>re-utilisation</a:t>
            </a:r>
            <a:r>
              <a:rPr lang="fr-CH" dirty="0"/>
              <a:t> de code)</a:t>
            </a:r>
          </a:p>
          <a:p>
            <a:pPr marL="0" indent="0">
              <a:buFontTx/>
              <a:buNone/>
            </a:pPr>
            <a:r>
              <a:rPr lang="fr-CH" dirty="0"/>
              <a:t>- Bootstrap (et </a:t>
            </a:r>
            <a:r>
              <a:rPr lang="fr-CH" dirty="0" err="1"/>
              <a:t>Nebular</a:t>
            </a:r>
            <a:r>
              <a:rPr lang="fr-CH" dirty="0"/>
              <a:t>) : permet d’</a:t>
            </a:r>
            <a:r>
              <a:rPr lang="fr-CH" dirty="0" err="1"/>
              <a:t>integrer</a:t>
            </a:r>
            <a:r>
              <a:rPr lang="fr-CH" dirty="0"/>
              <a:t> des composants pour facilité le dev de l’app web (html, </a:t>
            </a:r>
            <a:r>
              <a:rPr lang="fr-CH" dirty="0" err="1"/>
              <a:t>css</a:t>
            </a:r>
            <a:r>
              <a:rPr lang="fr-CH" dirty="0"/>
              <a:t>, </a:t>
            </a:r>
            <a:r>
              <a:rPr lang="fr-CH" dirty="0" err="1"/>
              <a:t>js</a:t>
            </a:r>
            <a:r>
              <a:rPr lang="fr-CH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949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323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 - Introduction aux autres sites. Leur points forts (acheté objet moins cher, éviter gaspillage, voir les articles sur internet)</a:t>
            </a:r>
          </a:p>
          <a:p>
            <a:endParaRPr lang="fr-CH" dirty="0"/>
          </a:p>
          <a:p>
            <a:r>
              <a:rPr lang="fr-CH" dirty="0"/>
              <a:t>Problème : Difficulté trouver article spécifique à l’Université à de bas prix, peu de confiance, Parfois difficile d’utilisation (ajout trop de </a:t>
            </a:r>
            <a:r>
              <a:rPr lang="fr-CH" dirty="0" err="1"/>
              <a:t>fonctionnabilité</a:t>
            </a:r>
            <a:r>
              <a:rPr lang="fr-CH" dirty="0"/>
              <a:t>(boutons,…))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 (exemples)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Confiance entre les utilisateurs </a:t>
            </a:r>
            <a:r>
              <a:rPr lang="fr-CH" dirty="0">
                <a:sym typeface="Wingdings" panose="05000000000000000000" pitchFamily="2" charset="2"/>
              </a:rPr>
              <a:t> que membres de l’uni peuvent se connecter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Interface facile d’utilisation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Toujours dans l’idée: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d’un premier </a:t>
            </a:r>
            <a:r>
              <a:rPr lang="fr-CH" dirty="0" err="1"/>
              <a:t>apercu</a:t>
            </a:r>
            <a:r>
              <a:rPr lang="fr-CH" dirty="0"/>
              <a:t> de la page d’</a:t>
            </a:r>
            <a:r>
              <a:rPr lang="fr-CH" dirty="0" err="1"/>
              <a:t>acceuil</a:t>
            </a:r>
            <a:r>
              <a:rPr lang="fr-CH" dirty="0"/>
              <a:t>: (compression pour </a:t>
            </a:r>
            <a:r>
              <a:rPr lang="fr-CH" dirty="0" err="1"/>
              <a:t>presentation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En haut : navigation (</a:t>
            </a:r>
            <a:r>
              <a:rPr lang="fr-CH" dirty="0" err="1"/>
              <a:t>categories</a:t>
            </a:r>
            <a:r>
              <a:rPr lang="fr-CH" dirty="0"/>
              <a:t>), connexion en tant que utilisateur, menu (profils, stats, messagerie)</a:t>
            </a:r>
          </a:p>
          <a:p>
            <a:r>
              <a:rPr lang="fr-CH" dirty="0"/>
              <a:t>A gauche : faire une première recherche (explication des </a:t>
            </a:r>
            <a:r>
              <a:rPr lang="fr-CH" dirty="0" err="1"/>
              <a:t>elements</a:t>
            </a:r>
            <a:r>
              <a:rPr lang="fr-CH" dirty="0"/>
              <a:t>)</a:t>
            </a:r>
          </a:p>
          <a:p>
            <a:r>
              <a:rPr lang="fr-CH" dirty="0"/>
              <a:t>A droite : les highlights (met en avant objets susceptible a être acheté (tourne page selon </a:t>
            </a:r>
            <a:r>
              <a:rPr lang="fr-CH" dirty="0" err="1"/>
              <a:t>categorie</a:t>
            </a:r>
            <a:r>
              <a:rPr lang="fr-CH" dirty="0"/>
              <a:t>))</a:t>
            </a:r>
          </a:p>
          <a:p>
            <a:r>
              <a:rPr lang="fr-CH" dirty="0"/>
              <a:t>En bas : certaines annonces pour les objets recherchés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4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page catalogue:</a:t>
            </a:r>
          </a:p>
          <a:p>
            <a:endParaRPr lang="fr-CH" dirty="0"/>
          </a:p>
          <a:p>
            <a:r>
              <a:rPr lang="fr-CH" dirty="0"/>
              <a:t>Explication </a:t>
            </a:r>
            <a:r>
              <a:rPr lang="fr-CH" dirty="0" err="1"/>
              <a:t>elements</a:t>
            </a:r>
            <a:endParaRPr lang="fr-CH" dirty="0"/>
          </a:p>
          <a:p>
            <a:r>
              <a:rPr lang="fr-CH" dirty="0"/>
              <a:t>+ option bouton qui permet de dire que tu recherche un objet si pas trouvé dans site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01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Presention</a:t>
            </a:r>
            <a:r>
              <a:rPr lang="fr-CH" dirty="0"/>
              <a:t> objet </a:t>
            </a:r>
            <a:r>
              <a:rPr lang="fr-CH" dirty="0" err="1"/>
              <a:t>selectionné</a:t>
            </a:r>
            <a:r>
              <a:rPr lang="fr-CH" dirty="0"/>
              <a:t>:</a:t>
            </a:r>
          </a:p>
          <a:p>
            <a:endParaRPr lang="fr-CH" dirty="0"/>
          </a:p>
          <a:p>
            <a:r>
              <a:rPr lang="fr-CH" dirty="0"/>
              <a:t>Description , contacter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43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messagerie:</a:t>
            </a:r>
          </a:p>
          <a:p>
            <a:endParaRPr lang="fr-CH" dirty="0"/>
          </a:p>
          <a:p>
            <a:r>
              <a:rPr lang="fr-CH" dirty="0"/>
              <a:t>Messages,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222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Presentation</a:t>
            </a:r>
            <a:r>
              <a:rPr lang="fr-CH" dirty="0"/>
              <a:t> ajouter un article:</a:t>
            </a:r>
          </a:p>
          <a:p>
            <a:endParaRPr lang="fr-CH" dirty="0"/>
          </a:p>
          <a:p>
            <a:r>
              <a:rPr lang="fr-CH" dirty="0"/>
              <a:t>Description.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449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profil utilisateur:</a:t>
            </a:r>
          </a:p>
          <a:p>
            <a:endParaRPr lang="fr-CH" dirty="0"/>
          </a:p>
          <a:p>
            <a:r>
              <a:rPr lang="fr-CH" dirty="0"/>
              <a:t>Infos (différentes)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7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11.04.2019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11.04.2019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11.04.2019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11.04.2019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11.04.2019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11.04.2019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11.04.2019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397" y="4846453"/>
            <a:ext cx="4457205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r>
              <a:rPr lang="fr-CH" sz="3200" dirty="0"/>
              <a:t> and </a:t>
            </a:r>
            <a:r>
              <a:rPr lang="fr-CH" sz="3200" dirty="0" err="1"/>
              <a:t>cheaper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46EECAC-DC6C-431F-845C-DF70DB4EB76C}"/>
              </a:ext>
            </a:extLst>
          </p:cNvPr>
          <p:cNvCxnSpPr/>
          <p:nvPr/>
        </p:nvCxnSpPr>
        <p:spPr>
          <a:xfrm>
            <a:off x="2755076" y="4607626"/>
            <a:ext cx="6448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 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5" y="1715426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1" y="1715426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389775" y="3858127"/>
            <a:ext cx="34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240’000 utilisateurs potentiels </a:t>
            </a:r>
          </a:p>
          <a:p>
            <a:pPr algn="ctr"/>
            <a:r>
              <a:rPr lang="fr-CH" sz="2400" dirty="0"/>
              <a:t>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1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RTS, 2015</a:t>
            </a:r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de l’Université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Facile à </a:t>
            </a:r>
            <a:r>
              <a:rPr lang="it-IT" sz="1400" dirty="0" err="1"/>
              <a:t>utiliser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78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Complexe à utiliser ou peu pratique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101531" y="1924858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Objets universitaires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191427" y="5767764"/>
            <a:ext cx="15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Catalogue général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38" y="1437102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88" y="4456670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5" y="492704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57" y="5863830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idée loin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Lancement de l’application prévu pour Juin 2019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Project manager 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EAF821-8BBB-4B5F-AB25-F4FE9450ED6D}" type="slidenum">
              <a:rPr lang="en-US" smtClean="0"/>
              <a:pPr defTabSz="4572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fr-CH" dirty="0"/>
              <a:t>Une équipe coopérative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16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Project Leader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Guillaume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System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Loan Hérault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11" y="461159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766" y="265971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1096" y="3839686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3839686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17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265971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66C13-7CA4-4C89-89A9-51F77E6DE8EE}"/>
              </a:ext>
            </a:extLst>
          </p:cNvPr>
          <p:cNvSpPr/>
          <p:nvPr/>
        </p:nvSpPr>
        <p:spPr>
          <a:xfrm>
            <a:off x="3942608" y="692150"/>
            <a:ext cx="7959438" cy="580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Backend Network 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18</a:t>
            </a:fld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A0C0B-A84A-4E78-8D9B-63E1B6DAA9AC}"/>
              </a:ext>
            </a:extLst>
          </p:cNvPr>
          <p:cNvSpPr/>
          <p:nvPr/>
        </p:nvSpPr>
        <p:spPr>
          <a:xfrm>
            <a:off x="2909455" y="1341913"/>
            <a:ext cx="3657600" cy="4755676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	Gateway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4F30A-BA8D-41A4-9FC1-0839B2E84392}"/>
              </a:ext>
            </a:extLst>
          </p:cNvPr>
          <p:cNvSpPr/>
          <p:nvPr/>
        </p:nvSpPr>
        <p:spPr>
          <a:xfrm>
            <a:off x="847436" y="1434636"/>
            <a:ext cx="2688772" cy="4353852"/>
          </a:xfrm>
          <a:prstGeom prst="rect">
            <a:avLst/>
          </a:prstGeom>
          <a:solidFill>
            <a:schemeClr val="accent6">
              <a:lumMod val="40000"/>
              <a:lumOff val="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endParaRPr lang="fr-CH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Frontend network</a:t>
            </a:r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638762"/>
              </p:ext>
            </p:extLst>
          </p:nvPr>
        </p:nvGraphicFramePr>
        <p:xfrm>
          <a:off x="1925123" y="813593"/>
          <a:ext cx="8890000" cy="559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911"/>
          </a:xfrm>
        </p:spPr>
        <p:txBody>
          <a:bodyPr/>
          <a:lstStyle/>
          <a:p>
            <a:r>
              <a:rPr lang="fr-CH" b="1" dirty="0"/>
              <a:t>Architecture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2A8304-C211-475E-BC0F-BCCAC9B769C3}"/>
              </a:ext>
            </a:extLst>
          </p:cNvPr>
          <p:cNvSpPr/>
          <p:nvPr/>
        </p:nvSpPr>
        <p:spPr>
          <a:xfrm>
            <a:off x="10666681" y="2017713"/>
            <a:ext cx="1226129" cy="581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Kafka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6BED2E1-81E6-4756-8375-A41A7EF46F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257641" y="1213120"/>
            <a:ext cx="588602" cy="88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C6CB303-5F1B-40B4-9484-F9CFE44401C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257641" y="2234479"/>
            <a:ext cx="409040" cy="7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BC8FC0E-8646-4302-90BA-FC9BC4641440}"/>
              </a:ext>
            </a:extLst>
          </p:cNvPr>
          <p:cNvCxnSpPr>
            <a:endCxn id="5" idx="3"/>
          </p:cNvCxnSpPr>
          <p:nvPr/>
        </p:nvCxnSpPr>
        <p:spPr>
          <a:xfrm flipV="1">
            <a:off x="10257641" y="2514388"/>
            <a:ext cx="588602" cy="71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fr-CH" dirty="0"/>
              <a:t>Planning pour les 2 prochaines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835051"/>
          </a:xfrm>
        </p:spPr>
        <p:txBody>
          <a:bodyPr/>
          <a:lstStyle/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19</a:t>
            </a:fld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FA10D-E7CE-477B-9D65-29CCCD02830C}"/>
              </a:ext>
            </a:extLst>
          </p:cNvPr>
          <p:cNvSpPr/>
          <p:nvPr/>
        </p:nvSpPr>
        <p:spPr>
          <a:xfrm>
            <a:off x="838200" y="1341912"/>
            <a:ext cx="10515600" cy="4833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641E706-0904-4ED2-8678-95AAD4E2D9F4}"/>
              </a:ext>
            </a:extLst>
          </p:cNvPr>
          <p:cNvCxnSpPr/>
          <p:nvPr/>
        </p:nvCxnSpPr>
        <p:spPr>
          <a:xfrm>
            <a:off x="2968831" y="1341912"/>
            <a:ext cx="0" cy="483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11406FF-793C-42C0-92B9-C1F3B9E1D729}"/>
              </a:ext>
            </a:extLst>
          </p:cNvPr>
          <p:cNvCxnSpPr/>
          <p:nvPr/>
        </p:nvCxnSpPr>
        <p:spPr>
          <a:xfrm>
            <a:off x="5949537" y="1340118"/>
            <a:ext cx="0" cy="483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E411CFA-5EE5-406A-81B0-3EE659E64D63}"/>
              </a:ext>
            </a:extLst>
          </p:cNvPr>
          <p:cNvCxnSpPr/>
          <p:nvPr/>
        </p:nvCxnSpPr>
        <p:spPr>
          <a:xfrm>
            <a:off x="8704614" y="1340118"/>
            <a:ext cx="0" cy="483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0361A82-0189-47E0-BA5D-ECCC32C4E92A}"/>
              </a:ext>
            </a:extLst>
          </p:cNvPr>
          <p:cNvCxnSpPr/>
          <p:nvPr/>
        </p:nvCxnSpPr>
        <p:spPr>
          <a:xfrm>
            <a:off x="838200" y="18288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31E0B9B-CAC3-452D-A81C-FAC64F02E536}"/>
              </a:ext>
            </a:extLst>
          </p:cNvPr>
          <p:cNvCxnSpPr/>
          <p:nvPr/>
        </p:nvCxnSpPr>
        <p:spPr>
          <a:xfrm>
            <a:off x="838200" y="334587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589A403-744B-4FE6-9218-1F3E5C00B3C7}"/>
              </a:ext>
            </a:extLst>
          </p:cNvPr>
          <p:cNvCxnSpPr/>
          <p:nvPr/>
        </p:nvCxnSpPr>
        <p:spPr>
          <a:xfrm>
            <a:off x="838200" y="4726379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F11CE6-1698-473E-9C4E-2B2B09987339}"/>
              </a:ext>
            </a:extLst>
          </p:cNvPr>
          <p:cNvSpPr txBox="1"/>
          <p:nvPr/>
        </p:nvSpPr>
        <p:spPr>
          <a:xfrm>
            <a:off x="1104404" y="2223696"/>
            <a:ext cx="156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Frontend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5E10AB-FFE8-438B-885A-D859140A7051}"/>
              </a:ext>
            </a:extLst>
          </p:cNvPr>
          <p:cNvSpPr txBox="1"/>
          <p:nvPr/>
        </p:nvSpPr>
        <p:spPr>
          <a:xfrm>
            <a:off x="1104404" y="3683221"/>
            <a:ext cx="15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Backend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B9A86AF-B15D-4310-A2A2-40E1012DADCD}"/>
              </a:ext>
            </a:extLst>
          </p:cNvPr>
          <p:cNvSpPr/>
          <p:nvPr/>
        </p:nvSpPr>
        <p:spPr>
          <a:xfrm>
            <a:off x="3135086" y="2090057"/>
            <a:ext cx="1092527" cy="5373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Nav. Bar (4h)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A212AD1-2DF7-468A-A2E4-89DADB04BAC0}"/>
              </a:ext>
            </a:extLst>
          </p:cNvPr>
          <p:cNvSpPr/>
          <p:nvPr/>
        </p:nvSpPr>
        <p:spPr>
          <a:xfrm>
            <a:off x="4425522" y="2075929"/>
            <a:ext cx="1401286" cy="6709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Modèle des pages (10h)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3D0B4C8-86CE-4AAF-B3BB-6533415DD2B7}"/>
              </a:ext>
            </a:extLst>
          </p:cNvPr>
          <p:cNvSpPr/>
          <p:nvPr/>
        </p:nvSpPr>
        <p:spPr>
          <a:xfrm>
            <a:off x="3813947" y="5479663"/>
            <a:ext cx="1092527" cy="5373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EFAB0CC-3CCC-427C-99CF-01C581E2D130}"/>
              </a:ext>
            </a:extLst>
          </p:cNvPr>
          <p:cNvSpPr/>
          <p:nvPr/>
        </p:nvSpPr>
        <p:spPr>
          <a:xfrm>
            <a:off x="4553199" y="4847343"/>
            <a:ext cx="1092527" cy="5373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B69DB6E-96CC-47EE-82CE-E99733282D50}"/>
              </a:ext>
            </a:extLst>
          </p:cNvPr>
          <p:cNvSpPr/>
          <p:nvPr/>
        </p:nvSpPr>
        <p:spPr>
          <a:xfrm>
            <a:off x="3135085" y="3519252"/>
            <a:ext cx="1092527" cy="5373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E48241B-A744-46B9-A40B-B44AB193A197}"/>
              </a:ext>
            </a:extLst>
          </p:cNvPr>
          <p:cNvSpPr txBox="1"/>
          <p:nvPr/>
        </p:nvSpPr>
        <p:spPr>
          <a:xfrm>
            <a:off x="961908" y="5153133"/>
            <a:ext cx="191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Technologie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4A5AC6-C709-4347-9D83-65D011470687}"/>
              </a:ext>
            </a:extLst>
          </p:cNvPr>
          <p:cNvSpPr txBox="1"/>
          <p:nvPr/>
        </p:nvSpPr>
        <p:spPr>
          <a:xfrm>
            <a:off x="3156850" y="1421247"/>
            <a:ext cx="25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 faire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1B5F16A-73BF-4DDE-88C5-72849FD9B6C4}"/>
              </a:ext>
            </a:extLst>
          </p:cNvPr>
          <p:cNvSpPr txBox="1"/>
          <p:nvPr/>
        </p:nvSpPr>
        <p:spPr>
          <a:xfrm>
            <a:off x="8827344" y="1431576"/>
            <a:ext cx="25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Terminé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8A9C29-DA16-41ED-A96F-EC9F2D9D8F69}"/>
              </a:ext>
            </a:extLst>
          </p:cNvPr>
          <p:cNvSpPr txBox="1"/>
          <p:nvPr/>
        </p:nvSpPr>
        <p:spPr>
          <a:xfrm>
            <a:off x="6137558" y="1426297"/>
            <a:ext cx="25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 cours</a:t>
            </a:r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23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visualisation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97044" y="5939660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d’informations sur les</a:t>
            </a:r>
          </a:p>
          <a:p>
            <a:pPr algn="ctr"/>
            <a:r>
              <a:rPr lang="fr-CH" dirty="0"/>
              <a:t>utilisateurs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3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Difficulté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0C73B-C441-4A8F-809D-FE96868E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fr-CH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82029C-6131-40A0-A945-F393B6E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20</a:t>
            </a:fld>
            <a:endParaRPr lang="fr-CH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7427"/>
              </p:ext>
            </p:extLst>
          </p:nvPr>
        </p:nvGraphicFramePr>
        <p:xfrm>
          <a:off x="838200" y="1325366"/>
          <a:ext cx="10515600" cy="485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714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7" y="5294791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0" y="5085212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1" y="5112607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8" y="5004504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505769" y="2958957"/>
            <a:ext cx="194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Objets spécifiques</a:t>
            </a:r>
          </a:p>
          <a:p>
            <a:pPr algn="ctr"/>
            <a:r>
              <a:rPr lang="fr-CH" dirty="0"/>
              <a:t> aux Universités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5177702" y="4595355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Tout en gardant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4BCA74-2697-4F1A-A5EE-0F22D54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6CD413-BBEA-481E-BA16-4F30D658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1007" r="4571" b="13074"/>
          <a:stretch/>
        </p:blipFill>
        <p:spPr>
          <a:xfrm>
            <a:off x="1486395" y="0"/>
            <a:ext cx="9219210" cy="68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884560-347E-4253-8524-7F2D831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BE066F-84CF-4721-A6C6-7C956B682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434" r="3305" b="47013"/>
          <a:stretch/>
        </p:blipFill>
        <p:spPr>
          <a:xfrm>
            <a:off x="1189939" y="0"/>
            <a:ext cx="9812121" cy="68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0B17B4-6A8F-423E-848E-31412A1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B77B9B-740B-43C5-80AE-95CB3BC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983" r="4456" b="12900"/>
          <a:stretch/>
        </p:blipFill>
        <p:spPr>
          <a:xfrm>
            <a:off x="1697767" y="-161"/>
            <a:ext cx="8796465" cy="68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7FC1D-9609-463C-A632-5CA4BD8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408FFE-5BB3-4B84-9D62-549A42FF4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1163" r="3173" b="10488"/>
          <a:stretch/>
        </p:blipFill>
        <p:spPr>
          <a:xfrm>
            <a:off x="1047021" y="0"/>
            <a:ext cx="10097957" cy="6858000"/>
          </a:xfrm>
        </p:spPr>
      </p:pic>
    </p:spTree>
    <p:extLst>
      <p:ext uri="{BB962C8B-B14F-4D97-AF65-F5344CB8AC3E}">
        <p14:creationId xmlns:p14="http://schemas.microsoft.com/office/powerpoint/2010/main" val="366379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5DF80-9A19-4A12-AEE9-C286AB0B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B3C3B1A-4AF1-4BA5-90CB-A7488A30C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r="9593" b="10623"/>
          <a:stretch/>
        </p:blipFill>
        <p:spPr>
          <a:xfrm>
            <a:off x="1553688" y="0"/>
            <a:ext cx="9084623" cy="6854090"/>
          </a:xfrm>
        </p:spPr>
      </p:pic>
    </p:spTree>
    <p:extLst>
      <p:ext uri="{BB962C8B-B14F-4D97-AF65-F5344CB8AC3E}">
        <p14:creationId xmlns:p14="http://schemas.microsoft.com/office/powerpoint/2010/main" val="35707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67FCA-55F1-4F2D-8080-8EF2A514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4DFEF2-B532-4622-8F1B-17DD5775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" t="516" r="2889" b="10119"/>
          <a:stretch/>
        </p:blipFill>
        <p:spPr>
          <a:xfrm>
            <a:off x="1069194" y="-2910"/>
            <a:ext cx="10053611" cy="6860910"/>
          </a:xfrm>
        </p:spPr>
      </p:pic>
    </p:spTree>
    <p:extLst>
      <p:ext uri="{BB962C8B-B14F-4D97-AF65-F5344CB8AC3E}">
        <p14:creationId xmlns:p14="http://schemas.microsoft.com/office/powerpoint/2010/main" val="123785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786</Words>
  <Application>Microsoft Office PowerPoint</Application>
  <PresentationFormat>Grand écran</PresentationFormat>
  <Paragraphs>235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Présentation PowerPoint</vt:lpstr>
      <vt:lpstr>Bénéfices des sites de vente</vt:lpstr>
      <vt:lpstr>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Qui ?</vt:lpstr>
      <vt:lpstr>Enjeux</vt:lpstr>
      <vt:lpstr>Présentation PowerPoint</vt:lpstr>
      <vt:lpstr>Risques</vt:lpstr>
      <vt:lpstr>Un développement rapide</vt:lpstr>
      <vt:lpstr>Project manager view</vt:lpstr>
      <vt:lpstr>Une équipe coopérative</vt:lpstr>
      <vt:lpstr>Présentation PowerPoint</vt:lpstr>
      <vt:lpstr>Architecture</vt:lpstr>
      <vt:lpstr>Planning pour les 2 prochaines semaines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46</cp:revision>
  <dcterms:created xsi:type="dcterms:W3CDTF">2019-04-09T12:17:51Z</dcterms:created>
  <dcterms:modified xsi:type="dcterms:W3CDTF">2019-04-11T13:45:05Z</dcterms:modified>
</cp:coreProperties>
</file>