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6"/>
  </p:notesMasterIdLst>
  <p:sldIdLst>
    <p:sldId id="256" r:id="rId2"/>
    <p:sldId id="257" r:id="rId3"/>
    <p:sldId id="258" r:id="rId4"/>
    <p:sldId id="336" r:id="rId5"/>
    <p:sldId id="337" r:id="rId6"/>
    <p:sldId id="338" r:id="rId7"/>
    <p:sldId id="259" r:id="rId8"/>
    <p:sldId id="260" r:id="rId9"/>
    <p:sldId id="270" r:id="rId10"/>
    <p:sldId id="261" r:id="rId11"/>
    <p:sldId id="271" r:id="rId12"/>
    <p:sldId id="272" r:id="rId13"/>
    <p:sldId id="276" r:id="rId14"/>
    <p:sldId id="273" r:id="rId15"/>
    <p:sldId id="275" r:id="rId16"/>
    <p:sldId id="274" r:id="rId17"/>
    <p:sldId id="279" r:id="rId18"/>
    <p:sldId id="280" r:id="rId19"/>
    <p:sldId id="301" r:id="rId20"/>
    <p:sldId id="310" r:id="rId21"/>
    <p:sldId id="326" r:id="rId22"/>
    <p:sldId id="277" r:id="rId23"/>
    <p:sldId id="262" r:id="rId24"/>
    <p:sldId id="278" r:id="rId25"/>
    <p:sldId id="281" r:id="rId26"/>
    <p:sldId id="297" r:id="rId27"/>
    <p:sldId id="308" r:id="rId28"/>
    <p:sldId id="303" r:id="rId29"/>
    <p:sldId id="304" r:id="rId30"/>
    <p:sldId id="311" r:id="rId31"/>
    <p:sldId id="309" r:id="rId32"/>
    <p:sldId id="323" r:id="rId33"/>
    <p:sldId id="322" r:id="rId34"/>
    <p:sldId id="324" r:id="rId35"/>
    <p:sldId id="325" r:id="rId36"/>
    <p:sldId id="312" r:id="rId37"/>
    <p:sldId id="305" r:id="rId38"/>
    <p:sldId id="306" r:id="rId39"/>
    <p:sldId id="307" r:id="rId40"/>
    <p:sldId id="339" r:id="rId41"/>
    <p:sldId id="331" r:id="rId42"/>
    <p:sldId id="313" r:id="rId43"/>
    <p:sldId id="318" r:id="rId44"/>
    <p:sldId id="319" r:id="rId45"/>
    <p:sldId id="320" r:id="rId46"/>
    <p:sldId id="321" r:id="rId47"/>
    <p:sldId id="327" r:id="rId48"/>
    <p:sldId id="329" r:id="rId49"/>
    <p:sldId id="328" r:id="rId50"/>
    <p:sldId id="282" r:id="rId51"/>
    <p:sldId id="263" r:id="rId52"/>
    <p:sldId id="283" r:id="rId53"/>
    <p:sldId id="290" r:id="rId54"/>
    <p:sldId id="330" r:id="rId55"/>
    <p:sldId id="291" r:id="rId56"/>
    <p:sldId id="314" r:id="rId57"/>
    <p:sldId id="334" r:id="rId58"/>
    <p:sldId id="315" r:id="rId59"/>
    <p:sldId id="316" r:id="rId60"/>
    <p:sldId id="335" r:id="rId61"/>
    <p:sldId id="333" r:id="rId62"/>
    <p:sldId id="332" r:id="rId63"/>
    <p:sldId id="284" r:id="rId64"/>
    <p:sldId id="264" r:id="rId65"/>
    <p:sldId id="299" r:id="rId66"/>
    <p:sldId id="300" r:id="rId67"/>
    <p:sldId id="302" r:id="rId68"/>
    <p:sldId id="285" r:id="rId69"/>
    <p:sldId id="265" r:id="rId70"/>
    <p:sldId id="287" r:id="rId71"/>
    <p:sldId id="267" r:id="rId72"/>
    <p:sldId id="289" r:id="rId73"/>
    <p:sldId id="292" r:id="rId74"/>
    <p:sldId id="293" r:id="rId75"/>
    <p:sldId id="295" r:id="rId76"/>
    <p:sldId id="286" r:id="rId77"/>
    <p:sldId id="266" r:id="rId78"/>
    <p:sldId id="294" r:id="rId79"/>
    <p:sldId id="296" r:id="rId80"/>
    <p:sldId id="317" r:id="rId81"/>
    <p:sldId id="288" r:id="rId82"/>
    <p:sldId id="341" r:id="rId83"/>
    <p:sldId id="268" r:id="rId84"/>
    <p:sldId id="340"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CC6F47-E5B9-49FA-A73D-459C3B695ABF}">
          <p14:sldIdLst>
            <p14:sldId id="256"/>
          </p14:sldIdLst>
        </p14:section>
        <p14:section name="Overview" id="{1E3EBF68-6FEE-4CE1-8CEF-5A510DE4EDFE}">
          <p14:sldIdLst>
            <p14:sldId id="257"/>
            <p14:sldId id="258"/>
            <p14:sldId id="336"/>
            <p14:sldId id="337"/>
            <p14:sldId id="338"/>
          </p14:sldIdLst>
        </p14:section>
        <p14:section name="XAML Introduction" id="{38C64A85-B011-41E8-8647-4AF91C85C992}">
          <p14:sldIdLst>
            <p14:sldId id="259"/>
          </p14:sldIdLst>
        </p14:section>
        <p14:section name="Contents" id="{D6097CF9-ACCB-4B3C-885D-25EC39AD80ED}">
          <p14:sldIdLst>
            <p14:sldId id="260"/>
          </p14:sldIdLst>
        </p14:section>
        <p14:section name="A Brief History of xaml" id="{9A889C75-98C9-4EFA-A020-8E80CFB50E18}">
          <p14:sldIdLst>
            <p14:sldId id="270"/>
            <p14:sldId id="261"/>
            <p14:sldId id="271"/>
            <p14:sldId id="272"/>
            <p14:sldId id="276"/>
            <p14:sldId id="273"/>
            <p14:sldId id="275"/>
            <p14:sldId id="274"/>
            <p14:sldId id="279"/>
            <p14:sldId id="280"/>
            <p14:sldId id="301"/>
            <p14:sldId id="310"/>
            <p14:sldId id="326"/>
          </p14:sldIdLst>
        </p14:section>
        <p14:section name="Elements, Attributes, Properties" id="{19CC966A-218C-4FB1-91F6-631118CF141F}">
          <p14:sldIdLst>
            <p14:sldId id="277"/>
            <p14:sldId id="262"/>
            <p14:sldId id="278"/>
            <p14:sldId id="281"/>
            <p14:sldId id="297"/>
            <p14:sldId id="308"/>
            <p14:sldId id="303"/>
            <p14:sldId id="304"/>
            <p14:sldId id="311"/>
            <p14:sldId id="309"/>
            <p14:sldId id="323"/>
            <p14:sldId id="322"/>
            <p14:sldId id="324"/>
            <p14:sldId id="325"/>
            <p14:sldId id="312"/>
            <p14:sldId id="305"/>
            <p14:sldId id="306"/>
            <p14:sldId id="307"/>
            <p14:sldId id="339"/>
            <p14:sldId id="331"/>
            <p14:sldId id="313"/>
            <p14:sldId id="318"/>
            <p14:sldId id="319"/>
            <p14:sldId id="320"/>
            <p14:sldId id="321"/>
            <p14:sldId id="327"/>
            <p14:sldId id="329"/>
            <p14:sldId id="328"/>
          </p14:sldIdLst>
        </p14:section>
        <p14:section name="Namespaces" id="{F5068BE9-8C7B-424C-A97B-DC408F9ABDAC}">
          <p14:sldIdLst>
            <p14:sldId id="282"/>
            <p14:sldId id="263"/>
            <p14:sldId id="283"/>
            <p14:sldId id="290"/>
            <p14:sldId id="330"/>
            <p14:sldId id="291"/>
            <p14:sldId id="314"/>
            <p14:sldId id="334"/>
            <p14:sldId id="315"/>
            <p14:sldId id="316"/>
            <p14:sldId id="335"/>
            <p14:sldId id="333"/>
            <p14:sldId id="332"/>
          </p14:sldIdLst>
        </p14:section>
        <p14:section name="Type Conversion" id="{D2FE149E-F441-4D3B-A538-997CD14F4171}">
          <p14:sldIdLst>
            <p14:sldId id="284"/>
            <p14:sldId id="264"/>
            <p14:sldId id="299"/>
            <p14:sldId id="300"/>
            <p14:sldId id="302"/>
          </p14:sldIdLst>
        </p14:section>
        <p14:section name="Markup Extensions" id="{94831EC6-A5FE-413D-BD48-54907D04F99A}">
          <p14:sldIdLst>
            <p14:sldId id="285"/>
            <p14:sldId id="265"/>
          </p14:sldIdLst>
        </p14:section>
        <p14:section name="Code-Behind" id="{25CD3BEE-44F9-4B4B-88BD-062B9FBC3619}">
          <p14:sldIdLst>
            <p14:sldId id="287"/>
            <p14:sldId id="267"/>
            <p14:sldId id="289"/>
            <p14:sldId id="292"/>
            <p14:sldId id="293"/>
            <p14:sldId id="295"/>
          </p14:sldIdLst>
        </p14:section>
        <p14:section name="Item Naming" id="{6750BF1F-0265-4DFB-A7FC-8D88F8D91094}">
          <p14:sldIdLst>
            <p14:sldId id="286"/>
            <p14:sldId id="266"/>
            <p14:sldId id="294"/>
            <p14:sldId id="296"/>
            <p14:sldId id="317"/>
          </p14:sldIdLst>
        </p14:section>
        <p14:section name="Linting" id="{ED75E4B2-558E-431B-85F6-30AFCB59E245}">
          <p14:sldIdLst>
            <p14:sldId id="288"/>
            <p14:sldId id="341"/>
            <p14:sldId id="268"/>
          </p14:sldIdLst>
        </p14:section>
        <p14:section name="End Material" id="{0D8BE9C9-F14A-4A7D-A836-1BF189EC9DE9}">
          <p14:sldIdLst>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489" autoAdjust="0"/>
  </p:normalViewPr>
  <p:slideViewPr>
    <p:cSldViewPr snapToGrid="0">
      <p:cViewPr varScale="1">
        <p:scale>
          <a:sx n="99" d="100"/>
          <a:sy n="99" d="100"/>
        </p:scale>
        <p:origin x="26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2B-032A-445F-9513-118CEDB0B520}" type="datetimeFigureOut">
              <a:rPr lang="en-US" smtClean="0"/>
              <a:t>2023-04-15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EC25B-F4FF-46D6-8D75-316B4AB77907}" type="slidenum">
              <a:rPr lang="en-US" smtClean="0"/>
              <a:t>‹#›</a:t>
            </a:fld>
            <a:endParaRPr lang="en-US"/>
          </a:p>
        </p:txBody>
      </p:sp>
    </p:spTree>
    <p:extLst>
      <p:ext uri="{BB962C8B-B14F-4D97-AF65-F5344CB8AC3E}">
        <p14:creationId xmlns:p14="http://schemas.microsoft.com/office/powerpoint/2010/main" val="2732725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https://www.microsoft.com/en-us/download/details.aspx?id=42572</a:t>
            </a:r>
          </a:p>
        </p:txBody>
      </p:sp>
      <p:sp>
        <p:nvSpPr>
          <p:cNvPr id="4" name="Slide Number Placeholder 3"/>
          <p:cNvSpPr>
            <a:spLocks noGrp="1"/>
          </p:cNvSpPr>
          <p:nvPr>
            <p:ph type="sldNum" sz="quarter" idx="5"/>
          </p:nvPr>
        </p:nvSpPr>
        <p:spPr/>
        <p:txBody>
          <a:bodyPr/>
          <a:lstStyle/>
          <a:p>
            <a:fld id="{8C5EC25B-F4FF-46D6-8D75-316B4AB77907}" type="slidenum">
              <a:rPr lang="en-US" smtClean="0"/>
              <a:t>6</a:t>
            </a:fld>
            <a:endParaRPr lang="en-US"/>
          </a:p>
        </p:txBody>
      </p:sp>
    </p:spTree>
    <p:extLst>
      <p:ext uri="{BB962C8B-B14F-4D97-AF65-F5344CB8AC3E}">
        <p14:creationId xmlns:p14="http://schemas.microsoft.com/office/powerpoint/2010/main" val="2460664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https://learn.microsoft.com/en-us/dotnet/desktop/xaml-services/namespace-language-features?view=netframeworkdesktop-4.8</a:t>
            </a:r>
          </a:p>
        </p:txBody>
      </p:sp>
      <p:sp>
        <p:nvSpPr>
          <p:cNvPr id="4" name="Slide Number Placeholder 3"/>
          <p:cNvSpPr>
            <a:spLocks noGrp="1"/>
          </p:cNvSpPr>
          <p:nvPr>
            <p:ph type="sldNum" sz="quarter" idx="5"/>
          </p:nvPr>
        </p:nvSpPr>
        <p:spPr/>
        <p:txBody>
          <a:bodyPr/>
          <a:lstStyle/>
          <a:p>
            <a:fld id="{8C5EC25B-F4FF-46D6-8D75-316B4AB77907}" type="slidenum">
              <a:rPr lang="en-US" smtClean="0"/>
              <a:t>56</a:t>
            </a:fld>
            <a:endParaRPr lang="en-US"/>
          </a:p>
        </p:txBody>
      </p:sp>
    </p:spTree>
    <p:extLst>
      <p:ext uri="{BB962C8B-B14F-4D97-AF65-F5344CB8AC3E}">
        <p14:creationId xmlns:p14="http://schemas.microsoft.com/office/powerpoint/2010/main" val="293250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https://learn.microsoft.com/en-us/dotnet/desktop/wpf/advanced/markup-compatibility-mc-language-features?view=netframeworkdesktop-4.8</a:t>
            </a:r>
          </a:p>
        </p:txBody>
      </p:sp>
      <p:sp>
        <p:nvSpPr>
          <p:cNvPr id="4" name="Slide Number Placeholder 3"/>
          <p:cNvSpPr>
            <a:spLocks noGrp="1"/>
          </p:cNvSpPr>
          <p:nvPr>
            <p:ph type="sldNum" sz="quarter" idx="5"/>
          </p:nvPr>
        </p:nvSpPr>
        <p:spPr/>
        <p:txBody>
          <a:bodyPr/>
          <a:lstStyle/>
          <a:p>
            <a:fld id="{8C5EC25B-F4FF-46D6-8D75-316B4AB77907}" type="slidenum">
              <a:rPr lang="en-US" smtClean="0"/>
              <a:t>61</a:t>
            </a:fld>
            <a:endParaRPr lang="en-US"/>
          </a:p>
        </p:txBody>
      </p:sp>
    </p:spTree>
    <p:extLst>
      <p:ext uri="{BB962C8B-B14F-4D97-AF65-F5344CB8AC3E}">
        <p14:creationId xmlns:p14="http://schemas.microsoft.com/office/powerpoint/2010/main" val="398407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https://learn.microsoft.com/en-us/visualstudio/xaml-tools/xaml-designtime-data?view=vs-2022</a:t>
            </a:r>
          </a:p>
        </p:txBody>
      </p:sp>
      <p:sp>
        <p:nvSpPr>
          <p:cNvPr id="4" name="Slide Number Placeholder 3"/>
          <p:cNvSpPr>
            <a:spLocks noGrp="1"/>
          </p:cNvSpPr>
          <p:nvPr>
            <p:ph type="sldNum" sz="quarter" idx="5"/>
          </p:nvPr>
        </p:nvSpPr>
        <p:spPr/>
        <p:txBody>
          <a:bodyPr/>
          <a:lstStyle/>
          <a:p>
            <a:fld id="{8C5EC25B-F4FF-46D6-8D75-316B4AB77907}" type="slidenum">
              <a:rPr lang="en-US" smtClean="0"/>
              <a:t>62</a:t>
            </a:fld>
            <a:endParaRPr lang="en-US"/>
          </a:p>
        </p:txBody>
      </p:sp>
    </p:spTree>
    <p:extLst>
      <p:ext uri="{BB962C8B-B14F-4D97-AF65-F5344CB8AC3E}">
        <p14:creationId xmlns:p14="http://schemas.microsoft.com/office/powerpoint/2010/main" val="1250027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https://learn.microsoft.com/en-us/dotnet/desktop/wpf/advanced/typeconverters-and-xaml?view=netframeworkdesktop-4.8</a:t>
            </a:r>
          </a:p>
        </p:txBody>
      </p:sp>
      <p:sp>
        <p:nvSpPr>
          <p:cNvPr id="4" name="Slide Number Placeholder 3"/>
          <p:cNvSpPr>
            <a:spLocks noGrp="1"/>
          </p:cNvSpPr>
          <p:nvPr>
            <p:ph type="sldNum" sz="quarter" idx="5"/>
          </p:nvPr>
        </p:nvSpPr>
        <p:spPr/>
        <p:txBody>
          <a:bodyPr/>
          <a:lstStyle/>
          <a:p>
            <a:fld id="{8C5EC25B-F4FF-46D6-8D75-316B4AB77907}" type="slidenum">
              <a:rPr lang="en-US" smtClean="0"/>
              <a:t>66</a:t>
            </a:fld>
            <a:endParaRPr lang="en-US"/>
          </a:p>
        </p:txBody>
      </p:sp>
    </p:spTree>
    <p:extLst>
      <p:ext uri="{BB962C8B-B14F-4D97-AF65-F5344CB8AC3E}">
        <p14:creationId xmlns:p14="http://schemas.microsoft.com/office/powerpoint/2010/main" val="3197395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https://learn.microsoft.com/en-us/dotnet/desktop/wpf/advanced/wpf-xaml-namescopes?view=netframeworkdesktop-4.8</a:t>
            </a:r>
          </a:p>
        </p:txBody>
      </p:sp>
      <p:sp>
        <p:nvSpPr>
          <p:cNvPr id="4" name="Slide Number Placeholder 3"/>
          <p:cNvSpPr>
            <a:spLocks noGrp="1"/>
          </p:cNvSpPr>
          <p:nvPr>
            <p:ph type="sldNum" sz="quarter" idx="5"/>
          </p:nvPr>
        </p:nvSpPr>
        <p:spPr/>
        <p:txBody>
          <a:bodyPr/>
          <a:lstStyle/>
          <a:p>
            <a:fld id="{8C5EC25B-F4FF-46D6-8D75-316B4AB77907}" type="slidenum">
              <a:rPr lang="en-US" smtClean="0"/>
              <a:t>80</a:t>
            </a:fld>
            <a:endParaRPr lang="en-US"/>
          </a:p>
        </p:txBody>
      </p:sp>
    </p:spTree>
    <p:extLst>
      <p:ext uri="{BB962C8B-B14F-4D97-AF65-F5344CB8AC3E}">
        <p14:creationId xmlns:p14="http://schemas.microsoft.com/office/powerpoint/2010/main" val="1498812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https://github.com/Xavalon/XamlStyler</a:t>
            </a:r>
          </a:p>
        </p:txBody>
      </p:sp>
      <p:sp>
        <p:nvSpPr>
          <p:cNvPr id="4" name="Slide Number Placeholder 3"/>
          <p:cNvSpPr>
            <a:spLocks noGrp="1"/>
          </p:cNvSpPr>
          <p:nvPr>
            <p:ph type="sldNum" sz="quarter" idx="5"/>
          </p:nvPr>
        </p:nvSpPr>
        <p:spPr/>
        <p:txBody>
          <a:bodyPr/>
          <a:lstStyle/>
          <a:p>
            <a:fld id="{8C5EC25B-F4FF-46D6-8D75-316B4AB77907}" type="slidenum">
              <a:rPr lang="en-US" smtClean="0"/>
              <a:t>82</a:t>
            </a:fld>
            <a:endParaRPr lang="en-US"/>
          </a:p>
        </p:txBody>
      </p:sp>
    </p:spTree>
    <p:extLst>
      <p:ext uri="{BB962C8B-B14F-4D97-AF65-F5344CB8AC3E}">
        <p14:creationId xmlns:p14="http://schemas.microsoft.com/office/powerpoint/2010/main" val="43307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5EC25B-F4FF-46D6-8D75-316B4AB77907}" type="slidenum">
              <a:rPr lang="en-US" smtClean="0"/>
              <a:t>11</a:t>
            </a:fld>
            <a:endParaRPr lang="en-US"/>
          </a:p>
        </p:txBody>
      </p:sp>
    </p:spTree>
    <p:extLst>
      <p:ext uri="{BB962C8B-B14F-4D97-AF65-F5344CB8AC3E}">
        <p14:creationId xmlns:p14="http://schemas.microsoft.com/office/powerpoint/2010/main" val="205083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5EC25B-F4FF-46D6-8D75-316B4AB77907}" type="slidenum">
              <a:rPr lang="en-US" smtClean="0"/>
              <a:t>15</a:t>
            </a:fld>
            <a:endParaRPr lang="en-US"/>
          </a:p>
        </p:txBody>
      </p:sp>
    </p:spTree>
    <p:extLst>
      <p:ext uri="{BB962C8B-B14F-4D97-AF65-F5344CB8AC3E}">
        <p14:creationId xmlns:p14="http://schemas.microsoft.com/office/powerpoint/2010/main" val="405957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https://github.com/punker76/kaxaml</a:t>
            </a:r>
          </a:p>
          <a:p>
            <a:endParaRPr lang="en-US" dirty="0"/>
          </a:p>
        </p:txBody>
      </p:sp>
      <p:sp>
        <p:nvSpPr>
          <p:cNvPr id="4" name="Slide Number Placeholder 3"/>
          <p:cNvSpPr>
            <a:spLocks noGrp="1"/>
          </p:cNvSpPr>
          <p:nvPr>
            <p:ph type="sldNum" sz="quarter" idx="5"/>
          </p:nvPr>
        </p:nvSpPr>
        <p:spPr/>
        <p:txBody>
          <a:bodyPr/>
          <a:lstStyle/>
          <a:p>
            <a:fld id="{8C5EC25B-F4FF-46D6-8D75-316B4AB77907}" type="slidenum">
              <a:rPr lang="en-US" smtClean="0"/>
              <a:t>16</a:t>
            </a:fld>
            <a:endParaRPr lang="en-US"/>
          </a:p>
        </p:txBody>
      </p:sp>
    </p:spTree>
    <p:extLst>
      <p:ext uri="{BB962C8B-B14F-4D97-AF65-F5344CB8AC3E}">
        <p14:creationId xmlns:p14="http://schemas.microsoft.com/office/powerpoint/2010/main" val="1639539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5EC25B-F4FF-46D6-8D75-316B4AB77907}" type="slidenum">
              <a:rPr lang="en-US" smtClean="0"/>
              <a:t>17</a:t>
            </a:fld>
            <a:endParaRPr lang="en-US"/>
          </a:p>
        </p:txBody>
      </p:sp>
    </p:spTree>
    <p:extLst>
      <p:ext uri="{BB962C8B-B14F-4D97-AF65-F5344CB8AC3E}">
        <p14:creationId xmlns:p14="http://schemas.microsoft.com/office/powerpoint/2010/main" val="3156732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CAML</a:t>
            </a:r>
          </a:p>
        </p:txBody>
      </p:sp>
      <p:sp>
        <p:nvSpPr>
          <p:cNvPr id="4" name="Slide Number Placeholder 3"/>
          <p:cNvSpPr>
            <a:spLocks noGrp="1"/>
          </p:cNvSpPr>
          <p:nvPr>
            <p:ph type="sldNum" sz="quarter" idx="5"/>
          </p:nvPr>
        </p:nvSpPr>
        <p:spPr/>
        <p:txBody>
          <a:bodyPr/>
          <a:lstStyle/>
          <a:p>
            <a:fld id="{8C5EC25B-F4FF-46D6-8D75-316B4AB77907}" type="slidenum">
              <a:rPr lang="en-US" smtClean="0"/>
              <a:t>18</a:t>
            </a:fld>
            <a:endParaRPr lang="en-US"/>
          </a:p>
        </p:txBody>
      </p:sp>
    </p:spTree>
    <p:extLst>
      <p:ext uri="{BB962C8B-B14F-4D97-AF65-F5344CB8AC3E}">
        <p14:creationId xmlns:p14="http://schemas.microsoft.com/office/powerpoint/2010/main" val="357767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https://learn.microsoft.com/en-us/dotnet/desktop/wpf/advanced/xaml-overview?view=netframeworkdesktop-4.8</a:t>
            </a:r>
          </a:p>
        </p:txBody>
      </p:sp>
      <p:sp>
        <p:nvSpPr>
          <p:cNvPr id="4" name="Slide Number Placeholder 3"/>
          <p:cNvSpPr>
            <a:spLocks noGrp="1"/>
          </p:cNvSpPr>
          <p:nvPr>
            <p:ph type="sldNum" sz="quarter" idx="5"/>
          </p:nvPr>
        </p:nvSpPr>
        <p:spPr/>
        <p:txBody>
          <a:bodyPr/>
          <a:lstStyle/>
          <a:p>
            <a:fld id="{8C5EC25B-F4FF-46D6-8D75-316B4AB77907}" type="slidenum">
              <a:rPr lang="en-US" smtClean="0"/>
              <a:t>24</a:t>
            </a:fld>
            <a:endParaRPr lang="en-US"/>
          </a:p>
        </p:txBody>
      </p:sp>
    </p:spTree>
    <p:extLst>
      <p:ext uri="{BB962C8B-B14F-4D97-AF65-F5344CB8AC3E}">
        <p14:creationId xmlns:p14="http://schemas.microsoft.com/office/powerpoint/2010/main" val="910555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5EC25B-F4FF-46D6-8D75-316B4AB77907}" type="slidenum">
              <a:rPr lang="en-US" smtClean="0"/>
              <a:t>25</a:t>
            </a:fld>
            <a:endParaRPr lang="en-US"/>
          </a:p>
        </p:txBody>
      </p:sp>
    </p:spTree>
    <p:extLst>
      <p:ext uri="{BB962C8B-B14F-4D97-AF65-F5344CB8AC3E}">
        <p14:creationId xmlns:p14="http://schemas.microsoft.com/office/powerpoint/2010/main" val="149274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https://learn.microsoft.com/en-us/dotnet/desktop/wpf/advanced/markup-extensions-and-wpf-xaml?view=netframeworkdesktop-4.8</a:t>
            </a:r>
          </a:p>
        </p:txBody>
      </p:sp>
      <p:sp>
        <p:nvSpPr>
          <p:cNvPr id="4" name="Slide Number Placeholder 3"/>
          <p:cNvSpPr>
            <a:spLocks noGrp="1"/>
          </p:cNvSpPr>
          <p:nvPr>
            <p:ph type="sldNum" sz="quarter" idx="5"/>
          </p:nvPr>
        </p:nvSpPr>
        <p:spPr/>
        <p:txBody>
          <a:bodyPr/>
          <a:lstStyle/>
          <a:p>
            <a:fld id="{8C5EC25B-F4FF-46D6-8D75-316B4AB77907}" type="slidenum">
              <a:rPr lang="en-US" smtClean="0"/>
              <a:t>54</a:t>
            </a:fld>
            <a:endParaRPr lang="en-US"/>
          </a:p>
        </p:txBody>
      </p:sp>
    </p:spTree>
    <p:extLst>
      <p:ext uri="{BB962C8B-B14F-4D97-AF65-F5344CB8AC3E}">
        <p14:creationId xmlns:p14="http://schemas.microsoft.com/office/powerpoint/2010/main" val="3032108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2023-04-15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dotnet/desktop/wpf/introduction-to-wpf?view=netframeworkdesktop-4.8&amp;preserve-view=true" TargetMode="External"/><Relationship Id="rId2" Type="http://schemas.openxmlformats.org/officeDocument/2006/relationships/hyperlink" Target="https://learn.microsoft.com/en-us/dotnet/desktop/wpf/migration/differences-from-net-framework?view=netdesktop-7.0" TargetMode="External"/><Relationship Id="rId1" Type="http://schemas.openxmlformats.org/officeDocument/2006/relationships/slideLayout" Target="../slideLayouts/slideLayout2.xml"/><Relationship Id="rId4" Type="http://schemas.openxmlformats.org/officeDocument/2006/relationships/hyperlink" Target="https://learn.microsoft.com/en-us/dotnet/desktop/wpf/advanced/?view=netframeworkdesktop-4.8"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hyperlink" Target="https://github.com/Xavalon/XamlStyl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230-A4C6-561B-9E5A-71041C87F44C}"/>
              </a:ext>
            </a:extLst>
          </p:cNvPr>
          <p:cNvSpPr>
            <a:spLocks noGrp="1"/>
          </p:cNvSpPr>
          <p:nvPr>
            <p:ph type="ctrTitle"/>
          </p:nvPr>
        </p:nvSpPr>
        <p:spPr/>
        <p:txBody>
          <a:bodyPr/>
          <a:lstStyle/>
          <a:p>
            <a:r>
              <a:rPr lang="en-US" dirty="0"/>
              <a:t>Modular Application Development in C#</a:t>
            </a:r>
          </a:p>
        </p:txBody>
      </p:sp>
      <p:sp>
        <p:nvSpPr>
          <p:cNvPr id="3" name="Subtitle 2">
            <a:extLst>
              <a:ext uri="{FF2B5EF4-FFF2-40B4-BE49-F238E27FC236}">
                <a16:creationId xmlns:a16="http://schemas.microsoft.com/office/drawing/2014/main" id="{7E42E68B-EA75-26DE-9782-FB1E73286F08}"/>
              </a:ext>
            </a:extLst>
          </p:cNvPr>
          <p:cNvSpPr>
            <a:spLocks noGrp="1"/>
          </p:cNvSpPr>
          <p:nvPr>
            <p:ph type="subTitle" idx="1"/>
          </p:nvPr>
        </p:nvSpPr>
        <p:spPr/>
        <p:txBody>
          <a:bodyPr/>
          <a:lstStyle/>
          <a:p>
            <a:r>
              <a:rPr lang="en-US" dirty="0"/>
              <a:t>0.: Introduction and Overview</a:t>
            </a:r>
          </a:p>
        </p:txBody>
      </p:sp>
    </p:spTree>
    <p:extLst>
      <p:ext uri="{BB962C8B-B14F-4D97-AF65-F5344CB8AC3E}">
        <p14:creationId xmlns:p14="http://schemas.microsoft.com/office/powerpoint/2010/main" val="327548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solidFill>
                  <a:schemeClr val="accent1"/>
                </a:solidFill>
              </a:rPr>
              <a:t>A Brief History of </a:t>
            </a:r>
            <a:r>
              <a:rPr lang="en-US" sz="2000" dirty="0" err="1">
                <a:solidFill>
                  <a:schemeClr val="accent1"/>
                </a:solidFill>
              </a:rPr>
              <a:t>xaml</a:t>
            </a:r>
            <a:endParaRPr lang="en-US" sz="2000" dirty="0">
              <a:solidFill>
                <a:schemeClr val="accent1"/>
              </a:solidFill>
            </a:endParaRPr>
          </a:p>
          <a:p>
            <a:pPr marL="342900" indent="-342900">
              <a:buFont typeface="+mj-lt"/>
              <a:buAutoNum type="arabicPeriod"/>
            </a:pPr>
            <a:r>
              <a:rPr lang="en-US" sz="2000" dirty="0">
                <a:solidFill>
                  <a:schemeClr val="tx1">
                    <a:lumMod val="50000"/>
                  </a:schemeClr>
                </a:solidFill>
              </a:rPr>
              <a:t>Elements, Attributes, Properties</a:t>
            </a:r>
          </a:p>
          <a:p>
            <a:pPr marL="342900" indent="-342900">
              <a:buFont typeface="+mj-lt"/>
              <a:buAutoNum type="arabicPeriod"/>
            </a:pPr>
            <a:r>
              <a:rPr lang="en-US" sz="2000" dirty="0">
                <a:solidFill>
                  <a:schemeClr val="tx1">
                    <a:lumMod val="50000"/>
                  </a:schemeClr>
                </a:solidFill>
              </a:rPr>
              <a:t>Namespaces</a:t>
            </a:r>
          </a:p>
          <a:p>
            <a:pPr marL="800100" lvl="1" indent="-342900">
              <a:buFont typeface="+mj-lt"/>
              <a:buAutoNum type="arabicPeriod"/>
            </a:pPr>
            <a:r>
              <a:rPr lang="en-US" sz="1800" dirty="0">
                <a:solidFill>
                  <a:schemeClr val="tx1">
                    <a:lumMod val="50000"/>
                  </a:schemeClr>
                </a:solidFill>
              </a:rPr>
              <a:t>Namespace Imports from Other Assemblies</a:t>
            </a:r>
          </a:p>
          <a:p>
            <a:pPr marL="342900" indent="-342900">
              <a:buFont typeface="+mj-lt"/>
              <a:buAutoNum type="arabicPeriod"/>
            </a:pPr>
            <a:r>
              <a:rPr lang="en-US" sz="2000" dirty="0">
                <a:solidFill>
                  <a:schemeClr val="tx1">
                    <a:lumMod val="50000"/>
                  </a:schemeClr>
                </a:solidFill>
              </a:rPr>
              <a:t>Type Conversion and Type Converters</a:t>
            </a:r>
          </a:p>
          <a:p>
            <a:pPr marL="342900" indent="-342900">
              <a:buFont typeface="+mj-lt"/>
              <a:buAutoNum type="arabicPeriod"/>
            </a:pPr>
            <a:r>
              <a:rPr lang="en-US" sz="2000" dirty="0">
                <a:solidFill>
                  <a:schemeClr val="tx1">
                    <a:lumMod val="50000"/>
                  </a:schemeClr>
                </a:solidFill>
              </a:rPr>
              <a:t>Markup Extensions</a:t>
            </a:r>
          </a:p>
          <a:p>
            <a:pPr marL="342900" indent="-342900">
              <a:buFont typeface="+mj-lt"/>
              <a:buAutoNum type="arabicPeriod"/>
            </a:pPr>
            <a:r>
              <a:rPr lang="en-US" sz="2000" dirty="0">
                <a:solidFill>
                  <a:schemeClr val="tx1">
                    <a:lumMod val="50000"/>
                  </a:schemeClr>
                </a:solidFill>
              </a:rPr>
              <a:t>The Code-Behind and the Generated Code-Behind Files</a:t>
            </a:r>
          </a:p>
          <a:p>
            <a:pPr marL="342900" indent="-342900">
              <a:buFont typeface="+mj-lt"/>
              <a:buAutoNum type="arabicPeriod"/>
            </a:pPr>
            <a:r>
              <a:rPr lang="en-US" sz="2000" dirty="0">
                <a:solidFill>
                  <a:schemeClr val="tx1">
                    <a:lumMod val="50000"/>
                  </a:schemeClr>
                </a:solidFill>
              </a:rPr>
              <a:t>Naming and Identifying Items</a:t>
            </a:r>
          </a:p>
          <a:p>
            <a:pPr marL="800100" lvl="1" indent="-342900">
              <a:buFont typeface="+mj-lt"/>
              <a:buAutoNum type="arabicPeriod"/>
            </a:pPr>
            <a:r>
              <a:rPr lang="en-US" sz="1800" dirty="0">
                <a:solidFill>
                  <a:schemeClr val="tx1">
                    <a:lumMod val="50000"/>
                  </a:schemeClr>
                </a:solidFill>
              </a:rPr>
              <a:t>The x:Name Attribute</a:t>
            </a:r>
          </a:p>
          <a:p>
            <a:pPr marL="342900" indent="-342900">
              <a:buFont typeface="+mj-lt"/>
              <a:buAutoNum type="arabicPeriod"/>
            </a:pPr>
            <a:r>
              <a:rPr lang="en-US" sz="2000" dirty="0">
                <a:solidFill>
                  <a:schemeClr val="tx1">
                    <a:lumMod val="50000"/>
                  </a:schemeClr>
                </a:solidFill>
              </a:rPr>
              <a:t>Linting, </a:t>
            </a:r>
            <a:r>
              <a:rPr lang="en-US" sz="2000" dirty="0" err="1">
                <a:solidFill>
                  <a:schemeClr val="tx1">
                    <a:lumMod val="50000"/>
                  </a:schemeClr>
                </a:solidFill>
              </a:rPr>
              <a:t>xaml</a:t>
            </a:r>
            <a:r>
              <a:rPr lang="en-US" sz="2000" dirty="0">
                <a:solidFill>
                  <a:schemeClr val="tx1">
                    <a:lumMod val="50000"/>
                  </a:schemeClr>
                </a:solidFill>
              </a:rPr>
              <a:t> </a:t>
            </a:r>
            <a:r>
              <a:rPr lang="en-US" sz="2000" dirty="0" err="1">
                <a:solidFill>
                  <a:schemeClr val="tx1">
                    <a:lumMod val="50000"/>
                  </a:schemeClr>
                </a:solidFill>
              </a:rPr>
              <a:t>Codestyle</a:t>
            </a:r>
            <a:r>
              <a:rPr lang="en-US" sz="2000" dirty="0">
                <a:solidFill>
                  <a:schemeClr val="tx1">
                    <a:lumMod val="50000"/>
                  </a:schemeClr>
                </a:solidFill>
              </a:rPr>
              <a:t>, </a:t>
            </a:r>
            <a:r>
              <a:rPr lang="en-US" sz="2000" dirty="0" err="1">
                <a:solidFill>
                  <a:schemeClr val="tx1">
                    <a:lumMod val="50000"/>
                  </a:schemeClr>
                </a:solidFill>
              </a:rPr>
              <a:t>xamlStyler</a:t>
            </a:r>
            <a:endParaRPr lang="en-US" sz="2000" dirty="0">
              <a:solidFill>
                <a:schemeClr val="tx1">
                  <a:lumMod val="50000"/>
                </a:schemeClr>
              </a:solidFill>
            </a:endParaRPr>
          </a:p>
        </p:txBody>
      </p:sp>
    </p:spTree>
    <p:extLst>
      <p:ext uri="{BB962C8B-B14F-4D97-AF65-F5344CB8AC3E}">
        <p14:creationId xmlns:p14="http://schemas.microsoft.com/office/powerpoint/2010/main" val="163404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751D-7864-97DB-068C-C51806846E56}"/>
              </a:ext>
            </a:extLst>
          </p:cNvPr>
          <p:cNvSpPr>
            <a:spLocks noGrp="1"/>
          </p:cNvSpPr>
          <p:nvPr>
            <p:ph type="title"/>
          </p:nvPr>
        </p:nvSpPr>
        <p:spPr/>
        <p:txBody>
          <a:bodyPr/>
          <a:lstStyle/>
          <a:p>
            <a:r>
              <a:rPr lang="en-US"/>
              <a:t>What Is XAML?</a:t>
            </a:r>
            <a:endParaRPr lang="en-US" dirty="0"/>
          </a:p>
        </p:txBody>
      </p:sp>
      <p:sp>
        <p:nvSpPr>
          <p:cNvPr id="3" name="Content Placeholder 2">
            <a:extLst>
              <a:ext uri="{FF2B5EF4-FFF2-40B4-BE49-F238E27FC236}">
                <a16:creationId xmlns:a16="http://schemas.microsoft.com/office/drawing/2014/main" id="{DE945C49-45F3-1EAF-B0DD-DB825D90B378}"/>
              </a:ext>
            </a:extLst>
          </p:cNvPr>
          <p:cNvSpPr>
            <a:spLocks noGrp="1"/>
          </p:cNvSpPr>
          <p:nvPr>
            <p:ph idx="1"/>
          </p:nvPr>
        </p:nvSpPr>
        <p:spPr/>
        <p:txBody>
          <a:bodyPr>
            <a:normAutofit fontScale="92500" lnSpcReduction="20000"/>
          </a:bodyPr>
          <a:lstStyle/>
          <a:p>
            <a:r>
              <a:rPr lang="en-US" dirty="0"/>
              <a:t>Pronounced as "</a:t>
            </a:r>
            <a:r>
              <a:rPr lang="en-US" i="1" dirty="0" err="1">
                <a:solidFill>
                  <a:schemeClr val="accent1"/>
                </a:solidFill>
              </a:rPr>
              <a:t>zammel</a:t>
            </a:r>
            <a:r>
              <a:rPr lang="en-US" dirty="0"/>
              <a:t>"</a:t>
            </a:r>
          </a:p>
          <a:p>
            <a:r>
              <a:rPr lang="en-US" dirty="0"/>
              <a:t>XAML (</a:t>
            </a:r>
            <a:r>
              <a:rPr lang="en-US" i="1" dirty="0">
                <a:solidFill>
                  <a:schemeClr val="accent2"/>
                </a:solidFill>
              </a:rPr>
              <a:t>Extensible Application Markup Language</a:t>
            </a:r>
            <a:r>
              <a:rPr lang="en-US" dirty="0"/>
              <a:t>) is an XML-based language, a dialect of XML</a:t>
            </a:r>
          </a:p>
          <a:p>
            <a:r>
              <a:rPr lang="en-US" dirty="0"/>
              <a:t>XAML is a </a:t>
            </a:r>
            <a:r>
              <a:rPr lang="en-US" dirty="0">
                <a:solidFill>
                  <a:schemeClr val="accent1"/>
                </a:solidFill>
              </a:rPr>
              <a:t>declarative markup language</a:t>
            </a:r>
            <a:endParaRPr lang="en-US" dirty="0"/>
          </a:p>
          <a:p>
            <a:r>
              <a:rPr lang="en-US" dirty="0"/>
              <a:t>XAML was introduced in 2003 </a:t>
            </a:r>
            <a:r>
              <a:rPr lang="en-US" dirty="0">
                <a:solidFill>
                  <a:schemeClr val="accent1"/>
                </a:solidFill>
              </a:rPr>
              <a:t>to describe visual user interfaces</a:t>
            </a:r>
            <a:r>
              <a:rPr lang="en-US" dirty="0"/>
              <a:t> for Avalon</a:t>
            </a:r>
          </a:p>
          <a:p>
            <a:r>
              <a:rPr lang="en-US" dirty="0"/>
              <a:t>Avalon was released as WPF, alongside the </a:t>
            </a:r>
            <a:r>
              <a:rPr lang="en-US" dirty="0" err="1"/>
              <a:t>.net</a:t>
            </a:r>
            <a:r>
              <a:rPr lang="en-US" dirty="0"/>
              <a:t> Framework 3.0, in 2006</a:t>
            </a:r>
          </a:p>
          <a:p>
            <a:r>
              <a:rPr lang="en-US" dirty="0"/>
              <a:t>XAML is used in</a:t>
            </a:r>
          </a:p>
          <a:p>
            <a:pPr lvl="1"/>
            <a:r>
              <a:rPr lang="en-US" dirty="0"/>
              <a:t>Windows Presentation Foundation (WPF)</a:t>
            </a:r>
          </a:p>
          <a:p>
            <a:pPr lvl="1"/>
            <a:r>
              <a:rPr lang="en-US" dirty="0"/>
              <a:t>Silverlight</a:t>
            </a:r>
          </a:p>
          <a:p>
            <a:pPr lvl="1"/>
            <a:r>
              <a:rPr lang="en-US" dirty="0"/>
              <a:t>Workflow Foundation (WF)</a:t>
            </a:r>
          </a:p>
          <a:p>
            <a:pPr lvl="1"/>
            <a:r>
              <a:rPr lang="en-US" dirty="0"/>
              <a:t>Windows UI Library (</a:t>
            </a:r>
            <a:r>
              <a:rPr lang="en-US" dirty="0" err="1"/>
              <a:t>WinUI</a:t>
            </a:r>
            <a:r>
              <a:rPr lang="en-US" dirty="0"/>
              <a:t>)</a:t>
            </a:r>
          </a:p>
          <a:p>
            <a:pPr lvl="1"/>
            <a:r>
              <a:rPr lang="en-US" dirty="0"/>
              <a:t>Universal Windows Platform (UWP)</a:t>
            </a:r>
          </a:p>
        </p:txBody>
      </p:sp>
    </p:spTree>
    <p:extLst>
      <p:ext uri="{BB962C8B-B14F-4D97-AF65-F5344CB8AC3E}">
        <p14:creationId xmlns:p14="http://schemas.microsoft.com/office/powerpoint/2010/main" val="373467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6751D-7864-97DB-068C-C51806846E56}"/>
              </a:ext>
            </a:extLst>
          </p:cNvPr>
          <p:cNvSpPr>
            <a:spLocks noGrp="1"/>
          </p:cNvSpPr>
          <p:nvPr>
            <p:ph type="title"/>
          </p:nvPr>
        </p:nvSpPr>
        <p:spPr>
          <a:xfrm>
            <a:off x="685799" y="1150076"/>
            <a:ext cx="3659389" cy="4557849"/>
          </a:xfrm>
        </p:spPr>
        <p:txBody>
          <a:bodyPr>
            <a:normAutofit/>
          </a:bodyPr>
          <a:lstStyle/>
          <a:p>
            <a:pPr algn="r"/>
            <a:r>
              <a:rPr lang="en-US" dirty="0"/>
              <a:t>What Is XAML?</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945C49-45F3-1EAF-B0DD-DB825D90B378}"/>
              </a:ext>
            </a:extLst>
          </p:cNvPr>
          <p:cNvSpPr>
            <a:spLocks noGrp="1"/>
          </p:cNvSpPr>
          <p:nvPr>
            <p:ph idx="1"/>
          </p:nvPr>
        </p:nvSpPr>
        <p:spPr>
          <a:xfrm>
            <a:off x="4988658" y="1150076"/>
            <a:ext cx="6517543" cy="4557849"/>
          </a:xfrm>
        </p:spPr>
        <p:txBody>
          <a:bodyPr>
            <a:normAutofit/>
          </a:bodyPr>
          <a:lstStyle/>
          <a:p>
            <a:r>
              <a:rPr lang="en-US" dirty="0"/>
              <a:t>XAML is not tied to UI. Unlike HTML or SVG, </a:t>
            </a:r>
            <a:r>
              <a:rPr lang="en-US" dirty="0">
                <a:solidFill>
                  <a:schemeClr val="accent1"/>
                </a:solidFill>
              </a:rPr>
              <a:t>XAML is a general-purpose programming language suitable for constructing and initializing objects</a:t>
            </a:r>
            <a:r>
              <a:rPr lang="en-US" dirty="0"/>
              <a:t>.</a:t>
            </a:r>
          </a:p>
          <a:p>
            <a:pPr marL="0" indent="0">
              <a:buNone/>
            </a:pPr>
            <a:endParaRPr lang="en-US" dirty="0"/>
          </a:p>
          <a:p>
            <a:r>
              <a:rPr lang="en-US" dirty="0"/>
              <a:t>XAML is used in the UI Frameworks as a </a:t>
            </a:r>
            <a:r>
              <a:rPr lang="en-US" dirty="0">
                <a:solidFill>
                  <a:schemeClr val="accent1"/>
                </a:solidFill>
              </a:rPr>
              <a:t>declarative user interface markup language</a:t>
            </a:r>
            <a:r>
              <a:rPr lang="en-US" dirty="0"/>
              <a:t>, to </a:t>
            </a:r>
            <a:r>
              <a:rPr lang="en-US" dirty="0">
                <a:solidFill>
                  <a:schemeClr val="accent1"/>
                </a:solidFill>
              </a:rPr>
              <a:t>define</a:t>
            </a:r>
            <a:r>
              <a:rPr lang="en-US" dirty="0"/>
              <a:t>…</a:t>
            </a:r>
          </a:p>
          <a:p>
            <a:pPr lvl="1"/>
            <a:r>
              <a:rPr lang="en-US" dirty="0"/>
              <a:t>… </a:t>
            </a:r>
            <a:r>
              <a:rPr lang="en-US" dirty="0">
                <a:solidFill>
                  <a:schemeClr val="accent1"/>
                </a:solidFill>
              </a:rPr>
              <a:t>UI elements</a:t>
            </a:r>
          </a:p>
          <a:p>
            <a:pPr lvl="1"/>
            <a:r>
              <a:rPr lang="en-US" dirty="0"/>
              <a:t>… </a:t>
            </a:r>
            <a:r>
              <a:rPr lang="en-US" dirty="0">
                <a:solidFill>
                  <a:schemeClr val="accent1"/>
                </a:solidFill>
              </a:rPr>
              <a:t>data bindings</a:t>
            </a:r>
          </a:p>
          <a:p>
            <a:pPr lvl="1"/>
            <a:r>
              <a:rPr lang="en-US" dirty="0"/>
              <a:t>… and </a:t>
            </a:r>
            <a:r>
              <a:rPr lang="en-US" dirty="0">
                <a:solidFill>
                  <a:schemeClr val="accent1"/>
                </a:solidFill>
              </a:rPr>
              <a:t>events</a:t>
            </a:r>
            <a:r>
              <a:rPr lang="en-US" dirty="0"/>
              <a:t>.</a:t>
            </a:r>
          </a:p>
        </p:txBody>
      </p:sp>
    </p:spTree>
    <p:extLst>
      <p:ext uri="{BB962C8B-B14F-4D97-AF65-F5344CB8AC3E}">
        <p14:creationId xmlns:p14="http://schemas.microsoft.com/office/powerpoint/2010/main" val="332714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2790-C501-85DD-1DB0-54FEBBA788E0}"/>
              </a:ext>
            </a:extLst>
          </p:cNvPr>
          <p:cNvSpPr>
            <a:spLocks noGrp="1"/>
          </p:cNvSpPr>
          <p:nvPr>
            <p:ph type="title"/>
          </p:nvPr>
        </p:nvSpPr>
        <p:spPr/>
        <p:txBody>
          <a:bodyPr/>
          <a:lstStyle/>
          <a:p>
            <a:r>
              <a:rPr lang="en-US" dirty="0"/>
              <a:t>Why Do We Need XAML?</a:t>
            </a:r>
          </a:p>
        </p:txBody>
      </p:sp>
      <p:sp>
        <p:nvSpPr>
          <p:cNvPr id="3" name="Content Placeholder 2">
            <a:extLst>
              <a:ext uri="{FF2B5EF4-FFF2-40B4-BE49-F238E27FC236}">
                <a16:creationId xmlns:a16="http://schemas.microsoft.com/office/drawing/2014/main" id="{7A8F3D47-57E9-D3EB-15CB-BFBE2807D35B}"/>
              </a:ext>
            </a:extLst>
          </p:cNvPr>
          <p:cNvSpPr>
            <a:spLocks noGrp="1"/>
          </p:cNvSpPr>
          <p:nvPr>
            <p:ph idx="1"/>
          </p:nvPr>
        </p:nvSpPr>
        <p:spPr/>
        <p:txBody>
          <a:bodyPr/>
          <a:lstStyle/>
          <a:p>
            <a:r>
              <a:rPr lang="en-US" dirty="0">
                <a:solidFill>
                  <a:schemeClr val="accent1"/>
                </a:solidFill>
              </a:rPr>
              <a:t>WPF does not require XAML.</a:t>
            </a:r>
          </a:p>
          <a:p>
            <a:r>
              <a:rPr lang="en-US" dirty="0">
                <a:solidFill>
                  <a:schemeClr val="accent1"/>
                </a:solidFill>
              </a:rPr>
              <a:t>XAML encourages separation of front-end</a:t>
            </a:r>
            <a:r>
              <a:rPr lang="en-US" dirty="0"/>
              <a:t> appearance </a:t>
            </a:r>
            <a:r>
              <a:rPr lang="en-US" dirty="0">
                <a:solidFill>
                  <a:schemeClr val="accent1"/>
                </a:solidFill>
              </a:rPr>
              <a:t>and back-end </a:t>
            </a:r>
            <a:r>
              <a:rPr lang="en-US" dirty="0"/>
              <a:t>logic.</a:t>
            </a:r>
          </a:p>
          <a:p>
            <a:pPr lvl="1"/>
            <a:r>
              <a:rPr lang="en-US" dirty="0"/>
              <a:t>You can create visible UI elements in the declarative XAML markup, and then separate the UI definition from the run-time logic.</a:t>
            </a:r>
          </a:p>
          <a:p>
            <a:r>
              <a:rPr lang="en-US" dirty="0"/>
              <a:t>The point of XAML is to make it easy for programmers to work together with experts in other fields.</a:t>
            </a:r>
          </a:p>
          <a:p>
            <a:r>
              <a:rPr lang="en-US" dirty="0"/>
              <a:t>XAML is declarative, therefore…</a:t>
            </a:r>
          </a:p>
          <a:p>
            <a:pPr lvl="1"/>
            <a:r>
              <a:rPr lang="en-US" dirty="0"/>
              <a:t>… it’s </a:t>
            </a:r>
            <a:r>
              <a:rPr lang="en-US" dirty="0">
                <a:solidFill>
                  <a:schemeClr val="accent1"/>
                </a:solidFill>
              </a:rPr>
              <a:t>easy to use</a:t>
            </a:r>
          </a:p>
          <a:p>
            <a:pPr lvl="2"/>
            <a:r>
              <a:rPr lang="en-US" dirty="0"/>
              <a:t>… even for complex use-cases (complex animations, state changes),</a:t>
            </a:r>
          </a:p>
          <a:p>
            <a:pPr lvl="2"/>
            <a:r>
              <a:rPr lang="en-US" dirty="0">
                <a:solidFill>
                  <a:schemeClr val="accent1"/>
                </a:solidFill>
              </a:rPr>
              <a:t>… even without programming knowledge</a:t>
            </a:r>
            <a:r>
              <a:rPr lang="en-US" dirty="0"/>
              <a:t>.</a:t>
            </a:r>
          </a:p>
          <a:p>
            <a:pPr lvl="1"/>
            <a:r>
              <a:rPr lang="en-US" dirty="0"/>
              <a:t>… it’s a </a:t>
            </a:r>
            <a:r>
              <a:rPr lang="en-US" dirty="0">
                <a:solidFill>
                  <a:schemeClr val="accent1"/>
                </a:solidFill>
              </a:rPr>
              <a:t>concise</a:t>
            </a:r>
            <a:r>
              <a:rPr lang="en-US" dirty="0"/>
              <a:t> way to represent interfaces.</a:t>
            </a:r>
          </a:p>
        </p:txBody>
      </p:sp>
    </p:spTree>
    <p:extLst>
      <p:ext uri="{BB962C8B-B14F-4D97-AF65-F5344CB8AC3E}">
        <p14:creationId xmlns:p14="http://schemas.microsoft.com/office/powerpoint/2010/main" val="279109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C5F67-D7CB-BA21-66EC-530AA9A4BB57}"/>
              </a:ext>
            </a:extLst>
          </p:cNvPr>
          <p:cNvSpPr>
            <a:spLocks noGrp="1"/>
          </p:cNvSpPr>
          <p:nvPr>
            <p:ph type="title"/>
          </p:nvPr>
        </p:nvSpPr>
        <p:spPr>
          <a:xfrm>
            <a:off x="685799" y="1150076"/>
            <a:ext cx="3659389" cy="4557849"/>
          </a:xfrm>
        </p:spPr>
        <p:txBody>
          <a:bodyPr>
            <a:normAutofit/>
          </a:bodyPr>
          <a:lstStyle/>
          <a:p>
            <a:pPr algn="r"/>
            <a:r>
              <a:rPr lang="en-US" dirty="0"/>
              <a:t>XAML Versions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B725F9-3E3A-250F-C130-6842BDBA4038}"/>
              </a:ext>
            </a:extLst>
          </p:cNvPr>
          <p:cNvSpPr>
            <a:spLocks noGrp="1"/>
          </p:cNvSpPr>
          <p:nvPr>
            <p:ph idx="1"/>
          </p:nvPr>
        </p:nvSpPr>
        <p:spPr>
          <a:xfrm>
            <a:off x="4988658" y="1150076"/>
            <a:ext cx="6517543" cy="4557849"/>
          </a:xfrm>
        </p:spPr>
        <p:txBody>
          <a:bodyPr>
            <a:normAutofit/>
          </a:bodyPr>
          <a:lstStyle/>
          <a:p>
            <a:pPr marL="0" indent="0">
              <a:buNone/>
            </a:pPr>
            <a:r>
              <a:rPr lang="en-US" dirty="0"/>
              <a:t>Three main Microsoft-implementations:</a:t>
            </a:r>
          </a:p>
          <a:p>
            <a:pPr marL="342900" indent="-342900">
              <a:buFont typeface="+mj-lt"/>
              <a:buAutoNum type="arabicPeriod"/>
            </a:pPr>
            <a:r>
              <a:rPr lang="en-US" dirty="0"/>
              <a:t>WPF</a:t>
            </a:r>
          </a:p>
          <a:p>
            <a:pPr marL="342900" indent="-342900">
              <a:buFont typeface="+mj-lt"/>
              <a:buAutoNum type="arabicPeriod"/>
            </a:pPr>
            <a:r>
              <a:rPr lang="en-US" dirty="0"/>
              <a:t>Silverlight (3 and 4)</a:t>
            </a:r>
          </a:p>
          <a:p>
            <a:pPr marL="342900" indent="-342900">
              <a:buFont typeface="+mj-lt"/>
              <a:buAutoNum type="arabicPeriod"/>
            </a:pPr>
            <a:r>
              <a:rPr lang="en-US" dirty="0" err="1"/>
              <a:t>WinUI</a:t>
            </a:r>
            <a:r>
              <a:rPr lang="en-US" dirty="0"/>
              <a:t> (UWP and WinRT)</a:t>
            </a:r>
          </a:p>
          <a:p>
            <a:pPr marL="0" indent="0">
              <a:buNone/>
            </a:pPr>
            <a:endParaRPr lang="en-US" dirty="0"/>
          </a:p>
          <a:p>
            <a:pPr marL="0" indent="0">
              <a:buNone/>
            </a:pPr>
            <a:r>
              <a:rPr lang="en-US" dirty="0"/>
              <a:t>This means that XAML is available on…</a:t>
            </a:r>
          </a:p>
          <a:p>
            <a:r>
              <a:rPr lang="en-US" dirty="0"/>
              <a:t>… Windows PCs</a:t>
            </a:r>
          </a:p>
          <a:p>
            <a:r>
              <a:rPr lang="en-US" dirty="0"/>
              <a:t>… cell phones</a:t>
            </a:r>
          </a:p>
          <a:p>
            <a:r>
              <a:rPr lang="en-US" dirty="0"/>
              <a:t>… the Web</a:t>
            </a:r>
          </a:p>
          <a:p>
            <a:r>
              <a:rPr lang="en-US" dirty="0"/>
              <a:t>… Xbox.</a:t>
            </a:r>
          </a:p>
        </p:txBody>
      </p:sp>
    </p:spTree>
    <p:extLst>
      <p:ext uri="{BB962C8B-B14F-4D97-AF65-F5344CB8AC3E}">
        <p14:creationId xmlns:p14="http://schemas.microsoft.com/office/powerpoint/2010/main" val="397933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 tools on a bench">
            <a:extLst>
              <a:ext uri="{FF2B5EF4-FFF2-40B4-BE49-F238E27FC236}">
                <a16:creationId xmlns:a16="http://schemas.microsoft.com/office/drawing/2014/main" id="{2CCE6E70-4B17-B762-41E0-98828EB95062}"/>
              </a:ext>
            </a:extLst>
          </p:cNvPr>
          <p:cNvPicPr>
            <a:picLocks noChangeAspect="1"/>
          </p:cNvPicPr>
          <p:nvPr/>
        </p:nvPicPr>
        <p:blipFill rotWithShape="1">
          <a:blip r:embed="rId4">
            <a:alphaModFix amt="20000"/>
          </a:blip>
          <a:srcRect t="12907" b="2823"/>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5AD6004-D76B-B7AB-38E2-60AC6770C362}"/>
              </a:ext>
            </a:extLst>
          </p:cNvPr>
          <p:cNvSpPr>
            <a:spLocks noGrp="1"/>
          </p:cNvSpPr>
          <p:nvPr>
            <p:ph type="title"/>
          </p:nvPr>
        </p:nvSpPr>
        <p:spPr>
          <a:xfrm>
            <a:off x="685801" y="609600"/>
            <a:ext cx="10131425" cy="1456267"/>
          </a:xfrm>
        </p:spPr>
        <p:txBody>
          <a:bodyPr>
            <a:normAutofit/>
          </a:bodyPr>
          <a:lstStyle/>
          <a:p>
            <a:r>
              <a:rPr lang="en-US" dirty="0"/>
              <a:t>How Is XAML Written?</a:t>
            </a:r>
          </a:p>
        </p:txBody>
      </p:sp>
      <p:sp>
        <p:nvSpPr>
          <p:cNvPr id="3" name="Content Placeholder 2">
            <a:extLst>
              <a:ext uri="{FF2B5EF4-FFF2-40B4-BE49-F238E27FC236}">
                <a16:creationId xmlns:a16="http://schemas.microsoft.com/office/drawing/2014/main" id="{F735438B-6A95-01AC-449F-76EE02873E42}"/>
              </a:ext>
            </a:extLst>
          </p:cNvPr>
          <p:cNvSpPr>
            <a:spLocks noGrp="1"/>
          </p:cNvSpPr>
          <p:nvPr>
            <p:ph idx="1"/>
          </p:nvPr>
        </p:nvSpPr>
        <p:spPr>
          <a:xfrm>
            <a:off x="685801" y="2142067"/>
            <a:ext cx="10131425" cy="3649133"/>
          </a:xfrm>
        </p:spPr>
        <p:txBody>
          <a:bodyPr>
            <a:normAutofit/>
          </a:bodyPr>
          <a:lstStyle/>
          <a:p>
            <a:r>
              <a:rPr lang="en-US" dirty="0"/>
              <a:t>There are tools (drag &amp; drop editors) that generate XAML.</a:t>
            </a:r>
          </a:p>
          <a:p>
            <a:r>
              <a:rPr lang="en-US" dirty="0"/>
              <a:t>However, most XAML in the industry is hand-written.</a:t>
            </a:r>
          </a:p>
          <a:p>
            <a:r>
              <a:rPr lang="en-US" dirty="0"/>
              <a:t>Or at least, the </a:t>
            </a:r>
            <a:r>
              <a:rPr lang="en-US" dirty="0">
                <a:solidFill>
                  <a:schemeClr val="accent1"/>
                </a:solidFill>
              </a:rPr>
              <a:t>XAML</a:t>
            </a:r>
            <a:r>
              <a:rPr lang="en-US" dirty="0"/>
              <a:t> that gets generated by the code </a:t>
            </a:r>
            <a:r>
              <a:rPr lang="en-US" dirty="0">
                <a:solidFill>
                  <a:schemeClr val="accent1"/>
                </a:solidFill>
              </a:rPr>
              <a:t>is manually revised</a:t>
            </a:r>
            <a:r>
              <a:rPr lang="en-US" dirty="0"/>
              <a:t>.</a:t>
            </a:r>
          </a:p>
        </p:txBody>
      </p:sp>
    </p:spTree>
    <p:extLst>
      <p:ext uri="{BB962C8B-B14F-4D97-AF65-F5344CB8AC3E}">
        <p14:creationId xmlns:p14="http://schemas.microsoft.com/office/powerpoint/2010/main" val="412453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erson writing on a notepad">
            <a:extLst>
              <a:ext uri="{FF2B5EF4-FFF2-40B4-BE49-F238E27FC236}">
                <a16:creationId xmlns:a16="http://schemas.microsoft.com/office/drawing/2014/main" id="{F153A2CB-8A94-75FB-DB02-35203390BBAD}"/>
              </a:ext>
            </a:extLst>
          </p:cNvPr>
          <p:cNvPicPr>
            <a:picLocks noChangeAspect="1"/>
          </p:cNvPicPr>
          <p:nvPr/>
        </p:nvPicPr>
        <p:blipFill rotWithShape="1">
          <a:blip r:embed="rId4">
            <a:alphaModFix amt="20000"/>
          </a:blip>
          <a:srcRect t="13177" b="15845"/>
          <a:stretch/>
        </p:blipFill>
        <p:spPr>
          <a:xfrm>
            <a:off x="20" y="10"/>
            <a:ext cx="12191980" cy="6857990"/>
          </a:xfrm>
          <a:prstGeom prst="rect">
            <a:avLst/>
          </a:prstGeom>
        </p:spPr>
      </p:pic>
      <p:pic>
        <p:nvPicPr>
          <p:cNvPr id="18" name="Picture 17">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5" name="Rectangle 14">
            <a:extLst>
              <a:ext uri="{FF2B5EF4-FFF2-40B4-BE49-F238E27FC236}">
                <a16:creationId xmlns:a16="http://schemas.microsoft.com/office/drawing/2014/main" id="{D441C0D7-9ACD-1E9B-BD73-98D0A5612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E00EDFA1-4A3B-FEA7-DF3E-D44CB8F3C3EA}"/>
              </a:ext>
            </a:extLst>
          </p:cNvPr>
          <p:cNvSpPr>
            <a:spLocks noGrp="1"/>
          </p:cNvSpPr>
          <p:nvPr>
            <p:ph type="title"/>
          </p:nvPr>
        </p:nvSpPr>
        <p:spPr>
          <a:xfrm>
            <a:off x="685799" y="1150076"/>
            <a:ext cx="3659389" cy="4557849"/>
          </a:xfrm>
        </p:spPr>
        <p:txBody>
          <a:bodyPr>
            <a:normAutofit/>
          </a:bodyPr>
          <a:lstStyle/>
          <a:p>
            <a:pPr algn="r"/>
            <a:r>
              <a:rPr lang="en-US"/>
              <a:t>XAML Development Tools</a:t>
            </a:r>
            <a:endParaRPr lang="en-US" dirty="0"/>
          </a:p>
        </p:txBody>
      </p:sp>
      <p:cxnSp>
        <p:nvCxnSpPr>
          <p:cNvPr id="19" name="Straight Connector 18">
            <a:extLst>
              <a:ext uri="{FF2B5EF4-FFF2-40B4-BE49-F238E27FC236}">
                <a16:creationId xmlns:a16="http://schemas.microsoft.com/office/drawing/2014/main" id="{2E7D24AC-976D-3BF6-29EA-DF1962CB14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1C00B06-93E3-512B-172E-DF7E98C77DE3}"/>
              </a:ext>
            </a:extLst>
          </p:cNvPr>
          <p:cNvSpPr>
            <a:spLocks noGrp="1"/>
          </p:cNvSpPr>
          <p:nvPr>
            <p:ph idx="1"/>
          </p:nvPr>
        </p:nvSpPr>
        <p:spPr>
          <a:xfrm>
            <a:off x="4988658" y="1150076"/>
            <a:ext cx="6517543" cy="4557849"/>
          </a:xfrm>
        </p:spPr>
        <p:txBody>
          <a:bodyPr>
            <a:normAutofit/>
          </a:bodyPr>
          <a:lstStyle/>
          <a:p>
            <a:r>
              <a:rPr lang="en-US" dirty="0"/>
              <a:t>Visual Studio</a:t>
            </a:r>
          </a:p>
          <a:p>
            <a:r>
              <a:rPr lang="en-US" dirty="0"/>
              <a:t>Expression Blend</a:t>
            </a:r>
          </a:p>
          <a:p>
            <a:r>
              <a:rPr lang="en-US">
                <a:solidFill>
                  <a:schemeClr val="bg1">
                    <a:lumMod val="50000"/>
                    <a:lumOff val="50000"/>
                  </a:schemeClr>
                </a:solidFill>
              </a:rPr>
              <a:t>XAMLPadX</a:t>
            </a:r>
          </a:p>
          <a:p>
            <a:r>
              <a:rPr lang="en-US"/>
              <a:t>KaXaml</a:t>
            </a:r>
            <a:endParaRPr lang="en-US" dirty="0"/>
          </a:p>
          <a:p>
            <a:r>
              <a:rPr lang="en-US" dirty="0"/>
              <a:t>Browser</a:t>
            </a:r>
          </a:p>
        </p:txBody>
      </p:sp>
      <p:pic>
        <p:nvPicPr>
          <p:cNvPr id="21" name="Picture 20" descr="Person writing on a notepad">
            <a:extLst>
              <a:ext uri="{FF2B5EF4-FFF2-40B4-BE49-F238E27FC236}">
                <a16:creationId xmlns:a16="http://schemas.microsoft.com/office/drawing/2014/main" id="{3C4F3B8F-4F1D-9B82-4147-DAA6D8425663}"/>
              </a:ext>
            </a:extLst>
          </p:cNvPr>
          <p:cNvPicPr>
            <a:picLocks noChangeAspect="1"/>
          </p:cNvPicPr>
          <p:nvPr/>
        </p:nvPicPr>
        <p:blipFill rotWithShape="1">
          <a:blip r:embed="rId4">
            <a:alphaModFix amt="20000"/>
          </a:blip>
          <a:srcRect t="16491" b="12531"/>
          <a:stretch/>
        </p:blipFill>
        <p:spPr>
          <a:xfrm>
            <a:off x="3175" y="-5358"/>
            <a:ext cx="12191980" cy="6857990"/>
          </a:xfrm>
          <a:prstGeom prst="rect">
            <a:avLst/>
          </a:prstGeom>
        </p:spPr>
      </p:pic>
    </p:spTree>
    <p:extLst>
      <p:ext uri="{BB962C8B-B14F-4D97-AF65-F5344CB8AC3E}">
        <p14:creationId xmlns:p14="http://schemas.microsoft.com/office/powerpoint/2010/main" val="3645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6004-D76B-B7AB-38E2-60AC6770C362}"/>
              </a:ext>
            </a:extLst>
          </p:cNvPr>
          <p:cNvSpPr>
            <a:spLocks noGrp="1"/>
          </p:cNvSpPr>
          <p:nvPr>
            <p:ph type="title"/>
          </p:nvPr>
        </p:nvSpPr>
        <p:spPr/>
        <p:txBody>
          <a:bodyPr/>
          <a:lstStyle/>
          <a:p>
            <a:r>
              <a:rPr lang="en-US" dirty="0"/>
              <a:t>How Does XAML Work?</a:t>
            </a:r>
          </a:p>
        </p:txBody>
      </p:sp>
      <p:sp>
        <p:nvSpPr>
          <p:cNvPr id="3" name="Content Placeholder 2">
            <a:extLst>
              <a:ext uri="{FF2B5EF4-FFF2-40B4-BE49-F238E27FC236}">
                <a16:creationId xmlns:a16="http://schemas.microsoft.com/office/drawing/2014/main" id="{F735438B-6A95-01AC-449F-76EE02873E42}"/>
              </a:ext>
            </a:extLst>
          </p:cNvPr>
          <p:cNvSpPr>
            <a:spLocks noGrp="1"/>
          </p:cNvSpPr>
          <p:nvPr>
            <p:ph idx="1"/>
          </p:nvPr>
        </p:nvSpPr>
        <p:spPr/>
        <p:txBody>
          <a:bodyPr/>
          <a:lstStyle/>
          <a:p>
            <a:pPr marL="0" indent="0">
              <a:buNone/>
            </a:pPr>
            <a:r>
              <a:rPr lang="en-US" dirty="0">
                <a:solidFill>
                  <a:schemeClr val="accent1"/>
                </a:solidFill>
              </a:rPr>
              <a:t>XAML is mapped to object-oriented types</a:t>
            </a:r>
            <a:r>
              <a:rPr lang="en-US" dirty="0"/>
              <a:t>. XAML directly represents the instantiation of objects in a specific set of backing types defined in assemblies. E.g., the following snippets are equivalent:</a:t>
            </a:r>
          </a:p>
          <a:p>
            <a:pPr marL="0" indent="0">
              <a:buNone/>
            </a:pPr>
            <a:r>
              <a:rPr lang="en-US" dirty="0"/>
              <a:t>XAML:</a:t>
            </a:r>
          </a:p>
          <a:p>
            <a:pPr marL="0" indent="0">
              <a:buNone/>
            </a:pPr>
            <a:r>
              <a:rPr lang="en-US" dirty="0">
                <a:latin typeface="Consolas" panose="020B0609020204030204" pitchFamily="49" charset="0"/>
              </a:rPr>
              <a:t>&lt;Button</a:t>
            </a:r>
            <a:br>
              <a:rPr lang="en-US" dirty="0">
                <a:latin typeface="Consolas" panose="020B0609020204030204" pitchFamily="49" charset="0"/>
              </a:rPr>
            </a:br>
            <a:r>
              <a:rPr lang="en-US" dirty="0">
                <a:latin typeface="Consolas" panose="020B0609020204030204" pitchFamily="49" charset="0"/>
              </a:rPr>
              <a:t>  Content = </a:t>
            </a:r>
            <a:r>
              <a:rPr lang="en-US" dirty="0">
                <a:solidFill>
                  <a:schemeClr val="accent4"/>
                </a:solidFill>
                <a:latin typeface="Consolas" panose="020B0609020204030204" pitchFamily="49" charset="0"/>
              </a:rPr>
              <a:t>"OK"</a:t>
            </a:r>
            <a:br>
              <a:rPr lang="en-US" dirty="0">
                <a:latin typeface="Consolas" panose="020B0609020204030204" pitchFamily="49" charset="0"/>
              </a:rPr>
            </a:br>
            <a:r>
              <a:rPr lang="en-US" dirty="0">
                <a:latin typeface="Consolas" panose="020B0609020204030204" pitchFamily="49" charset="0"/>
              </a:rPr>
              <a:t>  Click = </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OkButtonClicked</a:t>
            </a:r>
            <a:r>
              <a:rPr lang="en-US" dirty="0">
                <a:solidFill>
                  <a:schemeClr val="accent4"/>
                </a:solidFill>
                <a:latin typeface="Consolas" panose="020B0609020204030204" pitchFamily="49" charset="0"/>
              </a:rPr>
              <a:t>" </a:t>
            </a:r>
            <a:r>
              <a:rPr lang="en-US" dirty="0">
                <a:latin typeface="Consolas" panose="020B0609020204030204" pitchFamily="49" charset="0"/>
              </a:rPr>
              <a:t>/&gt;</a:t>
            </a:r>
          </a:p>
          <a:p>
            <a:pPr marL="0" indent="0">
              <a:buNone/>
            </a:pPr>
            <a:r>
              <a:rPr lang="en-US" dirty="0"/>
              <a:t>C#:</a:t>
            </a:r>
          </a:p>
          <a:p>
            <a:pPr marL="0" indent="0">
              <a:buNone/>
            </a:pPr>
            <a:r>
              <a:rPr lang="en-US" dirty="0">
                <a:solidFill>
                  <a:schemeClr val="accent5"/>
                </a:solidFill>
                <a:latin typeface="Consolas" panose="020B0609020204030204" pitchFamily="49" charset="0"/>
              </a:rPr>
              <a:t>var</a:t>
            </a:r>
            <a:r>
              <a:rPr lang="en-US" dirty="0">
                <a:latin typeface="Consolas" panose="020B0609020204030204" pitchFamily="49" charset="0"/>
              </a:rPr>
              <a:t> b = </a:t>
            </a:r>
            <a:r>
              <a:rPr lang="en-US" dirty="0">
                <a:solidFill>
                  <a:schemeClr val="accent5"/>
                </a:solidFill>
                <a:latin typeface="Consolas" panose="020B0609020204030204" pitchFamily="49" charset="0"/>
              </a:rPr>
              <a:t>new</a:t>
            </a:r>
            <a:r>
              <a:rPr lang="en-US" dirty="0">
                <a:latin typeface="Consolas" panose="020B0609020204030204" pitchFamily="49" charset="0"/>
              </a:rPr>
              <a:t> Button {</a:t>
            </a:r>
            <a:br>
              <a:rPr lang="en-US" dirty="0">
                <a:latin typeface="Consolas" panose="020B0609020204030204" pitchFamily="49" charset="0"/>
              </a:rPr>
            </a:br>
            <a:r>
              <a:rPr lang="en-US" dirty="0">
                <a:latin typeface="Consolas" panose="020B0609020204030204" pitchFamily="49" charset="0"/>
              </a:rPr>
              <a:t>  Content = </a:t>
            </a:r>
            <a:r>
              <a:rPr lang="en-US" dirty="0">
                <a:solidFill>
                  <a:schemeClr val="accent4"/>
                </a:solidFill>
                <a:latin typeface="Consolas" panose="020B0609020204030204" pitchFamily="49" charset="0"/>
              </a:rPr>
              <a:t>"OK" </a:t>
            </a:r>
            <a:br>
              <a:rPr lang="en-US" dirty="0">
                <a:latin typeface="Consolas" panose="020B0609020204030204" pitchFamily="49" charset="0"/>
              </a:rPr>
            </a:br>
            <a:r>
              <a:rPr lang="en-US" dirty="0">
                <a:latin typeface="Consolas" panose="020B0609020204030204" pitchFamily="49" charset="0"/>
              </a:rPr>
              <a:t>  Click += </a:t>
            </a:r>
            <a:r>
              <a:rPr lang="en-US" dirty="0">
                <a:solidFill>
                  <a:schemeClr val="accent5"/>
                </a:solidFill>
                <a:latin typeface="Consolas" panose="020B0609020204030204" pitchFamily="49" charset="0"/>
              </a:rPr>
              <a:t>new</a:t>
            </a:r>
            <a:r>
              <a:rPr lang="en-US" dirty="0">
                <a:latin typeface="Consolas" panose="020B0609020204030204" pitchFamily="49" charset="0"/>
              </a:rPr>
              <a:t> </a:t>
            </a:r>
            <a:r>
              <a:rPr lang="en-US" dirty="0" err="1">
                <a:latin typeface="Consolas" panose="020B0609020204030204" pitchFamily="49" charset="0"/>
              </a:rPr>
              <a:t>RoutedEventHandler</a:t>
            </a:r>
            <a:r>
              <a:rPr lang="en-US" dirty="0">
                <a:latin typeface="Consolas" panose="020B0609020204030204" pitchFamily="49" charset="0"/>
              </a:rPr>
              <a:t>(</a:t>
            </a:r>
            <a:r>
              <a:rPr lang="en-US" dirty="0" err="1">
                <a:latin typeface="Consolas" panose="020B0609020204030204" pitchFamily="49" charset="0"/>
              </a:rPr>
              <a:t>OkButtonClicked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277343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6004-D76B-B7AB-38E2-60AC6770C362}"/>
              </a:ext>
            </a:extLst>
          </p:cNvPr>
          <p:cNvSpPr>
            <a:spLocks noGrp="1"/>
          </p:cNvSpPr>
          <p:nvPr>
            <p:ph type="title"/>
          </p:nvPr>
        </p:nvSpPr>
        <p:spPr/>
        <p:txBody>
          <a:bodyPr/>
          <a:lstStyle/>
          <a:p>
            <a:r>
              <a:rPr lang="en-US" dirty="0"/>
              <a:t>How Does XAML Work?</a:t>
            </a:r>
          </a:p>
        </p:txBody>
      </p:sp>
      <p:sp>
        <p:nvSpPr>
          <p:cNvPr id="3" name="Content Placeholder 2">
            <a:extLst>
              <a:ext uri="{FF2B5EF4-FFF2-40B4-BE49-F238E27FC236}">
                <a16:creationId xmlns:a16="http://schemas.microsoft.com/office/drawing/2014/main" id="{F735438B-6A95-01AC-449F-76EE02873E42}"/>
              </a:ext>
            </a:extLst>
          </p:cNvPr>
          <p:cNvSpPr>
            <a:spLocks noGrp="1"/>
          </p:cNvSpPr>
          <p:nvPr>
            <p:ph idx="1"/>
          </p:nvPr>
        </p:nvSpPr>
        <p:spPr/>
        <p:txBody>
          <a:bodyPr/>
          <a:lstStyle/>
          <a:p>
            <a:pPr marL="0" indent="0">
              <a:buNone/>
            </a:pPr>
            <a:r>
              <a:rPr lang="en-US" dirty="0">
                <a:solidFill>
                  <a:schemeClr val="accent1"/>
                </a:solidFill>
              </a:rPr>
              <a:t>XAML is compiled.</a:t>
            </a:r>
          </a:p>
          <a:p>
            <a:pPr marL="0" indent="0">
              <a:buNone/>
            </a:pPr>
            <a:r>
              <a:rPr lang="en-US" dirty="0"/>
              <a:t>XAML needs to be…</a:t>
            </a:r>
            <a:endParaRPr lang="en-US" dirty="0">
              <a:solidFill>
                <a:schemeClr val="accent1"/>
              </a:solidFill>
            </a:endParaRPr>
          </a:p>
          <a:p>
            <a:r>
              <a:rPr lang="en-US" dirty="0"/>
              <a:t>… </a:t>
            </a:r>
            <a:r>
              <a:rPr lang="en-US" dirty="0">
                <a:solidFill>
                  <a:schemeClr val="accent1"/>
                </a:solidFill>
              </a:rPr>
              <a:t>human-readable</a:t>
            </a:r>
          </a:p>
          <a:p>
            <a:r>
              <a:rPr lang="en-US" dirty="0"/>
              <a:t>… </a:t>
            </a:r>
            <a:r>
              <a:rPr lang="en-US" dirty="0">
                <a:solidFill>
                  <a:schemeClr val="accent1"/>
                </a:solidFill>
              </a:rPr>
              <a:t>cross-platform</a:t>
            </a:r>
          </a:p>
          <a:p>
            <a:r>
              <a:rPr lang="en-US" dirty="0"/>
              <a:t>… </a:t>
            </a:r>
            <a:r>
              <a:rPr lang="en-US" dirty="0">
                <a:solidFill>
                  <a:schemeClr val="accent1"/>
                </a:solidFill>
              </a:rPr>
              <a:t>fast</a:t>
            </a:r>
          </a:p>
          <a:p>
            <a:pPr marL="0" indent="0">
              <a:buNone/>
            </a:pPr>
            <a:r>
              <a:rPr lang="en-US" dirty="0"/>
              <a:t>In order to achieve all of these, XAML is serialized to a tokenized binary format, Binary Application Markup Language, </a:t>
            </a:r>
            <a:r>
              <a:rPr lang="en-US" dirty="0">
                <a:solidFill>
                  <a:schemeClr val="accent1"/>
                </a:solidFill>
              </a:rPr>
              <a:t>BAML</a:t>
            </a:r>
            <a:r>
              <a:rPr lang="en-US" dirty="0"/>
              <a:t>.</a:t>
            </a:r>
          </a:p>
          <a:p>
            <a:pPr marL="0" indent="0">
              <a:buNone/>
            </a:pPr>
            <a:r>
              <a:rPr lang="en-US" dirty="0"/>
              <a:t>When a WPF project is compiled, XAML is usually compiled into BAML, and the BAML is embedded as a resource into the assembly. It is, however, possible, to compile XAML in runtime to create dynamic </a:t>
            </a:r>
            <a:r>
              <a:rPr lang="en-US" dirty="0" err="1"/>
              <a:t>Uis</a:t>
            </a:r>
            <a:r>
              <a:rPr lang="en-US" dirty="0"/>
              <a:t>.</a:t>
            </a:r>
          </a:p>
        </p:txBody>
      </p:sp>
    </p:spTree>
    <p:extLst>
      <p:ext uri="{BB962C8B-B14F-4D97-AF65-F5344CB8AC3E}">
        <p14:creationId xmlns:p14="http://schemas.microsoft.com/office/powerpoint/2010/main" val="32380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2A48-D3D8-AB39-0C8A-211C9C3AE5C1}"/>
              </a:ext>
            </a:extLst>
          </p:cNvPr>
          <p:cNvSpPr>
            <a:spLocks noGrp="1"/>
          </p:cNvSpPr>
          <p:nvPr>
            <p:ph type="title"/>
          </p:nvPr>
        </p:nvSpPr>
        <p:spPr/>
        <p:txBody>
          <a:bodyPr/>
          <a:lstStyle/>
          <a:p>
            <a:r>
              <a:rPr lang="en-US" dirty="0"/>
              <a:t>Case-Sensitivity</a:t>
            </a:r>
          </a:p>
        </p:txBody>
      </p:sp>
      <p:sp>
        <p:nvSpPr>
          <p:cNvPr id="3" name="Content Placeholder 2">
            <a:extLst>
              <a:ext uri="{FF2B5EF4-FFF2-40B4-BE49-F238E27FC236}">
                <a16:creationId xmlns:a16="http://schemas.microsoft.com/office/drawing/2014/main" id="{3CB9E279-11C9-155D-AD8F-5CD1815DB7CA}"/>
              </a:ext>
            </a:extLst>
          </p:cNvPr>
          <p:cNvSpPr>
            <a:spLocks noGrp="1"/>
          </p:cNvSpPr>
          <p:nvPr>
            <p:ph idx="1"/>
          </p:nvPr>
        </p:nvSpPr>
        <p:spPr/>
        <p:txBody>
          <a:bodyPr/>
          <a:lstStyle/>
          <a:p>
            <a:pPr marL="0" indent="0">
              <a:buNone/>
            </a:pPr>
            <a:r>
              <a:rPr lang="en-US" dirty="0"/>
              <a:t>Keep in mind that </a:t>
            </a:r>
            <a:r>
              <a:rPr lang="en-US" dirty="0">
                <a:solidFill>
                  <a:schemeClr val="accent1"/>
                </a:solidFill>
              </a:rPr>
              <a:t>XAML</a:t>
            </a:r>
            <a:r>
              <a:rPr lang="en-US" dirty="0"/>
              <a:t>, just like xml, </a:t>
            </a:r>
            <a:r>
              <a:rPr lang="en-US" dirty="0">
                <a:solidFill>
                  <a:schemeClr val="accent1"/>
                </a:solidFill>
              </a:rPr>
              <a:t>is case-sensitive</a:t>
            </a:r>
            <a:r>
              <a:rPr lang="en-US" dirty="0"/>
              <a:t>, meaning that you cannot substitute </a:t>
            </a:r>
            <a:r>
              <a:rPr lang="en-US" dirty="0">
                <a:latin typeface="Consolas" panose="020B0609020204030204" pitchFamily="49" charset="0"/>
              </a:rPr>
              <a:t>&lt;Button&gt;</a:t>
            </a:r>
            <a:r>
              <a:rPr lang="en-US" dirty="0"/>
              <a:t> with </a:t>
            </a:r>
            <a:r>
              <a:rPr lang="en-US" dirty="0">
                <a:latin typeface="Consolas" panose="020B0609020204030204" pitchFamily="49" charset="0"/>
              </a:rPr>
              <a:t>&lt;button&gt;</a:t>
            </a:r>
            <a:r>
              <a:rPr lang="en-US" dirty="0"/>
              <a:t>.</a:t>
            </a:r>
          </a:p>
          <a:p>
            <a:pPr marL="0" indent="0">
              <a:buNone/>
            </a:pPr>
            <a:r>
              <a:rPr lang="en-US" dirty="0"/>
              <a:t>However, type converters (see later) are generally case-insensitive, so </a:t>
            </a:r>
            <a:r>
              <a:rPr lang="en-US" dirty="0">
                <a:latin typeface="Consolas" panose="020B0609020204030204" pitchFamily="49" charset="0"/>
              </a:rPr>
              <a:t>Foreground=</a:t>
            </a:r>
            <a:r>
              <a:rPr lang="en-US" dirty="0">
                <a:solidFill>
                  <a:schemeClr val="accent4"/>
                </a:solidFill>
                <a:latin typeface="Consolas" panose="020B0609020204030204" pitchFamily="49" charset="0"/>
              </a:rPr>
              <a:t>"White"</a:t>
            </a:r>
            <a:r>
              <a:rPr lang="en-US" dirty="0"/>
              <a:t> and </a:t>
            </a:r>
            <a:r>
              <a:rPr lang="en-US" dirty="0">
                <a:latin typeface="Consolas" panose="020B0609020204030204" pitchFamily="49" charset="0"/>
              </a:rPr>
              <a:t>Foreground=</a:t>
            </a:r>
            <a:r>
              <a:rPr lang="en-US" dirty="0">
                <a:solidFill>
                  <a:schemeClr val="accent4"/>
                </a:solidFill>
                <a:latin typeface="Consolas" panose="020B0609020204030204" pitchFamily="49" charset="0"/>
              </a:rPr>
              <a:t>"white"</a:t>
            </a:r>
            <a:r>
              <a:rPr lang="en-US" dirty="0"/>
              <a:t> will usually be substitutable.</a:t>
            </a:r>
          </a:p>
        </p:txBody>
      </p:sp>
    </p:spTree>
    <p:extLst>
      <p:ext uri="{BB962C8B-B14F-4D97-AF65-F5344CB8AC3E}">
        <p14:creationId xmlns:p14="http://schemas.microsoft.com/office/powerpoint/2010/main" val="214452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Contents at a Glance: The Why</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a:lstStyle/>
          <a:p>
            <a:pPr marL="0" indent="0">
              <a:buNone/>
            </a:pPr>
            <a:r>
              <a:rPr lang="en-US" dirty="0"/>
              <a:t>The software development industry is shifting towards the cloud and web-frontends at an ever-increasing rate, but…</a:t>
            </a:r>
          </a:p>
          <a:p>
            <a:r>
              <a:rPr lang="en-US" dirty="0"/>
              <a:t>Industrial applications are still often offered on premise.</a:t>
            </a:r>
          </a:p>
          <a:p>
            <a:r>
              <a:rPr lang="en-US" dirty="0"/>
              <a:t>Most developers never learnt to develop enterprise-grade frontend applications.</a:t>
            </a:r>
          </a:p>
          <a:p>
            <a:pPr lvl="1"/>
            <a:r>
              <a:rPr lang="en-US" dirty="0"/>
              <a:t>There are certain patterns and practices that are not trivial, and there is a steep learning curve.</a:t>
            </a:r>
          </a:p>
          <a:p>
            <a:pPr lvl="1"/>
            <a:r>
              <a:rPr lang="en-US" dirty="0" err="1">
                <a:latin typeface="Consolas" panose="020B0609020204030204" pitchFamily="49" charset="0"/>
              </a:rPr>
              <a:t>MyFirstWPFApp.csproj</a:t>
            </a:r>
            <a:r>
              <a:rPr lang="en-US" dirty="0"/>
              <a:t> will not be enterprise-grade.</a:t>
            </a:r>
          </a:p>
          <a:p>
            <a:r>
              <a:rPr lang="en-US" dirty="0"/>
              <a:t>Modern frontend application development patterns are very similar – once a developer understands one, it becomes easier to understand the others.</a:t>
            </a:r>
          </a:p>
        </p:txBody>
      </p:sp>
    </p:spTree>
    <p:extLst>
      <p:ext uri="{BB962C8B-B14F-4D97-AF65-F5344CB8AC3E}">
        <p14:creationId xmlns:p14="http://schemas.microsoft.com/office/powerpoint/2010/main" val="3677844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2A48-D3D8-AB39-0C8A-211C9C3AE5C1}"/>
              </a:ext>
            </a:extLst>
          </p:cNvPr>
          <p:cNvSpPr>
            <a:spLocks noGrp="1"/>
          </p:cNvSpPr>
          <p:nvPr>
            <p:ph type="title"/>
          </p:nvPr>
        </p:nvSpPr>
        <p:spPr/>
        <p:txBody>
          <a:bodyPr/>
          <a:lstStyle/>
          <a:p>
            <a:r>
              <a:rPr lang="en-US" dirty="0"/>
              <a:t>Spacing</a:t>
            </a:r>
          </a:p>
        </p:txBody>
      </p:sp>
      <p:sp>
        <p:nvSpPr>
          <p:cNvPr id="3" name="Content Placeholder 2">
            <a:extLst>
              <a:ext uri="{FF2B5EF4-FFF2-40B4-BE49-F238E27FC236}">
                <a16:creationId xmlns:a16="http://schemas.microsoft.com/office/drawing/2014/main" id="{3CB9E279-11C9-155D-AD8F-5CD1815DB7CA}"/>
              </a:ext>
            </a:extLst>
          </p:cNvPr>
          <p:cNvSpPr>
            <a:spLocks noGrp="1"/>
          </p:cNvSpPr>
          <p:nvPr>
            <p:ph idx="1"/>
          </p:nvPr>
        </p:nvSpPr>
        <p:spPr/>
        <p:txBody>
          <a:bodyPr/>
          <a:lstStyle/>
          <a:p>
            <a:pPr marL="0" indent="0">
              <a:buNone/>
            </a:pPr>
            <a:r>
              <a:rPr lang="en-US" dirty="0"/>
              <a:t>WPF </a:t>
            </a:r>
            <a:r>
              <a:rPr lang="en-US" dirty="0">
                <a:solidFill>
                  <a:schemeClr val="accent1"/>
                </a:solidFill>
              </a:rPr>
              <a:t>XAML processors and serializers will ignore or drop all nonsignificant white space and will normalize any significant white space</a:t>
            </a:r>
            <a:r>
              <a:rPr lang="en-US" dirty="0"/>
              <a:t>. By default, XML collapses all whitespace, which means a long string of spaces, tabs, and hard returns is reduced to a single space. Furthermore, if you add whitespace before or after your element content, this space is ignored completely.</a:t>
            </a:r>
          </a:p>
          <a:p>
            <a:pPr marL="0" indent="0">
              <a:buNone/>
            </a:pPr>
            <a:r>
              <a:rPr lang="en-US" dirty="0"/>
              <a:t>Space handling can be influenced by adding the </a:t>
            </a:r>
            <a:r>
              <a:rPr lang="en-US" dirty="0" err="1">
                <a:latin typeface="Consolas" panose="020B0609020204030204" pitchFamily="49" charset="0"/>
              </a:rPr>
              <a:t>xml:space</a:t>
            </a:r>
            <a:r>
              <a:rPr lang="en-US" dirty="0">
                <a:latin typeface="Consolas" panose="020B0609020204030204" pitchFamily="49" charset="0"/>
              </a:rPr>
              <a:t>=</a:t>
            </a:r>
            <a:r>
              <a:rPr lang="en-US" dirty="0">
                <a:solidFill>
                  <a:schemeClr val="accent4"/>
                </a:solidFill>
                <a:latin typeface="Consolas" panose="020B0609020204030204" pitchFamily="49" charset="0"/>
              </a:rPr>
              <a:t>"preserve"</a:t>
            </a:r>
            <a:r>
              <a:rPr lang="en-US" dirty="0"/>
              <a:t> attribute to elements. However, …</a:t>
            </a:r>
          </a:p>
          <a:p>
            <a:pPr marL="0" indent="0">
              <a:buNone/>
            </a:pPr>
            <a:r>
              <a:rPr lang="en-US" dirty="0"/>
              <a:t>&lt;</a:t>
            </a:r>
            <a:r>
              <a:rPr lang="en-US" dirty="0" err="1"/>
              <a:t>TextBox</a:t>
            </a:r>
            <a:r>
              <a:rPr lang="en-US" dirty="0"/>
              <a:t> </a:t>
            </a:r>
            <a:r>
              <a:rPr lang="en-US" dirty="0" err="1"/>
              <a:t>xml:space</a:t>
            </a:r>
            <a:r>
              <a:rPr lang="en-US" dirty="0"/>
              <a:t>=</a:t>
            </a:r>
            <a:r>
              <a:rPr lang="en-US" dirty="0">
                <a:solidFill>
                  <a:schemeClr val="accent4"/>
                </a:solidFill>
              </a:rPr>
              <a:t>"preserve"</a:t>
            </a:r>
            <a:r>
              <a:rPr lang="en-US" dirty="0"/>
              <a:t>&gt;</a:t>
            </a:r>
            <a:br>
              <a:rPr lang="en-US" dirty="0"/>
            </a:br>
            <a:r>
              <a:rPr lang="en-US" dirty="0">
                <a:solidFill>
                  <a:schemeClr val="accent4"/>
                </a:solidFill>
              </a:rPr>
              <a:t>    [There is a lot of space inside these quotation marks "            ".]</a:t>
            </a:r>
            <a:br>
              <a:rPr lang="en-US" dirty="0"/>
            </a:br>
            <a:r>
              <a:rPr lang="en-US" dirty="0"/>
              <a:t>&lt;/</a:t>
            </a:r>
            <a:r>
              <a:rPr lang="en-US" dirty="0" err="1"/>
              <a:t>TextBox</a:t>
            </a:r>
            <a:r>
              <a:rPr lang="en-US" dirty="0"/>
              <a:t>&gt;</a:t>
            </a:r>
          </a:p>
          <a:p>
            <a:pPr marL="0" indent="0">
              <a:buNone/>
            </a:pPr>
            <a:r>
              <a:rPr lang="en-US" dirty="0"/>
              <a:t>The text in the </a:t>
            </a:r>
            <a:r>
              <a:rPr lang="en-US" dirty="0" err="1">
                <a:solidFill>
                  <a:schemeClr val="accent5"/>
                </a:solidFill>
                <a:latin typeface="Consolas" panose="020B0609020204030204" pitchFamily="49" charset="0"/>
              </a:rPr>
              <a:t>TextBox</a:t>
            </a:r>
            <a:r>
              <a:rPr lang="en-US" dirty="0"/>
              <a:t> in the example above will include the indenting, including the spaces leading the line and the line breaks between the opening and closing tags, meaning two explicit line breaks.</a:t>
            </a:r>
          </a:p>
        </p:txBody>
      </p:sp>
    </p:spTree>
    <p:extLst>
      <p:ext uri="{BB962C8B-B14F-4D97-AF65-F5344CB8AC3E}">
        <p14:creationId xmlns:p14="http://schemas.microsoft.com/office/powerpoint/2010/main" val="1845157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2A48-D3D8-AB39-0C8A-211C9C3AE5C1}"/>
              </a:ext>
            </a:extLst>
          </p:cNvPr>
          <p:cNvSpPr>
            <a:spLocks noGrp="1"/>
          </p:cNvSpPr>
          <p:nvPr>
            <p:ph type="title"/>
          </p:nvPr>
        </p:nvSpPr>
        <p:spPr>
          <a:xfrm>
            <a:off x="825909" y="808055"/>
            <a:ext cx="3979205" cy="1453363"/>
          </a:xfrm>
        </p:spPr>
        <p:txBody>
          <a:bodyPr>
            <a:normAutofit/>
          </a:bodyPr>
          <a:lstStyle/>
          <a:p>
            <a:r>
              <a:rPr lang="en-US" dirty="0"/>
              <a:t>Special Characters</a:t>
            </a:r>
          </a:p>
        </p:txBody>
      </p:sp>
      <p:sp>
        <p:nvSpPr>
          <p:cNvPr id="3" name="Content Placeholder 2">
            <a:extLst>
              <a:ext uri="{FF2B5EF4-FFF2-40B4-BE49-F238E27FC236}">
                <a16:creationId xmlns:a16="http://schemas.microsoft.com/office/drawing/2014/main" id="{3CB9E279-11C9-155D-AD8F-5CD1815DB7CA}"/>
              </a:ext>
            </a:extLst>
          </p:cNvPr>
          <p:cNvSpPr>
            <a:spLocks noGrp="1"/>
          </p:cNvSpPr>
          <p:nvPr>
            <p:ph idx="1"/>
          </p:nvPr>
        </p:nvSpPr>
        <p:spPr>
          <a:xfrm>
            <a:off x="802178" y="2261420"/>
            <a:ext cx="4002936" cy="3637935"/>
          </a:xfrm>
        </p:spPr>
        <p:txBody>
          <a:bodyPr>
            <a:normAutofit/>
          </a:bodyPr>
          <a:lstStyle/>
          <a:p>
            <a:pPr marL="0" indent="0">
              <a:buNone/>
            </a:pPr>
            <a:r>
              <a:rPr lang="en-US" dirty="0"/>
              <a:t>As </a:t>
            </a:r>
            <a:r>
              <a:rPr lang="en-US" dirty="0">
                <a:solidFill>
                  <a:schemeClr val="accent1"/>
                </a:solidFill>
              </a:rPr>
              <a:t>XAML</a:t>
            </a:r>
            <a:r>
              <a:rPr lang="en-US" dirty="0"/>
              <a:t> is based on XML, it </a:t>
            </a:r>
            <a:r>
              <a:rPr lang="en-US" dirty="0">
                <a:solidFill>
                  <a:schemeClr val="accent1"/>
                </a:solidFill>
              </a:rPr>
              <a:t>has a set of reserved characters</a:t>
            </a:r>
            <a:r>
              <a:rPr lang="en-US" dirty="0"/>
              <a:t> that cannot appear in the text. The XAML parser knows character entity references to escape these characters.</a:t>
            </a:r>
          </a:p>
          <a:p>
            <a:pPr marL="0" indent="0">
              <a:buNone/>
            </a:pPr>
            <a:endParaRPr lang="en-US" dirty="0"/>
          </a:p>
        </p:txBody>
      </p:sp>
      <p:graphicFrame>
        <p:nvGraphicFramePr>
          <p:cNvPr id="4" name="Table 4">
            <a:extLst>
              <a:ext uri="{FF2B5EF4-FFF2-40B4-BE49-F238E27FC236}">
                <a16:creationId xmlns:a16="http://schemas.microsoft.com/office/drawing/2014/main" id="{D808199A-A0A2-B753-8DAC-A0759F1FA93F}"/>
              </a:ext>
            </a:extLst>
          </p:cNvPr>
          <p:cNvGraphicFramePr>
            <a:graphicFrameLocks noGrp="1"/>
          </p:cNvGraphicFramePr>
          <p:nvPr>
            <p:extLst>
              <p:ext uri="{D42A27DB-BD31-4B8C-83A1-F6EECF244321}">
                <p14:modId xmlns:p14="http://schemas.microsoft.com/office/powerpoint/2010/main" val="2614206845"/>
              </p:ext>
            </p:extLst>
          </p:nvPr>
        </p:nvGraphicFramePr>
        <p:xfrm>
          <a:off x="5289752" y="1094604"/>
          <a:ext cx="6095593" cy="4506563"/>
        </p:xfrm>
        <a:graphic>
          <a:graphicData uri="http://schemas.openxmlformats.org/drawingml/2006/table">
            <a:tbl>
              <a:tblPr firstRow="1" bandRow="1">
                <a:noFill/>
                <a:tableStyleId>{5C22544A-7EE6-4342-B048-85BDC9FD1C3A}</a:tableStyleId>
              </a:tblPr>
              <a:tblGrid>
                <a:gridCol w="3288381">
                  <a:extLst>
                    <a:ext uri="{9D8B030D-6E8A-4147-A177-3AD203B41FA5}">
                      <a16:colId xmlns:a16="http://schemas.microsoft.com/office/drawing/2014/main" val="3261076536"/>
                    </a:ext>
                  </a:extLst>
                </a:gridCol>
                <a:gridCol w="2807212">
                  <a:extLst>
                    <a:ext uri="{9D8B030D-6E8A-4147-A177-3AD203B41FA5}">
                      <a16:colId xmlns:a16="http://schemas.microsoft.com/office/drawing/2014/main" val="2049059395"/>
                    </a:ext>
                  </a:extLst>
                </a:gridCol>
              </a:tblGrid>
              <a:tr h="1419567">
                <a:tc>
                  <a:txBody>
                    <a:bodyPr/>
                    <a:lstStyle/>
                    <a:p>
                      <a:r>
                        <a:rPr lang="en-US" sz="3300" b="1" dirty="0">
                          <a:solidFill>
                            <a:schemeClr val="tx1">
                              <a:lumMod val="75000"/>
                              <a:lumOff val="25000"/>
                            </a:schemeClr>
                          </a:solidFill>
                        </a:rPr>
                        <a:t>Special Character</a:t>
                      </a:r>
                    </a:p>
                  </a:txBody>
                  <a:tcPr marL="337992" marR="253494" marT="168996" marB="168996">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3300" b="1">
                          <a:solidFill>
                            <a:schemeClr val="tx1">
                              <a:lumMod val="75000"/>
                              <a:lumOff val="25000"/>
                            </a:schemeClr>
                          </a:solidFill>
                        </a:rPr>
                        <a:t>Character Entity</a:t>
                      </a:r>
                    </a:p>
                  </a:txBody>
                  <a:tcPr marL="337992" marR="253494" marT="168996" marB="168996">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592080473"/>
                  </a:ext>
                </a:extLst>
              </a:tr>
              <a:tr h="771749">
                <a:tc>
                  <a:txBody>
                    <a:bodyPr/>
                    <a:lstStyle/>
                    <a:p>
                      <a:r>
                        <a:rPr lang="en-US" sz="2400">
                          <a:solidFill>
                            <a:schemeClr val="tx1">
                              <a:lumMod val="75000"/>
                              <a:lumOff val="25000"/>
                            </a:schemeClr>
                          </a:solidFill>
                        </a:rPr>
                        <a:t>Less than (&lt;)</a:t>
                      </a:r>
                    </a:p>
                  </a:txBody>
                  <a:tcPr marL="337992" marR="253494" marT="168996" marB="16899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400">
                          <a:solidFill>
                            <a:schemeClr val="tx1">
                              <a:lumMod val="75000"/>
                              <a:lumOff val="25000"/>
                            </a:schemeClr>
                          </a:solidFill>
                        </a:rPr>
                        <a:t>&amp;</a:t>
                      </a:r>
                      <a:r>
                        <a:rPr lang="en-US" sz="2400" err="1">
                          <a:solidFill>
                            <a:schemeClr val="tx1">
                              <a:lumMod val="75000"/>
                              <a:lumOff val="25000"/>
                            </a:schemeClr>
                          </a:solidFill>
                        </a:rPr>
                        <a:t>lt</a:t>
                      </a:r>
                      <a:r>
                        <a:rPr lang="en-US" sz="2400">
                          <a:solidFill>
                            <a:schemeClr val="tx1">
                              <a:lumMod val="75000"/>
                              <a:lumOff val="25000"/>
                            </a:schemeClr>
                          </a:solidFill>
                        </a:rPr>
                        <a:t>;</a:t>
                      </a:r>
                    </a:p>
                  </a:txBody>
                  <a:tcPr marL="337992" marR="253494" marT="168996" marB="16899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80710399"/>
                  </a:ext>
                </a:extLst>
              </a:tr>
              <a:tr h="771749">
                <a:tc>
                  <a:txBody>
                    <a:bodyPr/>
                    <a:lstStyle/>
                    <a:p>
                      <a:r>
                        <a:rPr lang="en-US" sz="2400">
                          <a:solidFill>
                            <a:schemeClr val="tx1">
                              <a:lumMod val="75000"/>
                              <a:lumOff val="25000"/>
                            </a:schemeClr>
                          </a:solidFill>
                        </a:rPr>
                        <a:t>Greater than (&gt;)</a:t>
                      </a:r>
                    </a:p>
                  </a:txBody>
                  <a:tcPr marL="337992" marR="253494" marT="168996" marB="16899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400">
                          <a:solidFill>
                            <a:schemeClr val="tx1">
                              <a:lumMod val="75000"/>
                              <a:lumOff val="25000"/>
                            </a:schemeClr>
                          </a:solidFill>
                        </a:rPr>
                        <a:t>&amp;</a:t>
                      </a:r>
                      <a:r>
                        <a:rPr lang="en-US" sz="2400" err="1">
                          <a:solidFill>
                            <a:schemeClr val="tx1">
                              <a:lumMod val="75000"/>
                              <a:lumOff val="25000"/>
                            </a:schemeClr>
                          </a:solidFill>
                        </a:rPr>
                        <a:t>gt</a:t>
                      </a:r>
                      <a:r>
                        <a:rPr lang="en-US" sz="2400">
                          <a:solidFill>
                            <a:schemeClr val="tx1">
                              <a:lumMod val="75000"/>
                              <a:lumOff val="25000"/>
                            </a:schemeClr>
                          </a:solidFill>
                        </a:rPr>
                        <a:t>;</a:t>
                      </a:r>
                    </a:p>
                  </a:txBody>
                  <a:tcPr marL="337992" marR="253494" marT="168996" marB="16899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30439141"/>
                  </a:ext>
                </a:extLst>
              </a:tr>
              <a:tr h="771749">
                <a:tc>
                  <a:txBody>
                    <a:bodyPr/>
                    <a:lstStyle/>
                    <a:p>
                      <a:r>
                        <a:rPr lang="en-US" sz="2400">
                          <a:solidFill>
                            <a:schemeClr val="tx1">
                              <a:lumMod val="75000"/>
                              <a:lumOff val="25000"/>
                            </a:schemeClr>
                          </a:solidFill>
                        </a:rPr>
                        <a:t>Ampersand (&amp;)</a:t>
                      </a:r>
                    </a:p>
                  </a:txBody>
                  <a:tcPr marL="337992" marR="253494" marT="168996" marB="16899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400">
                          <a:solidFill>
                            <a:schemeClr val="tx1">
                              <a:lumMod val="75000"/>
                              <a:lumOff val="25000"/>
                            </a:schemeClr>
                          </a:solidFill>
                        </a:rPr>
                        <a:t>&amp;amp;</a:t>
                      </a:r>
                    </a:p>
                  </a:txBody>
                  <a:tcPr marL="337992" marR="253494" marT="168996" marB="16899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98157471"/>
                  </a:ext>
                </a:extLst>
              </a:tr>
              <a:tr h="771749">
                <a:tc>
                  <a:txBody>
                    <a:bodyPr/>
                    <a:lstStyle/>
                    <a:p>
                      <a:r>
                        <a:rPr lang="en-US" sz="2400" dirty="0">
                          <a:solidFill>
                            <a:schemeClr val="tx1">
                              <a:lumMod val="75000"/>
                              <a:lumOff val="25000"/>
                            </a:schemeClr>
                          </a:solidFill>
                        </a:rPr>
                        <a:t>Quotation mark (")</a:t>
                      </a:r>
                    </a:p>
                  </a:txBody>
                  <a:tcPr marL="337992" marR="253494" marT="168996" marB="16899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2400">
                          <a:solidFill>
                            <a:schemeClr val="tx1">
                              <a:lumMod val="75000"/>
                              <a:lumOff val="25000"/>
                            </a:schemeClr>
                          </a:solidFill>
                        </a:rPr>
                        <a:t>&amp;</a:t>
                      </a:r>
                      <a:r>
                        <a:rPr lang="en-US" sz="2400" err="1">
                          <a:solidFill>
                            <a:schemeClr val="tx1">
                              <a:lumMod val="75000"/>
                              <a:lumOff val="25000"/>
                            </a:schemeClr>
                          </a:solidFill>
                        </a:rPr>
                        <a:t>quot</a:t>
                      </a:r>
                      <a:r>
                        <a:rPr lang="en-US" sz="2400">
                          <a:solidFill>
                            <a:schemeClr val="tx1">
                              <a:lumMod val="75000"/>
                              <a:lumOff val="25000"/>
                            </a:schemeClr>
                          </a:solidFill>
                        </a:rPr>
                        <a:t>;</a:t>
                      </a:r>
                    </a:p>
                  </a:txBody>
                  <a:tcPr marL="337992" marR="253494" marT="168996" marB="16899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136472189"/>
                  </a:ext>
                </a:extLst>
              </a:tr>
            </a:tbl>
          </a:graphicData>
        </a:graphic>
      </p:graphicFrame>
    </p:spTree>
    <p:extLst>
      <p:ext uri="{BB962C8B-B14F-4D97-AF65-F5344CB8AC3E}">
        <p14:creationId xmlns:p14="http://schemas.microsoft.com/office/powerpoint/2010/main" val="3841950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733A-9F36-BBFF-A02D-907D1BFBB7E6}"/>
              </a:ext>
            </a:extLst>
          </p:cNvPr>
          <p:cNvSpPr>
            <a:spLocks noGrp="1"/>
          </p:cNvSpPr>
          <p:nvPr>
            <p:ph type="title"/>
          </p:nvPr>
        </p:nvSpPr>
        <p:spPr/>
        <p:txBody>
          <a:bodyPr/>
          <a:lstStyle/>
          <a:p>
            <a:r>
              <a:rPr lang="en-US" dirty="0"/>
              <a:t>Elements, Attributes, Properties</a:t>
            </a:r>
          </a:p>
        </p:txBody>
      </p:sp>
      <p:sp>
        <p:nvSpPr>
          <p:cNvPr id="3" name="Text Placeholder 2">
            <a:extLst>
              <a:ext uri="{FF2B5EF4-FFF2-40B4-BE49-F238E27FC236}">
                <a16:creationId xmlns:a16="http://schemas.microsoft.com/office/drawing/2014/main" id="{6B0D03B2-5CDB-17B9-E3D9-F5B380172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5720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solidFill>
                  <a:schemeClr val="bg1">
                    <a:lumMod val="50000"/>
                    <a:lumOff val="50000"/>
                  </a:schemeClr>
                </a:solidFill>
              </a:rPr>
              <a:t>A Brief History of </a:t>
            </a:r>
            <a:r>
              <a:rPr lang="en-US" sz="2000" dirty="0" err="1">
                <a:solidFill>
                  <a:schemeClr val="bg1">
                    <a:lumMod val="50000"/>
                    <a:lumOff val="50000"/>
                  </a:schemeClr>
                </a:solidFill>
              </a:rPr>
              <a:t>xaml</a:t>
            </a:r>
            <a:endParaRPr lang="en-US" sz="2000" dirty="0">
              <a:solidFill>
                <a:schemeClr val="bg1">
                  <a:lumMod val="50000"/>
                  <a:lumOff val="50000"/>
                </a:schemeClr>
              </a:solidFill>
            </a:endParaRPr>
          </a:p>
          <a:p>
            <a:pPr marL="342900" indent="-342900">
              <a:buFont typeface="+mj-lt"/>
              <a:buAutoNum type="arabicPeriod"/>
            </a:pPr>
            <a:r>
              <a:rPr lang="en-US" sz="2000" dirty="0">
                <a:solidFill>
                  <a:schemeClr val="accent1"/>
                </a:solidFill>
              </a:rPr>
              <a:t>Elements, Attributes, Properties</a:t>
            </a:r>
          </a:p>
          <a:p>
            <a:pPr marL="342900" indent="-342900">
              <a:buFont typeface="+mj-lt"/>
              <a:buAutoNum type="arabicPeriod"/>
            </a:pPr>
            <a:r>
              <a:rPr lang="en-US" sz="2000" dirty="0">
                <a:solidFill>
                  <a:schemeClr val="bg1">
                    <a:lumMod val="50000"/>
                    <a:lumOff val="50000"/>
                  </a:schemeClr>
                </a:solidFill>
              </a:rPr>
              <a:t>Namespaces</a:t>
            </a:r>
          </a:p>
          <a:p>
            <a:pPr marL="800100" lvl="1" indent="-342900">
              <a:buFont typeface="+mj-lt"/>
              <a:buAutoNum type="arabicPeriod"/>
            </a:pPr>
            <a:r>
              <a:rPr lang="en-US" sz="1800" dirty="0">
                <a:solidFill>
                  <a:schemeClr val="bg1">
                    <a:lumMod val="50000"/>
                    <a:lumOff val="50000"/>
                  </a:schemeClr>
                </a:solidFill>
              </a:rPr>
              <a:t>Namespace Imports from Other Assemblies</a:t>
            </a:r>
          </a:p>
          <a:p>
            <a:pPr marL="342900" indent="-342900">
              <a:buFont typeface="+mj-lt"/>
              <a:buAutoNum type="arabicPeriod"/>
            </a:pPr>
            <a:r>
              <a:rPr lang="en-US" sz="2000" dirty="0">
                <a:solidFill>
                  <a:schemeClr val="bg1">
                    <a:lumMod val="50000"/>
                    <a:lumOff val="50000"/>
                  </a:schemeClr>
                </a:solidFill>
              </a:rPr>
              <a:t>Type Conversion and Type Converters</a:t>
            </a:r>
          </a:p>
          <a:p>
            <a:pPr marL="342900" indent="-342900">
              <a:buFont typeface="+mj-lt"/>
              <a:buAutoNum type="arabicPeriod"/>
            </a:pPr>
            <a:r>
              <a:rPr lang="en-US" sz="2000" dirty="0">
                <a:solidFill>
                  <a:schemeClr val="bg1">
                    <a:lumMod val="50000"/>
                    <a:lumOff val="50000"/>
                  </a:schemeClr>
                </a:solidFill>
              </a:rPr>
              <a:t>Markup Extensions</a:t>
            </a:r>
          </a:p>
          <a:p>
            <a:pPr marL="342900" indent="-342900">
              <a:buFont typeface="+mj-lt"/>
              <a:buAutoNum type="arabicPeriod"/>
            </a:pPr>
            <a:r>
              <a:rPr lang="en-US" sz="2000" dirty="0">
                <a:solidFill>
                  <a:schemeClr val="tx1">
                    <a:lumMod val="50000"/>
                  </a:schemeClr>
                </a:solidFill>
              </a:rPr>
              <a:t>The Code-Behind and the Generated Code-Behind Files</a:t>
            </a:r>
          </a:p>
          <a:p>
            <a:pPr marL="342900" indent="-342900">
              <a:buFont typeface="+mj-lt"/>
              <a:buAutoNum type="arabicPeriod"/>
            </a:pPr>
            <a:r>
              <a:rPr lang="en-US" sz="2000" dirty="0">
                <a:solidFill>
                  <a:schemeClr val="bg1">
                    <a:lumMod val="50000"/>
                    <a:lumOff val="50000"/>
                  </a:schemeClr>
                </a:solidFill>
              </a:rPr>
              <a:t>Naming and Identifying Items</a:t>
            </a:r>
          </a:p>
          <a:p>
            <a:pPr marL="800100" lvl="1" indent="-342900">
              <a:buFont typeface="+mj-lt"/>
              <a:buAutoNum type="arabicPeriod"/>
            </a:pPr>
            <a:r>
              <a:rPr lang="en-US" sz="1800" dirty="0">
                <a:solidFill>
                  <a:schemeClr val="bg1">
                    <a:lumMod val="50000"/>
                    <a:lumOff val="50000"/>
                  </a:schemeClr>
                </a:solidFill>
              </a:rPr>
              <a:t>The x:Name Attribute</a:t>
            </a:r>
          </a:p>
          <a:p>
            <a:pPr marL="342900" indent="-342900">
              <a:buFont typeface="+mj-lt"/>
              <a:buAutoNum type="arabicPeriod"/>
            </a:pPr>
            <a:r>
              <a:rPr lang="en-US" sz="2000" dirty="0">
                <a:solidFill>
                  <a:schemeClr val="bg1">
                    <a:lumMod val="50000"/>
                    <a:lumOff val="50000"/>
                  </a:schemeClr>
                </a:solidFill>
              </a:rPr>
              <a:t>Linting, </a:t>
            </a:r>
            <a:r>
              <a:rPr lang="en-US" sz="2000" dirty="0" err="1">
                <a:solidFill>
                  <a:schemeClr val="bg1">
                    <a:lumMod val="50000"/>
                    <a:lumOff val="50000"/>
                  </a:schemeClr>
                </a:solidFill>
              </a:rPr>
              <a:t>xaml</a:t>
            </a:r>
            <a:r>
              <a:rPr lang="en-US" sz="2000" dirty="0">
                <a:solidFill>
                  <a:schemeClr val="bg1">
                    <a:lumMod val="50000"/>
                    <a:lumOff val="50000"/>
                  </a:schemeClr>
                </a:solidFill>
              </a:rPr>
              <a:t> </a:t>
            </a:r>
            <a:r>
              <a:rPr lang="en-US" sz="2000" dirty="0" err="1">
                <a:solidFill>
                  <a:schemeClr val="bg1">
                    <a:lumMod val="50000"/>
                    <a:lumOff val="50000"/>
                  </a:schemeClr>
                </a:solidFill>
              </a:rPr>
              <a:t>Codestyle</a:t>
            </a:r>
            <a:r>
              <a:rPr lang="en-US" sz="2000" dirty="0">
                <a:solidFill>
                  <a:schemeClr val="bg1">
                    <a:lumMod val="50000"/>
                    <a:lumOff val="50000"/>
                  </a:schemeClr>
                </a:solidFill>
              </a:rPr>
              <a:t>, </a:t>
            </a:r>
            <a:r>
              <a:rPr lang="en-US" sz="2000" dirty="0" err="1">
                <a:solidFill>
                  <a:schemeClr val="bg1">
                    <a:lumMod val="50000"/>
                    <a:lumOff val="50000"/>
                  </a:schemeClr>
                </a:solidFill>
              </a:rPr>
              <a:t>xamlStyler</a:t>
            </a:r>
            <a:endParaRPr lang="en-US" sz="2000" dirty="0">
              <a:solidFill>
                <a:schemeClr val="bg1">
                  <a:lumMod val="50000"/>
                  <a:lumOff val="50000"/>
                </a:schemeClr>
              </a:solidFill>
            </a:endParaRPr>
          </a:p>
        </p:txBody>
      </p:sp>
    </p:spTree>
    <p:extLst>
      <p:ext uri="{BB962C8B-B14F-4D97-AF65-F5344CB8AC3E}">
        <p14:creationId xmlns:p14="http://schemas.microsoft.com/office/powerpoint/2010/main" val="3752415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3BB2-91F1-88A5-7826-BD655A5AF986}"/>
              </a:ext>
            </a:extLst>
          </p:cNvPr>
          <p:cNvSpPr>
            <a:spLocks noGrp="1"/>
          </p:cNvSpPr>
          <p:nvPr>
            <p:ph type="title"/>
          </p:nvPr>
        </p:nvSpPr>
        <p:spPr/>
        <p:txBody>
          <a:bodyPr/>
          <a:lstStyle/>
          <a:p>
            <a:r>
              <a:rPr lang="en-US" dirty="0"/>
              <a:t>ELEMENTS</a:t>
            </a:r>
          </a:p>
        </p:txBody>
      </p:sp>
      <p:sp>
        <p:nvSpPr>
          <p:cNvPr id="3" name="Content Placeholder 2">
            <a:extLst>
              <a:ext uri="{FF2B5EF4-FFF2-40B4-BE49-F238E27FC236}">
                <a16:creationId xmlns:a16="http://schemas.microsoft.com/office/drawing/2014/main" id="{2698DCBB-2ED8-CA25-58BF-87AFD0C1453B}"/>
              </a:ext>
            </a:extLst>
          </p:cNvPr>
          <p:cNvSpPr>
            <a:spLocks noGrp="1"/>
          </p:cNvSpPr>
          <p:nvPr>
            <p:ph idx="1"/>
          </p:nvPr>
        </p:nvSpPr>
        <p:spPr/>
        <p:txBody>
          <a:bodyPr/>
          <a:lstStyle/>
          <a:p>
            <a:r>
              <a:rPr lang="en-US" dirty="0"/>
              <a:t>A XAML document is composed of </a:t>
            </a:r>
            <a:r>
              <a:rPr lang="en-US" i="1" dirty="0">
                <a:solidFill>
                  <a:schemeClr val="accent2"/>
                </a:solidFill>
              </a:rPr>
              <a:t>Elements</a:t>
            </a:r>
            <a:r>
              <a:rPr lang="en-US" dirty="0"/>
              <a:t>. Every element has a name, that maps to the name of a class that the element represents.</a:t>
            </a:r>
          </a:p>
          <a:p>
            <a:r>
              <a:rPr lang="en-US" dirty="0"/>
              <a:t>Elements are described with standard XML </a:t>
            </a:r>
            <a:r>
              <a:rPr lang="en-US" i="1" dirty="0">
                <a:solidFill>
                  <a:schemeClr val="accent2"/>
                </a:solidFill>
              </a:rPr>
              <a:t>Tags</a:t>
            </a:r>
            <a:r>
              <a:rPr lang="en-US" dirty="0"/>
              <a:t> (i.e., </a:t>
            </a:r>
            <a:r>
              <a:rPr lang="en-US" dirty="0">
                <a:latin typeface="Consolas" panose="020B0609020204030204" pitchFamily="49" charset="0"/>
              </a:rPr>
              <a:t>&lt;Element&gt;</a:t>
            </a:r>
            <a:r>
              <a:rPr lang="en-US" dirty="0"/>
              <a:t>).</a:t>
            </a:r>
          </a:p>
          <a:p>
            <a:pPr lvl="1"/>
            <a:r>
              <a:rPr lang="en-US" dirty="0"/>
              <a:t>Tags can be self-closing (</a:t>
            </a:r>
            <a:r>
              <a:rPr lang="en-US" dirty="0">
                <a:latin typeface="Consolas" panose="020B0609020204030204" pitchFamily="49" charset="0"/>
              </a:rPr>
              <a:t>&lt;Button /&gt;</a:t>
            </a:r>
            <a:r>
              <a:rPr lang="en-US" dirty="0"/>
              <a:t>) or can form pairs of start and end tags (</a:t>
            </a:r>
            <a:r>
              <a:rPr lang="en-US" dirty="0">
                <a:latin typeface="Consolas" panose="020B0609020204030204" pitchFamily="49" charset="0"/>
              </a:rPr>
              <a:t>&lt;Button&gt;</a:t>
            </a:r>
            <a:r>
              <a:rPr lang="en-US" dirty="0"/>
              <a:t> and </a:t>
            </a:r>
            <a:r>
              <a:rPr lang="en-US" dirty="0">
                <a:latin typeface="Consolas" panose="020B0609020204030204" pitchFamily="49" charset="0"/>
              </a:rPr>
              <a:t>&lt;/Button&gt;</a:t>
            </a:r>
            <a:r>
              <a:rPr lang="en-US" dirty="0"/>
              <a:t>).</a:t>
            </a:r>
          </a:p>
          <a:p>
            <a:r>
              <a:rPr lang="en-US" dirty="0">
                <a:solidFill>
                  <a:schemeClr val="accent1"/>
                </a:solidFill>
              </a:rPr>
              <a:t>An object element typically declares an instance of a type.</a:t>
            </a:r>
          </a:p>
          <a:p>
            <a:r>
              <a:rPr lang="en-US" dirty="0">
                <a:solidFill>
                  <a:schemeClr val="accent1"/>
                </a:solidFill>
              </a:rPr>
              <a:t>There can be only one top-level element.</a:t>
            </a:r>
          </a:p>
          <a:p>
            <a:r>
              <a:rPr lang="en-US" dirty="0">
                <a:solidFill>
                  <a:schemeClr val="accent1"/>
                </a:solidFill>
              </a:rPr>
              <a:t>Elements can be nested.</a:t>
            </a:r>
            <a:r>
              <a:rPr lang="en-US" dirty="0"/>
              <a:t> XAML gives the class the flexibility to handle nested elements in different ways, but nesting usually means containment (see later).</a:t>
            </a:r>
          </a:p>
          <a:p>
            <a:r>
              <a:rPr lang="en-US" dirty="0"/>
              <a:t>Elements can have </a:t>
            </a:r>
            <a:r>
              <a:rPr lang="en-US" i="1" dirty="0">
                <a:solidFill>
                  <a:schemeClr val="accent2"/>
                </a:solidFill>
              </a:rPr>
              <a:t>Attributes</a:t>
            </a:r>
            <a:r>
              <a:rPr lang="en-US" dirty="0"/>
              <a:t>, that map to publicly accessible properties of the class that the element represents.</a:t>
            </a:r>
          </a:p>
        </p:txBody>
      </p:sp>
    </p:spTree>
    <p:extLst>
      <p:ext uri="{BB962C8B-B14F-4D97-AF65-F5344CB8AC3E}">
        <p14:creationId xmlns:p14="http://schemas.microsoft.com/office/powerpoint/2010/main" val="30824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3BB2-91F1-88A5-7826-BD655A5AF986}"/>
              </a:ext>
            </a:extLst>
          </p:cNvPr>
          <p:cNvSpPr>
            <a:spLocks noGrp="1"/>
          </p:cNvSpPr>
          <p:nvPr>
            <p:ph type="title"/>
          </p:nvPr>
        </p:nvSpPr>
        <p:spPr/>
        <p:txBody>
          <a:bodyPr/>
          <a:lstStyle/>
          <a:p>
            <a:r>
              <a:rPr lang="en-US" dirty="0"/>
              <a:t>ELEMENTS</a:t>
            </a:r>
          </a:p>
        </p:txBody>
      </p:sp>
      <p:sp>
        <p:nvSpPr>
          <p:cNvPr id="3" name="Content Placeholder 2">
            <a:extLst>
              <a:ext uri="{FF2B5EF4-FFF2-40B4-BE49-F238E27FC236}">
                <a16:creationId xmlns:a16="http://schemas.microsoft.com/office/drawing/2014/main" id="{2698DCBB-2ED8-CA25-58BF-87AFD0C1453B}"/>
              </a:ext>
            </a:extLst>
          </p:cNvPr>
          <p:cNvSpPr>
            <a:spLocks noGrp="1"/>
          </p:cNvSpPr>
          <p:nvPr>
            <p:ph idx="1"/>
          </p:nvPr>
        </p:nvSpPr>
        <p:spPr/>
        <p:txBody>
          <a:bodyPr>
            <a:normAutofit/>
          </a:bodyPr>
          <a:lstStyle/>
          <a:p>
            <a:pPr marL="0" indent="0">
              <a:buNone/>
            </a:pPr>
            <a:r>
              <a:rPr lang="en-US" dirty="0">
                <a:latin typeface="Consolas" panose="020B0609020204030204" pitchFamily="49" charset="0"/>
              </a:rPr>
              <a:t>&lt;Window x:Class=</a:t>
            </a:r>
            <a:r>
              <a:rPr lang="en-US" dirty="0">
                <a:solidFill>
                  <a:schemeClr val="accent4"/>
                </a:solidFill>
                <a:latin typeface="Consolas" panose="020B0609020204030204" pitchFamily="49" charset="0"/>
              </a:rPr>
              <a:t>"WindowsApplication1.Window1"</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/presentation"</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xmlns:x</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a:t>
            </a:r>
            <a:br>
              <a:rPr lang="en-US" dirty="0">
                <a:solidFill>
                  <a:schemeClr val="accent4"/>
                </a:solidFill>
                <a:latin typeface="Consolas" panose="020B0609020204030204" pitchFamily="49" charset="0"/>
              </a:rPr>
            </a:br>
            <a:r>
              <a:rPr lang="en-US" dirty="0">
                <a:latin typeface="Consolas" panose="020B0609020204030204" pitchFamily="49" charset="0"/>
              </a:rPr>
              <a:t>    Title=</a:t>
            </a:r>
            <a:r>
              <a:rPr lang="en-US" dirty="0">
                <a:solidFill>
                  <a:schemeClr val="accent4"/>
                </a:solidFill>
                <a:latin typeface="Consolas" panose="020B0609020204030204" pitchFamily="49" charset="0"/>
              </a:rPr>
              <a:t>"Window1"</a:t>
            </a:r>
            <a:r>
              <a:rPr lang="en-US" dirty="0">
                <a:latin typeface="Consolas" panose="020B0609020204030204" pitchFamily="49" charset="0"/>
              </a:rPr>
              <a:t> Height=</a:t>
            </a:r>
            <a:r>
              <a:rPr lang="en-US" dirty="0">
                <a:solidFill>
                  <a:schemeClr val="accent4"/>
                </a:solidFill>
                <a:latin typeface="Consolas" panose="020B0609020204030204" pitchFamily="49" charset="0"/>
              </a:rPr>
              <a:t>"300"</a:t>
            </a:r>
            <a:r>
              <a:rPr lang="en-US" dirty="0">
                <a:latin typeface="Consolas" panose="020B0609020204030204" pitchFamily="49" charset="0"/>
              </a:rPr>
              <a:t> Width=</a:t>
            </a:r>
            <a:r>
              <a:rPr lang="en-US" dirty="0">
                <a:solidFill>
                  <a:schemeClr val="accent4"/>
                </a:solidFill>
                <a:latin typeface="Consolas" panose="020B0609020204030204" pitchFamily="49" charset="0"/>
              </a:rPr>
              <a:t>"300"</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&lt;Grid&gt; </a:t>
            </a:r>
            <a:br>
              <a:rPr lang="en-US" dirty="0">
                <a:latin typeface="Consolas" panose="020B0609020204030204" pitchFamily="49" charset="0"/>
              </a:rPr>
            </a:br>
            <a:r>
              <a:rPr lang="en-US" dirty="0">
                <a:latin typeface="Consolas" panose="020B0609020204030204" pitchFamily="49" charset="0"/>
              </a:rPr>
              <a:t>    &lt;/Grid&gt;</a:t>
            </a:r>
            <a:br>
              <a:rPr lang="en-US" dirty="0">
                <a:latin typeface="Consolas" panose="020B0609020204030204" pitchFamily="49" charset="0"/>
              </a:rPr>
            </a:br>
            <a:r>
              <a:rPr lang="en-US" dirty="0">
                <a:latin typeface="Consolas" panose="020B0609020204030204" pitchFamily="49" charset="0"/>
              </a:rPr>
              <a:t>&lt;/Window&gt;</a:t>
            </a:r>
          </a:p>
        </p:txBody>
      </p:sp>
    </p:spTree>
    <p:extLst>
      <p:ext uri="{BB962C8B-B14F-4D97-AF65-F5344CB8AC3E}">
        <p14:creationId xmlns:p14="http://schemas.microsoft.com/office/powerpoint/2010/main" val="1512102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3BE1-FAF0-2E27-D7E2-96F9096043F2}"/>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id="{6E3B5440-78A1-BC7B-8283-2F040756C96E}"/>
              </a:ext>
            </a:extLst>
          </p:cNvPr>
          <p:cNvSpPr>
            <a:spLocks noGrp="1"/>
          </p:cNvSpPr>
          <p:nvPr>
            <p:ph idx="1"/>
          </p:nvPr>
        </p:nvSpPr>
        <p:spPr/>
        <p:txBody>
          <a:bodyPr/>
          <a:lstStyle/>
          <a:p>
            <a:pPr marL="0" indent="0">
              <a:buNone/>
            </a:pPr>
            <a:r>
              <a:rPr lang="en-US" dirty="0"/>
              <a:t>The attributes of the elements are controlled with </a:t>
            </a:r>
            <a:r>
              <a:rPr lang="en-US" dirty="0">
                <a:solidFill>
                  <a:schemeClr val="accent2"/>
                </a:solidFill>
              </a:rPr>
              <a:t>Attributes</a:t>
            </a:r>
            <a:r>
              <a:rPr lang="en-US" dirty="0"/>
              <a:t> that </a:t>
            </a:r>
            <a:r>
              <a:rPr lang="en-US" dirty="0">
                <a:solidFill>
                  <a:schemeClr val="accent1"/>
                </a:solidFill>
              </a:rPr>
              <a:t>map to properties</a:t>
            </a:r>
            <a:r>
              <a:rPr lang="en-US" dirty="0"/>
              <a:t>.</a:t>
            </a:r>
          </a:p>
          <a:p>
            <a:pPr marL="0" indent="0">
              <a:buNone/>
            </a:pPr>
            <a:r>
              <a:rPr lang="en-US" dirty="0"/>
              <a:t>The attribute syntax names the property that is being set, followed by the assignment operator (=), then the value, specified as a string, contained within quotation marks.</a:t>
            </a:r>
          </a:p>
          <a:p>
            <a:pPr marL="0" indent="0">
              <a:buNone/>
            </a:pPr>
            <a:r>
              <a:rPr lang="en-US" dirty="0">
                <a:latin typeface="Consolas" panose="020B0609020204030204" pitchFamily="49" charset="0"/>
              </a:rPr>
              <a:t>&lt;Window x:Class=</a:t>
            </a:r>
            <a:r>
              <a:rPr lang="en-US" dirty="0">
                <a:solidFill>
                  <a:schemeClr val="accent4"/>
                </a:solidFill>
                <a:latin typeface="Consolas" panose="020B0609020204030204" pitchFamily="49" charset="0"/>
              </a:rPr>
              <a:t>"WindowsApplication1.Window1"</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/presentation"</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xmlns:x</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Title="Window1" Height="300" Width="300"</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&lt;/Window&gt;</a:t>
            </a:r>
          </a:p>
          <a:p>
            <a:pPr marL="0" indent="0">
              <a:buNone/>
            </a:pPr>
            <a:r>
              <a:rPr lang="en-US" dirty="0"/>
              <a:t>Note that </a:t>
            </a:r>
            <a:r>
              <a:rPr lang="en-US" dirty="0">
                <a:solidFill>
                  <a:schemeClr val="accent1"/>
                </a:solidFill>
              </a:rPr>
              <a:t>the values of the attributes in XAML are always strings</a:t>
            </a:r>
            <a:r>
              <a:rPr lang="en-US" dirty="0"/>
              <a:t>. The XAML parser needs to do type conversion in order to correctly convert these string attributes to the underlying types of their backing properties.</a:t>
            </a:r>
          </a:p>
        </p:txBody>
      </p:sp>
    </p:spTree>
    <p:extLst>
      <p:ext uri="{BB962C8B-B14F-4D97-AF65-F5344CB8AC3E}">
        <p14:creationId xmlns:p14="http://schemas.microsoft.com/office/powerpoint/2010/main" val="3567719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3BE1-FAF0-2E27-D7E2-96F9096043F2}"/>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id="{6E3B5440-78A1-BC7B-8283-2F040756C96E}"/>
              </a:ext>
            </a:extLst>
          </p:cNvPr>
          <p:cNvSpPr>
            <a:spLocks noGrp="1"/>
          </p:cNvSpPr>
          <p:nvPr>
            <p:ph idx="1"/>
          </p:nvPr>
        </p:nvSpPr>
        <p:spPr/>
        <p:txBody>
          <a:bodyPr/>
          <a:lstStyle/>
          <a:p>
            <a:pPr marL="0" indent="0">
              <a:buNone/>
            </a:pPr>
            <a:r>
              <a:rPr lang="en-US" dirty="0">
                <a:latin typeface="Consolas" panose="020B0609020204030204" pitchFamily="49" charset="0"/>
              </a:rPr>
              <a:t>&lt;Window x:Class=</a:t>
            </a:r>
            <a:r>
              <a:rPr lang="en-US" dirty="0">
                <a:solidFill>
                  <a:schemeClr val="accent4"/>
                </a:solidFill>
                <a:latin typeface="Consolas" panose="020B0609020204030204" pitchFamily="49" charset="0"/>
              </a:rPr>
              <a:t>"WindowsApplication1.Window1"</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/presentation"</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xmlns:x</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a:t>
            </a:r>
            <a:br>
              <a:rPr lang="en-US" dirty="0">
                <a:solidFill>
                  <a:schemeClr val="accent4"/>
                </a:solidFill>
                <a:latin typeface="Consolas" panose="020B0609020204030204" pitchFamily="49" charset="0"/>
              </a:rPr>
            </a:br>
            <a:r>
              <a:rPr lang="en-US" dirty="0">
                <a:latin typeface="Consolas" panose="020B0609020204030204" pitchFamily="49" charset="0"/>
              </a:rPr>
              <a:t>    Title=</a:t>
            </a:r>
            <a:r>
              <a:rPr lang="en-US" dirty="0">
                <a:solidFill>
                  <a:schemeClr val="accent4"/>
                </a:solidFill>
                <a:latin typeface="Consolas" panose="020B0609020204030204" pitchFamily="49" charset="0"/>
              </a:rPr>
              <a:t>"Window1"</a:t>
            </a:r>
            <a:r>
              <a:rPr lang="en-US" dirty="0">
                <a:latin typeface="Consolas" panose="020B0609020204030204" pitchFamily="49" charset="0"/>
              </a:rPr>
              <a:t> Height=</a:t>
            </a:r>
            <a:r>
              <a:rPr lang="en-US" dirty="0">
                <a:solidFill>
                  <a:schemeClr val="accent4"/>
                </a:solidFill>
                <a:latin typeface="Consolas" panose="020B0609020204030204" pitchFamily="49" charset="0"/>
              </a:rPr>
              <a:t>"300"</a:t>
            </a:r>
            <a:r>
              <a:rPr lang="en-US" dirty="0">
                <a:latin typeface="Consolas" panose="020B0609020204030204" pitchFamily="49" charset="0"/>
              </a:rPr>
              <a:t> Width=</a:t>
            </a:r>
            <a:r>
              <a:rPr lang="en-US" dirty="0">
                <a:solidFill>
                  <a:schemeClr val="accent4"/>
                </a:solidFill>
                <a:latin typeface="Consolas" panose="020B0609020204030204" pitchFamily="49" charset="0"/>
              </a:rPr>
              <a:t>"300"</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&lt;/Window&gt;</a:t>
            </a:r>
          </a:p>
          <a:p>
            <a:pPr marL="0" indent="0">
              <a:buNone/>
            </a:pPr>
            <a:r>
              <a:rPr lang="en-US" dirty="0"/>
              <a:t>The </a:t>
            </a:r>
            <a:r>
              <a:rPr lang="en-US" dirty="0">
                <a:latin typeface="Consolas" panose="020B0609020204030204" pitchFamily="49" charset="0"/>
              </a:rPr>
              <a:t>Window</a:t>
            </a:r>
            <a:r>
              <a:rPr lang="en-US" dirty="0"/>
              <a:t> defined in the above XAML has three properties set through the </a:t>
            </a:r>
            <a:r>
              <a:rPr lang="en-US" dirty="0">
                <a:latin typeface="Consolas" panose="020B0609020204030204" pitchFamily="49" charset="0"/>
              </a:rPr>
              <a:t>Title</a:t>
            </a:r>
            <a:r>
              <a:rPr lang="en-US" dirty="0"/>
              <a:t>, </a:t>
            </a:r>
            <a:r>
              <a:rPr lang="en-US" dirty="0">
                <a:latin typeface="Consolas" panose="020B0609020204030204" pitchFamily="49" charset="0"/>
              </a:rPr>
              <a:t>Height</a:t>
            </a:r>
            <a:r>
              <a:rPr lang="en-US" dirty="0"/>
              <a:t>, and </a:t>
            </a:r>
            <a:r>
              <a:rPr lang="en-US" dirty="0">
                <a:latin typeface="Consolas" panose="020B0609020204030204" pitchFamily="49" charset="0"/>
              </a:rPr>
              <a:t>Width</a:t>
            </a:r>
            <a:r>
              <a:rPr lang="en-US" dirty="0"/>
              <a:t> attributes. The </a:t>
            </a:r>
            <a:r>
              <a:rPr lang="en-US" dirty="0">
                <a:solidFill>
                  <a:schemeClr val="accent5"/>
                </a:solidFill>
                <a:latin typeface="Consolas" panose="020B0609020204030204" pitchFamily="49" charset="0"/>
              </a:rPr>
              <a:t>Window class</a:t>
            </a:r>
            <a:r>
              <a:rPr lang="en-US" dirty="0"/>
              <a:t> </a:t>
            </a:r>
            <a:r>
              <a:rPr lang="en-US" dirty="0">
                <a:solidFill>
                  <a:schemeClr val="accent1"/>
                </a:solidFill>
              </a:rPr>
              <a:t>must provide the writable properties with the same names</a:t>
            </a:r>
            <a:r>
              <a:rPr lang="en-US" dirty="0"/>
              <a:t>.</a:t>
            </a:r>
          </a:p>
        </p:txBody>
      </p:sp>
    </p:spTree>
    <p:extLst>
      <p:ext uri="{BB962C8B-B14F-4D97-AF65-F5344CB8AC3E}">
        <p14:creationId xmlns:p14="http://schemas.microsoft.com/office/powerpoint/2010/main" val="3983642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3BE1-FAF0-2E27-D7E2-96F9096043F2}"/>
              </a:ext>
            </a:extLst>
          </p:cNvPr>
          <p:cNvSpPr>
            <a:spLocks noGrp="1"/>
          </p:cNvSpPr>
          <p:nvPr>
            <p:ph type="title"/>
          </p:nvPr>
        </p:nvSpPr>
        <p:spPr/>
        <p:txBody>
          <a:bodyPr/>
          <a:lstStyle/>
          <a:p>
            <a:r>
              <a:rPr lang="en-US" dirty="0"/>
              <a:t>Property-Element Syntax for Complex Attributes</a:t>
            </a:r>
          </a:p>
        </p:txBody>
      </p:sp>
      <p:sp>
        <p:nvSpPr>
          <p:cNvPr id="3" name="Content Placeholder 2">
            <a:extLst>
              <a:ext uri="{FF2B5EF4-FFF2-40B4-BE49-F238E27FC236}">
                <a16:creationId xmlns:a16="http://schemas.microsoft.com/office/drawing/2014/main" id="{6E3B5440-78A1-BC7B-8283-2F040756C96E}"/>
              </a:ext>
            </a:extLst>
          </p:cNvPr>
          <p:cNvSpPr>
            <a:spLocks noGrp="1"/>
          </p:cNvSpPr>
          <p:nvPr>
            <p:ph idx="1"/>
          </p:nvPr>
        </p:nvSpPr>
        <p:spPr/>
        <p:txBody>
          <a:bodyPr>
            <a:normAutofit fontScale="92500" lnSpcReduction="20000"/>
          </a:bodyPr>
          <a:lstStyle/>
          <a:p>
            <a:pPr marL="0" indent="0">
              <a:buNone/>
            </a:pPr>
            <a:r>
              <a:rPr lang="en-US" dirty="0"/>
              <a:t>Some properties are difficult to express in a simple string format. Properties can be objects, with their own set of properties. XAML provides the opportunity to define attributes on elements using the property-element syntax. The syntax for the property element tag is </a:t>
            </a:r>
            <a:r>
              <a:rPr lang="en-US" dirty="0">
                <a:latin typeface="Consolas" panose="020B0609020204030204" pitchFamily="49" charset="0"/>
              </a:rPr>
              <a:t>&lt;</a:t>
            </a:r>
            <a:r>
              <a:rPr lang="en-US" dirty="0" err="1">
                <a:latin typeface="Consolas" panose="020B0609020204030204" pitchFamily="49" charset="0"/>
              </a:rPr>
              <a:t>TypeName.PropertyName</a:t>
            </a:r>
            <a:r>
              <a:rPr lang="en-US" dirty="0">
                <a:latin typeface="Consolas" panose="020B0609020204030204" pitchFamily="49" charset="0"/>
              </a:rPr>
              <a:t>&gt;</a:t>
            </a:r>
            <a:r>
              <a:rPr lang="en-US" dirty="0"/>
              <a:t>. Generally, the content of that tag is an object element of the type that the property takes as its value. E.g.:</a:t>
            </a:r>
          </a:p>
          <a:p>
            <a:pPr marL="0" indent="0">
              <a:buNone/>
            </a:pPr>
            <a:r>
              <a:rPr lang="en-US" dirty="0">
                <a:latin typeface="Consolas" panose="020B0609020204030204" pitchFamily="49" charset="0"/>
              </a:rPr>
              <a:t>&lt;Grid&gt;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Grid.Background</a:t>
            </a:r>
            <a:r>
              <a:rPr lang="en-US" dirty="0">
                <a:solidFill>
                  <a:schemeClr val="accent6"/>
                </a:solidFill>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a:t>
            </a:r>
            <a:r>
              <a:rPr lang="en-US" dirty="0">
                <a:latin typeface="Consolas" panose="020B0609020204030204" pitchFamily="49" charset="0"/>
              </a:rPr>
              <a:t>&gt;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LinearGradientBrush.GradientStops</a:t>
            </a:r>
            <a:r>
              <a:rPr lang="en-US" dirty="0">
                <a:solidFill>
                  <a:schemeClr val="accent6"/>
                </a:solidFill>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GradientStop</a:t>
            </a:r>
            <a:r>
              <a:rPr lang="en-US" dirty="0">
                <a:latin typeface="Consolas" panose="020B0609020204030204" pitchFamily="49" charset="0"/>
              </a:rPr>
              <a:t> Color=</a:t>
            </a:r>
            <a:r>
              <a:rPr lang="en-US" dirty="0">
                <a:solidFill>
                  <a:schemeClr val="accent4"/>
                </a:solidFill>
                <a:latin typeface="Consolas" panose="020B0609020204030204" pitchFamily="49" charset="0"/>
              </a:rPr>
              <a:t>"Red"</a:t>
            </a:r>
            <a:r>
              <a:rPr lang="en-US" dirty="0">
                <a:latin typeface="Consolas" panose="020B0609020204030204" pitchFamily="49" charset="0"/>
              </a:rPr>
              <a:t> Offset=</a:t>
            </a:r>
            <a:r>
              <a:rPr lang="en-US" dirty="0">
                <a:solidFill>
                  <a:schemeClr val="accent4"/>
                </a:solidFill>
                <a:latin typeface="Consolas" panose="020B0609020204030204" pitchFamily="49" charset="0"/>
              </a:rPr>
              <a:t>"0.00"</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GradientStop</a:t>
            </a:r>
            <a:r>
              <a:rPr lang="en-US" dirty="0">
                <a:latin typeface="Consolas" panose="020B0609020204030204" pitchFamily="49" charset="0"/>
              </a:rPr>
              <a:t> Color=</a:t>
            </a:r>
            <a:r>
              <a:rPr lang="en-US" dirty="0">
                <a:solidFill>
                  <a:schemeClr val="accent4"/>
                </a:solidFill>
                <a:latin typeface="Consolas" panose="020B0609020204030204" pitchFamily="49" charset="0"/>
              </a:rPr>
              <a:t>"Blue"</a:t>
            </a:r>
            <a:r>
              <a:rPr lang="en-US" dirty="0">
                <a:latin typeface="Consolas" panose="020B0609020204030204" pitchFamily="49" charset="0"/>
              </a:rPr>
              <a:t> Offset=</a:t>
            </a:r>
            <a:r>
              <a:rPr lang="en-US" dirty="0">
                <a:solidFill>
                  <a:schemeClr val="accent4"/>
                </a:solidFill>
                <a:latin typeface="Consolas" panose="020B0609020204030204" pitchFamily="49" charset="0"/>
              </a:rPr>
              <a:t>"1.00"</a:t>
            </a:r>
            <a:r>
              <a:rPr lang="en-US" dirty="0">
                <a:latin typeface="Consolas" panose="020B0609020204030204" pitchFamily="49" charset="0"/>
              </a:rPr>
              <a:t>&gt;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LinearGradientBrush.GradientStops</a:t>
            </a:r>
            <a:r>
              <a:rPr lang="en-US" dirty="0">
                <a:solidFill>
                  <a:schemeClr val="accent6"/>
                </a:solidFill>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a:t>
            </a:r>
            <a:r>
              <a:rPr lang="en-US" dirty="0">
                <a:latin typeface="Consolas" panose="020B0609020204030204" pitchFamily="49" charset="0"/>
              </a:rPr>
              <a:t>&gt;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Grid.Background</a:t>
            </a:r>
            <a:r>
              <a:rPr lang="en-US" dirty="0">
                <a:solidFill>
                  <a:schemeClr val="accent6"/>
                </a:solidFill>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&lt;/Grid&gt;</a:t>
            </a:r>
          </a:p>
        </p:txBody>
      </p:sp>
    </p:spTree>
    <p:extLst>
      <p:ext uri="{BB962C8B-B14F-4D97-AF65-F5344CB8AC3E}">
        <p14:creationId xmlns:p14="http://schemas.microsoft.com/office/powerpoint/2010/main" val="1104695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3BE1-FAF0-2E27-D7E2-96F9096043F2}"/>
              </a:ext>
            </a:extLst>
          </p:cNvPr>
          <p:cNvSpPr>
            <a:spLocks noGrp="1"/>
          </p:cNvSpPr>
          <p:nvPr>
            <p:ph type="title"/>
          </p:nvPr>
        </p:nvSpPr>
        <p:spPr/>
        <p:txBody>
          <a:bodyPr/>
          <a:lstStyle/>
          <a:p>
            <a:r>
              <a:rPr lang="en-US" dirty="0"/>
              <a:t>Property-Element Syntax</a:t>
            </a:r>
          </a:p>
        </p:txBody>
      </p:sp>
      <p:sp>
        <p:nvSpPr>
          <p:cNvPr id="3" name="Content Placeholder 2">
            <a:extLst>
              <a:ext uri="{FF2B5EF4-FFF2-40B4-BE49-F238E27FC236}">
                <a16:creationId xmlns:a16="http://schemas.microsoft.com/office/drawing/2014/main" id="{6E3B5440-78A1-BC7B-8283-2F040756C96E}"/>
              </a:ext>
            </a:extLst>
          </p:cNvPr>
          <p:cNvSpPr>
            <a:spLocks noGrp="1"/>
          </p:cNvSpPr>
          <p:nvPr>
            <p:ph idx="1"/>
          </p:nvPr>
        </p:nvSpPr>
        <p:spPr/>
        <p:txBody>
          <a:bodyPr>
            <a:normAutofit/>
          </a:bodyPr>
          <a:lstStyle/>
          <a:p>
            <a:pPr marL="0" indent="0">
              <a:buNone/>
            </a:pPr>
            <a:r>
              <a:rPr lang="en-US" dirty="0"/>
              <a:t>Note that all properties can be replaced with a property-element, but it makes the declaration unnecessarily long. E.g. (</a:t>
            </a:r>
            <a:r>
              <a:rPr lang="en-US" dirty="0">
                <a:solidFill>
                  <a:srgbClr val="FF0000"/>
                </a:solidFill>
              </a:rPr>
              <a:t>antipattern</a:t>
            </a:r>
            <a:r>
              <a:rPr lang="en-US" dirty="0"/>
              <a:t>):</a:t>
            </a:r>
          </a:p>
          <a:p>
            <a:pPr marL="0" indent="0">
              <a:buNone/>
            </a:pPr>
            <a:r>
              <a:rPr lang="en-US" dirty="0">
                <a:latin typeface="Consolas" panose="020B0609020204030204" pitchFamily="49" charset="0"/>
              </a:rPr>
              <a:t>&lt;Window x:Class=</a:t>
            </a:r>
            <a:r>
              <a:rPr lang="en-US" dirty="0">
                <a:solidFill>
                  <a:schemeClr val="accent4"/>
                </a:solidFill>
                <a:latin typeface="Consolas" panose="020B0609020204030204" pitchFamily="49" charset="0"/>
              </a:rPr>
              <a:t>"WindowsApplication1.Window1"</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Window.Title</a:t>
            </a:r>
            <a:r>
              <a:rPr lang="en-US" dirty="0">
                <a:latin typeface="Consolas" panose="020B0609020204030204" pitchFamily="49" charset="0"/>
              </a:rPr>
              <a:t>&gt;</a:t>
            </a:r>
            <a:r>
              <a:rPr lang="en-US" dirty="0">
                <a:solidFill>
                  <a:schemeClr val="accent4"/>
                </a:solidFill>
                <a:latin typeface="Consolas" panose="020B0609020204030204" pitchFamily="49" charset="0"/>
              </a:rPr>
              <a:t>"Window1"</a:t>
            </a:r>
            <a:r>
              <a:rPr lang="en-US" dirty="0">
                <a:latin typeface="Consolas" panose="020B0609020204030204" pitchFamily="49" charset="0"/>
              </a:rPr>
              <a:t>&lt;/</a:t>
            </a:r>
            <a:r>
              <a:rPr lang="en-US" dirty="0" err="1">
                <a:latin typeface="Consolas" panose="020B0609020204030204" pitchFamily="49" charset="0"/>
              </a:rPr>
              <a:t>Window.Title</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Window.Height</a:t>
            </a:r>
            <a:r>
              <a:rPr lang="en-US" dirty="0">
                <a:latin typeface="Consolas" panose="020B0609020204030204" pitchFamily="49" charset="0"/>
              </a:rPr>
              <a:t>&gt;</a:t>
            </a:r>
            <a:r>
              <a:rPr lang="en-US" dirty="0">
                <a:solidFill>
                  <a:schemeClr val="accent4"/>
                </a:solidFill>
                <a:latin typeface="Consolas" panose="020B0609020204030204" pitchFamily="49" charset="0"/>
              </a:rPr>
              <a:t>"300"</a:t>
            </a:r>
            <a:r>
              <a:rPr lang="en-US" dirty="0">
                <a:latin typeface="Consolas" panose="020B0609020204030204" pitchFamily="49" charset="0"/>
              </a:rPr>
              <a:t>&lt;/</a:t>
            </a:r>
            <a:r>
              <a:rPr lang="en-US" dirty="0" err="1">
                <a:latin typeface="Consolas" panose="020B0609020204030204" pitchFamily="49" charset="0"/>
              </a:rPr>
              <a:t>Window.Height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Window.Width</a:t>
            </a:r>
            <a:r>
              <a:rPr lang="en-US" dirty="0">
                <a:latin typeface="Consolas" panose="020B0609020204030204" pitchFamily="49" charset="0"/>
              </a:rPr>
              <a:t>&gt;</a:t>
            </a:r>
            <a:r>
              <a:rPr lang="en-US" dirty="0">
                <a:solidFill>
                  <a:schemeClr val="accent4"/>
                </a:solidFill>
                <a:latin typeface="Consolas" panose="020B0609020204030204" pitchFamily="49" charset="0"/>
              </a:rPr>
              <a:t>"300"</a:t>
            </a:r>
            <a:r>
              <a:rPr lang="en-US" dirty="0">
                <a:latin typeface="Consolas" panose="020B0609020204030204" pitchFamily="49" charset="0"/>
              </a:rPr>
              <a:t>&lt;/</a:t>
            </a:r>
            <a:r>
              <a:rPr lang="en-US" dirty="0" err="1">
                <a:latin typeface="Consolas" panose="020B0609020204030204" pitchFamily="49" charset="0"/>
              </a:rPr>
              <a:t>Window.Width</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&lt;/Window&gt;</a:t>
            </a:r>
          </a:p>
        </p:txBody>
      </p:sp>
    </p:spTree>
    <p:extLst>
      <p:ext uri="{BB962C8B-B14F-4D97-AF65-F5344CB8AC3E}">
        <p14:creationId xmlns:p14="http://schemas.microsoft.com/office/powerpoint/2010/main" val="206041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Contents at a Glance: The What</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a:bodyPr>
          <a:lstStyle/>
          <a:p>
            <a:pPr marL="342900" indent="-342900">
              <a:buFont typeface="+mj-lt"/>
              <a:buAutoNum type="arabicPeriod"/>
            </a:pPr>
            <a:r>
              <a:rPr lang="en-US" sz="2000" dirty="0">
                <a:solidFill>
                  <a:schemeClr val="accent1"/>
                </a:solidFill>
              </a:rPr>
              <a:t>Introduction to XAML</a:t>
            </a:r>
          </a:p>
          <a:p>
            <a:pPr marL="342900" indent="-342900">
              <a:buFont typeface="+mj-lt"/>
              <a:buAutoNum type="arabicPeriod"/>
            </a:pPr>
            <a:r>
              <a:rPr lang="en-US" sz="2000" dirty="0"/>
              <a:t>Introduction to WPF</a:t>
            </a:r>
          </a:p>
          <a:p>
            <a:pPr marL="342900" indent="-342900">
              <a:buFont typeface="+mj-lt"/>
              <a:buAutoNum type="arabicPeriod"/>
            </a:pPr>
            <a:r>
              <a:rPr lang="en-US" sz="2000" dirty="0"/>
              <a:t>Controls</a:t>
            </a:r>
          </a:p>
          <a:p>
            <a:pPr marL="342900" indent="-342900">
              <a:buFont typeface="+mj-lt"/>
              <a:buAutoNum type="arabicPeriod"/>
            </a:pPr>
            <a:r>
              <a:rPr lang="en-US" sz="2000" dirty="0"/>
              <a:t>Events, Input, Windowing</a:t>
            </a:r>
          </a:p>
          <a:p>
            <a:pPr marL="342900" indent="-342900">
              <a:buFont typeface="+mj-lt"/>
              <a:buAutoNum type="arabicPeriod"/>
            </a:pPr>
            <a:r>
              <a:rPr lang="en-US" sz="2000" dirty="0"/>
              <a:t>Introduction to MVVM</a:t>
            </a:r>
          </a:p>
          <a:p>
            <a:pPr marL="342900" indent="-342900">
              <a:buFont typeface="+mj-lt"/>
              <a:buAutoNum type="arabicPeriod"/>
            </a:pPr>
            <a:r>
              <a:rPr lang="en-US" sz="2000" dirty="0"/>
              <a:t>Introduction to Software Architecture</a:t>
            </a:r>
          </a:p>
          <a:p>
            <a:pPr marL="342900" indent="-342900">
              <a:buFont typeface="+mj-lt"/>
              <a:buAutoNum type="arabicPeriod"/>
            </a:pPr>
            <a:r>
              <a:rPr lang="en-US" sz="2000" dirty="0"/>
              <a:t>Advanced MVVM</a:t>
            </a:r>
          </a:p>
          <a:p>
            <a:pPr marL="342900" indent="-342900">
              <a:buFont typeface="+mj-lt"/>
              <a:buAutoNum type="arabicPeriod"/>
            </a:pPr>
            <a:r>
              <a:rPr lang="en-US" sz="2000" dirty="0"/>
              <a:t>User Interaction and Multithreading</a:t>
            </a:r>
          </a:p>
          <a:p>
            <a:pPr marL="342900" indent="-342900">
              <a:buFont typeface="+mj-lt"/>
              <a:buAutoNum type="arabicPeriod"/>
            </a:pPr>
            <a:r>
              <a:rPr lang="en-US" sz="2000" dirty="0"/>
              <a:t>Resources and Styles</a:t>
            </a:r>
          </a:p>
          <a:p>
            <a:pPr marL="342900" indent="-342900">
              <a:buFont typeface="+mj-lt"/>
              <a:buAutoNum type="arabicPeriod"/>
            </a:pPr>
            <a:r>
              <a:rPr lang="en-US" sz="2000" dirty="0"/>
              <a:t>Introduction to Composite Application Development</a:t>
            </a:r>
          </a:p>
          <a:p>
            <a:pPr marL="342900" indent="-342900">
              <a:buFont typeface="+mj-lt"/>
              <a:buAutoNum type="arabicPeriod"/>
            </a:pPr>
            <a:r>
              <a:rPr lang="en-US" sz="2000" dirty="0"/>
              <a:t>Composite Application Development</a:t>
            </a:r>
          </a:p>
          <a:p>
            <a:pPr marL="342900" indent="-342900">
              <a:buFont typeface="+mj-lt"/>
              <a:buAutoNum type="arabicPeriod"/>
            </a:pPr>
            <a:r>
              <a:rPr lang="en-US" sz="2000" dirty="0"/>
              <a:t>Advanced Styling and Integration with Windows</a:t>
            </a:r>
          </a:p>
          <a:p>
            <a:pPr marL="342900" indent="-342900">
              <a:buFont typeface="+mj-lt"/>
              <a:buAutoNum type="arabicPeriod"/>
            </a:pPr>
            <a:r>
              <a:rPr lang="en-US" sz="2000" dirty="0"/>
              <a:t>Testing and Debugging WPF Applications</a:t>
            </a:r>
          </a:p>
          <a:p>
            <a:pPr marL="342900" indent="-342900">
              <a:buFont typeface="+mj-lt"/>
              <a:buAutoNum type="arabicPeriod"/>
            </a:pPr>
            <a:r>
              <a:rPr lang="en-US" sz="2000" dirty="0"/>
              <a:t>Monadic Operations</a:t>
            </a:r>
          </a:p>
        </p:txBody>
      </p:sp>
    </p:spTree>
    <p:extLst>
      <p:ext uri="{BB962C8B-B14F-4D97-AF65-F5344CB8AC3E}">
        <p14:creationId xmlns:p14="http://schemas.microsoft.com/office/powerpoint/2010/main" val="3725665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2D78-F233-2E6C-0473-72C5D39348F7}"/>
              </a:ext>
            </a:extLst>
          </p:cNvPr>
          <p:cNvSpPr>
            <a:spLocks noGrp="1"/>
          </p:cNvSpPr>
          <p:nvPr>
            <p:ph type="title"/>
          </p:nvPr>
        </p:nvSpPr>
        <p:spPr/>
        <p:txBody>
          <a:bodyPr/>
          <a:lstStyle/>
          <a:p>
            <a:r>
              <a:rPr lang="en-US" dirty="0"/>
              <a:t>Content Properties</a:t>
            </a:r>
          </a:p>
        </p:txBody>
      </p:sp>
      <p:sp>
        <p:nvSpPr>
          <p:cNvPr id="3" name="Content Placeholder 2">
            <a:extLst>
              <a:ext uri="{FF2B5EF4-FFF2-40B4-BE49-F238E27FC236}">
                <a16:creationId xmlns:a16="http://schemas.microsoft.com/office/drawing/2014/main" id="{36539A88-B1B7-D3CF-E810-A6D1794BB5EE}"/>
              </a:ext>
            </a:extLst>
          </p:cNvPr>
          <p:cNvSpPr>
            <a:spLocks noGrp="1"/>
          </p:cNvSpPr>
          <p:nvPr>
            <p:ph idx="1"/>
          </p:nvPr>
        </p:nvSpPr>
        <p:spPr/>
        <p:txBody>
          <a:bodyPr>
            <a:normAutofit fontScale="92500" lnSpcReduction="20000"/>
          </a:bodyPr>
          <a:lstStyle/>
          <a:p>
            <a:pPr marL="0" indent="0">
              <a:buNone/>
            </a:pPr>
            <a:r>
              <a:rPr lang="en-US" dirty="0"/>
              <a:t>XAML specifies a language feature whereby </a:t>
            </a:r>
            <a:r>
              <a:rPr lang="en-US" dirty="0">
                <a:solidFill>
                  <a:schemeClr val="accent1"/>
                </a:solidFill>
              </a:rPr>
              <a:t>a class can designate exactly one of its properties to be the XAML </a:t>
            </a:r>
            <a:r>
              <a:rPr lang="en-US" dirty="0">
                <a:solidFill>
                  <a:schemeClr val="accent2"/>
                </a:solidFill>
              </a:rPr>
              <a:t>content</a:t>
            </a:r>
            <a:r>
              <a:rPr lang="en-US" dirty="0">
                <a:solidFill>
                  <a:schemeClr val="accent1"/>
                </a:solidFill>
              </a:rPr>
              <a:t> property</a:t>
            </a:r>
            <a:r>
              <a:rPr lang="en-US" dirty="0"/>
              <a:t> (</a:t>
            </a:r>
            <a:r>
              <a:rPr lang="en-US" dirty="0">
                <a:latin typeface="Consolas" panose="020B0609020204030204" pitchFamily="49" charset="0"/>
              </a:rPr>
              <a:t>[</a:t>
            </a:r>
            <a:r>
              <a:rPr lang="en-US" dirty="0" err="1">
                <a:solidFill>
                  <a:schemeClr val="accent5"/>
                </a:solidFill>
                <a:latin typeface="Consolas" panose="020B0609020204030204" pitchFamily="49" charset="0"/>
              </a:rPr>
              <a:t>ContentProperty</a:t>
            </a:r>
            <a:r>
              <a:rPr lang="en-US" dirty="0">
                <a:latin typeface="Consolas" panose="020B0609020204030204" pitchFamily="49" charset="0"/>
              </a:rPr>
              <a:t>]</a:t>
            </a:r>
            <a:r>
              <a:rPr lang="en-US" dirty="0"/>
              <a:t> attribute). </a:t>
            </a:r>
            <a:r>
              <a:rPr lang="en-US" dirty="0">
                <a:solidFill>
                  <a:schemeClr val="accent1"/>
                </a:solidFill>
              </a:rPr>
              <a:t>Child elements of that object element are used to set the value of that content property.</a:t>
            </a:r>
          </a:p>
          <a:p>
            <a:pPr marL="0" indent="0">
              <a:buNone/>
            </a:pPr>
            <a:r>
              <a:rPr lang="en-US" dirty="0"/>
              <a:t>In other words, </a:t>
            </a:r>
            <a:r>
              <a:rPr lang="en-US" dirty="0">
                <a:solidFill>
                  <a:schemeClr val="accent1"/>
                </a:solidFill>
              </a:rPr>
              <a:t>for the content property </a:t>
            </a:r>
            <a:r>
              <a:rPr lang="en-US" dirty="0"/>
              <a:t>uniquely, </a:t>
            </a:r>
            <a:r>
              <a:rPr lang="en-US" dirty="0">
                <a:solidFill>
                  <a:schemeClr val="accent1"/>
                </a:solidFill>
              </a:rPr>
              <a:t>you can omit a property element </a:t>
            </a:r>
            <a:r>
              <a:rPr lang="en-US" dirty="0"/>
              <a:t>when setting that property in XAML markup and produce a more visible parent/child metaphor in the markup. This makes the following two snippets equivalent:</a:t>
            </a:r>
          </a:p>
          <a:p>
            <a:pPr marL="0" indent="0">
              <a:buNone/>
            </a:pPr>
            <a:r>
              <a:rPr lang="en-US" dirty="0">
                <a:latin typeface="Consolas" panose="020B0609020204030204" pitchFamily="49" charset="0"/>
              </a:rPr>
              <a:t>&lt;Border&gt;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TextBox</a:t>
            </a:r>
            <a:r>
              <a:rPr lang="en-US" dirty="0">
                <a:latin typeface="Consolas" panose="020B0609020204030204" pitchFamily="49" charset="0"/>
              </a:rPr>
              <a:t> Width=</a:t>
            </a:r>
            <a:r>
              <a:rPr lang="en-US" dirty="0">
                <a:solidFill>
                  <a:schemeClr val="accent4"/>
                </a:solidFill>
                <a:latin typeface="Consolas" panose="020B0609020204030204" pitchFamily="49" charset="0"/>
              </a:rPr>
              <a:t>"300"</a:t>
            </a:r>
            <a:r>
              <a:rPr lang="en-US" dirty="0">
                <a:latin typeface="Consolas" panose="020B0609020204030204" pitchFamily="49" charset="0"/>
              </a:rPr>
              <a:t> /&gt;</a:t>
            </a:r>
            <a:br>
              <a:rPr lang="en-US" dirty="0">
                <a:latin typeface="Consolas" panose="020B0609020204030204" pitchFamily="49" charset="0"/>
              </a:rPr>
            </a:br>
            <a:r>
              <a:rPr lang="en-US" dirty="0">
                <a:latin typeface="Consolas" panose="020B0609020204030204" pitchFamily="49" charset="0"/>
              </a:rPr>
              <a:t>&lt;/Border&gt;</a:t>
            </a:r>
          </a:p>
          <a:p>
            <a:pPr marL="0" indent="0">
              <a:buNone/>
            </a:pPr>
            <a:r>
              <a:rPr lang="en-US" dirty="0">
                <a:latin typeface="Consolas" panose="020B0609020204030204" pitchFamily="49" charset="0"/>
              </a:rPr>
              <a:t>&lt;Border&gt;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Border.Child</a:t>
            </a:r>
            <a:r>
              <a:rPr lang="en-US" dirty="0">
                <a:solidFill>
                  <a:schemeClr val="accent6"/>
                </a:solidFill>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TextBox</a:t>
            </a:r>
            <a:r>
              <a:rPr lang="en-US" dirty="0">
                <a:latin typeface="Consolas" panose="020B0609020204030204" pitchFamily="49" charset="0"/>
              </a:rPr>
              <a:t> Width=</a:t>
            </a:r>
            <a:r>
              <a:rPr lang="en-US" dirty="0">
                <a:solidFill>
                  <a:schemeClr val="accent4"/>
                </a:solidFill>
                <a:latin typeface="Consolas" panose="020B0609020204030204" pitchFamily="49" charset="0"/>
              </a:rPr>
              <a:t>"300"</a:t>
            </a:r>
            <a:r>
              <a:rPr lang="en-US" dirty="0">
                <a:latin typeface="Consolas" panose="020B0609020204030204" pitchFamily="49" charset="0"/>
              </a:rPr>
              <a:t> /&gt;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Border.Child</a:t>
            </a:r>
            <a:r>
              <a:rPr lang="en-US" dirty="0">
                <a:solidFill>
                  <a:schemeClr val="accent6"/>
                </a:solidFill>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&lt;/Border&gt;</a:t>
            </a:r>
          </a:p>
        </p:txBody>
      </p:sp>
    </p:spTree>
    <p:extLst>
      <p:ext uri="{BB962C8B-B14F-4D97-AF65-F5344CB8AC3E}">
        <p14:creationId xmlns:p14="http://schemas.microsoft.com/office/powerpoint/2010/main" val="1388059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A5C6-BBA7-B216-B768-B6BE5F20396F}"/>
              </a:ext>
            </a:extLst>
          </p:cNvPr>
          <p:cNvSpPr>
            <a:spLocks noGrp="1"/>
          </p:cNvSpPr>
          <p:nvPr>
            <p:ph type="title"/>
          </p:nvPr>
        </p:nvSpPr>
        <p:spPr/>
        <p:txBody>
          <a:bodyPr/>
          <a:lstStyle/>
          <a:p>
            <a:r>
              <a:rPr lang="en-US" dirty="0"/>
              <a:t>Collection Syntax</a:t>
            </a:r>
          </a:p>
        </p:txBody>
      </p:sp>
      <p:sp>
        <p:nvSpPr>
          <p:cNvPr id="3" name="Content Placeholder 2">
            <a:extLst>
              <a:ext uri="{FF2B5EF4-FFF2-40B4-BE49-F238E27FC236}">
                <a16:creationId xmlns:a16="http://schemas.microsoft.com/office/drawing/2014/main" id="{A74F17CA-D12C-9F09-7770-49EEE0496FAC}"/>
              </a:ext>
            </a:extLst>
          </p:cNvPr>
          <p:cNvSpPr>
            <a:spLocks noGrp="1"/>
          </p:cNvSpPr>
          <p:nvPr>
            <p:ph idx="1"/>
          </p:nvPr>
        </p:nvSpPr>
        <p:spPr/>
        <p:txBody>
          <a:bodyPr>
            <a:normAutofit fontScale="92500" lnSpcReduction="20000"/>
          </a:bodyPr>
          <a:lstStyle/>
          <a:p>
            <a:pPr marL="0" indent="0">
              <a:buNone/>
            </a:pPr>
            <a:r>
              <a:rPr lang="en-US" dirty="0"/>
              <a:t>The XAML language includes some optimizations that produce more human-readable markup. One such optimization is that </a:t>
            </a:r>
            <a:r>
              <a:rPr lang="en-US" dirty="0">
                <a:solidFill>
                  <a:schemeClr val="accent1"/>
                </a:solidFill>
              </a:rPr>
              <a:t>if a particular property takes a collection type, then items that you declare in markup as child elements within that property's value become part of the collection</a:t>
            </a:r>
            <a:r>
              <a:rPr lang="en-US" dirty="0"/>
              <a:t>. In this case a collection of child object elements is the value being set to the collection property.</a:t>
            </a:r>
          </a:p>
          <a:p>
            <a:pPr marL="0" indent="0">
              <a:buNone/>
            </a:pPr>
            <a:r>
              <a:rPr lang="en-US" dirty="0">
                <a:latin typeface="Consolas" panose="020B0609020204030204" pitchFamily="49" charset="0"/>
              </a:rPr>
              <a:t>&lt;Grid&gt;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Grid.Background</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LinearGradientBrush.GradientStops</a:t>
            </a:r>
            <a:r>
              <a:rPr lang="en-US" dirty="0">
                <a:latin typeface="Consolas" panose="020B0609020204030204" pitchFamily="49" charset="0"/>
              </a:rPr>
              <a:t>&gt;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GradientStop</a:t>
            </a:r>
            <a:r>
              <a:rPr lang="en-US" dirty="0">
                <a:solidFill>
                  <a:schemeClr val="accent6"/>
                </a:solidFill>
                <a:latin typeface="Consolas" panose="020B0609020204030204" pitchFamily="49" charset="0"/>
              </a:rPr>
              <a:t> Color="Red" Offset="0.00"&gt;</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GradientStop</a:t>
            </a:r>
            <a:r>
              <a:rPr lang="en-US" dirty="0">
                <a:solidFill>
                  <a:schemeClr val="accent6"/>
                </a:solidFill>
                <a:latin typeface="Consolas" panose="020B0609020204030204" pitchFamily="49" charset="0"/>
              </a:rPr>
              <a:t> Color="Blue" Offset="1.00"&gt;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LinearGradientBrush.GradientStops</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Grid.Background</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&lt;/Grid&gt;</a:t>
            </a:r>
            <a:endParaRPr lang="en-US" dirty="0"/>
          </a:p>
        </p:txBody>
      </p:sp>
    </p:spTree>
    <p:extLst>
      <p:ext uri="{BB962C8B-B14F-4D97-AF65-F5344CB8AC3E}">
        <p14:creationId xmlns:p14="http://schemas.microsoft.com/office/powerpoint/2010/main" val="960670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A5C6-BBA7-B216-B768-B6BE5F20396F}"/>
              </a:ext>
            </a:extLst>
          </p:cNvPr>
          <p:cNvSpPr>
            <a:spLocks noGrp="1"/>
          </p:cNvSpPr>
          <p:nvPr>
            <p:ph type="title"/>
          </p:nvPr>
        </p:nvSpPr>
        <p:spPr/>
        <p:txBody>
          <a:bodyPr/>
          <a:lstStyle/>
          <a:p>
            <a:r>
              <a:rPr lang="en-US" dirty="0"/>
              <a:t>Collection Syntax</a:t>
            </a:r>
          </a:p>
        </p:txBody>
      </p:sp>
      <p:sp>
        <p:nvSpPr>
          <p:cNvPr id="3" name="Content Placeholder 2">
            <a:extLst>
              <a:ext uri="{FF2B5EF4-FFF2-40B4-BE49-F238E27FC236}">
                <a16:creationId xmlns:a16="http://schemas.microsoft.com/office/drawing/2014/main" id="{A74F17CA-D12C-9F09-7770-49EEE0496FAC}"/>
              </a:ext>
            </a:extLst>
          </p:cNvPr>
          <p:cNvSpPr>
            <a:spLocks noGrp="1"/>
          </p:cNvSpPr>
          <p:nvPr>
            <p:ph idx="1"/>
          </p:nvPr>
        </p:nvSpPr>
        <p:spPr/>
        <p:txBody>
          <a:bodyPr>
            <a:normAutofit fontScale="92500" lnSpcReduction="20000"/>
          </a:bodyPr>
          <a:lstStyle/>
          <a:p>
            <a:pPr marL="0" indent="0">
              <a:buNone/>
            </a:pPr>
            <a:r>
              <a:rPr lang="en-US" dirty="0"/>
              <a:t>If there’s a default instance of the collection and it simply needs to be filled, the items will be added. However, </a:t>
            </a:r>
            <a:r>
              <a:rPr lang="en-US" dirty="0">
                <a:solidFill>
                  <a:schemeClr val="accent1"/>
                </a:solidFill>
              </a:rPr>
              <a:t>if the collection defaults to null, the tag that specifies the collection class must also be included</a:t>
            </a:r>
            <a:r>
              <a:rPr lang="en-US" dirty="0"/>
              <a:t>, thereby creating the collection object.</a:t>
            </a:r>
          </a:p>
          <a:p>
            <a:pPr marL="0" indent="0">
              <a:buNone/>
            </a:pPr>
            <a:r>
              <a:rPr lang="en-US" dirty="0">
                <a:latin typeface="Consolas" panose="020B0609020204030204" pitchFamily="49" charset="0"/>
              </a:rPr>
              <a:t>&lt;Grid&gt;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Grid.Background</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LinearGradientBrush.GradientStops</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&lt;</a:t>
            </a:r>
            <a:r>
              <a:rPr lang="en-US" dirty="0" err="1">
                <a:solidFill>
                  <a:schemeClr val="accent6"/>
                </a:solidFill>
                <a:latin typeface="Consolas" panose="020B0609020204030204" pitchFamily="49" charset="0"/>
              </a:rPr>
              <a:t>GradientStopCollection</a:t>
            </a:r>
            <a:r>
              <a:rPr lang="en-US" dirty="0">
                <a:solidFill>
                  <a:schemeClr val="accent6"/>
                </a:solidFill>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GradientStop</a:t>
            </a:r>
            <a:r>
              <a:rPr lang="en-US" dirty="0">
                <a:latin typeface="Consolas" panose="020B0609020204030204" pitchFamily="49" charset="0"/>
              </a:rPr>
              <a:t> Color=</a:t>
            </a:r>
            <a:r>
              <a:rPr lang="en-US" dirty="0">
                <a:solidFill>
                  <a:schemeClr val="accent4"/>
                </a:solidFill>
                <a:latin typeface="Consolas" panose="020B0609020204030204" pitchFamily="49" charset="0"/>
              </a:rPr>
              <a:t>"Red"</a:t>
            </a:r>
            <a:r>
              <a:rPr lang="en-US" dirty="0">
                <a:latin typeface="Consolas" panose="020B0609020204030204" pitchFamily="49" charset="0"/>
              </a:rPr>
              <a:t> Offset=</a:t>
            </a:r>
            <a:r>
              <a:rPr lang="en-US" dirty="0">
                <a:solidFill>
                  <a:schemeClr val="accent4"/>
                </a:solidFill>
                <a:latin typeface="Consolas" panose="020B0609020204030204" pitchFamily="49" charset="0"/>
              </a:rPr>
              <a:t>"0.00"</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GradientStop</a:t>
            </a:r>
            <a:r>
              <a:rPr lang="en-US" dirty="0">
                <a:latin typeface="Consolas" panose="020B0609020204030204" pitchFamily="49" charset="0"/>
              </a:rPr>
              <a:t> Color=</a:t>
            </a:r>
            <a:r>
              <a:rPr lang="en-US" dirty="0">
                <a:solidFill>
                  <a:schemeClr val="accent4"/>
                </a:solidFill>
                <a:latin typeface="Consolas" panose="020B0609020204030204" pitchFamily="49" charset="0"/>
              </a:rPr>
              <a:t>"Blue"</a:t>
            </a:r>
            <a:r>
              <a:rPr lang="en-US" dirty="0">
                <a:latin typeface="Consolas" panose="020B0609020204030204" pitchFamily="49" charset="0"/>
              </a:rPr>
              <a:t> Offset=</a:t>
            </a:r>
            <a:r>
              <a:rPr lang="en-US" dirty="0">
                <a:solidFill>
                  <a:schemeClr val="accent4"/>
                </a:solidFill>
                <a:latin typeface="Consolas" panose="020B0609020204030204" pitchFamily="49" charset="0"/>
              </a:rPr>
              <a:t>"1.00"</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&lt;/</a:t>
            </a:r>
            <a:r>
              <a:rPr lang="en-US" dirty="0" err="1">
                <a:solidFill>
                  <a:schemeClr val="accent6"/>
                </a:solidFill>
                <a:latin typeface="Consolas" panose="020B0609020204030204" pitchFamily="49" charset="0"/>
              </a:rPr>
              <a:t>GradientStopCollection</a:t>
            </a:r>
            <a:r>
              <a:rPr lang="en-US" dirty="0">
                <a:solidFill>
                  <a:schemeClr val="accent6"/>
                </a:solidFill>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LinearGradientBrush.GradientStops</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LinearGradientBrush</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Grid.Background</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&lt;/Grid&gt;</a:t>
            </a:r>
            <a:endParaRPr lang="en-US" dirty="0"/>
          </a:p>
        </p:txBody>
      </p:sp>
    </p:spTree>
    <p:extLst>
      <p:ext uri="{BB962C8B-B14F-4D97-AF65-F5344CB8AC3E}">
        <p14:creationId xmlns:p14="http://schemas.microsoft.com/office/powerpoint/2010/main" val="111529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2D78-F233-2E6C-0473-72C5D39348F7}"/>
              </a:ext>
            </a:extLst>
          </p:cNvPr>
          <p:cNvSpPr>
            <a:spLocks noGrp="1"/>
          </p:cNvSpPr>
          <p:nvPr>
            <p:ph type="title"/>
          </p:nvPr>
        </p:nvSpPr>
        <p:spPr/>
        <p:txBody>
          <a:bodyPr/>
          <a:lstStyle/>
          <a:p>
            <a:r>
              <a:rPr lang="en-US" dirty="0"/>
              <a:t>Nesting Elements</a:t>
            </a:r>
          </a:p>
        </p:txBody>
      </p:sp>
      <p:sp>
        <p:nvSpPr>
          <p:cNvPr id="3" name="Content Placeholder 2">
            <a:extLst>
              <a:ext uri="{FF2B5EF4-FFF2-40B4-BE49-F238E27FC236}">
                <a16:creationId xmlns:a16="http://schemas.microsoft.com/office/drawing/2014/main" id="{36539A88-B1B7-D3CF-E810-A6D1794BB5EE}"/>
              </a:ext>
            </a:extLst>
          </p:cNvPr>
          <p:cNvSpPr>
            <a:spLocks noGrp="1"/>
          </p:cNvSpPr>
          <p:nvPr>
            <p:ph idx="1"/>
          </p:nvPr>
        </p:nvSpPr>
        <p:spPr/>
        <p:txBody>
          <a:bodyPr>
            <a:normAutofit/>
          </a:bodyPr>
          <a:lstStyle/>
          <a:p>
            <a:pPr marL="0" indent="0">
              <a:buNone/>
            </a:pPr>
            <a:r>
              <a:rPr lang="en-US" dirty="0">
                <a:solidFill>
                  <a:schemeClr val="accent1"/>
                </a:solidFill>
              </a:rPr>
              <a:t>When elements are nested</a:t>
            </a:r>
            <a:r>
              <a:rPr lang="en-US" dirty="0"/>
              <a:t>, XAML offers three resolution possibilities to handle the nested elements. These are the following, in the order of evaluation:</a:t>
            </a:r>
          </a:p>
          <a:p>
            <a:pPr marL="342900" indent="-342900">
              <a:buFont typeface="+mj-lt"/>
              <a:buAutoNum type="arabicPeriod"/>
            </a:pPr>
            <a:r>
              <a:rPr lang="en-US" dirty="0">
                <a:solidFill>
                  <a:schemeClr val="accent1"/>
                </a:solidFill>
              </a:rPr>
              <a:t>If the parent implements</a:t>
            </a:r>
            <a:r>
              <a:rPr lang="en-US" dirty="0"/>
              <a:t> </a:t>
            </a:r>
            <a:r>
              <a:rPr lang="en-US" dirty="0" err="1">
                <a:solidFill>
                  <a:schemeClr val="accent5"/>
                </a:solidFill>
                <a:latin typeface="Consolas" panose="020B0609020204030204" pitchFamily="49" charset="0"/>
              </a:rPr>
              <a:t>IList</a:t>
            </a:r>
            <a:r>
              <a:rPr lang="en-US" dirty="0"/>
              <a:t>, </a:t>
            </a:r>
            <a:r>
              <a:rPr lang="en-US" dirty="0">
                <a:solidFill>
                  <a:schemeClr val="accent1"/>
                </a:solidFill>
              </a:rPr>
              <a:t>the XAML parser calls </a:t>
            </a:r>
            <a:r>
              <a:rPr lang="en-US" dirty="0" err="1">
                <a:solidFill>
                  <a:schemeClr val="accent5"/>
                </a:solidFill>
                <a:latin typeface="Consolas" panose="020B0609020204030204" pitchFamily="49" charset="0"/>
              </a:rPr>
              <a:t>IList</a:t>
            </a:r>
            <a:r>
              <a:rPr lang="en-US" dirty="0" err="1">
                <a:latin typeface="Consolas" panose="020B0609020204030204" pitchFamily="49" charset="0"/>
              </a:rPr>
              <a:t>.Add</a:t>
            </a:r>
            <a:r>
              <a:rPr lang="en-US" dirty="0">
                <a:latin typeface="Consolas" panose="020B0609020204030204" pitchFamily="49" charset="0"/>
              </a:rPr>
              <a:t>()</a:t>
            </a:r>
            <a:r>
              <a:rPr lang="en-US" dirty="0"/>
              <a:t>, and passes in the child as a parameter.</a:t>
            </a:r>
          </a:p>
          <a:p>
            <a:pPr marL="342900" indent="-342900">
              <a:buFont typeface="+mj-lt"/>
              <a:buAutoNum type="arabicPeriod"/>
            </a:pPr>
            <a:r>
              <a:rPr lang="en-US" dirty="0">
                <a:solidFill>
                  <a:schemeClr val="accent1"/>
                </a:solidFill>
              </a:rPr>
              <a:t>If the parent implements </a:t>
            </a:r>
            <a:r>
              <a:rPr lang="en-US" dirty="0" err="1">
                <a:solidFill>
                  <a:schemeClr val="accent5"/>
                </a:solidFill>
                <a:latin typeface="Consolas" panose="020B0609020204030204" pitchFamily="49" charset="0"/>
              </a:rPr>
              <a:t>IDictionary</a:t>
            </a:r>
            <a:r>
              <a:rPr lang="en-US" dirty="0"/>
              <a:t>, </a:t>
            </a:r>
            <a:r>
              <a:rPr lang="en-US" dirty="0">
                <a:solidFill>
                  <a:schemeClr val="accent1"/>
                </a:solidFill>
              </a:rPr>
              <a:t>the XAML parser calls </a:t>
            </a:r>
            <a:r>
              <a:rPr lang="en-US" dirty="0" err="1">
                <a:solidFill>
                  <a:schemeClr val="accent5"/>
                </a:solidFill>
                <a:latin typeface="Consolas" panose="020B0609020204030204" pitchFamily="49" charset="0"/>
              </a:rPr>
              <a:t>IDictionary</a:t>
            </a:r>
            <a:r>
              <a:rPr lang="en-US" dirty="0" err="1">
                <a:latin typeface="Consolas" panose="020B0609020204030204" pitchFamily="49" charset="0"/>
              </a:rPr>
              <a:t>.Add</a:t>
            </a:r>
            <a:r>
              <a:rPr lang="en-US" dirty="0">
                <a:latin typeface="Consolas" panose="020B0609020204030204" pitchFamily="49" charset="0"/>
              </a:rPr>
              <a:t>()</a:t>
            </a:r>
            <a:r>
              <a:rPr lang="en-US" dirty="0"/>
              <a:t>, and passes in the child as a parameter. In order to set a key to the item, the </a:t>
            </a:r>
            <a:r>
              <a:rPr lang="en-US" dirty="0">
                <a:latin typeface="Consolas" panose="020B0609020204030204" pitchFamily="49" charset="0"/>
              </a:rPr>
              <a:t>x:Key</a:t>
            </a:r>
            <a:r>
              <a:rPr lang="en-US" dirty="0"/>
              <a:t> attribute must be provided.</a:t>
            </a:r>
          </a:p>
          <a:p>
            <a:pPr marL="342900" indent="-342900">
              <a:buFont typeface="+mj-lt"/>
              <a:buAutoNum type="arabicPeriod"/>
            </a:pPr>
            <a:r>
              <a:rPr lang="en-US" dirty="0">
                <a:solidFill>
                  <a:schemeClr val="accent1"/>
                </a:solidFill>
              </a:rPr>
              <a:t>If the parent is decorated with the</a:t>
            </a:r>
            <a:r>
              <a:rPr lang="en-US" dirty="0"/>
              <a:t> </a:t>
            </a:r>
            <a:r>
              <a:rPr lang="en-US" dirty="0">
                <a:latin typeface="Consolas" panose="020B0609020204030204" pitchFamily="49" charset="0"/>
              </a:rPr>
              <a:t>[</a:t>
            </a:r>
            <a:r>
              <a:rPr lang="en-US" dirty="0" err="1">
                <a:solidFill>
                  <a:schemeClr val="accent5"/>
                </a:solidFill>
                <a:latin typeface="Consolas" panose="020B0609020204030204" pitchFamily="49" charset="0"/>
              </a:rPr>
              <a:t>ContentProperty</a:t>
            </a:r>
            <a:r>
              <a:rPr lang="en-US" dirty="0">
                <a:latin typeface="Consolas" panose="020B0609020204030204" pitchFamily="49" charset="0"/>
              </a:rPr>
              <a:t>]</a:t>
            </a:r>
            <a:r>
              <a:rPr lang="en-US" dirty="0"/>
              <a:t> </a:t>
            </a:r>
            <a:r>
              <a:rPr lang="en-US" dirty="0">
                <a:solidFill>
                  <a:schemeClr val="accent1"/>
                </a:solidFill>
              </a:rPr>
              <a:t>attribute, then the parser uses the child to set that property.</a:t>
            </a:r>
          </a:p>
        </p:txBody>
      </p:sp>
    </p:spTree>
    <p:extLst>
      <p:ext uri="{BB962C8B-B14F-4D97-AF65-F5344CB8AC3E}">
        <p14:creationId xmlns:p14="http://schemas.microsoft.com/office/powerpoint/2010/main" val="760888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2D78-F233-2E6C-0473-72C5D39348F7}"/>
              </a:ext>
            </a:extLst>
          </p:cNvPr>
          <p:cNvSpPr>
            <a:spLocks noGrp="1"/>
          </p:cNvSpPr>
          <p:nvPr>
            <p:ph type="title"/>
          </p:nvPr>
        </p:nvSpPr>
        <p:spPr/>
        <p:txBody>
          <a:bodyPr/>
          <a:lstStyle/>
          <a:p>
            <a:r>
              <a:rPr lang="en-US" dirty="0"/>
              <a:t>Content Properties</a:t>
            </a:r>
          </a:p>
        </p:txBody>
      </p:sp>
      <p:sp>
        <p:nvSpPr>
          <p:cNvPr id="3" name="Content Placeholder 2">
            <a:extLst>
              <a:ext uri="{FF2B5EF4-FFF2-40B4-BE49-F238E27FC236}">
                <a16:creationId xmlns:a16="http://schemas.microsoft.com/office/drawing/2014/main" id="{36539A88-B1B7-D3CF-E810-A6D1794BB5EE}"/>
              </a:ext>
            </a:extLst>
          </p:cNvPr>
          <p:cNvSpPr>
            <a:spLocks noGrp="1"/>
          </p:cNvSpPr>
          <p:nvPr>
            <p:ph idx="1"/>
          </p:nvPr>
        </p:nvSpPr>
        <p:spPr/>
        <p:txBody>
          <a:bodyPr>
            <a:normAutofit lnSpcReduction="10000"/>
          </a:bodyPr>
          <a:lstStyle/>
          <a:p>
            <a:pPr marL="0" indent="0">
              <a:buNone/>
            </a:pPr>
            <a:r>
              <a:rPr lang="en-US" dirty="0">
                <a:latin typeface="Consolas" panose="020B0609020204030204" pitchFamily="49" charset="0"/>
              </a:rPr>
              <a:t>&lt;Grid&gt;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TextBox</a:t>
            </a:r>
            <a:r>
              <a:rPr lang="en-US" dirty="0">
                <a:latin typeface="Consolas" panose="020B0609020204030204" pitchFamily="49" charset="0"/>
              </a:rPr>
              <a:t> Name=</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QuestionBox</a:t>
            </a:r>
            <a:r>
              <a:rPr lang="en-US" dirty="0">
                <a:solidFill>
                  <a:schemeClr val="accent4"/>
                </a:solidFill>
                <a:latin typeface="Consolas" panose="020B0609020204030204" pitchFamily="49" charset="0"/>
              </a:rPr>
              <a:t>"</a:t>
            </a:r>
            <a:r>
              <a:rPr lang="en-US" dirty="0">
                <a:latin typeface="Consolas" panose="020B0609020204030204" pitchFamily="49" charset="0"/>
              </a:rPr>
              <a:t> /&gt;</a:t>
            </a:r>
            <a:br>
              <a:rPr lang="en-US" dirty="0">
                <a:latin typeface="Consolas" panose="020B0609020204030204" pitchFamily="49" charset="0"/>
              </a:rPr>
            </a:br>
            <a:r>
              <a:rPr lang="en-US" dirty="0">
                <a:latin typeface="Consolas" panose="020B0609020204030204" pitchFamily="49" charset="0"/>
              </a:rPr>
              <a:t>  &lt;Button Name=</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AnswerButton</a:t>
            </a:r>
            <a:r>
              <a:rPr lang="en-US" dirty="0">
                <a:solidFill>
                  <a:schemeClr val="accent4"/>
                </a:solidFill>
                <a:latin typeface="Consolas" panose="020B0609020204030204" pitchFamily="49" charset="0"/>
              </a:rPr>
              <a:t>"</a:t>
            </a:r>
            <a:r>
              <a:rPr lang="en-US" dirty="0">
                <a:latin typeface="Consolas" panose="020B0609020204030204" pitchFamily="49" charset="0"/>
              </a:rPr>
              <a:t> /&gt;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TextBox</a:t>
            </a:r>
            <a:r>
              <a:rPr lang="en-US" dirty="0">
                <a:latin typeface="Consolas" panose="020B0609020204030204" pitchFamily="49" charset="0"/>
              </a:rPr>
              <a:t> Name=</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AnswerBox</a:t>
            </a:r>
            <a:r>
              <a:rPr lang="en-US" dirty="0">
                <a:solidFill>
                  <a:schemeClr val="accent4"/>
                </a:solidFill>
                <a:latin typeface="Consolas" panose="020B0609020204030204" pitchFamily="49" charset="0"/>
              </a:rPr>
              <a:t>"</a:t>
            </a:r>
            <a:r>
              <a:rPr lang="en-US" dirty="0">
                <a:latin typeface="Consolas" panose="020B0609020204030204" pitchFamily="49" charset="0"/>
              </a:rPr>
              <a:t> /&gt;</a:t>
            </a:r>
            <a:br>
              <a:rPr lang="en-US" dirty="0">
                <a:latin typeface="Consolas" panose="020B0609020204030204" pitchFamily="49" charset="0"/>
              </a:rPr>
            </a:br>
            <a:r>
              <a:rPr lang="en-US" dirty="0">
                <a:latin typeface="Consolas" panose="020B0609020204030204" pitchFamily="49" charset="0"/>
              </a:rPr>
              <a:t>&lt;/Grid&gt;</a:t>
            </a:r>
          </a:p>
          <a:p>
            <a:pPr marL="0" indent="0">
              <a:buNone/>
            </a:pPr>
            <a:r>
              <a:rPr lang="en-US" dirty="0"/>
              <a:t>In this case, </a:t>
            </a:r>
            <a:r>
              <a:rPr lang="en-US" dirty="0">
                <a:solidFill>
                  <a:schemeClr val="accent5"/>
                </a:solidFill>
                <a:latin typeface="Consolas" panose="020B0609020204030204" pitchFamily="49" charset="0"/>
              </a:rPr>
              <a:t>Grid</a:t>
            </a:r>
            <a:r>
              <a:rPr lang="en-US" dirty="0"/>
              <a:t> derives from </a:t>
            </a:r>
            <a:r>
              <a:rPr lang="en-US" dirty="0">
                <a:solidFill>
                  <a:schemeClr val="accent5"/>
                </a:solidFill>
                <a:latin typeface="Consolas" panose="020B0609020204030204" pitchFamily="49" charset="0"/>
              </a:rPr>
              <a:t>Panel</a:t>
            </a:r>
            <a:r>
              <a:rPr lang="en-US" dirty="0"/>
              <a:t>, which is defined as:</a:t>
            </a:r>
          </a:p>
          <a:p>
            <a:pPr marL="0" indent="0">
              <a:buNone/>
            </a:pPr>
            <a:r>
              <a:rPr lang="en-US" dirty="0">
                <a:latin typeface="Consolas" panose="020B0609020204030204" pitchFamily="49" charset="0"/>
              </a:rPr>
              <a:t>[</a:t>
            </a:r>
            <a:r>
              <a:rPr lang="en-US" dirty="0" err="1">
                <a:solidFill>
                  <a:schemeClr val="accent5"/>
                </a:solidFill>
                <a:latin typeface="Consolas" panose="020B0609020204030204" pitchFamily="49" charset="0"/>
              </a:rPr>
              <a:t>ContentProperty</a:t>
            </a:r>
            <a:r>
              <a:rPr lang="en-US" dirty="0">
                <a:latin typeface="Consolas" panose="020B0609020204030204" pitchFamily="49" charset="0"/>
              </a:rPr>
              <a:t>(</a:t>
            </a:r>
            <a:r>
              <a:rPr lang="en-US" dirty="0">
                <a:solidFill>
                  <a:schemeClr val="accent4"/>
                </a:solidFill>
                <a:latin typeface="Consolas" panose="020B0609020204030204" pitchFamily="49" charset="0"/>
              </a:rPr>
              <a:t>"Children"</a:t>
            </a:r>
            <a:r>
              <a:rPr lang="en-US" dirty="0">
                <a:latin typeface="Consolas" panose="020B0609020204030204" pitchFamily="49" charset="0"/>
              </a:rPr>
              <a:t>)]</a:t>
            </a:r>
            <a:br>
              <a:rPr lang="en-US" dirty="0">
                <a:latin typeface="Consolas" panose="020B0609020204030204" pitchFamily="49" charset="0"/>
              </a:rPr>
            </a:br>
            <a:r>
              <a:rPr lang="en-US" dirty="0">
                <a:solidFill>
                  <a:schemeClr val="accent5"/>
                </a:solidFill>
                <a:latin typeface="Consolas" panose="020B0609020204030204" pitchFamily="49" charset="0"/>
              </a:rPr>
              <a:t>public abstract class</a:t>
            </a:r>
            <a:r>
              <a:rPr lang="en-US" dirty="0">
                <a:latin typeface="Consolas" panose="020B0609020204030204" pitchFamily="49" charset="0"/>
              </a:rPr>
              <a:t> Panel</a:t>
            </a:r>
          </a:p>
          <a:p>
            <a:pPr marL="0" indent="0">
              <a:buNone/>
            </a:pPr>
            <a:r>
              <a:rPr lang="en-US" dirty="0"/>
              <a:t>Because of the </a:t>
            </a:r>
            <a:r>
              <a:rPr lang="en-US" dirty="0" err="1">
                <a:solidFill>
                  <a:schemeClr val="accent5"/>
                </a:solidFill>
                <a:latin typeface="Consolas" panose="020B0609020204030204" pitchFamily="49" charset="0"/>
              </a:rPr>
              <a:t>ContentProperty</a:t>
            </a:r>
            <a:r>
              <a:rPr lang="en-US" dirty="0"/>
              <a:t> attribute, the XAML parser will attempt to set the </a:t>
            </a:r>
            <a:r>
              <a:rPr lang="en-US" dirty="0">
                <a:latin typeface="Consolas" panose="020B0609020204030204" pitchFamily="49" charset="0"/>
              </a:rPr>
              <a:t>Children</a:t>
            </a:r>
            <a:r>
              <a:rPr lang="en-US" dirty="0"/>
              <a:t> property with the value it finds in the nested element. As </a:t>
            </a:r>
            <a:r>
              <a:rPr lang="en-US" dirty="0">
                <a:latin typeface="Consolas" panose="020B0609020204030204" pitchFamily="49" charset="0"/>
              </a:rPr>
              <a:t>Children</a:t>
            </a:r>
            <a:r>
              <a:rPr lang="en-US" dirty="0"/>
              <a:t> is of type </a:t>
            </a:r>
            <a:r>
              <a:rPr lang="en-US" dirty="0" err="1">
                <a:solidFill>
                  <a:schemeClr val="accent5"/>
                </a:solidFill>
                <a:latin typeface="Consolas" panose="020B0609020204030204" pitchFamily="49" charset="0"/>
              </a:rPr>
              <a:t>UIElementCollection</a:t>
            </a:r>
            <a:r>
              <a:rPr lang="en-US" dirty="0"/>
              <a:t>, and </a:t>
            </a:r>
            <a:r>
              <a:rPr lang="en-US" dirty="0" err="1">
                <a:solidFill>
                  <a:schemeClr val="accent5"/>
                </a:solidFill>
                <a:latin typeface="Consolas" panose="020B0609020204030204" pitchFamily="49" charset="0"/>
              </a:rPr>
              <a:t>UIElementCollection</a:t>
            </a:r>
            <a:r>
              <a:rPr lang="en-US" dirty="0">
                <a:solidFill>
                  <a:schemeClr val="accent5"/>
                </a:solidFill>
                <a:latin typeface="Consolas" panose="020B0609020204030204" pitchFamily="49" charset="0"/>
              </a:rPr>
              <a:t> </a:t>
            </a:r>
            <a:r>
              <a:rPr lang="en-US" dirty="0"/>
              <a:t>implements </a:t>
            </a:r>
            <a:r>
              <a:rPr lang="en-US" dirty="0" err="1">
                <a:solidFill>
                  <a:schemeClr val="accent5"/>
                </a:solidFill>
                <a:latin typeface="Consolas" panose="020B0609020204030204" pitchFamily="49" charset="0"/>
              </a:rPr>
              <a:t>IList</a:t>
            </a:r>
            <a:r>
              <a:rPr lang="en-US" dirty="0"/>
              <a:t>, the XAML parser will generate </a:t>
            </a:r>
            <a:r>
              <a:rPr lang="en-US" dirty="0" err="1">
                <a:solidFill>
                  <a:schemeClr val="accent5"/>
                </a:solidFill>
                <a:latin typeface="Consolas" panose="020B0609020204030204" pitchFamily="49" charset="0"/>
              </a:rPr>
              <a:t>IList</a:t>
            </a:r>
            <a:r>
              <a:rPr lang="en-US" dirty="0" err="1">
                <a:latin typeface="Consolas" panose="020B0609020204030204" pitchFamily="49" charset="0"/>
              </a:rPr>
              <a:t>.Add</a:t>
            </a:r>
            <a:r>
              <a:rPr lang="en-US" dirty="0">
                <a:latin typeface="Consolas" panose="020B0609020204030204" pitchFamily="49" charset="0"/>
              </a:rPr>
              <a:t>()</a:t>
            </a:r>
            <a:r>
              <a:rPr lang="en-US" dirty="0"/>
              <a:t> methods calls to fill the collection with the nested elements.</a:t>
            </a:r>
          </a:p>
        </p:txBody>
      </p:sp>
    </p:spTree>
    <p:extLst>
      <p:ext uri="{BB962C8B-B14F-4D97-AF65-F5344CB8AC3E}">
        <p14:creationId xmlns:p14="http://schemas.microsoft.com/office/powerpoint/2010/main" val="1761586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C4B4-C147-FA88-DF3B-167C96C75AC2}"/>
              </a:ext>
            </a:extLst>
          </p:cNvPr>
          <p:cNvSpPr>
            <a:spLocks noGrp="1"/>
          </p:cNvSpPr>
          <p:nvPr>
            <p:ph type="title"/>
          </p:nvPr>
        </p:nvSpPr>
        <p:spPr/>
        <p:txBody>
          <a:bodyPr/>
          <a:lstStyle/>
          <a:p>
            <a:r>
              <a:rPr lang="en-US" dirty="0"/>
              <a:t>Content Properties</a:t>
            </a:r>
          </a:p>
        </p:txBody>
      </p:sp>
      <p:sp>
        <p:nvSpPr>
          <p:cNvPr id="3" name="Content Placeholder 2">
            <a:extLst>
              <a:ext uri="{FF2B5EF4-FFF2-40B4-BE49-F238E27FC236}">
                <a16:creationId xmlns:a16="http://schemas.microsoft.com/office/drawing/2014/main" id="{90F9D09D-55DE-E876-A7EE-476C978E7183}"/>
              </a:ext>
            </a:extLst>
          </p:cNvPr>
          <p:cNvSpPr>
            <a:spLocks noGrp="1"/>
          </p:cNvSpPr>
          <p:nvPr>
            <p:ph idx="1"/>
          </p:nvPr>
        </p:nvSpPr>
        <p:spPr/>
        <p:txBody>
          <a:bodyPr/>
          <a:lstStyle/>
          <a:p>
            <a:pPr marL="0" indent="0">
              <a:buNone/>
            </a:pPr>
            <a:r>
              <a:rPr lang="en-US" dirty="0"/>
              <a:t>Generally, all </a:t>
            </a:r>
            <a:r>
              <a:rPr lang="en-US" dirty="0">
                <a:solidFill>
                  <a:schemeClr val="accent1"/>
                </a:solidFill>
              </a:rPr>
              <a:t>controls that derive from </a:t>
            </a:r>
            <a:r>
              <a:rPr lang="en-US" dirty="0" err="1">
                <a:solidFill>
                  <a:schemeClr val="accent5"/>
                </a:solidFill>
                <a:latin typeface="Consolas" panose="020B0609020204030204" pitchFamily="49" charset="0"/>
              </a:rPr>
              <a:t>ContentControl</a:t>
            </a:r>
            <a:r>
              <a:rPr lang="en-US" dirty="0"/>
              <a:t> </a:t>
            </a:r>
            <a:r>
              <a:rPr lang="en-US" dirty="0">
                <a:solidFill>
                  <a:schemeClr val="accent1"/>
                </a:solidFill>
              </a:rPr>
              <a:t>allow a single nested element</a:t>
            </a:r>
            <a:r>
              <a:rPr lang="en-US" dirty="0"/>
              <a:t>. All </a:t>
            </a:r>
            <a:r>
              <a:rPr lang="en-US" dirty="0">
                <a:solidFill>
                  <a:schemeClr val="accent1"/>
                </a:solidFill>
              </a:rPr>
              <a:t>controls that derive from </a:t>
            </a:r>
            <a:r>
              <a:rPr lang="en-US" dirty="0" err="1">
                <a:solidFill>
                  <a:schemeClr val="accent5"/>
                </a:solidFill>
                <a:latin typeface="Consolas" panose="020B0609020204030204" pitchFamily="49" charset="0"/>
              </a:rPr>
              <a:t>ItemsControl</a:t>
            </a:r>
            <a:r>
              <a:rPr lang="en-US" dirty="0"/>
              <a:t> </a:t>
            </a:r>
            <a:r>
              <a:rPr lang="en-US" dirty="0">
                <a:solidFill>
                  <a:schemeClr val="accent1"/>
                </a:solidFill>
              </a:rPr>
              <a:t>allow a collection of items</a:t>
            </a:r>
            <a:r>
              <a:rPr lang="en-US" dirty="0"/>
              <a:t> that map to some part of the control (such as a list of items or a tree of nodes). All </a:t>
            </a:r>
            <a:r>
              <a:rPr lang="en-US" dirty="0">
                <a:solidFill>
                  <a:schemeClr val="accent1"/>
                </a:solidFill>
              </a:rPr>
              <a:t>controls that derive from </a:t>
            </a:r>
            <a:r>
              <a:rPr lang="en-US" dirty="0">
                <a:solidFill>
                  <a:schemeClr val="accent5"/>
                </a:solidFill>
                <a:latin typeface="Consolas" panose="020B0609020204030204" pitchFamily="49" charset="0"/>
              </a:rPr>
              <a:t>Panel</a:t>
            </a:r>
            <a:r>
              <a:rPr lang="en-US" dirty="0"/>
              <a:t> </a:t>
            </a:r>
            <a:r>
              <a:rPr lang="en-US" dirty="0">
                <a:solidFill>
                  <a:schemeClr val="accent1"/>
                </a:solidFill>
              </a:rPr>
              <a:t>are containers that are used to organize groups of controls</a:t>
            </a:r>
            <a:r>
              <a:rPr lang="en-US" dirty="0"/>
              <a:t>. The </a:t>
            </a:r>
            <a:r>
              <a:rPr lang="en-US" dirty="0" err="1">
                <a:solidFill>
                  <a:schemeClr val="accent5"/>
                </a:solidFill>
                <a:latin typeface="Consolas" panose="020B0609020204030204" pitchFamily="49" charset="0"/>
              </a:rPr>
              <a:t>ContentControl</a:t>
            </a:r>
            <a:r>
              <a:rPr lang="en-US" dirty="0"/>
              <a:t>, </a:t>
            </a:r>
            <a:r>
              <a:rPr lang="en-US" dirty="0" err="1">
                <a:solidFill>
                  <a:schemeClr val="accent5"/>
                </a:solidFill>
                <a:latin typeface="Consolas" panose="020B0609020204030204" pitchFamily="49" charset="0"/>
              </a:rPr>
              <a:t>ItemsControl</a:t>
            </a:r>
            <a:r>
              <a:rPr lang="en-US" dirty="0"/>
              <a:t>, and </a:t>
            </a:r>
            <a:r>
              <a:rPr lang="en-US" dirty="0">
                <a:solidFill>
                  <a:schemeClr val="accent5"/>
                </a:solidFill>
                <a:latin typeface="Consolas" panose="020B0609020204030204" pitchFamily="49" charset="0"/>
              </a:rPr>
              <a:t>Panel</a:t>
            </a:r>
            <a:r>
              <a:rPr lang="en-US" dirty="0"/>
              <a:t> base classes all use the </a:t>
            </a:r>
            <a:r>
              <a:rPr lang="en-US" dirty="0">
                <a:latin typeface="Consolas" panose="020B0609020204030204" pitchFamily="49" charset="0"/>
              </a:rPr>
              <a:t>[</a:t>
            </a:r>
            <a:r>
              <a:rPr lang="en-US" dirty="0" err="1">
                <a:solidFill>
                  <a:schemeClr val="accent5"/>
                </a:solidFill>
                <a:latin typeface="Consolas" panose="020B0609020204030204" pitchFamily="49" charset="0"/>
              </a:rPr>
              <a:t>ContentProperty</a:t>
            </a:r>
            <a:r>
              <a:rPr lang="en-US" dirty="0">
                <a:latin typeface="Consolas" panose="020B0609020204030204" pitchFamily="49" charset="0"/>
              </a:rPr>
              <a:t>]</a:t>
            </a:r>
            <a:r>
              <a:rPr lang="en-US" dirty="0"/>
              <a:t> attribute.</a:t>
            </a:r>
          </a:p>
        </p:txBody>
      </p:sp>
    </p:spTree>
    <p:extLst>
      <p:ext uri="{BB962C8B-B14F-4D97-AF65-F5344CB8AC3E}">
        <p14:creationId xmlns:p14="http://schemas.microsoft.com/office/powerpoint/2010/main" val="822781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2D78-F233-2E6C-0473-72C5D39348F7}"/>
              </a:ext>
            </a:extLst>
          </p:cNvPr>
          <p:cNvSpPr>
            <a:spLocks noGrp="1"/>
          </p:cNvSpPr>
          <p:nvPr>
            <p:ph type="title"/>
          </p:nvPr>
        </p:nvSpPr>
        <p:spPr/>
        <p:txBody>
          <a:bodyPr/>
          <a:lstStyle/>
          <a:p>
            <a:r>
              <a:rPr lang="en-US" dirty="0"/>
              <a:t>Text Content Properties</a:t>
            </a:r>
          </a:p>
        </p:txBody>
      </p:sp>
      <p:sp>
        <p:nvSpPr>
          <p:cNvPr id="3" name="Content Placeholder 2">
            <a:extLst>
              <a:ext uri="{FF2B5EF4-FFF2-40B4-BE49-F238E27FC236}">
                <a16:creationId xmlns:a16="http://schemas.microsoft.com/office/drawing/2014/main" id="{36539A88-B1B7-D3CF-E810-A6D1794BB5EE}"/>
              </a:ext>
            </a:extLst>
          </p:cNvPr>
          <p:cNvSpPr>
            <a:spLocks noGrp="1"/>
          </p:cNvSpPr>
          <p:nvPr>
            <p:ph idx="1"/>
          </p:nvPr>
        </p:nvSpPr>
        <p:spPr/>
        <p:txBody>
          <a:bodyPr>
            <a:normAutofit/>
          </a:bodyPr>
          <a:lstStyle/>
          <a:p>
            <a:pPr marL="0" indent="0">
              <a:buNone/>
            </a:pPr>
            <a:r>
              <a:rPr lang="en-US" dirty="0">
                <a:solidFill>
                  <a:schemeClr val="accent1"/>
                </a:solidFill>
              </a:rPr>
              <a:t>Some XAML elements can directly process text as their content.</a:t>
            </a:r>
            <a:r>
              <a:rPr lang="en-US" dirty="0"/>
              <a:t> To enable this, one of the following cases must be true:</a:t>
            </a:r>
          </a:p>
          <a:p>
            <a:pPr marL="342900" indent="-342900">
              <a:buFont typeface="+mj-lt"/>
              <a:buAutoNum type="arabicPeriod"/>
            </a:pPr>
            <a:r>
              <a:rPr lang="en-US" dirty="0"/>
              <a:t>The class must declare a content property, and that content property must be of a type assignable to a string (the type could be </a:t>
            </a:r>
            <a:r>
              <a:rPr lang="en-US" dirty="0">
                <a:solidFill>
                  <a:schemeClr val="accent5"/>
                </a:solidFill>
                <a:latin typeface="Consolas" panose="020B0609020204030204" pitchFamily="49" charset="0"/>
              </a:rPr>
              <a:t>object</a:t>
            </a:r>
            <a:r>
              <a:rPr lang="en-US" dirty="0"/>
              <a:t>). E.g., the WPF Button meets this criteria, therefore it can be used this way (notice the absence of the quotation marks):</a:t>
            </a:r>
            <a:br>
              <a:rPr lang="en-US" dirty="0"/>
            </a:br>
            <a:r>
              <a:rPr lang="en-US" dirty="0">
                <a:latin typeface="Consolas" panose="020B0609020204030204" pitchFamily="49" charset="0"/>
              </a:rPr>
              <a:t>&lt;Button&gt;</a:t>
            </a:r>
            <a:r>
              <a:rPr lang="en-US" dirty="0">
                <a:solidFill>
                  <a:schemeClr val="accent4"/>
                </a:solidFill>
                <a:latin typeface="Consolas" panose="020B0609020204030204" pitchFamily="49" charset="0"/>
              </a:rPr>
              <a:t>Hello</a:t>
            </a:r>
            <a:r>
              <a:rPr lang="en-US" dirty="0">
                <a:latin typeface="Consolas" panose="020B0609020204030204" pitchFamily="49" charset="0"/>
              </a:rPr>
              <a:t>&lt;/Button&gt;</a:t>
            </a:r>
          </a:p>
          <a:p>
            <a:pPr marL="342900" indent="-342900">
              <a:buFont typeface="+mj-lt"/>
              <a:buAutoNum type="arabicPeriod"/>
            </a:pPr>
            <a:r>
              <a:rPr lang="en-US" dirty="0"/>
              <a:t>The type must declare a type converter (see later), in which case the text content is used as initialization text for that type converter. For example, </a:t>
            </a:r>
            <a:r>
              <a:rPr lang="en-US" dirty="0">
                <a:latin typeface="Consolas" panose="020B0609020204030204" pitchFamily="49" charset="0"/>
              </a:rPr>
              <a:t>&lt;Brush&gt;</a:t>
            </a:r>
            <a:r>
              <a:rPr lang="en-US" dirty="0">
                <a:solidFill>
                  <a:schemeClr val="accent4"/>
                </a:solidFill>
                <a:latin typeface="Consolas" panose="020B0609020204030204" pitchFamily="49" charset="0"/>
              </a:rPr>
              <a:t>Blue</a:t>
            </a:r>
            <a:r>
              <a:rPr lang="en-US" dirty="0">
                <a:latin typeface="Consolas" panose="020B0609020204030204" pitchFamily="49" charset="0"/>
              </a:rPr>
              <a:t>&lt;/Brush&gt;</a:t>
            </a:r>
            <a:r>
              <a:rPr lang="en-US" dirty="0"/>
              <a:t> converts the content value of Blue into a brush.</a:t>
            </a:r>
          </a:p>
          <a:p>
            <a:pPr marL="342900" indent="-342900">
              <a:buFont typeface="+mj-lt"/>
              <a:buAutoNum type="arabicPeriod"/>
            </a:pPr>
            <a:r>
              <a:rPr lang="en-US" dirty="0"/>
              <a:t>The type must be a known XAML language primitive.</a:t>
            </a:r>
          </a:p>
        </p:txBody>
      </p:sp>
    </p:spTree>
    <p:extLst>
      <p:ext uri="{BB962C8B-B14F-4D97-AF65-F5344CB8AC3E}">
        <p14:creationId xmlns:p14="http://schemas.microsoft.com/office/powerpoint/2010/main" val="3184208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A9EF-CA22-836C-445C-EA09462F18AE}"/>
              </a:ext>
            </a:extLst>
          </p:cNvPr>
          <p:cNvSpPr>
            <a:spLocks noGrp="1"/>
          </p:cNvSpPr>
          <p:nvPr>
            <p:ph type="title"/>
          </p:nvPr>
        </p:nvSpPr>
        <p:spPr/>
        <p:txBody>
          <a:bodyPr/>
          <a:lstStyle/>
          <a:p>
            <a:r>
              <a:rPr lang="en-US" dirty="0"/>
              <a:t>Markup Extension Syntax for Dynamic Attributes</a:t>
            </a:r>
          </a:p>
        </p:txBody>
      </p:sp>
      <p:sp>
        <p:nvSpPr>
          <p:cNvPr id="3" name="Content Placeholder 2">
            <a:extLst>
              <a:ext uri="{FF2B5EF4-FFF2-40B4-BE49-F238E27FC236}">
                <a16:creationId xmlns:a16="http://schemas.microsoft.com/office/drawing/2014/main" id="{CFFB1B6A-89A8-4815-98ED-F16F4648EE71}"/>
              </a:ext>
            </a:extLst>
          </p:cNvPr>
          <p:cNvSpPr>
            <a:spLocks noGrp="1"/>
          </p:cNvSpPr>
          <p:nvPr>
            <p:ph idx="1"/>
          </p:nvPr>
        </p:nvSpPr>
        <p:spPr/>
        <p:txBody>
          <a:bodyPr>
            <a:normAutofit lnSpcReduction="10000"/>
          </a:bodyPr>
          <a:lstStyle/>
          <a:p>
            <a:pPr marL="0" indent="0">
              <a:buNone/>
            </a:pPr>
            <a:r>
              <a:rPr lang="en-US" dirty="0"/>
              <a:t>Setting an attribute to a specific value in XAML will create an instance representing the value. E.g., the XAML below will create two separate, yet functionally equivalent instances of the </a:t>
            </a:r>
            <a:r>
              <a:rPr lang="en-US" dirty="0" err="1">
                <a:latin typeface="Consolas" panose="020B0609020204030204" pitchFamily="49" charset="0"/>
              </a:rPr>
              <a:t>SolidColorBrush</a:t>
            </a:r>
            <a:r>
              <a:rPr lang="en-US" dirty="0"/>
              <a:t> class.</a:t>
            </a:r>
          </a:p>
          <a:p>
            <a:pPr marL="0" indent="0">
              <a:buNone/>
            </a:pPr>
            <a:r>
              <a:rPr lang="en-US" dirty="0">
                <a:latin typeface="Consolas" panose="020B0609020204030204" pitchFamily="49" charset="0"/>
              </a:rPr>
              <a:t>&lt;Button x:Name=</a:t>
            </a:r>
            <a:r>
              <a:rPr lang="en-US" dirty="0">
                <a:solidFill>
                  <a:schemeClr val="accent4"/>
                </a:solidFill>
                <a:latin typeface="Consolas" panose="020B0609020204030204" pitchFamily="49" charset="0"/>
              </a:rPr>
              <a:t>"CancelButton"</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Button.Background</a:t>
            </a:r>
            <a:r>
              <a:rPr lang="en-US" dirty="0">
                <a:latin typeface="Consolas" panose="020B0609020204030204" pitchFamily="49" charset="0"/>
              </a:rPr>
              <a:t>&gt;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SolidColorBrush</a:t>
            </a:r>
            <a:r>
              <a:rPr lang="en-US" dirty="0">
                <a:solidFill>
                  <a:schemeClr val="accent6"/>
                </a:solidFill>
                <a:latin typeface="Consolas" panose="020B0609020204030204" pitchFamily="49" charset="0"/>
              </a:rPr>
              <a:t> Color="Red" /&gt;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Button.Background</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&lt;Button&gt;</a:t>
            </a:r>
            <a:br>
              <a:rPr lang="en-US" dirty="0">
                <a:latin typeface="Consolas" panose="020B0609020204030204" pitchFamily="49" charset="0"/>
              </a:rPr>
            </a:br>
            <a:r>
              <a:rPr lang="en-US" dirty="0">
                <a:latin typeface="Consolas" panose="020B0609020204030204" pitchFamily="49" charset="0"/>
              </a:rPr>
              <a:t>&lt;Button x:Name=</a:t>
            </a:r>
            <a:r>
              <a:rPr lang="en-US" dirty="0">
                <a:solidFill>
                  <a:schemeClr val="accent4"/>
                </a:solidFill>
                <a:latin typeface="Consolas" panose="020B0609020204030204" pitchFamily="49" charset="0"/>
              </a:rPr>
              <a:t>"StopButton"</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Button.Background</a:t>
            </a:r>
            <a:r>
              <a:rPr lang="en-US" dirty="0">
                <a:latin typeface="Consolas" panose="020B0609020204030204" pitchFamily="49" charset="0"/>
              </a:rPr>
              <a:t>&gt;</a:t>
            </a:r>
            <a:br>
              <a:rPr lang="en-US" dirty="0">
                <a:latin typeface="Consolas" panose="020B0609020204030204" pitchFamily="49" charset="0"/>
              </a:rPr>
            </a:br>
            <a:r>
              <a:rPr lang="en-US" dirty="0">
                <a:solidFill>
                  <a:schemeClr val="accent6"/>
                </a:solidFill>
                <a:latin typeface="Consolas" panose="020B0609020204030204" pitchFamily="49" charset="0"/>
              </a:rPr>
              <a:t>    &lt;</a:t>
            </a:r>
            <a:r>
              <a:rPr lang="en-US" dirty="0" err="1">
                <a:solidFill>
                  <a:schemeClr val="accent6"/>
                </a:solidFill>
                <a:latin typeface="Consolas" panose="020B0609020204030204" pitchFamily="49" charset="0"/>
              </a:rPr>
              <a:t>SolidColorBrush</a:t>
            </a:r>
            <a:r>
              <a:rPr lang="en-US" dirty="0">
                <a:solidFill>
                  <a:schemeClr val="accent6"/>
                </a:solidFill>
                <a:latin typeface="Consolas" panose="020B0609020204030204" pitchFamily="49" charset="0"/>
              </a:rPr>
              <a:t> Color="Red" /&gt;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Button.Background</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&lt;Button&gt;</a:t>
            </a:r>
          </a:p>
        </p:txBody>
      </p:sp>
    </p:spTree>
    <p:extLst>
      <p:ext uri="{BB962C8B-B14F-4D97-AF65-F5344CB8AC3E}">
        <p14:creationId xmlns:p14="http://schemas.microsoft.com/office/powerpoint/2010/main" val="856750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A9EF-CA22-836C-445C-EA09462F18AE}"/>
              </a:ext>
            </a:extLst>
          </p:cNvPr>
          <p:cNvSpPr>
            <a:spLocks noGrp="1"/>
          </p:cNvSpPr>
          <p:nvPr>
            <p:ph type="title"/>
          </p:nvPr>
        </p:nvSpPr>
        <p:spPr/>
        <p:txBody>
          <a:bodyPr/>
          <a:lstStyle/>
          <a:p>
            <a:r>
              <a:rPr lang="en-US" dirty="0"/>
              <a:t>Markup Extension Syntax for Dynamic Attributes</a:t>
            </a:r>
          </a:p>
        </p:txBody>
      </p:sp>
      <p:sp>
        <p:nvSpPr>
          <p:cNvPr id="3" name="Content Placeholder 2">
            <a:extLst>
              <a:ext uri="{FF2B5EF4-FFF2-40B4-BE49-F238E27FC236}">
                <a16:creationId xmlns:a16="http://schemas.microsoft.com/office/drawing/2014/main" id="{CFFB1B6A-89A8-4815-98ED-F16F4648EE71}"/>
              </a:ext>
            </a:extLst>
          </p:cNvPr>
          <p:cNvSpPr>
            <a:spLocks noGrp="1"/>
          </p:cNvSpPr>
          <p:nvPr>
            <p:ph idx="1"/>
          </p:nvPr>
        </p:nvSpPr>
        <p:spPr/>
        <p:txBody>
          <a:bodyPr>
            <a:normAutofit/>
          </a:bodyPr>
          <a:lstStyle/>
          <a:p>
            <a:pPr marL="0" indent="0">
              <a:buNone/>
            </a:pPr>
            <a:r>
              <a:rPr lang="en-US" dirty="0"/>
              <a:t>Setting an attribute to an already existing value, alongside several other types of </a:t>
            </a:r>
            <a:r>
              <a:rPr lang="en-US" dirty="0">
                <a:solidFill>
                  <a:schemeClr val="accent1"/>
                </a:solidFill>
              </a:rPr>
              <a:t>dynamic behavior </a:t>
            </a:r>
            <a:r>
              <a:rPr lang="en-US" dirty="0"/>
              <a:t>(such as bindings, see later) </a:t>
            </a:r>
            <a:r>
              <a:rPr lang="en-US" dirty="0">
                <a:solidFill>
                  <a:schemeClr val="accent1"/>
                </a:solidFill>
              </a:rPr>
              <a:t>are done using </a:t>
            </a:r>
            <a:r>
              <a:rPr lang="en-US" dirty="0">
                <a:solidFill>
                  <a:schemeClr val="accent2"/>
                </a:solidFill>
              </a:rPr>
              <a:t>markup extensions</a:t>
            </a:r>
            <a:r>
              <a:rPr lang="en-US" dirty="0"/>
              <a:t>.</a:t>
            </a:r>
          </a:p>
          <a:p>
            <a:pPr marL="0" indent="0">
              <a:buNone/>
            </a:pPr>
            <a:r>
              <a:rPr lang="en-US" dirty="0">
                <a:solidFill>
                  <a:schemeClr val="accent1"/>
                </a:solidFill>
              </a:rPr>
              <a:t>Markup extensions are implemented by classes that derive from the</a:t>
            </a:r>
            <a:r>
              <a:rPr lang="en-US" dirty="0"/>
              <a:t> </a:t>
            </a:r>
            <a:r>
              <a:rPr lang="en-US" dirty="0" err="1">
                <a:solidFill>
                  <a:schemeClr val="accent5"/>
                </a:solidFill>
                <a:latin typeface="Consolas" panose="020B0609020204030204" pitchFamily="49" charset="0"/>
              </a:rPr>
              <a:t>System.Windows.Markup.MarkupExtension</a:t>
            </a:r>
            <a:r>
              <a:rPr lang="en-US" dirty="0">
                <a:solidFill>
                  <a:schemeClr val="accent5"/>
                </a:solidFill>
              </a:rPr>
              <a:t> </a:t>
            </a:r>
            <a:r>
              <a:rPr lang="en-US" dirty="0">
                <a:solidFill>
                  <a:schemeClr val="accent5"/>
                </a:solidFill>
                <a:latin typeface="Consolas" panose="020B0609020204030204" pitchFamily="49" charset="0"/>
              </a:rPr>
              <a:t>abstract</a:t>
            </a:r>
            <a:r>
              <a:rPr lang="en-US" dirty="0"/>
              <a:t> base </a:t>
            </a:r>
            <a:r>
              <a:rPr lang="en-US" dirty="0">
                <a:solidFill>
                  <a:schemeClr val="accent5"/>
                </a:solidFill>
                <a:latin typeface="Consolas" panose="020B0609020204030204" pitchFamily="49" charset="0"/>
              </a:rPr>
              <a:t>class</a:t>
            </a:r>
            <a:r>
              <a:rPr lang="en-US" dirty="0"/>
              <a:t>. The class defines only one abstract method, </a:t>
            </a:r>
            <a:r>
              <a:rPr lang="en-US" dirty="0" err="1">
                <a:latin typeface="Consolas" panose="020B0609020204030204" pitchFamily="49" charset="0"/>
              </a:rPr>
              <a:t>ProvideValue</a:t>
            </a:r>
            <a:r>
              <a:rPr lang="en-US" dirty="0">
                <a:latin typeface="Consolas" panose="020B0609020204030204" pitchFamily="49" charset="0"/>
              </a:rPr>
              <a:t>()</a:t>
            </a:r>
            <a:r>
              <a:rPr lang="en-US" dirty="0"/>
              <a:t>, that provides the value to the attribute.</a:t>
            </a:r>
          </a:p>
          <a:p>
            <a:pPr marL="0" indent="0">
              <a:buNone/>
            </a:pPr>
            <a:r>
              <a:rPr lang="en-US" dirty="0">
                <a:solidFill>
                  <a:schemeClr val="accent5"/>
                </a:solidFill>
                <a:latin typeface="Consolas" panose="020B0609020204030204" pitchFamily="49" charset="0"/>
              </a:rPr>
              <a:t>public class</a:t>
            </a:r>
            <a:r>
              <a:rPr lang="en-US" dirty="0">
                <a:latin typeface="Consolas" panose="020B0609020204030204" pitchFamily="49" charset="0"/>
              </a:rPr>
              <a:t> </a:t>
            </a:r>
            <a:r>
              <a:rPr lang="en-US" dirty="0" err="1">
                <a:latin typeface="Consolas" panose="020B0609020204030204" pitchFamily="49" charset="0"/>
              </a:rPr>
              <a:t>MyExtension</a:t>
            </a:r>
            <a:r>
              <a:rPr lang="en-US" dirty="0">
                <a:latin typeface="Consolas" panose="020B0609020204030204" pitchFamily="49" charset="0"/>
              </a:rPr>
              <a:t> : </a:t>
            </a:r>
            <a:r>
              <a:rPr lang="en-US" dirty="0" err="1">
                <a:latin typeface="Consolas" panose="020B0609020204030204" pitchFamily="49" charset="0"/>
              </a:rPr>
              <a:t>MarkupExtension</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public override object</a:t>
            </a:r>
            <a:r>
              <a:rPr lang="en-US" dirty="0">
                <a:latin typeface="Consolas" panose="020B0609020204030204" pitchFamily="49" charset="0"/>
              </a:rPr>
              <a:t> </a:t>
            </a:r>
            <a:r>
              <a:rPr lang="en-US" dirty="0" err="1">
                <a:latin typeface="Consolas" panose="020B0609020204030204" pitchFamily="49" charset="0"/>
              </a:rPr>
              <a:t>ProvideValue</a:t>
            </a:r>
            <a:r>
              <a:rPr lang="en-US" dirty="0">
                <a:latin typeface="Consolas" panose="020B0609020204030204" pitchFamily="49" charset="0"/>
              </a:rPr>
              <a:t>(</a:t>
            </a:r>
            <a:r>
              <a:rPr lang="en-US" dirty="0" err="1">
                <a:latin typeface="Consolas" panose="020B0609020204030204" pitchFamily="49" charset="0"/>
              </a:rPr>
              <a:t>IServiceProvider</a:t>
            </a:r>
            <a:r>
              <a:rPr lang="en-US" dirty="0">
                <a:latin typeface="Consolas" panose="020B0609020204030204" pitchFamily="49" charset="0"/>
              </a:rPr>
              <a:t> </a:t>
            </a:r>
            <a:r>
              <a:rPr lang="en-US" dirty="0" err="1">
                <a:latin typeface="Consolas" panose="020B0609020204030204" pitchFamily="49" charset="0"/>
              </a:rPr>
              <a:t>serviceProvider</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1279202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A9EF-CA22-836C-445C-EA09462F18AE}"/>
              </a:ext>
            </a:extLst>
          </p:cNvPr>
          <p:cNvSpPr>
            <a:spLocks noGrp="1"/>
          </p:cNvSpPr>
          <p:nvPr>
            <p:ph type="title"/>
          </p:nvPr>
        </p:nvSpPr>
        <p:spPr/>
        <p:txBody>
          <a:bodyPr/>
          <a:lstStyle/>
          <a:p>
            <a:r>
              <a:rPr lang="en-US" dirty="0"/>
              <a:t>Markup Extension Syntax for Dynamic Attributes</a:t>
            </a:r>
          </a:p>
        </p:txBody>
      </p:sp>
      <p:sp>
        <p:nvSpPr>
          <p:cNvPr id="3" name="Content Placeholder 2">
            <a:extLst>
              <a:ext uri="{FF2B5EF4-FFF2-40B4-BE49-F238E27FC236}">
                <a16:creationId xmlns:a16="http://schemas.microsoft.com/office/drawing/2014/main" id="{CFFB1B6A-89A8-4815-98ED-F16F4648EE71}"/>
              </a:ext>
            </a:extLst>
          </p:cNvPr>
          <p:cNvSpPr>
            <a:spLocks noGrp="1"/>
          </p:cNvSpPr>
          <p:nvPr>
            <p:ph idx="1"/>
          </p:nvPr>
        </p:nvSpPr>
        <p:spPr/>
        <p:txBody>
          <a:bodyPr>
            <a:normAutofit/>
          </a:bodyPr>
          <a:lstStyle/>
          <a:p>
            <a:pPr marL="0" indent="0">
              <a:buNone/>
            </a:pPr>
            <a:r>
              <a:rPr lang="en-US" dirty="0"/>
              <a:t>Markup extension syntax can be used to provide the value of an attribute. If used in the simple attribute version, </a:t>
            </a:r>
            <a:r>
              <a:rPr lang="en-US" dirty="0">
                <a:solidFill>
                  <a:schemeClr val="accent1"/>
                </a:solidFill>
              </a:rPr>
              <a:t>markup extensions are indicated by using their name in curly braces</a:t>
            </a:r>
            <a:r>
              <a:rPr lang="en-US" dirty="0"/>
              <a:t> ({ and }), e.g., the snippet below uses the markup extension called </a:t>
            </a:r>
            <a:r>
              <a:rPr lang="en-US" dirty="0" err="1">
                <a:latin typeface="Consolas" panose="020B0609020204030204" pitchFamily="49" charset="0"/>
              </a:rPr>
              <a:t>StaticResourceExtension</a:t>
            </a:r>
            <a:r>
              <a:rPr lang="en-US" dirty="0"/>
              <a:t> (note that by convention, markup extension classes are all named using the </a:t>
            </a:r>
            <a:r>
              <a:rPr lang="en-US" dirty="0">
                <a:latin typeface="Consolas" panose="020B0609020204030204" pitchFamily="49" charset="0"/>
              </a:rPr>
              <a:t>Extension</a:t>
            </a:r>
            <a:r>
              <a:rPr lang="en-US" dirty="0"/>
              <a:t> postfix, however, this postfix can be skipped when referencing them from XAML):</a:t>
            </a:r>
          </a:p>
          <a:p>
            <a:pPr marL="0" indent="0">
              <a:buNone/>
            </a:pPr>
            <a:r>
              <a:rPr lang="en-US" dirty="0">
                <a:latin typeface="Consolas" panose="020B0609020204030204" pitchFamily="49" charset="0"/>
              </a:rPr>
              <a:t>&lt;Border Style=</a:t>
            </a:r>
            <a:r>
              <a:rPr lang="en-US" dirty="0">
                <a:solidFill>
                  <a:schemeClr val="accent4"/>
                </a:solidFill>
                <a:latin typeface="Consolas" panose="020B0609020204030204" pitchFamily="49" charset="0"/>
              </a:rPr>
              <a:t>"{</a:t>
            </a:r>
            <a:r>
              <a:rPr lang="en-US" dirty="0" err="1">
                <a:solidFill>
                  <a:schemeClr val="accent5"/>
                </a:solidFill>
                <a:latin typeface="Consolas" panose="020B0609020204030204" pitchFamily="49" charset="0"/>
              </a:rPr>
              <a:t>StaticResource</a:t>
            </a:r>
            <a:r>
              <a:rPr lang="en-US" dirty="0">
                <a:solidFill>
                  <a:schemeClr val="accent4"/>
                </a:solidFill>
                <a:latin typeface="Consolas" panose="020B0609020204030204" pitchFamily="49" charset="0"/>
              </a:rPr>
              <a:t> </a:t>
            </a:r>
            <a:r>
              <a:rPr lang="en-US" dirty="0" err="1">
                <a:solidFill>
                  <a:schemeClr val="accent4"/>
                </a:solidFill>
                <a:latin typeface="Consolas" panose="020B0609020204030204" pitchFamily="49" charset="0"/>
              </a:rPr>
              <a:t>PageBackground</a:t>
            </a:r>
            <a:r>
              <a:rPr lang="en-US" dirty="0">
                <a:solidFill>
                  <a:schemeClr val="accent4"/>
                </a:solidFill>
                <a:latin typeface="Consolas" panose="020B0609020204030204" pitchFamily="49" charset="0"/>
              </a:rPr>
              <a:t>}"</a:t>
            </a:r>
            <a:r>
              <a:rPr lang="en-US" dirty="0">
                <a:latin typeface="Consolas" panose="020B0609020204030204" pitchFamily="49" charset="0"/>
              </a:rPr>
              <a:t>&gt;</a:t>
            </a:r>
          </a:p>
          <a:p>
            <a:pPr marL="0" indent="0">
              <a:buNone/>
            </a:pPr>
            <a:r>
              <a:rPr lang="en-US" dirty="0"/>
              <a:t>Most markup extensions are evaluated at runtime, but some can be evaluated at compile time.</a:t>
            </a:r>
          </a:p>
        </p:txBody>
      </p:sp>
    </p:spTree>
    <p:extLst>
      <p:ext uri="{BB962C8B-B14F-4D97-AF65-F5344CB8AC3E}">
        <p14:creationId xmlns:p14="http://schemas.microsoft.com/office/powerpoint/2010/main" val="83666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41F-9049-BE07-05FD-5A6A4D808578}"/>
              </a:ext>
            </a:extLst>
          </p:cNvPr>
          <p:cNvSpPr>
            <a:spLocks noGrp="1"/>
          </p:cNvSpPr>
          <p:nvPr>
            <p:ph type="title"/>
          </p:nvPr>
        </p:nvSpPr>
        <p:spPr/>
        <p:txBody>
          <a:bodyPr/>
          <a:lstStyle/>
          <a:p>
            <a:r>
              <a:rPr lang="en-US" dirty="0"/>
              <a:t>Source Material</a:t>
            </a:r>
          </a:p>
        </p:txBody>
      </p:sp>
      <p:sp>
        <p:nvSpPr>
          <p:cNvPr id="3" name="Content Placeholder 2">
            <a:extLst>
              <a:ext uri="{FF2B5EF4-FFF2-40B4-BE49-F238E27FC236}">
                <a16:creationId xmlns:a16="http://schemas.microsoft.com/office/drawing/2014/main" id="{63134707-C681-9D03-7408-C685DD383A53}"/>
              </a:ext>
            </a:extLst>
          </p:cNvPr>
          <p:cNvSpPr>
            <a:spLocks noGrp="1"/>
          </p:cNvSpPr>
          <p:nvPr>
            <p:ph idx="1"/>
          </p:nvPr>
        </p:nvSpPr>
        <p:spPr/>
        <p:txBody>
          <a:bodyPr/>
          <a:lstStyle/>
          <a:p>
            <a:r>
              <a:rPr lang="en-US" dirty="0"/>
              <a:t>MSDN:</a:t>
            </a:r>
          </a:p>
          <a:p>
            <a:pPr lvl="1"/>
            <a:r>
              <a:rPr lang="en-US" dirty="0">
                <a:hlinkClick r:id="rId2"/>
              </a:rPr>
              <a:t>https://learn.microsoft.com/en-us/dotnet/desktop/wpf/overview/?view=netdesktop-7.0</a:t>
            </a:r>
          </a:p>
          <a:p>
            <a:pPr lvl="1"/>
            <a:r>
              <a:rPr lang="en-US" dirty="0">
                <a:hlinkClick r:id="rId3"/>
              </a:rPr>
              <a:t>https://learn.microsoft.com/en-us/dotnet/desktop/wpf/introduction-to-wpf?view=netframeworkdesktop-4.8&amp;preserve-view=true</a:t>
            </a:r>
            <a:endParaRPr lang="en-US" dirty="0"/>
          </a:p>
          <a:p>
            <a:pPr lvl="1"/>
            <a:r>
              <a:rPr lang="en-US" dirty="0">
                <a:hlinkClick r:id="rId2"/>
              </a:rPr>
              <a:t>https://learn.microsoft.com/en-us/dotnet/desktop/wpf/migration/differences-from-net-framework?view=netdesktop-7.0</a:t>
            </a:r>
            <a:endParaRPr lang="en-US" dirty="0"/>
          </a:p>
          <a:p>
            <a:pPr lvl="1"/>
            <a:r>
              <a:rPr lang="en-US" dirty="0">
                <a:hlinkClick r:id="rId4"/>
              </a:rPr>
              <a:t>https://learn.microsoft.com/en-us/dotnet/desktop/wpf/advanced/?view=netframeworkdesktop-4.8</a:t>
            </a:r>
            <a:endParaRPr lang="en-US" dirty="0"/>
          </a:p>
          <a:p>
            <a:pPr lvl="1"/>
            <a:endParaRPr lang="en-US" dirty="0"/>
          </a:p>
        </p:txBody>
      </p:sp>
    </p:spTree>
    <p:extLst>
      <p:ext uri="{BB962C8B-B14F-4D97-AF65-F5344CB8AC3E}">
        <p14:creationId xmlns:p14="http://schemas.microsoft.com/office/powerpoint/2010/main" val="926617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A9EF-CA22-836C-445C-EA09462F18AE}"/>
              </a:ext>
            </a:extLst>
          </p:cNvPr>
          <p:cNvSpPr>
            <a:spLocks noGrp="1"/>
          </p:cNvSpPr>
          <p:nvPr>
            <p:ph type="title"/>
          </p:nvPr>
        </p:nvSpPr>
        <p:spPr/>
        <p:txBody>
          <a:bodyPr/>
          <a:lstStyle/>
          <a:p>
            <a:r>
              <a:rPr lang="en-US" dirty="0"/>
              <a:t>Markup Extension Syntax for Dynamic Attributes</a:t>
            </a:r>
          </a:p>
        </p:txBody>
      </p:sp>
      <p:sp>
        <p:nvSpPr>
          <p:cNvPr id="3" name="Content Placeholder 2">
            <a:extLst>
              <a:ext uri="{FF2B5EF4-FFF2-40B4-BE49-F238E27FC236}">
                <a16:creationId xmlns:a16="http://schemas.microsoft.com/office/drawing/2014/main" id="{CFFB1B6A-89A8-4815-98ED-F16F4648EE71}"/>
              </a:ext>
            </a:extLst>
          </p:cNvPr>
          <p:cNvSpPr>
            <a:spLocks noGrp="1"/>
          </p:cNvSpPr>
          <p:nvPr>
            <p:ph idx="1"/>
          </p:nvPr>
        </p:nvSpPr>
        <p:spPr/>
        <p:txBody>
          <a:bodyPr>
            <a:normAutofit/>
          </a:bodyPr>
          <a:lstStyle/>
          <a:p>
            <a:pPr marL="0" indent="0">
              <a:buNone/>
            </a:pPr>
            <a:r>
              <a:rPr lang="en-US" dirty="0">
                <a:latin typeface="Consolas" panose="020B0609020204030204" pitchFamily="49" charset="0"/>
              </a:rPr>
              <a:t>&lt;Border Style=</a:t>
            </a:r>
            <a:r>
              <a:rPr lang="en-US" dirty="0">
                <a:solidFill>
                  <a:schemeClr val="accent4"/>
                </a:solidFill>
                <a:latin typeface="Consolas" panose="020B0609020204030204" pitchFamily="49" charset="0"/>
              </a:rPr>
              <a:t>"{</a:t>
            </a:r>
            <a:r>
              <a:rPr lang="en-US" dirty="0" err="1">
                <a:solidFill>
                  <a:schemeClr val="accent5"/>
                </a:solidFill>
                <a:latin typeface="Consolas" panose="020B0609020204030204" pitchFamily="49" charset="0"/>
              </a:rPr>
              <a:t>StaticResource</a:t>
            </a:r>
            <a:r>
              <a:rPr lang="en-US" dirty="0">
                <a:solidFill>
                  <a:schemeClr val="accent4"/>
                </a:solidFill>
                <a:latin typeface="Consolas" panose="020B0609020204030204" pitchFamily="49" charset="0"/>
              </a:rPr>
              <a:t> </a:t>
            </a:r>
            <a:r>
              <a:rPr lang="en-US" dirty="0" err="1">
                <a:solidFill>
                  <a:schemeClr val="accent4"/>
                </a:solidFill>
                <a:latin typeface="Consolas" panose="020B0609020204030204" pitchFamily="49" charset="0"/>
              </a:rPr>
              <a:t>PageBackground</a:t>
            </a:r>
            <a:r>
              <a:rPr lang="en-US" dirty="0">
                <a:solidFill>
                  <a:schemeClr val="accent4"/>
                </a:solidFill>
                <a:latin typeface="Consolas" panose="020B0609020204030204" pitchFamily="49" charset="0"/>
              </a:rPr>
              <a:t>}"</a:t>
            </a:r>
            <a:r>
              <a:rPr lang="en-US" dirty="0">
                <a:latin typeface="Consolas" panose="020B0609020204030204" pitchFamily="49" charset="0"/>
              </a:rPr>
              <a:t>&gt;</a:t>
            </a:r>
          </a:p>
          <a:p>
            <a:pPr marL="0" indent="0">
              <a:buNone/>
            </a:pPr>
            <a:r>
              <a:rPr lang="en-US" dirty="0">
                <a:solidFill>
                  <a:schemeClr val="accent1"/>
                </a:solidFill>
              </a:rPr>
              <a:t>The XAML parser handles the content after the name of the markup extension as an optional comma-separated list</a:t>
            </a:r>
            <a:r>
              <a:rPr lang="en-US" dirty="0"/>
              <a:t>. It is handled differently, based on whether it contains any equality sign characters (=).</a:t>
            </a:r>
          </a:p>
          <a:p>
            <a:r>
              <a:rPr lang="en-US" dirty="0">
                <a:solidFill>
                  <a:schemeClr val="accent1"/>
                </a:solidFill>
              </a:rPr>
              <a:t>If it does contain ‘=‘, then the elements of the list are interpreted as property setters.</a:t>
            </a:r>
          </a:p>
          <a:p>
            <a:r>
              <a:rPr lang="en-US" dirty="0">
                <a:solidFill>
                  <a:schemeClr val="accent1"/>
                </a:solidFill>
              </a:rPr>
              <a:t>If it does not contain ‘=‘, then the elements of the list are interpreted as constructor parameters</a:t>
            </a:r>
            <a:r>
              <a:rPr lang="en-US" dirty="0"/>
              <a:t>, which the XAML parser passes to the constructor of the markup extension. The parser will try to find a constructor that has the matching number of arguments.</a:t>
            </a:r>
          </a:p>
        </p:txBody>
      </p:sp>
    </p:spTree>
    <p:extLst>
      <p:ext uri="{BB962C8B-B14F-4D97-AF65-F5344CB8AC3E}">
        <p14:creationId xmlns:p14="http://schemas.microsoft.com/office/powerpoint/2010/main" val="3513777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A9EF-CA22-836C-445C-EA09462F18AE}"/>
              </a:ext>
            </a:extLst>
          </p:cNvPr>
          <p:cNvSpPr>
            <a:spLocks noGrp="1"/>
          </p:cNvSpPr>
          <p:nvPr>
            <p:ph type="title"/>
          </p:nvPr>
        </p:nvSpPr>
        <p:spPr/>
        <p:txBody>
          <a:bodyPr/>
          <a:lstStyle/>
          <a:p>
            <a:r>
              <a:rPr lang="en-US" dirty="0"/>
              <a:t>Markup Extension Syntax for Dynamic Attributes</a:t>
            </a:r>
          </a:p>
        </p:txBody>
      </p:sp>
      <p:sp>
        <p:nvSpPr>
          <p:cNvPr id="3" name="Content Placeholder 2">
            <a:extLst>
              <a:ext uri="{FF2B5EF4-FFF2-40B4-BE49-F238E27FC236}">
                <a16:creationId xmlns:a16="http://schemas.microsoft.com/office/drawing/2014/main" id="{CFFB1B6A-89A8-4815-98ED-F16F4648EE71}"/>
              </a:ext>
            </a:extLst>
          </p:cNvPr>
          <p:cNvSpPr>
            <a:spLocks noGrp="1"/>
          </p:cNvSpPr>
          <p:nvPr>
            <p:ph idx="1"/>
          </p:nvPr>
        </p:nvSpPr>
        <p:spPr/>
        <p:txBody>
          <a:bodyPr>
            <a:normAutofit/>
          </a:bodyPr>
          <a:lstStyle/>
          <a:p>
            <a:pPr marL="0" indent="0">
              <a:buNone/>
            </a:pPr>
            <a:r>
              <a:rPr lang="en-US" dirty="0"/>
              <a:t>In order to escape the curly braces that are usually used for markup extensions, the </a:t>
            </a:r>
            <a:r>
              <a:rPr lang="en-US" dirty="0">
                <a:solidFill>
                  <a:schemeClr val="accent4"/>
                </a:solidFill>
                <a:latin typeface="Consolas" panose="020B0609020204030204" pitchFamily="49" charset="0"/>
              </a:rPr>
              <a:t>"{}{"</a:t>
            </a:r>
            <a:r>
              <a:rPr lang="en-US" dirty="0"/>
              <a:t> escape sequence can be used.</a:t>
            </a:r>
          </a:p>
          <a:p>
            <a:pPr marL="0" indent="0">
              <a:buNone/>
            </a:pPr>
            <a:r>
              <a:rPr lang="en-US" dirty="0">
                <a:latin typeface="Consolas" panose="020B0609020204030204" pitchFamily="49" charset="0"/>
              </a:rPr>
              <a:t>&lt;Button Content</a:t>
            </a:r>
            <a:r>
              <a:rPr lang="en-US" dirty="0">
                <a:solidFill>
                  <a:schemeClr val="accent4"/>
                </a:solidFill>
                <a:latin typeface="Consolas" panose="020B0609020204030204" pitchFamily="49" charset="0"/>
              </a:rPr>
              <a:t>="{}{This is not a markup extension!}"</a:t>
            </a:r>
            <a:r>
              <a:rPr lang="en-US" dirty="0">
                <a:latin typeface="Consolas" panose="020B0609020204030204" pitchFamily="49" charset="0"/>
              </a:rPr>
              <a:t>/&gt;</a:t>
            </a:r>
          </a:p>
          <a:p>
            <a:pPr marL="0" indent="0">
              <a:buNone/>
            </a:pPr>
            <a:r>
              <a:rPr lang="en-US" dirty="0"/>
              <a:t>Markup extensions can be nested, and they will be evaluated deepest first. E.g.,</a:t>
            </a:r>
          </a:p>
          <a:p>
            <a:pPr marL="0" indent="0">
              <a:buNone/>
            </a:pPr>
            <a:r>
              <a:rPr lang="en-US" dirty="0">
                <a:latin typeface="Consolas" panose="020B0609020204030204" pitchFamily="49" charset="0"/>
              </a:rPr>
              <a:t>&lt;Setter Property=</a:t>
            </a:r>
            <a:r>
              <a:rPr lang="en-US" dirty="0">
                <a:solidFill>
                  <a:schemeClr val="accent4"/>
                </a:solidFill>
                <a:latin typeface="Consolas" panose="020B0609020204030204" pitchFamily="49" charset="0"/>
              </a:rPr>
              <a:t>"Background"</a:t>
            </a:r>
            <a:br>
              <a:rPr lang="en-US" dirty="0">
                <a:latin typeface="Consolas" panose="020B0609020204030204" pitchFamily="49" charset="0"/>
              </a:rPr>
            </a:br>
            <a:r>
              <a:rPr lang="en-US" dirty="0">
                <a:latin typeface="Consolas" panose="020B0609020204030204" pitchFamily="49" charset="0"/>
              </a:rPr>
              <a:t>  Value=</a:t>
            </a:r>
            <a:r>
              <a:rPr lang="en-US" dirty="0">
                <a:solidFill>
                  <a:schemeClr val="accent4"/>
                </a:solidFill>
                <a:latin typeface="Consolas" panose="020B0609020204030204" pitchFamily="49" charset="0"/>
              </a:rPr>
              <a:t>"{</a:t>
            </a:r>
            <a:r>
              <a:rPr lang="en-US" dirty="0" err="1">
                <a:solidFill>
                  <a:schemeClr val="accent5"/>
                </a:solidFill>
                <a:latin typeface="Consolas" panose="020B0609020204030204" pitchFamily="49" charset="0"/>
              </a:rPr>
              <a:t>DynamicResource</a:t>
            </a:r>
            <a:r>
              <a:rPr lang="en-US" dirty="0">
                <a:solidFill>
                  <a:schemeClr val="accent4"/>
                </a:solidFill>
                <a:latin typeface="Consolas" panose="020B0609020204030204" pitchFamily="49" charset="0"/>
              </a:rPr>
              <a:t> {</a:t>
            </a:r>
            <a:r>
              <a:rPr lang="en-US" dirty="0" err="1">
                <a:solidFill>
                  <a:schemeClr val="accent5"/>
                </a:solidFill>
                <a:latin typeface="Consolas" panose="020B0609020204030204" pitchFamily="49" charset="0"/>
              </a:rPr>
              <a:t>x:Static</a:t>
            </a:r>
            <a:r>
              <a:rPr lang="en-US" dirty="0">
                <a:solidFill>
                  <a:schemeClr val="accent4"/>
                </a:solidFill>
                <a:latin typeface="Consolas" panose="020B0609020204030204" pitchFamily="49" charset="0"/>
              </a:rPr>
              <a:t> </a:t>
            </a:r>
            <a:r>
              <a:rPr lang="en-US" dirty="0" err="1">
                <a:solidFill>
                  <a:schemeClr val="accent5"/>
                </a:solidFill>
                <a:latin typeface="Consolas" panose="020B0609020204030204" pitchFamily="49" charset="0"/>
              </a:rPr>
              <a:t>SystemColors</a:t>
            </a:r>
            <a:r>
              <a:rPr lang="en-US" dirty="0" err="1">
                <a:solidFill>
                  <a:schemeClr val="accent4"/>
                </a:solidFill>
                <a:latin typeface="Consolas" panose="020B0609020204030204" pitchFamily="49" charset="0"/>
              </a:rPr>
              <a:t>.ControlBrushKey</a:t>
            </a:r>
            <a:r>
              <a:rPr lang="en-US" dirty="0">
                <a:solidFill>
                  <a:schemeClr val="accent4"/>
                </a:solidFill>
                <a:latin typeface="Consolas" panose="020B0609020204030204" pitchFamily="49" charset="0"/>
              </a:rPr>
              <a:t>}}"</a:t>
            </a:r>
            <a:r>
              <a:rPr lang="en-US" dirty="0">
                <a:latin typeface="Consolas" panose="020B0609020204030204" pitchFamily="49" charset="0"/>
              </a:rPr>
              <a:t> /&gt;</a:t>
            </a:r>
          </a:p>
          <a:p>
            <a:pPr marL="0" indent="0">
              <a:buNone/>
            </a:pPr>
            <a:r>
              <a:rPr lang="en-US" dirty="0"/>
              <a:t>In this usage, the </a:t>
            </a:r>
            <a:r>
              <a:rPr lang="en-US" dirty="0">
                <a:latin typeface="Consolas" panose="020B0609020204030204" pitchFamily="49" charset="0"/>
              </a:rPr>
              <a:t>x:Static</a:t>
            </a:r>
            <a:r>
              <a:rPr lang="en-US" dirty="0"/>
              <a:t> statement is evaluated first and returns a string. That string is then used as the argument for </a:t>
            </a:r>
            <a:r>
              <a:rPr lang="en-US" dirty="0" err="1">
                <a:latin typeface="Consolas" panose="020B0609020204030204" pitchFamily="49" charset="0"/>
              </a:rPr>
              <a:t>DynamicResource</a:t>
            </a:r>
            <a:r>
              <a:rPr lang="en-US" dirty="0"/>
              <a:t>.</a:t>
            </a:r>
          </a:p>
        </p:txBody>
      </p:sp>
    </p:spTree>
    <p:extLst>
      <p:ext uri="{BB962C8B-B14F-4D97-AF65-F5344CB8AC3E}">
        <p14:creationId xmlns:p14="http://schemas.microsoft.com/office/powerpoint/2010/main" val="1480364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A9EF-CA22-836C-445C-EA09462F18AE}"/>
              </a:ext>
            </a:extLst>
          </p:cNvPr>
          <p:cNvSpPr>
            <a:spLocks noGrp="1"/>
          </p:cNvSpPr>
          <p:nvPr>
            <p:ph type="title"/>
          </p:nvPr>
        </p:nvSpPr>
        <p:spPr/>
        <p:txBody>
          <a:bodyPr/>
          <a:lstStyle/>
          <a:p>
            <a:r>
              <a:rPr lang="en-US" dirty="0"/>
              <a:t>Property-Element Markup Extension Syntax</a:t>
            </a:r>
          </a:p>
        </p:txBody>
      </p:sp>
      <p:sp>
        <p:nvSpPr>
          <p:cNvPr id="3" name="Content Placeholder 2">
            <a:extLst>
              <a:ext uri="{FF2B5EF4-FFF2-40B4-BE49-F238E27FC236}">
                <a16:creationId xmlns:a16="http://schemas.microsoft.com/office/drawing/2014/main" id="{CFFB1B6A-89A8-4815-98ED-F16F4648EE71}"/>
              </a:ext>
            </a:extLst>
          </p:cNvPr>
          <p:cNvSpPr>
            <a:spLocks noGrp="1"/>
          </p:cNvSpPr>
          <p:nvPr>
            <p:ph idx="1"/>
          </p:nvPr>
        </p:nvSpPr>
        <p:spPr/>
        <p:txBody>
          <a:bodyPr>
            <a:normAutofit/>
          </a:bodyPr>
          <a:lstStyle/>
          <a:p>
            <a:pPr marL="0" indent="0">
              <a:buNone/>
            </a:pPr>
            <a:r>
              <a:rPr lang="en-US" dirty="0"/>
              <a:t>Markup extensions can also use the property-element syntax; therefore, the following two snippets are equivalent:</a:t>
            </a:r>
          </a:p>
          <a:p>
            <a:pPr marL="0" indent="0">
              <a:buNone/>
            </a:pPr>
            <a:r>
              <a:rPr lang="en-US" dirty="0">
                <a:latin typeface="Consolas" panose="020B0609020204030204" pitchFamily="49" charset="0"/>
              </a:rPr>
              <a:t>&lt;Border Style=</a:t>
            </a:r>
            <a:r>
              <a:rPr lang="en-US" dirty="0">
                <a:solidFill>
                  <a:schemeClr val="accent4"/>
                </a:solidFill>
                <a:latin typeface="Consolas" panose="020B0609020204030204" pitchFamily="49" charset="0"/>
              </a:rPr>
              <a:t>"{</a:t>
            </a:r>
            <a:r>
              <a:rPr lang="en-US" dirty="0" err="1">
                <a:solidFill>
                  <a:schemeClr val="accent5"/>
                </a:solidFill>
                <a:latin typeface="Consolas" panose="020B0609020204030204" pitchFamily="49" charset="0"/>
              </a:rPr>
              <a:t>StaticResource</a:t>
            </a:r>
            <a:r>
              <a:rPr lang="en-US" dirty="0">
                <a:solidFill>
                  <a:schemeClr val="accent4"/>
                </a:solidFill>
                <a:latin typeface="Consolas" panose="020B0609020204030204" pitchFamily="49" charset="0"/>
              </a:rPr>
              <a:t> </a:t>
            </a:r>
            <a:r>
              <a:rPr lang="en-US" dirty="0" err="1">
                <a:solidFill>
                  <a:schemeClr val="accent4"/>
                </a:solidFill>
                <a:latin typeface="Consolas" panose="020B0609020204030204" pitchFamily="49" charset="0"/>
              </a:rPr>
              <a:t>PageBackground</a:t>
            </a:r>
            <a:r>
              <a:rPr lang="en-US" dirty="0">
                <a:solidFill>
                  <a:schemeClr val="accent4"/>
                </a:solidFill>
                <a:latin typeface="Consolas" panose="020B0609020204030204" pitchFamily="49" charset="0"/>
              </a:rPr>
              <a:t>}"</a:t>
            </a:r>
            <a:r>
              <a:rPr lang="en-US" dirty="0">
                <a:latin typeface="Consolas" panose="020B0609020204030204" pitchFamily="49" charset="0"/>
              </a:rPr>
              <a:t>&gt;</a:t>
            </a:r>
          </a:p>
          <a:p>
            <a:pPr marL="0" indent="0">
              <a:buNone/>
            </a:pPr>
            <a:r>
              <a:rPr lang="en-US" dirty="0">
                <a:latin typeface="Consolas" panose="020B0609020204030204" pitchFamily="49" charset="0"/>
              </a:rPr>
              <a:t>&lt;Border&gt;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Border.Style</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StaticResource</a:t>
            </a:r>
            <a:r>
              <a:rPr lang="en-US" dirty="0">
                <a:latin typeface="Consolas" panose="020B0609020204030204" pitchFamily="49" charset="0"/>
              </a:rPr>
              <a:t> Member=</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PageBackground</a:t>
            </a:r>
            <a:r>
              <a:rPr lang="en-US" dirty="0">
                <a:solidFill>
                  <a:schemeClr val="accent4"/>
                </a:solidFill>
                <a:latin typeface="Consolas" panose="020B0609020204030204" pitchFamily="49" charset="0"/>
              </a:rPr>
              <a:t>"</a:t>
            </a:r>
            <a:r>
              <a:rPr lang="en-US" dirty="0">
                <a:latin typeface="Consolas" panose="020B0609020204030204" pitchFamily="49" charset="0"/>
              </a:rPr>
              <a:t> /&gt;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Border.Style</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&lt;/Border&gt;</a:t>
            </a:r>
          </a:p>
        </p:txBody>
      </p:sp>
    </p:spTree>
    <p:extLst>
      <p:ext uri="{BB962C8B-B14F-4D97-AF65-F5344CB8AC3E}">
        <p14:creationId xmlns:p14="http://schemas.microsoft.com/office/powerpoint/2010/main" val="3224426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Attached 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XAML specifies a language feature that </a:t>
            </a:r>
            <a:r>
              <a:rPr lang="en-US" dirty="0">
                <a:solidFill>
                  <a:schemeClr val="accent1"/>
                </a:solidFill>
              </a:rPr>
              <a:t>enables certain properties </a:t>
            </a:r>
            <a:r>
              <a:rPr lang="en-US" dirty="0"/>
              <a:t>or events </a:t>
            </a:r>
            <a:r>
              <a:rPr lang="en-US" dirty="0">
                <a:solidFill>
                  <a:schemeClr val="accent1"/>
                </a:solidFill>
              </a:rPr>
              <a:t>to be specified on any element, regardless of whether the property</a:t>
            </a:r>
            <a:r>
              <a:rPr lang="en-US" dirty="0"/>
              <a:t> or event </a:t>
            </a:r>
            <a:r>
              <a:rPr lang="en-US" dirty="0">
                <a:solidFill>
                  <a:schemeClr val="accent1"/>
                </a:solidFill>
              </a:rPr>
              <a:t>exists in the type's definitions for the element it is being set on</a:t>
            </a:r>
            <a:r>
              <a:rPr lang="en-US" dirty="0"/>
              <a:t>. The properties version of this feature is called an </a:t>
            </a:r>
            <a:r>
              <a:rPr lang="en-US" dirty="0">
                <a:solidFill>
                  <a:schemeClr val="accent2"/>
                </a:solidFill>
              </a:rPr>
              <a:t>attached property</a:t>
            </a:r>
            <a:r>
              <a:rPr lang="en-US" dirty="0"/>
              <a:t>, the events version is called an attached event.</a:t>
            </a:r>
          </a:p>
          <a:p>
            <a:pPr marL="0" indent="0">
              <a:buNone/>
            </a:pPr>
            <a:r>
              <a:rPr lang="en-US" dirty="0"/>
              <a:t>Conceptually, you can think of attached properties and attached events as global members that can be set on any XAML element/object instance.</a:t>
            </a:r>
          </a:p>
        </p:txBody>
      </p:sp>
    </p:spTree>
    <p:extLst>
      <p:ext uri="{BB962C8B-B14F-4D97-AF65-F5344CB8AC3E}">
        <p14:creationId xmlns:p14="http://schemas.microsoft.com/office/powerpoint/2010/main" val="115771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Attached 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Attached properties in XAML are typically used through attribute syntax. In attribute syntax, you specify an attached property in the form </a:t>
            </a:r>
            <a:r>
              <a:rPr lang="en-US" dirty="0" err="1">
                <a:latin typeface="Consolas" panose="020B0609020204030204" pitchFamily="49" charset="0"/>
              </a:rPr>
              <a:t>ownerType.propertyName</a:t>
            </a:r>
            <a:r>
              <a:rPr lang="en-US" dirty="0"/>
              <a:t>.</a:t>
            </a:r>
          </a:p>
          <a:p>
            <a:pPr marL="0" indent="0">
              <a:buNone/>
            </a:pPr>
            <a:r>
              <a:rPr lang="en-US" dirty="0">
                <a:latin typeface="Consolas" panose="020B0609020204030204" pitchFamily="49" charset="0"/>
              </a:rPr>
              <a:t>&lt;</a:t>
            </a:r>
            <a:r>
              <a:rPr lang="en-US" dirty="0" err="1">
                <a:latin typeface="Consolas" panose="020B0609020204030204" pitchFamily="49" charset="0"/>
              </a:rPr>
              <a:t>DockPanel</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&lt;Button Name="</a:t>
            </a:r>
            <a:r>
              <a:rPr lang="en-US" dirty="0" err="1">
                <a:latin typeface="Consolas" panose="020B0609020204030204" pitchFamily="49" charset="0"/>
              </a:rPr>
              <a:t>leftButton</a:t>
            </a:r>
            <a:r>
              <a:rPr lang="en-US" dirty="0">
                <a:latin typeface="Consolas" panose="020B0609020204030204" pitchFamily="49" charset="0"/>
              </a:rPr>
              <a:t>" </a:t>
            </a:r>
            <a:r>
              <a:rPr lang="en-US" dirty="0" err="1">
                <a:latin typeface="Consolas" panose="020B0609020204030204" pitchFamily="49" charset="0"/>
              </a:rPr>
              <a:t>DockPanel.Dock</a:t>
            </a:r>
            <a:r>
              <a:rPr lang="en-US" dirty="0">
                <a:latin typeface="Consolas" panose="020B0609020204030204" pitchFamily="49" charset="0"/>
              </a:rPr>
              <a:t>=</a:t>
            </a:r>
            <a:r>
              <a:rPr lang="en-US" dirty="0">
                <a:solidFill>
                  <a:schemeClr val="accent4"/>
                </a:solidFill>
                <a:latin typeface="Consolas" panose="020B0609020204030204" pitchFamily="49" charset="0"/>
              </a:rPr>
              <a:t>"Left"</a:t>
            </a:r>
            <a:r>
              <a:rPr lang="en-US" dirty="0">
                <a:latin typeface="Consolas" panose="020B0609020204030204" pitchFamily="49" charset="0"/>
              </a:rPr>
              <a:t>&gt;</a:t>
            </a:r>
            <a:r>
              <a:rPr lang="en-US" dirty="0">
                <a:solidFill>
                  <a:schemeClr val="accent4"/>
                </a:solidFill>
                <a:latin typeface="Consolas" panose="020B0609020204030204" pitchFamily="49" charset="0"/>
              </a:rPr>
              <a:t>I am on the left</a:t>
            </a:r>
            <a:r>
              <a:rPr lang="en-US" dirty="0">
                <a:latin typeface="Consolas" panose="020B0609020204030204" pitchFamily="49" charset="0"/>
              </a:rPr>
              <a:t>&lt;/Button&gt;</a:t>
            </a:r>
            <a:br>
              <a:rPr lang="en-US" dirty="0">
                <a:latin typeface="Consolas" panose="020B0609020204030204" pitchFamily="49" charset="0"/>
              </a:rPr>
            </a:br>
            <a:r>
              <a:rPr lang="en-US" dirty="0">
                <a:latin typeface="Consolas" panose="020B0609020204030204" pitchFamily="49" charset="0"/>
              </a:rPr>
              <a:t>  &lt;Button Name="</a:t>
            </a:r>
            <a:r>
              <a:rPr lang="en-US" dirty="0" err="1">
                <a:latin typeface="Consolas" panose="020B0609020204030204" pitchFamily="49" charset="0"/>
              </a:rPr>
              <a:t>rightButton</a:t>
            </a:r>
            <a:r>
              <a:rPr lang="en-US" dirty="0">
                <a:latin typeface="Consolas" panose="020B0609020204030204" pitchFamily="49" charset="0"/>
              </a:rPr>
              <a:t>" </a:t>
            </a:r>
            <a:r>
              <a:rPr lang="en-US" dirty="0" err="1">
                <a:latin typeface="Consolas" panose="020B0609020204030204" pitchFamily="49" charset="0"/>
              </a:rPr>
              <a:t>DockPanel.Dock</a:t>
            </a:r>
            <a:r>
              <a:rPr lang="en-US" dirty="0">
                <a:latin typeface="Consolas" panose="020B0609020204030204" pitchFamily="49" charset="0"/>
              </a:rPr>
              <a:t>=</a:t>
            </a:r>
            <a:r>
              <a:rPr lang="en-US" dirty="0">
                <a:solidFill>
                  <a:schemeClr val="accent4"/>
                </a:solidFill>
                <a:latin typeface="Consolas" panose="020B0609020204030204" pitchFamily="49" charset="0"/>
              </a:rPr>
              <a:t>"Right"</a:t>
            </a:r>
            <a:r>
              <a:rPr lang="en-US" dirty="0">
                <a:latin typeface="Consolas" panose="020B0609020204030204" pitchFamily="49" charset="0"/>
              </a:rPr>
              <a:t>&gt;</a:t>
            </a:r>
            <a:r>
              <a:rPr lang="en-US" dirty="0">
                <a:solidFill>
                  <a:schemeClr val="accent4"/>
                </a:solidFill>
                <a:latin typeface="Consolas" panose="020B0609020204030204" pitchFamily="49" charset="0"/>
              </a:rPr>
              <a:t>I am on the right</a:t>
            </a:r>
            <a:r>
              <a:rPr lang="en-US" dirty="0">
                <a:latin typeface="Consolas" panose="020B0609020204030204" pitchFamily="49" charset="0"/>
              </a:rPr>
              <a:t>&lt;/Button&gt;</a:t>
            </a:r>
            <a:br>
              <a:rPr lang="en-US" dirty="0">
                <a:latin typeface="Consolas" panose="020B0609020204030204" pitchFamily="49" charset="0"/>
              </a:rPr>
            </a:br>
            <a:r>
              <a:rPr lang="en-US" dirty="0">
                <a:latin typeface="Consolas" panose="020B0609020204030204" pitchFamily="49" charset="0"/>
              </a:rPr>
              <a:t>&lt;/</a:t>
            </a:r>
            <a:r>
              <a:rPr lang="en-US" dirty="0" err="1">
                <a:latin typeface="Consolas" panose="020B0609020204030204" pitchFamily="49" charset="0"/>
              </a:rPr>
              <a:t>DockPanel</a:t>
            </a:r>
            <a:r>
              <a:rPr lang="en-US" dirty="0">
                <a:latin typeface="Consolas" panose="020B0609020204030204" pitchFamily="49" charset="0"/>
              </a:rPr>
              <a:t>&gt;</a:t>
            </a:r>
          </a:p>
          <a:p>
            <a:pPr marL="0" indent="0">
              <a:buNone/>
            </a:pPr>
            <a:r>
              <a:rPr lang="en-US" dirty="0"/>
              <a:t>The </a:t>
            </a:r>
            <a:r>
              <a:rPr lang="en-US" dirty="0" err="1">
                <a:latin typeface="Consolas" panose="020B0609020204030204" pitchFamily="49" charset="0"/>
              </a:rPr>
              <a:t>DockPanel</a:t>
            </a:r>
            <a:r>
              <a:rPr lang="en-US" dirty="0"/>
              <a:t> class defines the accessors for </a:t>
            </a:r>
            <a:r>
              <a:rPr lang="en-US" dirty="0" err="1">
                <a:latin typeface="Consolas" panose="020B0609020204030204" pitchFamily="49" charset="0"/>
              </a:rPr>
              <a:t>DockPanel.Dock</a:t>
            </a:r>
            <a:r>
              <a:rPr lang="en-US" dirty="0"/>
              <a:t> and therefore owns the attached property. The </a:t>
            </a:r>
            <a:r>
              <a:rPr lang="en-US" dirty="0" err="1">
                <a:latin typeface="Consolas" panose="020B0609020204030204" pitchFamily="49" charset="0"/>
              </a:rPr>
              <a:t>DockPanel</a:t>
            </a:r>
            <a:r>
              <a:rPr lang="en-US" dirty="0"/>
              <a:t> class also includes logic that iterates its child elements and specifically checks each element for a set value of </a:t>
            </a:r>
            <a:r>
              <a:rPr lang="en-US" dirty="0" err="1">
                <a:latin typeface="Consolas" panose="020B0609020204030204" pitchFamily="49" charset="0"/>
              </a:rPr>
              <a:t>DockPanel.Dock</a:t>
            </a:r>
            <a:r>
              <a:rPr lang="en-US" dirty="0"/>
              <a:t>. If a value is found, that value is used during layout to position the child elements.</a:t>
            </a:r>
          </a:p>
        </p:txBody>
      </p:sp>
    </p:spTree>
    <p:extLst>
      <p:ext uri="{BB962C8B-B14F-4D97-AF65-F5344CB8AC3E}">
        <p14:creationId xmlns:p14="http://schemas.microsoft.com/office/powerpoint/2010/main" val="574459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Attached 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Attached properties translate to a </a:t>
            </a:r>
            <a:r>
              <a:rPr lang="en-US" dirty="0">
                <a:solidFill>
                  <a:schemeClr val="accent5"/>
                </a:solidFill>
                <a:latin typeface="Consolas" panose="020B0609020204030204" pitchFamily="49" charset="0"/>
              </a:rPr>
              <a:t>static</a:t>
            </a:r>
            <a:r>
              <a:rPr lang="en-US" dirty="0"/>
              <a:t> method call in the following format: </a:t>
            </a:r>
            <a:r>
              <a:rPr lang="en-US" dirty="0" err="1">
                <a:solidFill>
                  <a:schemeClr val="accent5"/>
                </a:solidFill>
                <a:latin typeface="Consolas" panose="020B0609020204030204" pitchFamily="49" charset="0"/>
              </a:rPr>
              <a:t>DefiningType</a:t>
            </a:r>
            <a:r>
              <a:rPr lang="en-US" dirty="0" err="1">
                <a:latin typeface="Consolas" panose="020B0609020204030204" pitchFamily="49" charset="0"/>
              </a:rPr>
              <a:t>.SetPropertyName</a:t>
            </a:r>
            <a:r>
              <a:rPr lang="en-US" dirty="0">
                <a:latin typeface="Consolas" panose="020B0609020204030204" pitchFamily="49" charset="0"/>
              </a:rPr>
              <a:t>()</a:t>
            </a:r>
          </a:p>
          <a:p>
            <a:pPr marL="0" indent="0">
              <a:buNone/>
            </a:pPr>
            <a:r>
              <a:rPr lang="en-US" dirty="0"/>
              <a:t>In the previous example, the defining class is </a:t>
            </a:r>
            <a:r>
              <a:rPr lang="en-US" dirty="0" err="1">
                <a:solidFill>
                  <a:schemeClr val="accent5"/>
                </a:solidFill>
                <a:latin typeface="Consolas" panose="020B0609020204030204" pitchFamily="49" charset="0"/>
              </a:rPr>
              <a:t>DockPanel</a:t>
            </a:r>
            <a:r>
              <a:rPr lang="en-US" dirty="0"/>
              <a:t>, the property is called </a:t>
            </a:r>
            <a:r>
              <a:rPr lang="en-US" dirty="0">
                <a:latin typeface="Consolas" panose="020B0609020204030204" pitchFamily="49" charset="0"/>
              </a:rPr>
              <a:t>Dock</a:t>
            </a:r>
            <a:r>
              <a:rPr lang="en-US" dirty="0"/>
              <a:t>, so the invoked static method is called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p>
          <a:p>
            <a:pPr marL="0" indent="0">
              <a:buNone/>
            </a:pPr>
            <a:r>
              <a:rPr lang="en-US" dirty="0"/>
              <a:t>When calling this method, the parser passes two parameters to the method: the object that’s being modified, and the specified property value.</a:t>
            </a:r>
          </a:p>
          <a:p>
            <a:pPr marL="0" indent="0">
              <a:buNone/>
            </a:pPr>
            <a:r>
              <a:rPr lang="en-US" dirty="0"/>
              <a:t>In the previous example, when setting the </a:t>
            </a:r>
            <a:r>
              <a:rPr lang="en-US" dirty="0">
                <a:latin typeface="Consolas" panose="020B0609020204030204" pitchFamily="49" charset="0"/>
              </a:rPr>
              <a:t>Dock</a:t>
            </a:r>
            <a:r>
              <a:rPr lang="en-US" dirty="0"/>
              <a:t> property of the </a:t>
            </a:r>
            <a:r>
              <a:rPr lang="en-US" dirty="0">
                <a:latin typeface="Consolas" panose="020B0609020204030204" pitchFamily="49" charset="0"/>
              </a:rPr>
              <a:t>Button</a:t>
            </a:r>
            <a:r>
              <a:rPr lang="en-US" dirty="0"/>
              <a:t> named </a:t>
            </a:r>
            <a:r>
              <a:rPr lang="en-US" dirty="0" err="1">
                <a:solidFill>
                  <a:schemeClr val="accent4"/>
                </a:solidFill>
                <a:latin typeface="Consolas" panose="020B0609020204030204" pitchFamily="49" charset="0"/>
              </a:rPr>
              <a:t>leftButton</a:t>
            </a:r>
            <a:r>
              <a:rPr lang="en-US" dirty="0"/>
              <a:t>, the value is </a:t>
            </a:r>
            <a:r>
              <a:rPr lang="en-US" dirty="0">
                <a:solidFill>
                  <a:schemeClr val="accent4"/>
                </a:solidFill>
                <a:latin typeface="Consolas" panose="020B0609020204030204" pitchFamily="49" charset="0"/>
              </a:rPr>
              <a:t>"Left"</a:t>
            </a:r>
            <a:r>
              <a:rPr lang="en-US" dirty="0"/>
              <a:t>, so the invoked static method is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999017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Dependency 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In the previous example, when setting the </a:t>
            </a:r>
            <a:r>
              <a:rPr lang="en-US" dirty="0">
                <a:latin typeface="Consolas" panose="020B0609020204030204" pitchFamily="49" charset="0"/>
              </a:rPr>
              <a:t>Dock</a:t>
            </a:r>
            <a:r>
              <a:rPr lang="en-US" dirty="0"/>
              <a:t> property of the </a:t>
            </a:r>
            <a:r>
              <a:rPr lang="en-US" dirty="0">
                <a:latin typeface="Consolas" panose="020B0609020204030204" pitchFamily="49" charset="0"/>
              </a:rPr>
              <a:t>Button</a:t>
            </a:r>
            <a:r>
              <a:rPr lang="en-US" dirty="0"/>
              <a:t> named </a:t>
            </a:r>
            <a:r>
              <a:rPr lang="en-US" dirty="0" err="1">
                <a:solidFill>
                  <a:schemeClr val="accent4"/>
                </a:solidFill>
                <a:latin typeface="Consolas" panose="020B0609020204030204" pitchFamily="49" charset="0"/>
              </a:rPr>
              <a:t>leftButton</a:t>
            </a:r>
            <a:r>
              <a:rPr lang="en-US" dirty="0"/>
              <a:t>, the invoked static method is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a:p>
            <a:pPr marL="0" indent="0">
              <a:buNone/>
            </a:pPr>
            <a:r>
              <a:rPr lang="en-US" dirty="0"/>
              <a:t>However, the </a:t>
            </a:r>
            <a:r>
              <a:rPr lang="en-US" dirty="0">
                <a:solidFill>
                  <a:schemeClr val="accent5"/>
                </a:solidFill>
                <a:latin typeface="Consolas" panose="020B0609020204030204" pitchFamily="49" charset="0"/>
              </a:rPr>
              <a:t>Dock </a:t>
            </a:r>
            <a:r>
              <a:rPr lang="en-US" dirty="0" err="1">
                <a:solidFill>
                  <a:schemeClr val="accent5"/>
                </a:solidFill>
                <a:latin typeface="Consolas" panose="020B0609020204030204" pitchFamily="49" charset="0"/>
              </a:rPr>
              <a:t>enum</a:t>
            </a:r>
            <a:r>
              <a:rPr lang="en-US" dirty="0"/>
              <a:t> value is not stored in the </a:t>
            </a:r>
            <a:r>
              <a:rPr lang="en-US" dirty="0" err="1">
                <a:solidFill>
                  <a:schemeClr val="accent5"/>
                </a:solidFill>
                <a:latin typeface="Consolas" panose="020B0609020204030204" pitchFamily="49" charset="0"/>
              </a:rPr>
              <a:t>DockPanel</a:t>
            </a:r>
            <a:r>
              <a:rPr lang="en-US" dirty="0"/>
              <a:t>, but instead in the </a:t>
            </a:r>
            <a:r>
              <a:rPr lang="en-US" dirty="0">
                <a:solidFill>
                  <a:schemeClr val="accent5"/>
                </a:solidFill>
                <a:latin typeface="Consolas" panose="020B0609020204030204" pitchFamily="49" charset="0"/>
              </a:rPr>
              <a:t>Button</a:t>
            </a:r>
            <a:r>
              <a:rPr lang="en-US" dirty="0"/>
              <a:t>. This is implemented using a feature called dependency properties (see later), that is possible because </a:t>
            </a:r>
            <a:r>
              <a:rPr lang="en-US" dirty="0">
                <a:solidFill>
                  <a:schemeClr val="accent5"/>
                </a:solidFill>
                <a:latin typeface="Consolas" panose="020B0609020204030204" pitchFamily="49" charset="0"/>
              </a:rPr>
              <a:t>Button</a:t>
            </a:r>
            <a:r>
              <a:rPr lang="en-US" dirty="0"/>
              <a:t> derives from the </a:t>
            </a:r>
            <a:r>
              <a:rPr lang="en-US" dirty="0" err="1">
                <a:solidFill>
                  <a:schemeClr val="accent5"/>
                </a:solidFill>
                <a:latin typeface="Consolas" panose="020B0609020204030204" pitchFamily="49" charset="0"/>
              </a:rPr>
              <a:t>DependencyObject</a:t>
            </a:r>
            <a:r>
              <a:rPr lang="en-US" dirty="0"/>
              <a:t> base class, that can store key-value pairs of dependency properties.</a:t>
            </a:r>
          </a:p>
          <a:p>
            <a:pPr marL="0" indent="0">
              <a:buNone/>
            </a:pPr>
            <a:r>
              <a:rPr lang="en-US" dirty="0"/>
              <a:t>The static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 </a:t>
            </a:r>
            <a:r>
              <a:rPr lang="en-US" dirty="0"/>
              <a:t>method  call will invoke the </a:t>
            </a:r>
            <a:r>
              <a:rPr lang="en-US" dirty="0" err="1"/>
              <a:t>SetValue</a:t>
            </a:r>
            <a:r>
              <a:rPr lang="en-US" dirty="0"/>
              <a:t> method on the </a:t>
            </a:r>
            <a:r>
              <a:rPr lang="en-US" dirty="0" err="1">
                <a:solidFill>
                  <a:schemeClr val="accent5"/>
                </a:solidFill>
                <a:latin typeface="Consolas" panose="020B0609020204030204" pitchFamily="49" charset="0"/>
              </a:rPr>
              <a:t>DependencyObject</a:t>
            </a:r>
            <a:r>
              <a:rPr lang="en-US" dirty="0"/>
              <a:t> base class of </a:t>
            </a:r>
            <a:r>
              <a:rPr lang="en-US" dirty="0" err="1">
                <a:latin typeface="Consolas" panose="020B0609020204030204" pitchFamily="49" charset="0"/>
              </a:rPr>
              <a:t>leftButton</a:t>
            </a:r>
            <a:r>
              <a:rPr lang="en-US" dirty="0"/>
              <a:t>:</a:t>
            </a:r>
          </a:p>
          <a:p>
            <a:pPr marL="0" indent="0">
              <a:buNone/>
            </a:pPr>
            <a:r>
              <a:rPr lang="en-US" dirty="0" err="1">
                <a:latin typeface="Consolas" panose="020B0609020204030204" pitchFamily="49" charset="0"/>
              </a:rPr>
              <a:t>leftButton.SetValue</a:t>
            </a:r>
            <a:r>
              <a:rPr lang="en-US" dirty="0">
                <a:latin typeface="Consolas" panose="020B0609020204030204" pitchFamily="49" charset="0"/>
              </a:rPr>
              <a:t>(</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.DockProperty</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p:txBody>
      </p:sp>
    </p:spTree>
    <p:extLst>
      <p:ext uri="{BB962C8B-B14F-4D97-AF65-F5344CB8AC3E}">
        <p14:creationId xmlns:p14="http://schemas.microsoft.com/office/powerpoint/2010/main" val="2085388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Note that events are mostly included in this topic for the sake of completeness; and are usually neglected in favor of the Command pattern.</a:t>
            </a:r>
          </a:p>
          <a:p>
            <a:pPr marL="0" indent="0">
              <a:buNone/>
            </a:pPr>
            <a:r>
              <a:rPr lang="en-US" dirty="0">
                <a:solidFill>
                  <a:schemeClr val="accent1"/>
                </a:solidFill>
              </a:rPr>
              <a:t>Attributes can be used to attach event handlers.</a:t>
            </a:r>
            <a:r>
              <a:rPr lang="en-US" dirty="0"/>
              <a:t> The syntax is </a:t>
            </a:r>
            <a:r>
              <a:rPr lang="en-US" dirty="0" err="1"/>
              <a:t>EventName</a:t>
            </a:r>
            <a:r>
              <a:rPr lang="en-US" dirty="0"/>
              <a:t>="</a:t>
            </a:r>
            <a:r>
              <a:rPr lang="en-US" dirty="0" err="1"/>
              <a:t>EventHandlerMethodName</a:t>
            </a:r>
            <a:r>
              <a:rPr lang="en-US" dirty="0"/>
              <a:t>". This assumes that the handler method exists in the code-behind file (see later), and that it has the correct signature (it must match the delegate for the event).</a:t>
            </a:r>
            <a:endParaRPr lang="hu-HU" dirty="0"/>
          </a:p>
        </p:txBody>
      </p:sp>
    </p:spTree>
    <p:extLst>
      <p:ext uri="{BB962C8B-B14F-4D97-AF65-F5344CB8AC3E}">
        <p14:creationId xmlns:p14="http://schemas.microsoft.com/office/powerpoint/2010/main" val="2687371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Attached Events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Just like attached properties, events on other classes might also be specified on related elements. The syntax is the same as for attached properties: </a:t>
            </a:r>
            <a:r>
              <a:rPr lang="en-US" dirty="0" err="1">
                <a:latin typeface="Consolas" panose="020B0609020204030204" pitchFamily="49" charset="0"/>
              </a:rPr>
              <a:t>ownerType.eventName</a:t>
            </a:r>
            <a:endParaRPr lang="hu-HU" dirty="0"/>
          </a:p>
        </p:txBody>
      </p:sp>
    </p:spTree>
    <p:extLst>
      <p:ext uri="{BB962C8B-B14F-4D97-AF65-F5344CB8AC3E}">
        <p14:creationId xmlns:p14="http://schemas.microsoft.com/office/powerpoint/2010/main" val="3122069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Event Handler Setting Order</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WPF executes the following actions in this specific order:</a:t>
            </a:r>
          </a:p>
          <a:p>
            <a:pPr marL="342900" indent="-342900">
              <a:buFont typeface="+mj-lt"/>
              <a:buAutoNum type="arabicPeriod"/>
            </a:pPr>
            <a:r>
              <a:rPr lang="en-US" dirty="0"/>
              <a:t>Set the Name property.</a:t>
            </a:r>
          </a:p>
          <a:p>
            <a:pPr marL="342900" indent="-342900">
              <a:buFont typeface="+mj-lt"/>
              <a:buAutoNum type="arabicPeriod"/>
            </a:pPr>
            <a:r>
              <a:rPr lang="en-US" dirty="0"/>
              <a:t>Attach any event handlers.</a:t>
            </a:r>
          </a:p>
          <a:p>
            <a:pPr marL="342900" indent="-342900">
              <a:buFont typeface="+mj-lt"/>
              <a:buAutoNum type="arabicPeriod"/>
            </a:pPr>
            <a:r>
              <a:rPr lang="en-US" dirty="0"/>
              <a:t>Set the properties.</a:t>
            </a:r>
          </a:p>
          <a:p>
            <a:pPr marL="0" indent="0">
              <a:buNone/>
            </a:pPr>
            <a:r>
              <a:rPr lang="en-US" dirty="0"/>
              <a:t>The order specifically takes the following into consideration:</a:t>
            </a:r>
          </a:p>
          <a:p>
            <a:r>
              <a:rPr lang="en-US" dirty="0"/>
              <a:t>Some markup extensions might reference elements by name. By the time those are set, the Name is already set.</a:t>
            </a:r>
          </a:p>
          <a:p>
            <a:r>
              <a:rPr lang="en-US" dirty="0"/>
              <a:t>Event handlers might respond to property changes, this way when a property is set for the first time, the event handlers are ready to handle the property change notification.</a:t>
            </a:r>
            <a:endParaRPr lang="hu-HU" dirty="0"/>
          </a:p>
        </p:txBody>
      </p:sp>
    </p:spTree>
    <p:extLst>
      <p:ext uri="{BB962C8B-B14F-4D97-AF65-F5344CB8AC3E}">
        <p14:creationId xmlns:p14="http://schemas.microsoft.com/office/powerpoint/2010/main" val="291507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41F-9049-BE07-05FD-5A6A4D808578}"/>
              </a:ext>
            </a:extLst>
          </p:cNvPr>
          <p:cNvSpPr>
            <a:spLocks noGrp="1"/>
          </p:cNvSpPr>
          <p:nvPr>
            <p:ph type="title"/>
          </p:nvPr>
        </p:nvSpPr>
        <p:spPr/>
        <p:txBody>
          <a:bodyPr/>
          <a:lstStyle/>
          <a:p>
            <a:r>
              <a:rPr lang="en-US" dirty="0"/>
              <a:t>Source Material: Books</a:t>
            </a:r>
          </a:p>
        </p:txBody>
      </p:sp>
      <p:sp>
        <p:nvSpPr>
          <p:cNvPr id="6" name="Content Placeholder 5">
            <a:extLst>
              <a:ext uri="{FF2B5EF4-FFF2-40B4-BE49-F238E27FC236}">
                <a16:creationId xmlns:a16="http://schemas.microsoft.com/office/drawing/2014/main" id="{ABD67106-D063-09AD-E28B-970EBF4131B3}"/>
              </a:ext>
            </a:extLst>
          </p:cNvPr>
          <p:cNvSpPr>
            <a:spLocks noGrp="1"/>
          </p:cNvSpPr>
          <p:nvPr>
            <p:ph sz="half" idx="1"/>
          </p:nvPr>
        </p:nvSpPr>
        <p:spPr>
          <a:xfrm>
            <a:off x="685802" y="2142067"/>
            <a:ext cx="1950723" cy="3649134"/>
          </a:xfrm>
        </p:spPr>
        <p:txBody>
          <a:bodyPr/>
          <a:lstStyle/>
          <a:p>
            <a:pPr marL="0" indent="0">
              <a:buNone/>
            </a:pPr>
            <a:r>
              <a:rPr lang="en-US" dirty="0"/>
              <a:t>Adam Nathan:</a:t>
            </a:r>
            <a:br>
              <a:rPr lang="en-US" dirty="0"/>
            </a:br>
            <a:r>
              <a:rPr lang="en-US" dirty="0"/>
              <a:t>WPF 4.5 Unleashed</a:t>
            </a:r>
            <a:br>
              <a:rPr lang="en-US" dirty="0"/>
            </a:br>
            <a:r>
              <a:rPr lang="en-US" dirty="0"/>
              <a:t>(</a:t>
            </a:r>
            <a:r>
              <a:rPr lang="en-US" dirty="0" err="1"/>
              <a:t>Sams</a:t>
            </a:r>
            <a:r>
              <a:rPr lang="en-US" dirty="0"/>
              <a:t> Publishing, 2013)</a:t>
            </a:r>
          </a:p>
          <a:p>
            <a:pPr marL="0" indent="0">
              <a:buNone/>
            </a:pPr>
            <a:r>
              <a:rPr lang="en-US" dirty="0"/>
              <a:t>ISBN: 0672336979</a:t>
            </a:r>
          </a:p>
        </p:txBody>
      </p:sp>
      <p:pic>
        <p:nvPicPr>
          <p:cNvPr id="10" name="Content Placeholder 9" descr="Graphical user interface&#10;&#10;Description automatically generated">
            <a:extLst>
              <a:ext uri="{FF2B5EF4-FFF2-40B4-BE49-F238E27FC236}">
                <a16:creationId xmlns:a16="http://schemas.microsoft.com/office/drawing/2014/main" id="{DF3FB46A-27E7-94F9-5235-66B487B68641}"/>
              </a:ext>
            </a:extLst>
          </p:cNvPr>
          <p:cNvPicPr>
            <a:picLocks noGrp="1" noChangeAspect="1"/>
          </p:cNvPicPr>
          <p:nvPr>
            <p:ph sz="half" idx="2"/>
          </p:nvPr>
        </p:nvPicPr>
        <p:blipFill rotWithShape="1">
          <a:blip r:embed="rId2"/>
          <a:srcRect t="7333"/>
          <a:stretch/>
        </p:blipFill>
        <p:spPr>
          <a:xfrm>
            <a:off x="2759446" y="2277234"/>
            <a:ext cx="2780694" cy="3382038"/>
          </a:xfrm>
        </p:spPr>
      </p:pic>
      <p:sp>
        <p:nvSpPr>
          <p:cNvPr id="8" name="Content Placeholder 5">
            <a:extLst>
              <a:ext uri="{FF2B5EF4-FFF2-40B4-BE49-F238E27FC236}">
                <a16:creationId xmlns:a16="http://schemas.microsoft.com/office/drawing/2014/main" id="{6E5FBFAC-2948-C619-86FE-3510E50902F9}"/>
              </a:ext>
            </a:extLst>
          </p:cNvPr>
          <p:cNvSpPr txBox="1">
            <a:spLocks/>
          </p:cNvSpPr>
          <p:nvPr/>
        </p:nvSpPr>
        <p:spPr>
          <a:xfrm>
            <a:off x="3253846" y="2142066"/>
            <a:ext cx="4995334" cy="364913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a:p>
        </p:txBody>
      </p:sp>
      <p:sp>
        <p:nvSpPr>
          <p:cNvPr id="11" name="Content Placeholder 5">
            <a:extLst>
              <a:ext uri="{FF2B5EF4-FFF2-40B4-BE49-F238E27FC236}">
                <a16:creationId xmlns:a16="http://schemas.microsoft.com/office/drawing/2014/main" id="{E3C42182-E7CD-4E18-2252-A505C62E2AE4}"/>
              </a:ext>
            </a:extLst>
          </p:cNvPr>
          <p:cNvSpPr txBox="1">
            <a:spLocks/>
          </p:cNvSpPr>
          <p:nvPr/>
        </p:nvSpPr>
        <p:spPr>
          <a:xfrm>
            <a:off x="6651861" y="2142066"/>
            <a:ext cx="1950723" cy="364913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t>Adam Nathan:</a:t>
            </a:r>
            <a:br>
              <a:rPr lang="en-US" dirty="0"/>
            </a:br>
            <a:r>
              <a:rPr lang="en-US" dirty="0"/>
              <a:t>XAML Unleashed (</a:t>
            </a:r>
            <a:r>
              <a:rPr lang="en-US" dirty="0" err="1"/>
              <a:t>Sams</a:t>
            </a:r>
            <a:r>
              <a:rPr lang="en-US" dirty="0"/>
              <a:t> Publishing, 2014)</a:t>
            </a:r>
          </a:p>
          <a:p>
            <a:pPr marL="0" indent="0">
              <a:buFont typeface="Arial"/>
              <a:buNone/>
            </a:pPr>
            <a:r>
              <a:rPr lang="en-US" dirty="0"/>
              <a:t>ISBN: 0672337223</a:t>
            </a:r>
          </a:p>
        </p:txBody>
      </p:sp>
      <p:pic>
        <p:nvPicPr>
          <p:cNvPr id="13" name="Picture 12" descr="A picture containing text&#10;&#10;Description automatically generated">
            <a:extLst>
              <a:ext uri="{FF2B5EF4-FFF2-40B4-BE49-F238E27FC236}">
                <a16:creationId xmlns:a16="http://schemas.microsoft.com/office/drawing/2014/main" id="{96FE9C63-2F2B-2ABB-62D0-B17457E3E6F1}"/>
              </a:ext>
            </a:extLst>
          </p:cNvPr>
          <p:cNvPicPr>
            <a:picLocks noChangeAspect="1"/>
          </p:cNvPicPr>
          <p:nvPr/>
        </p:nvPicPr>
        <p:blipFill>
          <a:blip r:embed="rId3"/>
          <a:stretch>
            <a:fillRect/>
          </a:stretch>
        </p:blipFill>
        <p:spPr>
          <a:xfrm>
            <a:off x="8725504" y="2275614"/>
            <a:ext cx="2780694" cy="3383658"/>
          </a:xfrm>
          <a:prstGeom prst="rect">
            <a:avLst/>
          </a:prstGeom>
        </p:spPr>
      </p:pic>
    </p:spTree>
    <p:extLst>
      <p:ext uri="{BB962C8B-B14F-4D97-AF65-F5344CB8AC3E}">
        <p14:creationId xmlns:p14="http://schemas.microsoft.com/office/powerpoint/2010/main" val="4009401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733A-9F36-BBFF-A02D-907D1BFBB7E6}"/>
              </a:ext>
            </a:extLst>
          </p:cNvPr>
          <p:cNvSpPr>
            <a:spLocks noGrp="1"/>
          </p:cNvSpPr>
          <p:nvPr>
            <p:ph type="title"/>
          </p:nvPr>
        </p:nvSpPr>
        <p:spPr/>
        <p:txBody>
          <a:bodyPr/>
          <a:lstStyle/>
          <a:p>
            <a:r>
              <a:rPr lang="en-US" dirty="0"/>
              <a:t>Namespaces</a:t>
            </a:r>
          </a:p>
        </p:txBody>
      </p:sp>
      <p:sp>
        <p:nvSpPr>
          <p:cNvPr id="3" name="Text Placeholder 2">
            <a:extLst>
              <a:ext uri="{FF2B5EF4-FFF2-40B4-BE49-F238E27FC236}">
                <a16:creationId xmlns:a16="http://schemas.microsoft.com/office/drawing/2014/main" id="{6B0D03B2-5CDB-17B9-E3D9-F5B380172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9628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solidFill>
                  <a:schemeClr val="bg1">
                    <a:lumMod val="50000"/>
                    <a:lumOff val="50000"/>
                  </a:schemeClr>
                </a:solidFill>
              </a:rPr>
              <a:t>A Brief History of </a:t>
            </a:r>
            <a:r>
              <a:rPr lang="en-US" sz="2000" dirty="0" err="1">
                <a:solidFill>
                  <a:schemeClr val="bg1">
                    <a:lumMod val="50000"/>
                    <a:lumOff val="50000"/>
                  </a:schemeClr>
                </a:solidFill>
              </a:rPr>
              <a:t>xaml</a:t>
            </a:r>
            <a:endParaRPr lang="en-US" sz="2000" dirty="0">
              <a:solidFill>
                <a:schemeClr val="bg1">
                  <a:lumMod val="50000"/>
                  <a:lumOff val="50000"/>
                </a:schemeClr>
              </a:solidFill>
            </a:endParaRPr>
          </a:p>
          <a:p>
            <a:pPr marL="342900" indent="-342900">
              <a:buFont typeface="+mj-lt"/>
              <a:buAutoNum type="arabicPeriod"/>
            </a:pPr>
            <a:r>
              <a:rPr lang="en-US" sz="2000" dirty="0">
                <a:solidFill>
                  <a:schemeClr val="bg1">
                    <a:lumMod val="50000"/>
                    <a:lumOff val="50000"/>
                  </a:schemeClr>
                </a:solidFill>
              </a:rPr>
              <a:t>Elements, Attributes, Properties</a:t>
            </a:r>
          </a:p>
          <a:p>
            <a:pPr marL="342900" indent="-342900">
              <a:buFont typeface="+mj-lt"/>
              <a:buAutoNum type="arabicPeriod"/>
            </a:pPr>
            <a:r>
              <a:rPr lang="en-US" sz="2000" dirty="0">
                <a:solidFill>
                  <a:schemeClr val="accent1"/>
                </a:solidFill>
              </a:rPr>
              <a:t>Namespaces</a:t>
            </a:r>
          </a:p>
          <a:p>
            <a:pPr marL="800100" lvl="1" indent="-342900">
              <a:buFont typeface="+mj-lt"/>
              <a:buAutoNum type="arabicPeriod"/>
            </a:pPr>
            <a:r>
              <a:rPr lang="en-US" sz="1800" dirty="0">
                <a:solidFill>
                  <a:schemeClr val="accent1"/>
                </a:solidFill>
              </a:rPr>
              <a:t>Namespace Imports from Other Assemblies</a:t>
            </a:r>
          </a:p>
          <a:p>
            <a:pPr marL="342900" indent="-342900">
              <a:buFont typeface="+mj-lt"/>
              <a:buAutoNum type="arabicPeriod"/>
            </a:pPr>
            <a:r>
              <a:rPr lang="en-US" sz="2000" dirty="0">
                <a:solidFill>
                  <a:schemeClr val="bg1">
                    <a:lumMod val="50000"/>
                    <a:lumOff val="50000"/>
                  </a:schemeClr>
                </a:solidFill>
              </a:rPr>
              <a:t>Type Conversion and Type Converters</a:t>
            </a:r>
          </a:p>
          <a:p>
            <a:pPr marL="342900" indent="-342900">
              <a:buFont typeface="+mj-lt"/>
              <a:buAutoNum type="arabicPeriod"/>
            </a:pPr>
            <a:r>
              <a:rPr lang="en-US" sz="2000" dirty="0">
                <a:solidFill>
                  <a:schemeClr val="bg1">
                    <a:lumMod val="50000"/>
                    <a:lumOff val="50000"/>
                  </a:schemeClr>
                </a:solidFill>
              </a:rPr>
              <a:t>Markup Extensions</a:t>
            </a:r>
          </a:p>
          <a:p>
            <a:pPr marL="342900" indent="-342900">
              <a:buFont typeface="+mj-lt"/>
              <a:buAutoNum type="arabicPeriod"/>
            </a:pPr>
            <a:r>
              <a:rPr lang="en-US" sz="2000" dirty="0">
                <a:solidFill>
                  <a:schemeClr val="tx1">
                    <a:lumMod val="50000"/>
                  </a:schemeClr>
                </a:solidFill>
              </a:rPr>
              <a:t>The Code-Behind and the Generated Code-Behind Files</a:t>
            </a:r>
          </a:p>
          <a:p>
            <a:pPr marL="342900" indent="-342900">
              <a:buFont typeface="+mj-lt"/>
              <a:buAutoNum type="arabicPeriod"/>
            </a:pPr>
            <a:r>
              <a:rPr lang="en-US" sz="2000" dirty="0">
                <a:solidFill>
                  <a:schemeClr val="bg1">
                    <a:lumMod val="50000"/>
                    <a:lumOff val="50000"/>
                  </a:schemeClr>
                </a:solidFill>
              </a:rPr>
              <a:t>Naming and Identifying Items</a:t>
            </a:r>
          </a:p>
          <a:p>
            <a:pPr marL="800100" lvl="1" indent="-342900">
              <a:buFont typeface="+mj-lt"/>
              <a:buAutoNum type="arabicPeriod"/>
            </a:pPr>
            <a:r>
              <a:rPr lang="en-US" sz="1800" dirty="0">
                <a:solidFill>
                  <a:schemeClr val="bg1">
                    <a:lumMod val="50000"/>
                    <a:lumOff val="50000"/>
                  </a:schemeClr>
                </a:solidFill>
              </a:rPr>
              <a:t>The x:Name Attribute</a:t>
            </a:r>
          </a:p>
          <a:p>
            <a:pPr marL="342900" indent="-342900">
              <a:buFont typeface="+mj-lt"/>
              <a:buAutoNum type="arabicPeriod"/>
            </a:pPr>
            <a:r>
              <a:rPr lang="en-US" sz="2000" dirty="0">
                <a:solidFill>
                  <a:schemeClr val="bg1">
                    <a:lumMod val="50000"/>
                    <a:lumOff val="50000"/>
                  </a:schemeClr>
                </a:solidFill>
              </a:rPr>
              <a:t>Linting, </a:t>
            </a:r>
            <a:r>
              <a:rPr lang="en-US" sz="2000" dirty="0" err="1">
                <a:solidFill>
                  <a:schemeClr val="bg1">
                    <a:lumMod val="50000"/>
                    <a:lumOff val="50000"/>
                  </a:schemeClr>
                </a:solidFill>
              </a:rPr>
              <a:t>xaml</a:t>
            </a:r>
            <a:r>
              <a:rPr lang="en-US" sz="2000" dirty="0">
                <a:solidFill>
                  <a:schemeClr val="bg1">
                    <a:lumMod val="50000"/>
                    <a:lumOff val="50000"/>
                  </a:schemeClr>
                </a:solidFill>
              </a:rPr>
              <a:t> </a:t>
            </a:r>
            <a:r>
              <a:rPr lang="en-US" sz="2000" dirty="0" err="1">
                <a:solidFill>
                  <a:schemeClr val="bg1">
                    <a:lumMod val="50000"/>
                    <a:lumOff val="50000"/>
                  </a:schemeClr>
                </a:solidFill>
              </a:rPr>
              <a:t>Codestyle</a:t>
            </a:r>
            <a:r>
              <a:rPr lang="en-US" sz="2000" dirty="0">
                <a:solidFill>
                  <a:schemeClr val="bg1">
                    <a:lumMod val="50000"/>
                    <a:lumOff val="50000"/>
                  </a:schemeClr>
                </a:solidFill>
              </a:rPr>
              <a:t>, </a:t>
            </a:r>
            <a:r>
              <a:rPr lang="en-US" sz="2000" dirty="0" err="1">
                <a:solidFill>
                  <a:schemeClr val="bg1">
                    <a:lumMod val="50000"/>
                    <a:lumOff val="50000"/>
                  </a:schemeClr>
                </a:solidFill>
              </a:rPr>
              <a:t>xamlStyler</a:t>
            </a:r>
            <a:endParaRPr lang="en-US" sz="2000" dirty="0">
              <a:solidFill>
                <a:schemeClr val="bg1">
                  <a:lumMod val="50000"/>
                  <a:lumOff val="50000"/>
                </a:schemeClr>
              </a:solidFill>
            </a:endParaRPr>
          </a:p>
        </p:txBody>
      </p:sp>
    </p:spTree>
    <p:extLst>
      <p:ext uri="{BB962C8B-B14F-4D97-AF65-F5344CB8AC3E}">
        <p14:creationId xmlns:p14="http://schemas.microsoft.com/office/powerpoint/2010/main" val="2428138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F32D-D4A8-AAEC-06C6-F26CA3BD015D}"/>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4DA06EF9-102F-3C8B-1E6C-5C83EB2C6C17}"/>
              </a:ext>
            </a:extLst>
          </p:cNvPr>
          <p:cNvSpPr>
            <a:spLocks noGrp="1"/>
          </p:cNvSpPr>
          <p:nvPr>
            <p:ph idx="1"/>
          </p:nvPr>
        </p:nvSpPr>
        <p:spPr/>
        <p:txBody>
          <a:bodyPr/>
          <a:lstStyle/>
          <a:p>
            <a:r>
              <a:rPr lang="en-US" dirty="0">
                <a:solidFill>
                  <a:schemeClr val="accent2"/>
                </a:solidFill>
              </a:rPr>
              <a:t>Namespaces</a:t>
            </a:r>
            <a:r>
              <a:rPr lang="en-US" dirty="0"/>
              <a:t> </a:t>
            </a:r>
            <a:r>
              <a:rPr lang="en-US" dirty="0">
                <a:solidFill>
                  <a:schemeClr val="accent1"/>
                </a:solidFill>
              </a:rPr>
              <a:t>provide information for the XAML parser to find the correct class for an element.</a:t>
            </a:r>
          </a:p>
          <a:p>
            <a:r>
              <a:rPr lang="en-US" dirty="0"/>
              <a:t>XAML namespaces are declared using </a:t>
            </a:r>
            <a:r>
              <a:rPr lang="en-US" i="1" dirty="0" err="1">
                <a:solidFill>
                  <a:schemeClr val="accent2"/>
                </a:solidFill>
                <a:latin typeface="Consolas" panose="020B0609020204030204" pitchFamily="49" charset="0"/>
              </a:rPr>
              <a:t>xmlns</a:t>
            </a:r>
            <a:r>
              <a:rPr lang="en-US" dirty="0"/>
              <a:t> attributes.</a:t>
            </a:r>
          </a:p>
          <a:p>
            <a:r>
              <a:rPr lang="en-US" dirty="0"/>
              <a:t>These attributes can be placed inside any element start tag.</a:t>
            </a:r>
          </a:p>
          <a:p>
            <a:pPr lvl="1"/>
            <a:r>
              <a:rPr lang="en-US" dirty="0"/>
              <a:t>However, conventionally all namespaces are declared in the root tag.</a:t>
            </a:r>
          </a:p>
          <a:p>
            <a:r>
              <a:rPr lang="en-US" dirty="0"/>
              <a:t>After a namespace is declared, it can be used in any descendant tags.</a:t>
            </a:r>
          </a:p>
          <a:p>
            <a:r>
              <a:rPr lang="en-US" dirty="0"/>
              <a:t>Namespaces can be described with or without a </a:t>
            </a:r>
            <a:r>
              <a:rPr lang="en-US" dirty="0">
                <a:solidFill>
                  <a:schemeClr val="accent2"/>
                </a:solidFill>
              </a:rPr>
              <a:t>prefix </a:t>
            </a:r>
            <a:r>
              <a:rPr lang="en-US" dirty="0"/>
              <a:t>(i.e., </a:t>
            </a:r>
            <a:r>
              <a:rPr lang="en-US" dirty="0" err="1">
                <a:latin typeface="Consolas" panose="020B0609020204030204" pitchFamily="49" charset="0"/>
              </a:rPr>
              <a:t>xmlns</a:t>
            </a:r>
            <a:r>
              <a:rPr lang="en-US" dirty="0">
                <a:latin typeface="Consolas" panose="020B0609020204030204" pitchFamily="49" charset="0"/>
              </a:rPr>
              <a:t>=</a:t>
            </a:r>
            <a:r>
              <a:rPr lang="en-US" dirty="0">
                <a:solidFill>
                  <a:schemeClr val="accent4"/>
                </a:solidFill>
                <a:latin typeface="Consolas" panose="020B0609020204030204" pitchFamily="49" charset="0"/>
              </a:rPr>
              <a:t>"key"</a:t>
            </a:r>
            <a:r>
              <a:rPr lang="en-US" dirty="0"/>
              <a:t>, or </a:t>
            </a:r>
            <a:r>
              <a:rPr lang="en-US" dirty="0" err="1">
                <a:latin typeface="Consolas" panose="020B0609020204030204" pitchFamily="49" charset="0"/>
              </a:rPr>
              <a:t>xmlns:prefix</a:t>
            </a:r>
            <a:r>
              <a:rPr lang="en-US" dirty="0">
                <a:latin typeface="Consolas" panose="020B0609020204030204" pitchFamily="49" charset="0"/>
              </a:rPr>
              <a:t>=</a:t>
            </a:r>
            <a:r>
              <a:rPr lang="en-US" dirty="0">
                <a:solidFill>
                  <a:schemeClr val="accent4"/>
                </a:solidFill>
                <a:latin typeface="Consolas" panose="020B0609020204030204" pitchFamily="49" charset="0"/>
              </a:rPr>
              <a:t>"key"</a:t>
            </a:r>
            <a:r>
              <a:rPr lang="en-US" dirty="0"/>
              <a:t>) They are used with (or without) the same prefix in the document.</a:t>
            </a:r>
          </a:p>
          <a:p>
            <a:r>
              <a:rPr lang="en-US" dirty="0"/>
              <a:t>By convention, XAML namespaces are often URIs. (They look like web URLs, but there is usually nothing at the address.)</a:t>
            </a:r>
          </a:p>
        </p:txBody>
      </p:sp>
    </p:spTree>
    <p:extLst>
      <p:ext uri="{BB962C8B-B14F-4D97-AF65-F5344CB8AC3E}">
        <p14:creationId xmlns:p14="http://schemas.microsoft.com/office/powerpoint/2010/main" val="2718098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F6D6-83B9-E2CB-2344-5AC6E49A9A1D}"/>
              </a:ext>
            </a:extLst>
          </p:cNvPr>
          <p:cNvSpPr>
            <a:spLocks noGrp="1"/>
          </p:cNvSpPr>
          <p:nvPr>
            <p:ph type="title"/>
          </p:nvPr>
        </p:nvSpPr>
        <p:spPr/>
        <p:txBody>
          <a:bodyPr/>
          <a:lstStyle/>
          <a:p>
            <a:r>
              <a:rPr lang="en-US" dirty="0"/>
              <a:t>The WPF Default Root Namespace</a:t>
            </a:r>
          </a:p>
        </p:txBody>
      </p:sp>
      <p:sp>
        <p:nvSpPr>
          <p:cNvPr id="3" name="Content Placeholder 2">
            <a:extLst>
              <a:ext uri="{FF2B5EF4-FFF2-40B4-BE49-F238E27FC236}">
                <a16:creationId xmlns:a16="http://schemas.microsoft.com/office/drawing/2014/main" id="{E27E5DE9-4003-FCA7-9B6D-5C2E198ED64E}"/>
              </a:ext>
            </a:extLst>
          </p:cNvPr>
          <p:cNvSpPr>
            <a:spLocks noGrp="1"/>
          </p:cNvSpPr>
          <p:nvPr>
            <p:ph idx="1"/>
          </p:nvPr>
        </p:nvSpPr>
        <p:spPr/>
        <p:txBody>
          <a:bodyPr/>
          <a:lstStyle/>
          <a:p>
            <a:pPr marL="0" indent="0">
              <a:buNone/>
            </a:pPr>
            <a:r>
              <a:rPr lang="en-US" dirty="0">
                <a:solidFill>
                  <a:schemeClr val="accent1"/>
                </a:solidFill>
              </a:rPr>
              <a:t>The </a:t>
            </a:r>
            <a:r>
              <a:rPr lang="en-US" dirty="0">
                <a:solidFill>
                  <a:schemeClr val="accent2"/>
                </a:solidFill>
              </a:rPr>
              <a:t>WPF default root namespace </a:t>
            </a:r>
            <a:r>
              <a:rPr lang="en-US" dirty="0">
                <a:solidFill>
                  <a:schemeClr val="accent1"/>
                </a:solidFill>
              </a:rPr>
              <a:t>is usually mapped without a prefix </a:t>
            </a:r>
            <a:r>
              <a:rPr lang="en-US" dirty="0"/>
              <a:t>to the following namespace:</a:t>
            </a:r>
          </a:p>
          <a:p>
            <a:pPr marL="0" indent="0">
              <a:buNone/>
            </a:pPr>
            <a:r>
              <a:rPr lang="en-US" dirty="0" err="1">
                <a:latin typeface="Consolas" panose="020B0609020204030204" pitchFamily="49" charset="0"/>
              </a:rPr>
              <a:t>xmlns</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/presentation"</a:t>
            </a:r>
          </a:p>
          <a:p>
            <a:pPr marL="0" indent="0">
              <a:buNone/>
            </a:pPr>
            <a:r>
              <a:rPr lang="en-US" dirty="0">
                <a:solidFill>
                  <a:schemeClr val="accent1"/>
                </a:solidFill>
              </a:rPr>
              <a:t>This XAML namespace contains all WPF classes.</a:t>
            </a:r>
          </a:p>
          <a:p>
            <a:pPr marL="0" indent="0">
              <a:buNone/>
            </a:pPr>
            <a:r>
              <a:rPr lang="en-US" dirty="0"/>
              <a:t>Later WPF editions have other schemas, with the </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a:t> part replaced, however, there are not a lot of interesting new features, on the other hand, there are some bugs and incompatibilities, so the 2006 version is usually preferred.</a:t>
            </a:r>
          </a:p>
        </p:txBody>
      </p:sp>
    </p:spTree>
    <p:extLst>
      <p:ext uri="{BB962C8B-B14F-4D97-AF65-F5344CB8AC3E}">
        <p14:creationId xmlns:p14="http://schemas.microsoft.com/office/powerpoint/2010/main" val="555432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3494-F05C-1A43-7252-2B4A8D455D50}"/>
              </a:ext>
            </a:extLst>
          </p:cNvPr>
          <p:cNvSpPr>
            <a:spLocks noGrp="1"/>
          </p:cNvSpPr>
          <p:nvPr>
            <p:ph type="title"/>
          </p:nvPr>
        </p:nvSpPr>
        <p:spPr/>
        <p:txBody>
          <a:bodyPr/>
          <a:lstStyle/>
          <a:p>
            <a:r>
              <a:rPr lang="en-US" dirty="0"/>
              <a:t>Some Markup Extensions from the WPF Namespace</a:t>
            </a:r>
          </a:p>
        </p:txBody>
      </p:sp>
      <p:sp>
        <p:nvSpPr>
          <p:cNvPr id="3" name="Content Placeholder 2">
            <a:extLst>
              <a:ext uri="{FF2B5EF4-FFF2-40B4-BE49-F238E27FC236}">
                <a16:creationId xmlns:a16="http://schemas.microsoft.com/office/drawing/2014/main" id="{8F08AB57-7438-9A02-D9A1-65952E7AB416}"/>
              </a:ext>
            </a:extLst>
          </p:cNvPr>
          <p:cNvSpPr>
            <a:spLocks noGrp="1"/>
          </p:cNvSpPr>
          <p:nvPr>
            <p:ph idx="1"/>
          </p:nvPr>
        </p:nvSpPr>
        <p:spPr/>
        <p:txBody>
          <a:bodyPr>
            <a:normAutofit/>
          </a:bodyPr>
          <a:lstStyle/>
          <a:p>
            <a:r>
              <a:rPr lang="en-US" dirty="0" err="1">
                <a:solidFill>
                  <a:schemeClr val="accent5"/>
                </a:solidFill>
                <a:latin typeface="Consolas" panose="020B0609020204030204" pitchFamily="49" charset="0"/>
              </a:rPr>
              <a:t>StaticResource</a:t>
            </a:r>
            <a:r>
              <a:rPr lang="en-US" dirty="0"/>
              <a:t>, </a:t>
            </a:r>
            <a:r>
              <a:rPr lang="en-US" dirty="0" err="1">
                <a:solidFill>
                  <a:schemeClr val="accent5"/>
                </a:solidFill>
                <a:latin typeface="Consolas" panose="020B0609020204030204" pitchFamily="49" charset="0"/>
              </a:rPr>
              <a:t>DynamicResource</a:t>
            </a:r>
            <a:r>
              <a:rPr lang="en-US" dirty="0"/>
              <a:t>, </a:t>
            </a:r>
            <a:r>
              <a:rPr lang="en-US" dirty="0">
                <a:solidFill>
                  <a:schemeClr val="accent5"/>
                </a:solidFill>
                <a:latin typeface="Consolas" panose="020B0609020204030204" pitchFamily="49" charset="0"/>
              </a:rPr>
              <a:t>Binding</a:t>
            </a:r>
            <a:r>
              <a:rPr lang="en-US" dirty="0"/>
              <a:t>, </a:t>
            </a:r>
            <a:r>
              <a:rPr lang="en-US" dirty="0" err="1">
                <a:solidFill>
                  <a:schemeClr val="accent5"/>
                </a:solidFill>
                <a:latin typeface="Consolas" panose="020B0609020204030204" pitchFamily="49" charset="0"/>
              </a:rPr>
              <a:t>TemplateBinding</a:t>
            </a:r>
            <a:r>
              <a:rPr lang="en-US" dirty="0"/>
              <a:t>, </a:t>
            </a:r>
            <a:r>
              <a:rPr lang="en-US" dirty="0" err="1">
                <a:solidFill>
                  <a:schemeClr val="accent5"/>
                </a:solidFill>
                <a:latin typeface="Consolas" panose="020B0609020204030204" pitchFamily="49" charset="0"/>
              </a:rPr>
              <a:t>RelativeSource</a:t>
            </a:r>
            <a:endParaRPr lang="en-US" dirty="0">
              <a:solidFill>
                <a:schemeClr val="accent5"/>
              </a:solidFill>
              <a:latin typeface="Consolas" panose="020B0609020204030204" pitchFamily="49" charset="0"/>
            </a:endParaRPr>
          </a:p>
          <a:p>
            <a:r>
              <a:rPr lang="en-US" dirty="0"/>
              <a:t>See them in action the next time</a:t>
            </a:r>
          </a:p>
        </p:txBody>
      </p:sp>
    </p:spTree>
    <p:extLst>
      <p:ext uri="{BB962C8B-B14F-4D97-AF65-F5344CB8AC3E}">
        <p14:creationId xmlns:p14="http://schemas.microsoft.com/office/powerpoint/2010/main" val="1381802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F6D6-83B9-E2CB-2344-5AC6E49A9A1D}"/>
              </a:ext>
            </a:extLst>
          </p:cNvPr>
          <p:cNvSpPr>
            <a:spLocks noGrp="1"/>
          </p:cNvSpPr>
          <p:nvPr>
            <p:ph type="title"/>
          </p:nvPr>
        </p:nvSpPr>
        <p:spPr/>
        <p:txBody>
          <a:bodyPr/>
          <a:lstStyle/>
          <a:p>
            <a:r>
              <a:rPr lang="en-US" dirty="0"/>
              <a:t>The Default XAML Namespace</a:t>
            </a:r>
          </a:p>
        </p:txBody>
      </p:sp>
      <p:sp>
        <p:nvSpPr>
          <p:cNvPr id="3" name="Content Placeholder 2">
            <a:extLst>
              <a:ext uri="{FF2B5EF4-FFF2-40B4-BE49-F238E27FC236}">
                <a16:creationId xmlns:a16="http://schemas.microsoft.com/office/drawing/2014/main" id="{E27E5DE9-4003-FCA7-9B6D-5C2E198ED64E}"/>
              </a:ext>
            </a:extLst>
          </p:cNvPr>
          <p:cNvSpPr>
            <a:spLocks noGrp="1"/>
          </p:cNvSpPr>
          <p:nvPr>
            <p:ph idx="1"/>
          </p:nvPr>
        </p:nvSpPr>
        <p:spPr/>
        <p:txBody>
          <a:bodyPr/>
          <a:lstStyle/>
          <a:p>
            <a:pPr marL="0" indent="0">
              <a:buNone/>
            </a:pPr>
            <a:r>
              <a:rPr lang="en-US" dirty="0">
                <a:solidFill>
                  <a:schemeClr val="accent1"/>
                </a:solidFill>
              </a:rPr>
              <a:t>The </a:t>
            </a:r>
            <a:r>
              <a:rPr lang="en-US" dirty="0">
                <a:solidFill>
                  <a:schemeClr val="accent2"/>
                </a:solidFill>
              </a:rPr>
              <a:t>default XAML namespace </a:t>
            </a:r>
            <a:r>
              <a:rPr lang="en-US" dirty="0">
                <a:solidFill>
                  <a:schemeClr val="accent1"/>
                </a:solidFill>
              </a:rPr>
              <a:t>is usually mapped with the "</a:t>
            </a:r>
            <a:r>
              <a:rPr lang="en-US" dirty="0">
                <a:solidFill>
                  <a:schemeClr val="accent1"/>
                </a:solidFill>
                <a:latin typeface="Consolas" panose="020B0609020204030204" pitchFamily="49" charset="0"/>
              </a:rPr>
              <a:t>x</a:t>
            </a:r>
            <a:r>
              <a:rPr lang="en-US" dirty="0">
                <a:solidFill>
                  <a:schemeClr val="accent1"/>
                </a:solidFill>
              </a:rPr>
              <a:t>" prefix </a:t>
            </a:r>
            <a:r>
              <a:rPr lang="en-US" dirty="0"/>
              <a:t>to the following namespace:</a:t>
            </a:r>
          </a:p>
          <a:p>
            <a:pPr marL="0" indent="0">
              <a:buNone/>
            </a:pPr>
            <a:r>
              <a:rPr lang="en-US" dirty="0" err="1">
                <a:latin typeface="Consolas" panose="020B0609020204030204" pitchFamily="49" charset="0"/>
              </a:rPr>
              <a:t>xmlns:x</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a:t>
            </a:r>
            <a:endParaRPr lang="en-US" dirty="0">
              <a:solidFill>
                <a:schemeClr val="accent4"/>
              </a:solidFill>
            </a:endParaRPr>
          </a:p>
          <a:p>
            <a:pPr marL="0" indent="0">
              <a:buNone/>
            </a:pPr>
            <a:r>
              <a:rPr lang="en-US" dirty="0"/>
              <a:t>This namespace contains some XAML utility features that modify how the XAML document is parsed, interpreted, and compiled.</a:t>
            </a:r>
          </a:p>
        </p:txBody>
      </p:sp>
    </p:spTree>
    <p:extLst>
      <p:ext uri="{BB962C8B-B14F-4D97-AF65-F5344CB8AC3E}">
        <p14:creationId xmlns:p14="http://schemas.microsoft.com/office/powerpoint/2010/main" val="1026952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3494-F05C-1A43-7252-2B4A8D455D50}"/>
              </a:ext>
            </a:extLst>
          </p:cNvPr>
          <p:cNvSpPr>
            <a:spLocks noGrp="1"/>
          </p:cNvSpPr>
          <p:nvPr>
            <p:ph type="title"/>
          </p:nvPr>
        </p:nvSpPr>
        <p:spPr/>
        <p:txBody>
          <a:bodyPr/>
          <a:lstStyle/>
          <a:p>
            <a:r>
              <a:rPr lang="en-US" dirty="0"/>
              <a:t>Some Markup Extensions from the XAML Namespace</a:t>
            </a:r>
          </a:p>
        </p:txBody>
      </p:sp>
      <p:sp>
        <p:nvSpPr>
          <p:cNvPr id="3" name="Content Placeholder 2">
            <a:extLst>
              <a:ext uri="{FF2B5EF4-FFF2-40B4-BE49-F238E27FC236}">
                <a16:creationId xmlns:a16="http://schemas.microsoft.com/office/drawing/2014/main" id="{8F08AB57-7438-9A02-D9A1-65952E7AB416}"/>
              </a:ext>
            </a:extLst>
          </p:cNvPr>
          <p:cNvSpPr>
            <a:spLocks noGrp="1"/>
          </p:cNvSpPr>
          <p:nvPr>
            <p:ph idx="1"/>
          </p:nvPr>
        </p:nvSpPr>
        <p:spPr/>
        <p:txBody>
          <a:bodyPr>
            <a:normAutofit lnSpcReduction="10000"/>
          </a:bodyPr>
          <a:lstStyle/>
          <a:p>
            <a:r>
              <a:rPr lang="en-US" dirty="0">
                <a:latin typeface="Consolas" panose="020B0609020204030204" pitchFamily="49" charset="0"/>
              </a:rPr>
              <a:t>x:Key</a:t>
            </a:r>
            <a:r>
              <a:rPr lang="en-US" dirty="0"/>
              <a:t>: Sets a unique key for each resource in a dictionary (frequently used in resource dictionaries, see later).</a:t>
            </a:r>
          </a:p>
          <a:p>
            <a:r>
              <a:rPr lang="en-US" dirty="0">
                <a:latin typeface="Consolas" panose="020B0609020204030204" pitchFamily="49" charset="0"/>
              </a:rPr>
              <a:t>x:Class</a:t>
            </a:r>
            <a:r>
              <a:rPr lang="en-US" dirty="0"/>
              <a:t>: Specifies the CLR namespace and class name for the class that provides code-behind (see later) for a XAML page.</a:t>
            </a:r>
          </a:p>
          <a:p>
            <a:r>
              <a:rPr lang="en-US" dirty="0">
                <a:latin typeface="Consolas" panose="020B0609020204030204" pitchFamily="49" charset="0"/>
              </a:rPr>
              <a:t>x:Name</a:t>
            </a:r>
            <a:r>
              <a:rPr lang="en-US" dirty="0"/>
              <a:t>: Specifies a run-time object name (see later) for the instance that exists in run-time code after an object element is processed.</a:t>
            </a:r>
          </a:p>
          <a:p>
            <a:r>
              <a:rPr lang="en-US" dirty="0"/>
              <a:t>x:Null: Specifies null as a value for a property and can be used either for attributes or property element values.</a:t>
            </a:r>
          </a:p>
          <a:p>
            <a:r>
              <a:rPr lang="en-US" dirty="0">
                <a:latin typeface="Consolas" panose="020B0609020204030204" pitchFamily="49" charset="0"/>
              </a:rPr>
              <a:t>x:Static</a:t>
            </a:r>
            <a:r>
              <a:rPr lang="en-US" dirty="0"/>
              <a:t>: Enables a reference that returns a static value that is not otherwise a XAML-compatible property.</a:t>
            </a:r>
          </a:p>
          <a:p>
            <a:r>
              <a:rPr lang="en-US" dirty="0">
                <a:latin typeface="Consolas" panose="020B0609020204030204" pitchFamily="49" charset="0"/>
              </a:rPr>
              <a:t>x:Type</a:t>
            </a:r>
            <a:r>
              <a:rPr lang="en-US" dirty="0"/>
              <a:t>: Constructs a </a:t>
            </a:r>
            <a:r>
              <a:rPr lang="en-US" dirty="0">
                <a:solidFill>
                  <a:schemeClr val="accent5"/>
                </a:solidFill>
                <a:latin typeface="Consolas" panose="020B0609020204030204" pitchFamily="49" charset="0"/>
              </a:rPr>
              <a:t>Type</a:t>
            </a:r>
            <a:r>
              <a:rPr lang="en-US" dirty="0"/>
              <a:t> reference based on a type name.</a:t>
            </a:r>
          </a:p>
        </p:txBody>
      </p:sp>
    </p:spTree>
    <p:extLst>
      <p:ext uri="{BB962C8B-B14F-4D97-AF65-F5344CB8AC3E}">
        <p14:creationId xmlns:p14="http://schemas.microsoft.com/office/powerpoint/2010/main" val="1048988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6A69-0A0D-E6F7-34BD-C950309165B9}"/>
              </a:ext>
            </a:extLst>
          </p:cNvPr>
          <p:cNvSpPr>
            <a:spLocks noGrp="1"/>
          </p:cNvSpPr>
          <p:nvPr>
            <p:ph type="title"/>
          </p:nvPr>
        </p:nvSpPr>
        <p:spPr/>
        <p:txBody>
          <a:bodyPr/>
          <a:lstStyle/>
          <a:p>
            <a:r>
              <a:rPr lang="en-US" dirty="0"/>
              <a:t>Custom Namespace Prefixes</a:t>
            </a:r>
          </a:p>
        </p:txBody>
      </p:sp>
      <p:sp>
        <p:nvSpPr>
          <p:cNvPr id="3" name="Content Placeholder 2">
            <a:extLst>
              <a:ext uri="{FF2B5EF4-FFF2-40B4-BE49-F238E27FC236}">
                <a16:creationId xmlns:a16="http://schemas.microsoft.com/office/drawing/2014/main" id="{9B7F7E28-3EE4-670B-DB51-CE20AA493E0B}"/>
              </a:ext>
            </a:extLst>
          </p:cNvPr>
          <p:cNvSpPr>
            <a:spLocks noGrp="1"/>
          </p:cNvSpPr>
          <p:nvPr>
            <p:ph idx="1"/>
          </p:nvPr>
        </p:nvSpPr>
        <p:spPr/>
        <p:txBody>
          <a:bodyPr>
            <a:normAutofit/>
          </a:bodyPr>
          <a:lstStyle/>
          <a:p>
            <a:pPr marL="0" indent="0">
              <a:buNone/>
            </a:pPr>
            <a:r>
              <a:rPr lang="en-US" dirty="0"/>
              <a:t>In order to include custom types in XAML, </a:t>
            </a:r>
            <a:r>
              <a:rPr lang="en-US" dirty="0">
                <a:solidFill>
                  <a:schemeClr val="accent1"/>
                </a:solidFill>
              </a:rPr>
              <a:t>an assembly can be specified as part of a custom namespace mapping</a:t>
            </a:r>
            <a:r>
              <a:rPr lang="en-US" dirty="0"/>
              <a:t>.</a:t>
            </a:r>
          </a:p>
          <a:p>
            <a:pPr marL="0" indent="0">
              <a:buNone/>
            </a:pPr>
            <a:r>
              <a:rPr lang="en-US" dirty="0"/>
              <a:t>The mapping syntax looks like the following:</a:t>
            </a:r>
          </a:p>
          <a:p>
            <a:pPr marL="0" indent="0">
              <a:buNone/>
            </a:pPr>
            <a:r>
              <a:rPr lang="en-US" dirty="0" err="1">
                <a:latin typeface="Consolas" panose="020B0609020204030204" pitchFamily="49" charset="0"/>
              </a:rPr>
              <a:t>xmlns:</a:t>
            </a:r>
            <a:r>
              <a:rPr lang="en-US" i="1" dirty="0" err="1">
                <a:latin typeface="Consolas" panose="020B0609020204030204" pitchFamily="49" charset="0"/>
              </a:rPr>
              <a:t>Prefix</a:t>
            </a:r>
            <a:r>
              <a:rPr lang="en-US" dirty="0">
                <a:latin typeface="Consolas" panose="020B0609020204030204" pitchFamily="49" charset="0"/>
              </a:rPr>
              <a:t>=</a:t>
            </a:r>
            <a:r>
              <a:rPr lang="en-US" dirty="0">
                <a:solidFill>
                  <a:schemeClr val="accent4"/>
                </a:solidFill>
                <a:latin typeface="Consolas" panose="020B0609020204030204" pitchFamily="49" charset="0"/>
              </a:rPr>
              <a:t>"</a:t>
            </a:r>
            <a:r>
              <a:rPr lang="en-US" dirty="0" err="1">
                <a:solidFill>
                  <a:schemeClr val="accent6"/>
                </a:solidFill>
                <a:latin typeface="Consolas" panose="020B0609020204030204" pitchFamily="49" charset="0"/>
              </a:rPr>
              <a:t>clr-namespace:</a:t>
            </a:r>
            <a:r>
              <a:rPr lang="en-US" i="1" dirty="0" err="1">
                <a:solidFill>
                  <a:schemeClr val="accent4"/>
                </a:solidFill>
                <a:latin typeface="Consolas" panose="020B0609020204030204" pitchFamily="49" charset="0"/>
              </a:rPr>
              <a:t>Namespace</a:t>
            </a:r>
            <a:r>
              <a:rPr lang="en-US" dirty="0" err="1">
                <a:solidFill>
                  <a:schemeClr val="accent6"/>
                </a:solidFill>
                <a:latin typeface="Consolas" panose="020B0609020204030204" pitchFamily="49" charset="0"/>
              </a:rPr>
              <a:t>;assembly</a:t>
            </a:r>
            <a:r>
              <a:rPr lang="en-US" dirty="0">
                <a:solidFill>
                  <a:schemeClr val="accent6"/>
                </a:solidFill>
                <a:latin typeface="Consolas" panose="020B0609020204030204" pitchFamily="49" charset="0"/>
              </a:rPr>
              <a:t>=</a:t>
            </a:r>
            <a:r>
              <a:rPr lang="en-US" i="1" dirty="0" err="1">
                <a:solidFill>
                  <a:schemeClr val="accent4"/>
                </a:solidFill>
                <a:latin typeface="Consolas" panose="020B0609020204030204" pitchFamily="49" charset="0"/>
              </a:rPr>
              <a:t>AssemblyName</a:t>
            </a:r>
            <a:r>
              <a:rPr lang="en-US" dirty="0">
                <a:solidFill>
                  <a:schemeClr val="accent4"/>
                </a:solidFill>
                <a:latin typeface="Consolas" panose="020B0609020204030204" pitchFamily="49" charset="0"/>
              </a:rPr>
              <a:t>"</a:t>
            </a:r>
          </a:p>
          <a:p>
            <a:pPr marL="0" indent="0">
              <a:buNone/>
            </a:pPr>
            <a:r>
              <a:rPr lang="en-US" i="1" dirty="0"/>
              <a:t>Prefix</a:t>
            </a:r>
            <a:r>
              <a:rPr lang="en-US" dirty="0"/>
              <a:t>: This is the XML prefix you want to use to indicate that namespace in your XAML markup. For example, the XAML language uses the x prefix.</a:t>
            </a:r>
          </a:p>
          <a:p>
            <a:pPr marL="0" indent="0">
              <a:buNone/>
            </a:pPr>
            <a:r>
              <a:rPr lang="en-US" i="1" dirty="0"/>
              <a:t>Namespace</a:t>
            </a:r>
            <a:r>
              <a:rPr lang="en-US" dirty="0"/>
              <a:t>: This is the fully qualified .NET namespace name.</a:t>
            </a:r>
          </a:p>
          <a:p>
            <a:pPr marL="0" indent="0">
              <a:buNone/>
            </a:pPr>
            <a:r>
              <a:rPr lang="en-US" i="1" dirty="0" err="1"/>
              <a:t>AssemblyName</a:t>
            </a:r>
            <a:r>
              <a:rPr lang="en-US" dirty="0"/>
              <a:t>: This is the assembly where the type is declared, without the .</a:t>
            </a:r>
            <a:r>
              <a:rPr lang="en-US" dirty="0" err="1"/>
              <a:t>dll</a:t>
            </a:r>
            <a:r>
              <a:rPr lang="en-US" dirty="0"/>
              <a:t> extension. This assembly must be referenced in your project. If you want to use your project assembly, leave this out.</a:t>
            </a:r>
          </a:p>
        </p:txBody>
      </p:sp>
    </p:spTree>
    <p:extLst>
      <p:ext uri="{BB962C8B-B14F-4D97-AF65-F5344CB8AC3E}">
        <p14:creationId xmlns:p14="http://schemas.microsoft.com/office/powerpoint/2010/main" val="1939031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6A69-0A0D-E6F7-34BD-C950309165B9}"/>
              </a:ext>
            </a:extLst>
          </p:cNvPr>
          <p:cNvSpPr>
            <a:spLocks noGrp="1"/>
          </p:cNvSpPr>
          <p:nvPr>
            <p:ph type="title"/>
          </p:nvPr>
        </p:nvSpPr>
        <p:spPr/>
        <p:txBody>
          <a:bodyPr/>
          <a:lstStyle/>
          <a:p>
            <a:r>
              <a:rPr lang="en-US" dirty="0"/>
              <a:t>Custom Namespace Prefixes</a:t>
            </a:r>
          </a:p>
        </p:txBody>
      </p:sp>
      <p:sp>
        <p:nvSpPr>
          <p:cNvPr id="3" name="Content Placeholder 2">
            <a:extLst>
              <a:ext uri="{FF2B5EF4-FFF2-40B4-BE49-F238E27FC236}">
                <a16:creationId xmlns:a16="http://schemas.microsoft.com/office/drawing/2014/main" id="{9B7F7E28-3EE4-670B-DB51-CE20AA493E0B}"/>
              </a:ext>
            </a:extLst>
          </p:cNvPr>
          <p:cNvSpPr>
            <a:spLocks noGrp="1"/>
          </p:cNvSpPr>
          <p:nvPr>
            <p:ph idx="1"/>
          </p:nvPr>
        </p:nvSpPr>
        <p:spPr/>
        <p:txBody>
          <a:bodyPr/>
          <a:lstStyle/>
          <a:p>
            <a:pPr marL="0" indent="0">
              <a:buNone/>
            </a:pPr>
            <a:r>
              <a:rPr lang="en-US" dirty="0"/>
              <a:t>To access types in the System namespace, use the following namespace prefix:</a:t>
            </a:r>
          </a:p>
          <a:p>
            <a:pPr marL="0" indent="0">
              <a:buNone/>
            </a:pPr>
            <a:r>
              <a:rPr lang="en-US" dirty="0" err="1">
                <a:latin typeface="Consolas" panose="020B0609020204030204" pitchFamily="49" charset="0"/>
              </a:rPr>
              <a:t>xmlns:sys</a:t>
            </a:r>
            <a:r>
              <a:rPr lang="en-US" dirty="0">
                <a:latin typeface="Consolas" panose="020B0609020204030204" pitchFamily="49" charset="0"/>
              </a:rPr>
              <a:t>=</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clr-namespace:System;assembly</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mscorlib</a:t>
            </a:r>
            <a:r>
              <a:rPr lang="en-US" dirty="0">
                <a:solidFill>
                  <a:schemeClr val="accent4"/>
                </a:solidFill>
                <a:latin typeface="Consolas" panose="020B0609020204030204" pitchFamily="49" charset="0"/>
              </a:rPr>
              <a:t>"</a:t>
            </a:r>
          </a:p>
          <a:p>
            <a:pPr marL="0" indent="0">
              <a:buNone/>
            </a:pPr>
            <a:r>
              <a:rPr lang="en-US" dirty="0"/>
              <a:t>In the following example, the </a:t>
            </a:r>
            <a:r>
              <a:rPr lang="en-US" dirty="0">
                <a:latin typeface="Consolas" panose="020B0609020204030204" pitchFamily="49" charset="0"/>
              </a:rPr>
              <a:t>views</a:t>
            </a:r>
            <a:r>
              <a:rPr lang="en-US" dirty="0"/>
              <a:t> namespace prefix is defined, and mapped to a specific assembly that is packaged and available with the application. This assembly contains a class called </a:t>
            </a:r>
            <a:r>
              <a:rPr lang="en-US" dirty="0" err="1">
                <a:latin typeface="Consolas" panose="020B0609020204030204" pitchFamily="49" charset="0"/>
              </a:rPr>
              <a:t>ClientView</a:t>
            </a:r>
            <a:r>
              <a:rPr lang="en-US" dirty="0"/>
              <a:t>, which is implemented to support general XAML usage as well as using a class inheritance that permits its insertion at this point in a WPF XAML content model. An instance of this </a:t>
            </a:r>
            <a:r>
              <a:rPr lang="en-US" dirty="0" err="1">
                <a:latin typeface="Consolas" panose="020B0609020204030204" pitchFamily="49" charset="0"/>
              </a:rPr>
              <a:t>ClientView</a:t>
            </a:r>
            <a:r>
              <a:rPr lang="en-US" dirty="0"/>
              <a:t> control is declared as an object element, using the prefix so that the XAML parser knows which XAML namespace contains the type, and therefore where the backing assembly is that contains the type definition.</a:t>
            </a:r>
          </a:p>
        </p:txBody>
      </p:sp>
    </p:spTree>
    <p:extLst>
      <p:ext uri="{BB962C8B-B14F-4D97-AF65-F5344CB8AC3E}">
        <p14:creationId xmlns:p14="http://schemas.microsoft.com/office/powerpoint/2010/main" val="26144255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6A69-0A0D-E6F7-34BD-C950309165B9}"/>
              </a:ext>
            </a:extLst>
          </p:cNvPr>
          <p:cNvSpPr>
            <a:spLocks noGrp="1"/>
          </p:cNvSpPr>
          <p:nvPr>
            <p:ph type="title"/>
          </p:nvPr>
        </p:nvSpPr>
        <p:spPr/>
        <p:txBody>
          <a:bodyPr/>
          <a:lstStyle/>
          <a:p>
            <a:r>
              <a:rPr lang="en-US" dirty="0"/>
              <a:t>Custom Namespace Prefixes</a:t>
            </a:r>
          </a:p>
        </p:txBody>
      </p:sp>
      <p:sp>
        <p:nvSpPr>
          <p:cNvPr id="3" name="Content Placeholder 2">
            <a:extLst>
              <a:ext uri="{FF2B5EF4-FFF2-40B4-BE49-F238E27FC236}">
                <a16:creationId xmlns:a16="http://schemas.microsoft.com/office/drawing/2014/main" id="{9B7F7E28-3EE4-670B-DB51-CE20AA493E0B}"/>
              </a:ext>
            </a:extLst>
          </p:cNvPr>
          <p:cNvSpPr>
            <a:spLocks noGrp="1"/>
          </p:cNvSpPr>
          <p:nvPr>
            <p:ph idx="1"/>
          </p:nvPr>
        </p:nvSpPr>
        <p:spPr/>
        <p:txBody>
          <a:bodyPr/>
          <a:lstStyle/>
          <a:p>
            <a:pPr marL="0" indent="0">
              <a:buNone/>
            </a:pPr>
            <a:r>
              <a:rPr lang="en-US" dirty="0">
                <a:latin typeface="Consolas" panose="020B0609020204030204" pitchFamily="49" charset="0"/>
              </a:rPr>
              <a:t>&lt;Page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/presentation"</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xmlns:x</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xmlns:views</a:t>
            </a:r>
            <a:r>
              <a:rPr lang="en-US" dirty="0">
                <a:latin typeface="Consolas" panose="020B0609020204030204" pitchFamily="49" charset="0"/>
              </a:rPr>
              <a:t>=</a:t>
            </a:r>
            <a:r>
              <a:rPr lang="en-US" dirty="0">
                <a:solidFill>
                  <a:schemeClr val="accent4"/>
                </a:solidFill>
                <a:latin typeface="Consolas" panose="020B0609020204030204" pitchFamily="49" charset="0"/>
              </a:rPr>
              <a:t>"</a:t>
            </a:r>
            <a:r>
              <a:rPr lang="en-US" err="1">
                <a:solidFill>
                  <a:schemeClr val="accent4"/>
                </a:solidFill>
                <a:latin typeface="Consolas" panose="020B0609020204030204" pitchFamily="49" charset="0"/>
              </a:rPr>
              <a:t>clr-namespace</a:t>
            </a:r>
            <a:r>
              <a:rPr lang="en-US">
                <a:solidFill>
                  <a:schemeClr val="accent4"/>
                </a:solidFill>
                <a:latin typeface="Consolas" panose="020B0609020204030204" pitchFamily="49" charset="0"/>
              </a:rPr>
              <a:t>:Clients.Views;</a:t>
            </a:r>
            <a:r>
              <a:rPr lang="en-US" dirty="0" err="1">
                <a:solidFill>
                  <a:schemeClr val="accent4"/>
                </a:solidFill>
                <a:latin typeface="Consolas" panose="020B0609020204030204" pitchFamily="49" charset="0"/>
              </a:rPr>
              <a:t>assembly</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CustomLibrary</a:t>
            </a:r>
            <a:r>
              <a:rPr lang="en-US" dirty="0">
                <a:solidFill>
                  <a:schemeClr val="accent4"/>
                </a:solidFill>
                <a:latin typeface="Consolas" panose="020B0609020204030204" pitchFamily="49" charset="0"/>
              </a:rPr>
              <a: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StackPanel</a:t>
            </a:r>
            <a:r>
              <a:rPr lang="en-US" dirty="0">
                <a:latin typeface="Consolas" panose="020B0609020204030204" pitchFamily="49" charset="0"/>
              </a:rPr>
              <a:t> Name=</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LayoutRoot</a:t>
            </a:r>
            <a:r>
              <a:rPr lang="en-US" dirty="0">
                <a:solidFill>
                  <a:schemeClr val="accent4"/>
                </a:solidFill>
                <a:latin typeface="Consolas" panose="020B0609020204030204" pitchFamily="49" charset="0"/>
              </a:rPr>
              <a:t>"</a:t>
            </a:r>
            <a:r>
              <a:rPr lang="en-US" dirty="0">
                <a:latin typeface="Consolas" panose="020B0609020204030204" pitchFamily="49" charset="0"/>
              </a:rPr>
              <a:t>&gt; </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views:ClientView</a:t>
            </a:r>
            <a:r>
              <a:rPr lang="en-US" dirty="0">
                <a:latin typeface="Consolas" panose="020B0609020204030204" pitchFamily="49" charset="0"/>
              </a:rPr>
              <a:t> Name=</a:t>
            </a:r>
            <a:r>
              <a:rPr lang="en-US" dirty="0">
                <a:solidFill>
                  <a:schemeClr val="accent4"/>
                </a:solidFill>
                <a:latin typeface="Consolas" panose="020B0609020204030204" pitchFamily="49" charset="0"/>
              </a:rPr>
              <a:t>"</a:t>
            </a:r>
            <a:r>
              <a:rPr lang="en-US" dirty="0" err="1">
                <a:solidFill>
                  <a:schemeClr val="accent4"/>
                </a:solidFill>
                <a:latin typeface="Consolas" panose="020B0609020204030204" pitchFamily="49" charset="0"/>
              </a:rPr>
              <a:t>ExampleClient</a:t>
            </a:r>
            <a:r>
              <a:rPr lang="en-US" dirty="0">
                <a:solidFill>
                  <a:schemeClr val="accent4"/>
                </a:solidFill>
                <a:latin typeface="Consolas" panose="020B0609020204030204" pitchFamily="49" charset="0"/>
              </a:rPr>
              <a:t>"</a:t>
            </a:r>
            <a:r>
              <a:rPr lang="en-US" dirty="0">
                <a:latin typeface="Consolas" panose="020B0609020204030204" pitchFamily="49" charset="0"/>
              </a:rPr>
              <a:t> /&gt;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&lt;/</a:t>
            </a:r>
            <a:r>
              <a:rPr lang="en-US" dirty="0" err="1">
                <a:latin typeface="Consolas" panose="020B0609020204030204" pitchFamily="49" charset="0"/>
              </a:rPr>
              <a:t>StackPanel</a:t>
            </a:r>
            <a:r>
              <a:rPr lang="en-US" dirty="0">
                <a:latin typeface="Consolas" panose="020B0609020204030204" pitchFamily="49" charset="0"/>
              </a:rPr>
              <a:t>&gt; </a:t>
            </a:r>
            <a:br>
              <a:rPr lang="en-US" dirty="0">
                <a:latin typeface="Consolas" panose="020B0609020204030204" pitchFamily="49" charset="0"/>
              </a:rPr>
            </a:br>
            <a:r>
              <a:rPr lang="en-US" dirty="0">
                <a:latin typeface="Consolas" panose="020B0609020204030204" pitchFamily="49" charset="0"/>
              </a:rPr>
              <a:t>&lt;/Page&gt;</a:t>
            </a:r>
          </a:p>
        </p:txBody>
      </p:sp>
    </p:spTree>
    <p:extLst>
      <p:ext uri="{BB962C8B-B14F-4D97-AF65-F5344CB8AC3E}">
        <p14:creationId xmlns:p14="http://schemas.microsoft.com/office/powerpoint/2010/main" val="259682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41F-9049-BE07-05FD-5A6A4D808578}"/>
              </a:ext>
            </a:extLst>
          </p:cNvPr>
          <p:cNvSpPr>
            <a:spLocks noGrp="1"/>
          </p:cNvSpPr>
          <p:nvPr>
            <p:ph type="title"/>
          </p:nvPr>
        </p:nvSpPr>
        <p:spPr/>
        <p:txBody>
          <a:bodyPr/>
          <a:lstStyle/>
          <a:p>
            <a:r>
              <a:rPr lang="en-US" dirty="0"/>
              <a:t>Source Material: Books</a:t>
            </a:r>
          </a:p>
        </p:txBody>
      </p:sp>
      <p:sp>
        <p:nvSpPr>
          <p:cNvPr id="6" name="Content Placeholder 5">
            <a:extLst>
              <a:ext uri="{FF2B5EF4-FFF2-40B4-BE49-F238E27FC236}">
                <a16:creationId xmlns:a16="http://schemas.microsoft.com/office/drawing/2014/main" id="{ABD67106-D063-09AD-E28B-970EBF4131B3}"/>
              </a:ext>
            </a:extLst>
          </p:cNvPr>
          <p:cNvSpPr>
            <a:spLocks noGrp="1"/>
          </p:cNvSpPr>
          <p:nvPr>
            <p:ph sz="half" idx="1"/>
          </p:nvPr>
        </p:nvSpPr>
        <p:spPr>
          <a:xfrm>
            <a:off x="685801" y="2142067"/>
            <a:ext cx="2286611" cy="3649134"/>
          </a:xfrm>
        </p:spPr>
        <p:txBody>
          <a:bodyPr/>
          <a:lstStyle/>
          <a:p>
            <a:pPr marL="0" indent="0">
              <a:buNone/>
            </a:pPr>
            <a:r>
              <a:rPr lang="en-US" dirty="0"/>
              <a:t>Matthew MacDonald:</a:t>
            </a:r>
            <a:br>
              <a:rPr lang="en-US" dirty="0"/>
            </a:br>
            <a:r>
              <a:rPr lang="en-US" dirty="0"/>
              <a:t>Pro WPF 4.5 in C# (</a:t>
            </a:r>
            <a:r>
              <a:rPr lang="en-US" dirty="0" err="1"/>
              <a:t>Apress</a:t>
            </a:r>
            <a:r>
              <a:rPr lang="en-US" dirty="0"/>
              <a:t>, 2012)</a:t>
            </a:r>
          </a:p>
          <a:p>
            <a:pPr marL="0" indent="0">
              <a:buNone/>
            </a:pPr>
            <a:r>
              <a:rPr lang="en-US" dirty="0"/>
              <a:t>ISBN: 1430243651</a:t>
            </a:r>
          </a:p>
        </p:txBody>
      </p:sp>
      <p:sp>
        <p:nvSpPr>
          <p:cNvPr id="8" name="Content Placeholder 5">
            <a:extLst>
              <a:ext uri="{FF2B5EF4-FFF2-40B4-BE49-F238E27FC236}">
                <a16:creationId xmlns:a16="http://schemas.microsoft.com/office/drawing/2014/main" id="{6E5FBFAC-2948-C619-86FE-3510E50902F9}"/>
              </a:ext>
            </a:extLst>
          </p:cNvPr>
          <p:cNvSpPr txBox="1">
            <a:spLocks/>
          </p:cNvSpPr>
          <p:nvPr/>
        </p:nvSpPr>
        <p:spPr>
          <a:xfrm>
            <a:off x="3253846" y="2142066"/>
            <a:ext cx="4995334" cy="364913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a:p>
        </p:txBody>
      </p:sp>
      <p:sp>
        <p:nvSpPr>
          <p:cNvPr id="11" name="Content Placeholder 5">
            <a:extLst>
              <a:ext uri="{FF2B5EF4-FFF2-40B4-BE49-F238E27FC236}">
                <a16:creationId xmlns:a16="http://schemas.microsoft.com/office/drawing/2014/main" id="{E3C42182-E7CD-4E18-2252-A505C62E2AE4}"/>
              </a:ext>
            </a:extLst>
          </p:cNvPr>
          <p:cNvSpPr txBox="1">
            <a:spLocks/>
          </p:cNvSpPr>
          <p:nvPr/>
        </p:nvSpPr>
        <p:spPr>
          <a:xfrm>
            <a:off x="6440489" y="2147324"/>
            <a:ext cx="1952740" cy="364913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t>Developer's Guide to Microsoft Prism Library 5.0 for WPF</a:t>
            </a:r>
            <a:br>
              <a:rPr lang="en-US" dirty="0"/>
            </a:br>
            <a:r>
              <a:rPr lang="en-US" dirty="0"/>
              <a:t>(Microsoft Press, 2011)</a:t>
            </a:r>
          </a:p>
          <a:p>
            <a:pPr marL="0" indent="0">
              <a:buFont typeface="Arial"/>
              <a:buNone/>
            </a:pPr>
            <a:r>
              <a:rPr lang="en-US" dirty="0"/>
              <a:t>ISBN: 073565610X</a:t>
            </a:r>
          </a:p>
        </p:txBody>
      </p:sp>
      <p:pic>
        <p:nvPicPr>
          <p:cNvPr id="7" name="Picture 6">
            <a:extLst>
              <a:ext uri="{FF2B5EF4-FFF2-40B4-BE49-F238E27FC236}">
                <a16:creationId xmlns:a16="http://schemas.microsoft.com/office/drawing/2014/main" id="{6D667E8C-D91D-BED5-7407-175B7711C9EE}"/>
              </a:ext>
            </a:extLst>
          </p:cNvPr>
          <p:cNvPicPr>
            <a:picLocks noChangeAspect="1"/>
          </p:cNvPicPr>
          <p:nvPr/>
        </p:nvPicPr>
        <p:blipFill>
          <a:blip r:embed="rId3"/>
          <a:stretch>
            <a:fillRect/>
          </a:stretch>
        </p:blipFill>
        <p:spPr>
          <a:xfrm>
            <a:off x="3002087" y="2270128"/>
            <a:ext cx="2749426" cy="3389144"/>
          </a:xfrm>
          <a:prstGeom prst="rect">
            <a:avLst/>
          </a:prstGeom>
        </p:spPr>
      </p:pic>
      <p:pic>
        <p:nvPicPr>
          <p:cNvPr id="12" name="Picture 11" descr="Diagram, timeline&#10;&#10;Description automatically generated">
            <a:extLst>
              <a:ext uri="{FF2B5EF4-FFF2-40B4-BE49-F238E27FC236}">
                <a16:creationId xmlns:a16="http://schemas.microsoft.com/office/drawing/2014/main" id="{766AB3DF-3BA8-258F-2004-5E9103FA93C9}"/>
              </a:ext>
            </a:extLst>
          </p:cNvPr>
          <p:cNvPicPr>
            <a:picLocks noChangeAspect="1"/>
          </p:cNvPicPr>
          <p:nvPr/>
        </p:nvPicPr>
        <p:blipFill>
          <a:blip r:embed="rId4"/>
          <a:stretch>
            <a:fillRect/>
          </a:stretch>
        </p:blipFill>
        <p:spPr>
          <a:xfrm>
            <a:off x="8727101" y="2270128"/>
            <a:ext cx="2779098" cy="3389144"/>
          </a:xfrm>
          <a:prstGeom prst="rect">
            <a:avLst/>
          </a:prstGeom>
        </p:spPr>
      </p:pic>
    </p:spTree>
    <p:extLst>
      <p:ext uri="{BB962C8B-B14F-4D97-AF65-F5344CB8AC3E}">
        <p14:creationId xmlns:p14="http://schemas.microsoft.com/office/powerpoint/2010/main" val="1895250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6A69-0A0D-E6F7-34BD-C950309165B9}"/>
              </a:ext>
            </a:extLst>
          </p:cNvPr>
          <p:cNvSpPr>
            <a:spLocks noGrp="1"/>
          </p:cNvSpPr>
          <p:nvPr>
            <p:ph type="title"/>
          </p:nvPr>
        </p:nvSpPr>
        <p:spPr/>
        <p:txBody>
          <a:bodyPr/>
          <a:lstStyle/>
          <a:p>
            <a:r>
              <a:rPr lang="en-US" dirty="0"/>
              <a:t>Custom Namespace Prefixes</a:t>
            </a:r>
          </a:p>
        </p:txBody>
      </p:sp>
      <p:sp>
        <p:nvSpPr>
          <p:cNvPr id="3" name="Content Placeholder 2">
            <a:extLst>
              <a:ext uri="{FF2B5EF4-FFF2-40B4-BE49-F238E27FC236}">
                <a16:creationId xmlns:a16="http://schemas.microsoft.com/office/drawing/2014/main" id="{9B7F7E28-3EE4-670B-DB51-CE20AA493E0B}"/>
              </a:ext>
            </a:extLst>
          </p:cNvPr>
          <p:cNvSpPr>
            <a:spLocks noGrp="1"/>
          </p:cNvSpPr>
          <p:nvPr>
            <p:ph idx="1"/>
          </p:nvPr>
        </p:nvSpPr>
        <p:spPr/>
        <p:txBody>
          <a:bodyPr/>
          <a:lstStyle/>
          <a:p>
            <a:pPr marL="0" indent="0">
              <a:buNone/>
            </a:pPr>
            <a:r>
              <a:rPr lang="en-US" dirty="0">
                <a:solidFill>
                  <a:schemeClr val="accent1"/>
                </a:solidFill>
              </a:rPr>
              <a:t>In order to set properties of your custom classes, they need to provide public setters to those properties.</a:t>
            </a:r>
            <a:r>
              <a:rPr lang="en-US" dirty="0"/>
              <a:t> XAML does not support public fields or setter method calls.</a:t>
            </a:r>
          </a:p>
          <a:p>
            <a:pPr marL="0" indent="0">
              <a:buNone/>
            </a:pPr>
            <a:r>
              <a:rPr lang="en-US" dirty="0">
                <a:solidFill>
                  <a:schemeClr val="accent1"/>
                </a:solidFill>
              </a:rPr>
              <a:t>XAML does not support parameterized constructors.</a:t>
            </a:r>
          </a:p>
          <a:p>
            <a:pPr marL="0" indent="0">
              <a:buNone/>
            </a:pPr>
            <a:r>
              <a:rPr lang="en-US" dirty="0"/>
              <a:t>Ideally, every class that you want to instantiate from XAML has a </a:t>
            </a:r>
            <a:r>
              <a:rPr lang="en-US" dirty="0" err="1"/>
              <a:t>parameterless</a:t>
            </a:r>
            <a:r>
              <a:rPr lang="en-US" dirty="0"/>
              <a:t> constructor.</a:t>
            </a:r>
          </a:p>
          <a:p>
            <a:r>
              <a:rPr lang="en-US" dirty="0"/>
              <a:t>This is a constrained construction code smell.</a:t>
            </a:r>
          </a:p>
          <a:p>
            <a:pPr marL="0" indent="0">
              <a:buNone/>
            </a:pPr>
            <a:r>
              <a:rPr lang="en-US" dirty="0"/>
              <a:t>If you have no </a:t>
            </a:r>
            <a:r>
              <a:rPr lang="en-US" dirty="0" err="1"/>
              <a:t>parameterless</a:t>
            </a:r>
            <a:r>
              <a:rPr lang="en-US" dirty="0"/>
              <a:t> constructor, but can supply the string representation of the value as content inside the tag, then the XAML parser can use type converters to convert the string into an appropriate object, e.g.:</a:t>
            </a:r>
          </a:p>
          <a:p>
            <a:pPr marL="0" indent="0">
              <a:buNone/>
            </a:pPr>
            <a:r>
              <a:rPr lang="nn-NO" dirty="0">
                <a:latin typeface="Consolas" panose="020B0609020204030204" pitchFamily="49" charset="0"/>
              </a:rPr>
              <a:t>&lt;sys:DateTime&gt;</a:t>
            </a:r>
            <a:r>
              <a:rPr lang="nn-NO" dirty="0">
                <a:solidFill>
                  <a:schemeClr val="accent4"/>
                </a:solidFill>
                <a:latin typeface="Consolas" panose="020B0609020204030204" pitchFamily="49" charset="0"/>
              </a:rPr>
              <a:t>10/30/2013 4:30 PM</a:t>
            </a:r>
            <a:r>
              <a:rPr lang="nn-NO" dirty="0">
                <a:latin typeface="Consolas" panose="020B0609020204030204" pitchFamily="49" charset="0"/>
              </a:rPr>
              <a:t>&lt;/sys:DateTime&gt;</a:t>
            </a:r>
            <a:endParaRPr lang="en-US" dirty="0">
              <a:latin typeface="Consolas" panose="020B0609020204030204" pitchFamily="49" charset="0"/>
            </a:endParaRPr>
          </a:p>
        </p:txBody>
      </p:sp>
    </p:spTree>
    <p:extLst>
      <p:ext uri="{BB962C8B-B14F-4D97-AF65-F5344CB8AC3E}">
        <p14:creationId xmlns:p14="http://schemas.microsoft.com/office/powerpoint/2010/main" val="1062011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4065-038E-F99E-5099-B3CD03A9B6B5}"/>
              </a:ext>
            </a:extLst>
          </p:cNvPr>
          <p:cNvSpPr>
            <a:spLocks noGrp="1"/>
          </p:cNvSpPr>
          <p:nvPr>
            <p:ph type="title"/>
          </p:nvPr>
        </p:nvSpPr>
        <p:spPr/>
        <p:txBody>
          <a:bodyPr/>
          <a:lstStyle/>
          <a:p>
            <a:r>
              <a:rPr lang="en-US" dirty="0"/>
              <a:t>Markup Compatibility Namespace</a:t>
            </a:r>
          </a:p>
        </p:txBody>
      </p:sp>
      <p:sp>
        <p:nvSpPr>
          <p:cNvPr id="3" name="Content Placeholder 2">
            <a:extLst>
              <a:ext uri="{FF2B5EF4-FFF2-40B4-BE49-F238E27FC236}">
                <a16:creationId xmlns:a16="http://schemas.microsoft.com/office/drawing/2014/main" id="{C1C656C9-6B0B-884E-5A00-D55DEF99D07B}"/>
              </a:ext>
            </a:extLst>
          </p:cNvPr>
          <p:cNvSpPr>
            <a:spLocks noGrp="1"/>
          </p:cNvSpPr>
          <p:nvPr>
            <p:ph idx="1"/>
          </p:nvPr>
        </p:nvSpPr>
        <p:spPr/>
        <p:txBody>
          <a:bodyPr/>
          <a:lstStyle/>
          <a:p>
            <a:pPr marL="0" indent="0">
              <a:buNone/>
            </a:pPr>
            <a:r>
              <a:rPr lang="en-US" dirty="0"/>
              <a:t>Another common default namespace is the </a:t>
            </a:r>
            <a:r>
              <a:rPr lang="en-US" dirty="0">
                <a:solidFill>
                  <a:schemeClr val="accent2"/>
                </a:solidFill>
              </a:rPr>
              <a:t>markup compatibility namespace</a:t>
            </a:r>
            <a:r>
              <a:rPr lang="en-US" dirty="0"/>
              <a:t>, commonly mapped with the </a:t>
            </a:r>
            <a:r>
              <a:rPr lang="en-US" dirty="0">
                <a:latin typeface="Consolas" panose="020B0609020204030204" pitchFamily="49" charset="0"/>
              </a:rPr>
              <a:t>mc</a:t>
            </a:r>
            <a:r>
              <a:rPr lang="en-US" dirty="0"/>
              <a:t> prefix:</a:t>
            </a:r>
          </a:p>
          <a:p>
            <a:pPr marL="0" indent="0">
              <a:buNone/>
            </a:pPr>
            <a:r>
              <a:rPr lang="en-US" dirty="0" err="1">
                <a:latin typeface="Consolas" panose="020B0609020204030204" pitchFamily="49" charset="0"/>
              </a:rPr>
              <a:t>xmlns:mc</a:t>
            </a:r>
            <a:r>
              <a:rPr lang="en-US" dirty="0">
                <a:latin typeface="Consolas" panose="020B0609020204030204" pitchFamily="49" charset="0"/>
              </a:rPr>
              <a:t>=</a:t>
            </a:r>
            <a:r>
              <a:rPr lang="en-US" dirty="0">
                <a:solidFill>
                  <a:schemeClr val="accent4"/>
                </a:solidFill>
                <a:latin typeface="Consolas" panose="020B0609020204030204" pitchFamily="49" charset="0"/>
              </a:rPr>
              <a:t>"http://schemas.openxmlformats.org/markup-compatibility/2006"</a:t>
            </a:r>
          </a:p>
          <a:p>
            <a:pPr marL="0" indent="0">
              <a:buNone/>
            </a:pPr>
            <a:r>
              <a:rPr lang="en-US" dirty="0"/>
              <a:t>The markup compatibility namespace contains two attributes, </a:t>
            </a:r>
            <a:r>
              <a:rPr lang="en-US" dirty="0" err="1">
                <a:latin typeface="Consolas" panose="020B0609020204030204" pitchFamily="49" charset="0"/>
              </a:rPr>
              <a:t>mc:Ignorable</a:t>
            </a:r>
            <a:r>
              <a:rPr lang="en-US" dirty="0"/>
              <a:t> and </a:t>
            </a:r>
            <a:r>
              <a:rPr lang="en-US" dirty="0" err="1">
                <a:latin typeface="Consolas" panose="020B0609020204030204" pitchFamily="49" charset="0"/>
              </a:rPr>
              <a:t>mc:ProcessContent</a:t>
            </a:r>
            <a:r>
              <a:rPr lang="en-US" dirty="0"/>
              <a:t>.</a:t>
            </a:r>
          </a:p>
          <a:p>
            <a:pPr marL="0" indent="0">
              <a:buNone/>
            </a:pPr>
            <a:r>
              <a:rPr lang="en-US" dirty="0"/>
              <a:t>The </a:t>
            </a:r>
            <a:r>
              <a:rPr lang="en-US" dirty="0" err="1">
                <a:latin typeface="Consolas" panose="020B0609020204030204" pitchFamily="49" charset="0"/>
              </a:rPr>
              <a:t>mc:Ignorable</a:t>
            </a:r>
            <a:r>
              <a:rPr lang="en-US" dirty="0"/>
              <a:t> prefix specifies XAML namespace prefixes for the XAML processor that can be ignored. Elements or attributes where the prefix portion of the element name are identified as </a:t>
            </a:r>
            <a:r>
              <a:rPr lang="en-US" dirty="0" err="1">
                <a:latin typeface="Consolas" panose="020B0609020204030204" pitchFamily="49" charset="0"/>
              </a:rPr>
              <a:t>mc:Ignorable</a:t>
            </a:r>
            <a:r>
              <a:rPr lang="en-US" dirty="0"/>
              <a:t> will not raise errors when processed by a XAML processor. If that attribute could not be resolved to an underlying type or programming construct, then that element is ignored.</a:t>
            </a:r>
          </a:p>
          <a:p>
            <a:pPr marL="0" indent="0">
              <a:buNone/>
            </a:pPr>
            <a:r>
              <a:rPr lang="en-US" dirty="0"/>
              <a:t>By default, a XAML processor will ignore content within an ignored element. However, you can specify an additional attribute, </a:t>
            </a:r>
            <a:r>
              <a:rPr lang="en-US" dirty="0" err="1">
                <a:latin typeface="Consolas" panose="020B0609020204030204" pitchFamily="49" charset="0"/>
              </a:rPr>
              <a:t>mc:ProcessContent</a:t>
            </a:r>
            <a:r>
              <a:rPr lang="en-US" dirty="0"/>
              <a:t> Attribute, to require continued processing of content within an ignored element by the next available parent element.</a:t>
            </a:r>
          </a:p>
        </p:txBody>
      </p:sp>
    </p:spTree>
    <p:extLst>
      <p:ext uri="{BB962C8B-B14F-4D97-AF65-F5344CB8AC3E}">
        <p14:creationId xmlns:p14="http://schemas.microsoft.com/office/powerpoint/2010/main" val="42487175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4065-038E-F99E-5099-B3CD03A9B6B5}"/>
              </a:ext>
            </a:extLst>
          </p:cNvPr>
          <p:cNvSpPr>
            <a:spLocks noGrp="1"/>
          </p:cNvSpPr>
          <p:nvPr>
            <p:ph type="title"/>
          </p:nvPr>
        </p:nvSpPr>
        <p:spPr/>
        <p:txBody>
          <a:bodyPr/>
          <a:lstStyle/>
          <a:p>
            <a:r>
              <a:rPr lang="en-US" dirty="0"/>
              <a:t>Designer Namespace</a:t>
            </a:r>
          </a:p>
        </p:txBody>
      </p:sp>
      <p:sp>
        <p:nvSpPr>
          <p:cNvPr id="3" name="Content Placeholder 2">
            <a:extLst>
              <a:ext uri="{FF2B5EF4-FFF2-40B4-BE49-F238E27FC236}">
                <a16:creationId xmlns:a16="http://schemas.microsoft.com/office/drawing/2014/main" id="{C1C656C9-6B0B-884E-5A00-D55DEF99D07B}"/>
              </a:ext>
            </a:extLst>
          </p:cNvPr>
          <p:cNvSpPr>
            <a:spLocks noGrp="1"/>
          </p:cNvSpPr>
          <p:nvPr>
            <p:ph idx="1"/>
          </p:nvPr>
        </p:nvSpPr>
        <p:spPr/>
        <p:txBody>
          <a:bodyPr/>
          <a:lstStyle/>
          <a:p>
            <a:pPr marL="0" indent="0">
              <a:buNone/>
            </a:pPr>
            <a:r>
              <a:rPr lang="en-US" dirty="0">
                <a:solidFill>
                  <a:schemeClr val="accent1"/>
                </a:solidFill>
              </a:rPr>
              <a:t>The "d:" XAML namespace is intended for designer support</a:t>
            </a:r>
            <a:r>
              <a:rPr lang="en-US" dirty="0"/>
              <a:t>, specifically designer support in the XAML design surfaces of Microsoft Visual Studio. Many of the designer attributes are intended to provide a better experience for interacting with data contexts and data sources while you are developing XAML and code that use data binding (see later).</a:t>
            </a:r>
          </a:p>
          <a:p>
            <a:pPr marL="0" indent="0">
              <a:buNone/>
            </a:pPr>
            <a:r>
              <a:rPr lang="en-US" dirty="0">
                <a:latin typeface="Consolas" panose="020B0609020204030204" pitchFamily="49" charset="0"/>
              </a:rPr>
              <a:t>d:DesignHeight</a:t>
            </a:r>
            <a:r>
              <a:rPr lang="en-US" dirty="0"/>
              <a:t>, </a:t>
            </a:r>
            <a:r>
              <a:rPr lang="en-US" dirty="0">
                <a:latin typeface="Consolas" panose="020B0609020204030204" pitchFamily="49" charset="0"/>
              </a:rPr>
              <a:t>d:DesignWidth</a:t>
            </a:r>
          </a:p>
          <a:p>
            <a:pPr marL="0" indent="0">
              <a:buNone/>
            </a:pPr>
            <a:r>
              <a:rPr lang="en-US" dirty="0">
                <a:latin typeface="Consolas" panose="020B0609020204030204" pitchFamily="49" charset="0"/>
              </a:rPr>
              <a:t>d:DataContext</a:t>
            </a:r>
            <a:r>
              <a:rPr lang="en-US" dirty="0"/>
              <a:t> attribute: You can set this attribute on a page root or a control to override any explicit or inherited </a:t>
            </a:r>
            <a:r>
              <a:rPr lang="en-US" dirty="0" err="1"/>
              <a:t>DataContext</a:t>
            </a:r>
            <a:r>
              <a:rPr lang="en-US" dirty="0"/>
              <a:t> (see later).</a:t>
            </a:r>
          </a:p>
          <a:p>
            <a:pPr marL="0" indent="0">
              <a:buNone/>
            </a:pPr>
            <a:r>
              <a:rPr lang="en-US" dirty="0">
                <a:latin typeface="Consolas" panose="020B0609020204030204" pitchFamily="49" charset="0"/>
              </a:rPr>
              <a:t>d:DesignInstance</a:t>
            </a:r>
            <a:r>
              <a:rPr lang="en-US" dirty="0"/>
              <a:t>, </a:t>
            </a:r>
            <a:r>
              <a:rPr lang="en-US" dirty="0">
                <a:latin typeface="Consolas" panose="020B0609020204030204" pitchFamily="49" charset="0"/>
              </a:rPr>
              <a:t>d:DesignData</a:t>
            </a:r>
            <a:r>
              <a:rPr lang="en-US" dirty="0"/>
              <a:t>: Design-time data is mock data you set to make your controls easier to visualize in the XAML Designer (see later) and add IntelliSense support to the XAML editor.</a:t>
            </a:r>
          </a:p>
        </p:txBody>
      </p:sp>
    </p:spTree>
    <p:extLst>
      <p:ext uri="{BB962C8B-B14F-4D97-AF65-F5344CB8AC3E}">
        <p14:creationId xmlns:p14="http://schemas.microsoft.com/office/powerpoint/2010/main" val="37198772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733A-9F36-BBFF-A02D-907D1BFBB7E6}"/>
              </a:ext>
            </a:extLst>
          </p:cNvPr>
          <p:cNvSpPr>
            <a:spLocks noGrp="1"/>
          </p:cNvSpPr>
          <p:nvPr>
            <p:ph type="title"/>
          </p:nvPr>
        </p:nvSpPr>
        <p:spPr/>
        <p:txBody>
          <a:bodyPr/>
          <a:lstStyle/>
          <a:p>
            <a:r>
              <a:rPr lang="en-US" dirty="0"/>
              <a:t>Type Conversion</a:t>
            </a:r>
          </a:p>
        </p:txBody>
      </p:sp>
      <p:sp>
        <p:nvSpPr>
          <p:cNvPr id="3" name="Text Placeholder 2">
            <a:extLst>
              <a:ext uri="{FF2B5EF4-FFF2-40B4-BE49-F238E27FC236}">
                <a16:creationId xmlns:a16="http://schemas.microsoft.com/office/drawing/2014/main" id="{6B0D03B2-5CDB-17B9-E3D9-F5B380172C73}"/>
              </a:ext>
            </a:extLst>
          </p:cNvPr>
          <p:cNvSpPr>
            <a:spLocks noGrp="1"/>
          </p:cNvSpPr>
          <p:nvPr>
            <p:ph type="body" idx="1"/>
          </p:nvPr>
        </p:nvSpPr>
        <p:spPr/>
        <p:txBody>
          <a:bodyPr/>
          <a:lstStyle/>
          <a:p>
            <a:r>
              <a:rPr lang="en-US" dirty="0"/>
              <a:t>And Type Converters</a:t>
            </a:r>
          </a:p>
        </p:txBody>
      </p:sp>
    </p:spTree>
    <p:extLst>
      <p:ext uri="{BB962C8B-B14F-4D97-AF65-F5344CB8AC3E}">
        <p14:creationId xmlns:p14="http://schemas.microsoft.com/office/powerpoint/2010/main" val="13193201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solidFill>
                  <a:schemeClr val="bg1">
                    <a:lumMod val="50000"/>
                    <a:lumOff val="50000"/>
                  </a:schemeClr>
                </a:solidFill>
              </a:rPr>
              <a:t>A Brief History of </a:t>
            </a:r>
            <a:r>
              <a:rPr lang="en-US" sz="2000" dirty="0" err="1">
                <a:solidFill>
                  <a:schemeClr val="bg1">
                    <a:lumMod val="50000"/>
                    <a:lumOff val="50000"/>
                  </a:schemeClr>
                </a:solidFill>
              </a:rPr>
              <a:t>xaml</a:t>
            </a:r>
            <a:endParaRPr lang="en-US" sz="2000" dirty="0">
              <a:solidFill>
                <a:schemeClr val="bg1">
                  <a:lumMod val="50000"/>
                  <a:lumOff val="50000"/>
                </a:schemeClr>
              </a:solidFill>
            </a:endParaRPr>
          </a:p>
          <a:p>
            <a:pPr marL="342900" indent="-342900">
              <a:buFont typeface="+mj-lt"/>
              <a:buAutoNum type="arabicPeriod"/>
            </a:pPr>
            <a:r>
              <a:rPr lang="en-US" sz="2000" dirty="0">
                <a:solidFill>
                  <a:schemeClr val="bg1">
                    <a:lumMod val="50000"/>
                    <a:lumOff val="50000"/>
                  </a:schemeClr>
                </a:solidFill>
              </a:rPr>
              <a:t>Elements, Attributes, Properties</a:t>
            </a:r>
          </a:p>
          <a:p>
            <a:pPr marL="342900" indent="-342900">
              <a:buFont typeface="+mj-lt"/>
              <a:buAutoNum type="arabicPeriod"/>
            </a:pPr>
            <a:r>
              <a:rPr lang="en-US" sz="2000" dirty="0">
                <a:solidFill>
                  <a:schemeClr val="bg1">
                    <a:lumMod val="50000"/>
                    <a:lumOff val="50000"/>
                  </a:schemeClr>
                </a:solidFill>
              </a:rPr>
              <a:t>Namespaces</a:t>
            </a:r>
          </a:p>
          <a:p>
            <a:pPr marL="800100" lvl="1" indent="-342900">
              <a:buFont typeface="+mj-lt"/>
              <a:buAutoNum type="arabicPeriod"/>
            </a:pPr>
            <a:r>
              <a:rPr lang="en-US" sz="1800" dirty="0">
                <a:solidFill>
                  <a:schemeClr val="bg1">
                    <a:lumMod val="50000"/>
                    <a:lumOff val="50000"/>
                  </a:schemeClr>
                </a:solidFill>
              </a:rPr>
              <a:t>Namespace Imports from Other Assemblies</a:t>
            </a:r>
          </a:p>
          <a:p>
            <a:pPr marL="342900" indent="-342900">
              <a:buFont typeface="+mj-lt"/>
              <a:buAutoNum type="arabicPeriod"/>
            </a:pPr>
            <a:r>
              <a:rPr lang="en-US" sz="2000" dirty="0">
                <a:solidFill>
                  <a:schemeClr val="accent1"/>
                </a:solidFill>
              </a:rPr>
              <a:t>Type Conversion and Type Converters</a:t>
            </a:r>
          </a:p>
          <a:p>
            <a:pPr marL="342900" indent="-342900">
              <a:buFont typeface="+mj-lt"/>
              <a:buAutoNum type="arabicPeriod"/>
            </a:pPr>
            <a:r>
              <a:rPr lang="en-US" sz="2000" dirty="0">
                <a:solidFill>
                  <a:schemeClr val="bg1">
                    <a:lumMod val="50000"/>
                    <a:lumOff val="50000"/>
                  </a:schemeClr>
                </a:solidFill>
              </a:rPr>
              <a:t>Markup Extensions</a:t>
            </a:r>
          </a:p>
          <a:p>
            <a:pPr marL="342900" indent="-342900">
              <a:buFont typeface="+mj-lt"/>
              <a:buAutoNum type="arabicPeriod"/>
            </a:pPr>
            <a:r>
              <a:rPr lang="en-US" sz="2000" dirty="0">
                <a:solidFill>
                  <a:schemeClr val="tx1">
                    <a:lumMod val="50000"/>
                  </a:schemeClr>
                </a:solidFill>
              </a:rPr>
              <a:t>The Code-Behind and the Generated Code-Behind Files</a:t>
            </a:r>
          </a:p>
          <a:p>
            <a:pPr marL="342900" indent="-342900">
              <a:buFont typeface="+mj-lt"/>
              <a:buAutoNum type="arabicPeriod"/>
            </a:pPr>
            <a:r>
              <a:rPr lang="en-US" sz="2000" dirty="0">
                <a:solidFill>
                  <a:schemeClr val="bg1">
                    <a:lumMod val="50000"/>
                    <a:lumOff val="50000"/>
                  </a:schemeClr>
                </a:solidFill>
              </a:rPr>
              <a:t>Naming and Identifying Items</a:t>
            </a:r>
          </a:p>
          <a:p>
            <a:pPr marL="800100" lvl="1" indent="-342900">
              <a:buFont typeface="+mj-lt"/>
              <a:buAutoNum type="arabicPeriod"/>
            </a:pPr>
            <a:r>
              <a:rPr lang="en-US" sz="1800" dirty="0">
                <a:solidFill>
                  <a:schemeClr val="bg1">
                    <a:lumMod val="50000"/>
                    <a:lumOff val="50000"/>
                  </a:schemeClr>
                </a:solidFill>
              </a:rPr>
              <a:t>The x:Name Attribute</a:t>
            </a:r>
          </a:p>
          <a:p>
            <a:pPr marL="342900" indent="-342900">
              <a:buFont typeface="+mj-lt"/>
              <a:buAutoNum type="arabicPeriod"/>
            </a:pPr>
            <a:r>
              <a:rPr lang="en-US" sz="2000" dirty="0">
                <a:solidFill>
                  <a:schemeClr val="bg1">
                    <a:lumMod val="50000"/>
                    <a:lumOff val="50000"/>
                  </a:schemeClr>
                </a:solidFill>
              </a:rPr>
              <a:t>Linting, </a:t>
            </a:r>
            <a:r>
              <a:rPr lang="en-US" sz="2000" dirty="0" err="1">
                <a:solidFill>
                  <a:schemeClr val="bg1">
                    <a:lumMod val="50000"/>
                    <a:lumOff val="50000"/>
                  </a:schemeClr>
                </a:solidFill>
              </a:rPr>
              <a:t>xaml</a:t>
            </a:r>
            <a:r>
              <a:rPr lang="en-US" sz="2000" dirty="0">
                <a:solidFill>
                  <a:schemeClr val="bg1">
                    <a:lumMod val="50000"/>
                    <a:lumOff val="50000"/>
                  </a:schemeClr>
                </a:solidFill>
              </a:rPr>
              <a:t> </a:t>
            </a:r>
            <a:r>
              <a:rPr lang="en-US" sz="2000" dirty="0" err="1">
                <a:solidFill>
                  <a:schemeClr val="bg1">
                    <a:lumMod val="50000"/>
                    <a:lumOff val="50000"/>
                  </a:schemeClr>
                </a:solidFill>
              </a:rPr>
              <a:t>Codestyle</a:t>
            </a:r>
            <a:r>
              <a:rPr lang="en-US" sz="2000" dirty="0">
                <a:solidFill>
                  <a:schemeClr val="bg1">
                    <a:lumMod val="50000"/>
                    <a:lumOff val="50000"/>
                  </a:schemeClr>
                </a:solidFill>
              </a:rPr>
              <a:t>, </a:t>
            </a:r>
            <a:r>
              <a:rPr lang="en-US" sz="2000" dirty="0" err="1">
                <a:solidFill>
                  <a:schemeClr val="bg1">
                    <a:lumMod val="50000"/>
                    <a:lumOff val="50000"/>
                  </a:schemeClr>
                </a:solidFill>
              </a:rPr>
              <a:t>xamlStyler</a:t>
            </a:r>
            <a:endParaRPr lang="en-US" sz="2000" dirty="0">
              <a:solidFill>
                <a:schemeClr val="bg1">
                  <a:lumMod val="50000"/>
                  <a:lumOff val="50000"/>
                </a:schemeClr>
              </a:solidFill>
            </a:endParaRPr>
          </a:p>
        </p:txBody>
      </p:sp>
    </p:spTree>
    <p:extLst>
      <p:ext uri="{BB962C8B-B14F-4D97-AF65-F5344CB8AC3E}">
        <p14:creationId xmlns:p14="http://schemas.microsoft.com/office/powerpoint/2010/main" val="3511907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3BE1-FAF0-2E27-D7E2-96F9096043F2}"/>
              </a:ext>
            </a:extLst>
          </p:cNvPr>
          <p:cNvSpPr>
            <a:spLocks noGrp="1"/>
          </p:cNvSpPr>
          <p:nvPr>
            <p:ph type="title"/>
          </p:nvPr>
        </p:nvSpPr>
        <p:spPr/>
        <p:txBody>
          <a:bodyPr/>
          <a:lstStyle/>
          <a:p>
            <a:r>
              <a:rPr lang="en-US" dirty="0"/>
              <a:t>Reminder: Attributes</a:t>
            </a:r>
          </a:p>
        </p:txBody>
      </p:sp>
      <p:sp>
        <p:nvSpPr>
          <p:cNvPr id="3" name="Content Placeholder 2">
            <a:extLst>
              <a:ext uri="{FF2B5EF4-FFF2-40B4-BE49-F238E27FC236}">
                <a16:creationId xmlns:a16="http://schemas.microsoft.com/office/drawing/2014/main" id="{6E3B5440-78A1-BC7B-8283-2F040756C96E}"/>
              </a:ext>
            </a:extLst>
          </p:cNvPr>
          <p:cNvSpPr>
            <a:spLocks noGrp="1"/>
          </p:cNvSpPr>
          <p:nvPr>
            <p:ph idx="1"/>
          </p:nvPr>
        </p:nvSpPr>
        <p:spPr/>
        <p:txBody>
          <a:bodyPr/>
          <a:lstStyle/>
          <a:p>
            <a:pPr marL="0" indent="0">
              <a:buNone/>
            </a:pPr>
            <a:r>
              <a:rPr lang="en-US" dirty="0">
                <a:latin typeface="Consolas" panose="020B0609020204030204" pitchFamily="49" charset="0"/>
              </a:rPr>
              <a:t>&lt;Window x:Class=</a:t>
            </a:r>
            <a:r>
              <a:rPr lang="en-US" dirty="0">
                <a:solidFill>
                  <a:schemeClr val="accent4"/>
                </a:solidFill>
                <a:latin typeface="Consolas" panose="020B0609020204030204" pitchFamily="49" charset="0"/>
              </a:rPr>
              <a:t>"WindowsApplication1.Window1"</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/presentation"</a:t>
            </a:r>
            <a:br>
              <a:rPr lang="en-US" dirty="0">
                <a:solidFill>
                  <a:schemeClr val="accent4"/>
                </a:solidFill>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xmlns:x</a:t>
            </a:r>
            <a:r>
              <a:rPr lang="en-US" dirty="0">
                <a:latin typeface="Consolas" panose="020B0609020204030204" pitchFamily="49" charset="0"/>
              </a:rPr>
              <a:t>=</a:t>
            </a:r>
            <a:r>
              <a:rPr lang="en-US" dirty="0">
                <a:solidFill>
                  <a:schemeClr val="accent4"/>
                </a:solidFill>
                <a:latin typeface="Consolas" panose="020B0609020204030204" pitchFamily="49" charset="0"/>
              </a:rPr>
              <a:t>"http://schemas.microsoft.com/</a:t>
            </a:r>
            <a:r>
              <a:rPr lang="en-US" dirty="0" err="1">
                <a:solidFill>
                  <a:schemeClr val="accent4"/>
                </a:solidFill>
                <a:latin typeface="Consolas" panose="020B0609020204030204" pitchFamily="49" charset="0"/>
              </a:rPr>
              <a:t>winfx</a:t>
            </a:r>
            <a:r>
              <a:rPr lang="en-US" dirty="0">
                <a:solidFill>
                  <a:schemeClr val="accent4"/>
                </a:solidFill>
                <a:latin typeface="Consolas" panose="020B0609020204030204" pitchFamily="49" charset="0"/>
              </a:rPr>
              <a:t>/2006/</a:t>
            </a:r>
            <a:r>
              <a:rPr lang="en-US" dirty="0" err="1">
                <a:solidFill>
                  <a:schemeClr val="accent4"/>
                </a:solidFill>
                <a:latin typeface="Consolas" panose="020B0609020204030204" pitchFamily="49" charset="0"/>
              </a:rPr>
              <a:t>xaml</a:t>
            </a:r>
            <a:r>
              <a:rPr lang="en-US" dirty="0">
                <a:solidFill>
                  <a:schemeClr val="accent4"/>
                </a:solidFill>
                <a:latin typeface="Consolas" panose="020B0609020204030204" pitchFamily="49" charset="0"/>
              </a:rPr>
              <a:t>"</a:t>
            </a:r>
            <a:br>
              <a:rPr lang="en-US" dirty="0">
                <a:solidFill>
                  <a:schemeClr val="accent4"/>
                </a:solidFill>
                <a:latin typeface="Consolas" panose="020B0609020204030204" pitchFamily="49" charset="0"/>
              </a:rPr>
            </a:br>
            <a:r>
              <a:rPr lang="en-US" dirty="0">
                <a:latin typeface="Consolas" panose="020B0609020204030204" pitchFamily="49" charset="0"/>
              </a:rPr>
              <a:t>    Title=</a:t>
            </a:r>
            <a:r>
              <a:rPr lang="en-US" dirty="0">
                <a:solidFill>
                  <a:schemeClr val="accent4"/>
                </a:solidFill>
                <a:latin typeface="Consolas" panose="020B0609020204030204" pitchFamily="49" charset="0"/>
              </a:rPr>
              <a:t>"Window1"</a:t>
            </a:r>
            <a:r>
              <a:rPr lang="en-US" dirty="0">
                <a:latin typeface="Consolas" panose="020B0609020204030204" pitchFamily="49" charset="0"/>
              </a:rPr>
              <a:t> Height=</a:t>
            </a:r>
            <a:r>
              <a:rPr lang="en-US" dirty="0">
                <a:solidFill>
                  <a:schemeClr val="accent4"/>
                </a:solidFill>
                <a:latin typeface="Consolas" panose="020B0609020204030204" pitchFamily="49" charset="0"/>
              </a:rPr>
              <a:t>"300"</a:t>
            </a:r>
            <a:r>
              <a:rPr lang="en-US" dirty="0">
                <a:latin typeface="Consolas" panose="020B0609020204030204" pitchFamily="49" charset="0"/>
              </a:rPr>
              <a:t> Width=</a:t>
            </a:r>
            <a:r>
              <a:rPr lang="en-US" dirty="0">
                <a:solidFill>
                  <a:schemeClr val="accent4"/>
                </a:solidFill>
                <a:latin typeface="Consolas" panose="020B0609020204030204" pitchFamily="49" charset="0"/>
              </a:rPr>
              <a:t>"300"</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&lt;/Window&gt;</a:t>
            </a:r>
            <a:endParaRPr lang="en-US" dirty="0"/>
          </a:p>
          <a:p>
            <a:pPr marL="0" indent="0">
              <a:buNone/>
            </a:pPr>
            <a:r>
              <a:rPr lang="en-US" dirty="0"/>
              <a:t>Note that the values of the attributes in XAML are always strings. The XAML parser needs to do type conversion in order to correctly convert these string attributes to the underlying types of their backing properties.</a:t>
            </a:r>
          </a:p>
        </p:txBody>
      </p:sp>
    </p:spTree>
    <p:extLst>
      <p:ext uri="{BB962C8B-B14F-4D97-AF65-F5344CB8AC3E}">
        <p14:creationId xmlns:p14="http://schemas.microsoft.com/office/powerpoint/2010/main" val="2308435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BB20-2DEB-5B6E-A04F-7779EF6F5CEB}"/>
              </a:ext>
            </a:extLst>
          </p:cNvPr>
          <p:cNvSpPr>
            <a:spLocks noGrp="1"/>
          </p:cNvSpPr>
          <p:nvPr>
            <p:ph type="title"/>
          </p:nvPr>
        </p:nvSpPr>
        <p:spPr/>
        <p:txBody>
          <a:bodyPr/>
          <a:lstStyle/>
          <a:p>
            <a:r>
              <a:rPr lang="en-US" dirty="0"/>
              <a:t>Type Converters</a:t>
            </a:r>
          </a:p>
        </p:txBody>
      </p:sp>
      <p:sp>
        <p:nvSpPr>
          <p:cNvPr id="3" name="Content Placeholder 2">
            <a:extLst>
              <a:ext uri="{FF2B5EF4-FFF2-40B4-BE49-F238E27FC236}">
                <a16:creationId xmlns:a16="http://schemas.microsoft.com/office/drawing/2014/main" id="{5342CDF1-11AB-658F-E2AD-1D5D26416277}"/>
              </a:ext>
            </a:extLst>
          </p:cNvPr>
          <p:cNvSpPr>
            <a:spLocks noGrp="1"/>
          </p:cNvSpPr>
          <p:nvPr>
            <p:ph idx="1"/>
          </p:nvPr>
        </p:nvSpPr>
        <p:spPr/>
        <p:txBody>
          <a:bodyPr/>
          <a:lstStyle/>
          <a:p>
            <a:pPr marL="0" indent="0">
              <a:buNone/>
            </a:pPr>
            <a:r>
              <a:rPr lang="en-US" dirty="0">
                <a:solidFill>
                  <a:schemeClr val="accent2"/>
                </a:solidFill>
              </a:rPr>
              <a:t>Type converters</a:t>
            </a:r>
            <a:r>
              <a:rPr lang="en-US" dirty="0"/>
              <a:t> </a:t>
            </a:r>
            <a:r>
              <a:rPr lang="en-US" dirty="0">
                <a:solidFill>
                  <a:schemeClr val="accent1"/>
                </a:solidFill>
              </a:rPr>
              <a:t>are utility classes that provide methods that can convert a specific </a:t>
            </a:r>
            <a:r>
              <a:rPr lang="en-US" dirty="0" err="1">
                <a:solidFill>
                  <a:schemeClr val="accent1"/>
                </a:solidFill>
              </a:rPr>
              <a:t>.net</a:t>
            </a:r>
            <a:r>
              <a:rPr lang="en-US" dirty="0">
                <a:solidFill>
                  <a:schemeClr val="accent1"/>
                </a:solidFill>
              </a:rPr>
              <a:t> type from and to another </a:t>
            </a:r>
            <a:r>
              <a:rPr lang="en-US" dirty="0" err="1">
                <a:solidFill>
                  <a:schemeClr val="accent1"/>
                </a:solidFill>
              </a:rPr>
              <a:t>.net</a:t>
            </a:r>
            <a:r>
              <a:rPr lang="en-US" dirty="0">
                <a:solidFill>
                  <a:schemeClr val="accent1"/>
                </a:solidFill>
              </a:rPr>
              <a:t> type</a:t>
            </a:r>
            <a:r>
              <a:rPr lang="en-US" dirty="0"/>
              <a:t> – in this specific case, a </a:t>
            </a:r>
            <a:r>
              <a:rPr lang="en-US" dirty="0">
                <a:solidFill>
                  <a:schemeClr val="accent5"/>
                </a:solidFill>
                <a:latin typeface="Consolas" panose="020B0609020204030204" pitchFamily="49" charset="0"/>
              </a:rPr>
              <a:t>string</a:t>
            </a:r>
            <a:r>
              <a:rPr lang="en-US" dirty="0"/>
              <a:t> representation.</a:t>
            </a:r>
          </a:p>
          <a:p>
            <a:pPr marL="0" indent="0">
              <a:buNone/>
            </a:pPr>
            <a:r>
              <a:rPr lang="en-US" dirty="0"/>
              <a:t>The XAML parser takes the following steps to find the appropriate type converters:</a:t>
            </a:r>
          </a:p>
          <a:p>
            <a:pPr marL="342900" indent="-342900">
              <a:buFont typeface="+mj-lt"/>
              <a:buAutoNum type="arabicPeriod"/>
            </a:pPr>
            <a:r>
              <a:rPr lang="en-US" dirty="0"/>
              <a:t>It examines the declaration of the property it requires type conversion for, looking for a </a:t>
            </a:r>
            <a:r>
              <a:rPr lang="en-US" dirty="0">
                <a:latin typeface="Consolas" panose="020B0609020204030204" pitchFamily="49" charset="0"/>
              </a:rPr>
              <a:t>[</a:t>
            </a:r>
            <a:r>
              <a:rPr lang="en-US" dirty="0" err="1">
                <a:latin typeface="Consolas" panose="020B0609020204030204" pitchFamily="49" charset="0"/>
              </a:rPr>
              <a:t>TypeConverter</a:t>
            </a:r>
            <a:r>
              <a:rPr lang="en-US" dirty="0">
                <a:latin typeface="Consolas" panose="020B0609020204030204" pitchFamily="49" charset="0"/>
              </a:rPr>
              <a:t>]</a:t>
            </a:r>
            <a:r>
              <a:rPr lang="en-US" dirty="0"/>
              <a:t> attribute. If present, the attribute defines the class that can perform the type conversion.</a:t>
            </a:r>
          </a:p>
          <a:p>
            <a:pPr marL="342900" indent="-342900">
              <a:buFont typeface="+mj-lt"/>
              <a:buAutoNum type="arabicPeriod"/>
            </a:pPr>
            <a:r>
              <a:rPr lang="en-US" dirty="0"/>
              <a:t>It examines the definition of the class that defines the data type of the property it requires type conversion for, looking for a </a:t>
            </a:r>
            <a:r>
              <a:rPr lang="en-US" dirty="0">
                <a:latin typeface="Consolas" panose="020B0609020204030204" pitchFamily="49" charset="0"/>
              </a:rPr>
              <a:t>[</a:t>
            </a:r>
            <a:r>
              <a:rPr lang="en-US" dirty="0" err="1">
                <a:latin typeface="Consolas" panose="020B0609020204030204" pitchFamily="49" charset="0"/>
              </a:rPr>
              <a:t>TypeConverter</a:t>
            </a:r>
            <a:r>
              <a:rPr lang="en-US" dirty="0">
                <a:latin typeface="Consolas" panose="020B0609020204030204" pitchFamily="49" charset="0"/>
              </a:rPr>
              <a:t>]</a:t>
            </a:r>
            <a:r>
              <a:rPr lang="en-US" dirty="0"/>
              <a:t> attribute defined on the target class.</a:t>
            </a:r>
          </a:p>
          <a:p>
            <a:pPr marL="342900" indent="-342900">
              <a:buFont typeface="+mj-lt"/>
              <a:buAutoNum type="arabicPeriod"/>
            </a:pPr>
            <a:r>
              <a:rPr lang="en-US" dirty="0"/>
              <a:t>If neither the attribute, nor the target type contain the </a:t>
            </a:r>
            <a:r>
              <a:rPr lang="en-US" dirty="0">
                <a:latin typeface="Consolas" panose="020B0609020204030204" pitchFamily="49" charset="0"/>
              </a:rPr>
              <a:t>[</a:t>
            </a:r>
            <a:r>
              <a:rPr lang="en-US" dirty="0" err="1">
                <a:latin typeface="Consolas" panose="020B0609020204030204" pitchFamily="49" charset="0"/>
              </a:rPr>
              <a:t>TypeConverter</a:t>
            </a:r>
            <a:r>
              <a:rPr lang="en-US" dirty="0">
                <a:latin typeface="Consolas" panose="020B0609020204030204" pitchFamily="49" charset="0"/>
              </a:rPr>
              <a:t>]</a:t>
            </a:r>
            <a:r>
              <a:rPr lang="en-US" dirty="0"/>
              <a:t> attribute, then the XAML parser generates an error.</a:t>
            </a:r>
          </a:p>
        </p:txBody>
      </p:sp>
    </p:spTree>
    <p:extLst>
      <p:ext uri="{BB962C8B-B14F-4D97-AF65-F5344CB8AC3E}">
        <p14:creationId xmlns:p14="http://schemas.microsoft.com/office/powerpoint/2010/main" val="25410181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2A48-D3D8-AB39-0C8A-211C9C3AE5C1}"/>
              </a:ext>
            </a:extLst>
          </p:cNvPr>
          <p:cNvSpPr>
            <a:spLocks noGrp="1"/>
          </p:cNvSpPr>
          <p:nvPr>
            <p:ph type="title"/>
          </p:nvPr>
        </p:nvSpPr>
        <p:spPr/>
        <p:txBody>
          <a:bodyPr/>
          <a:lstStyle/>
          <a:p>
            <a:r>
              <a:rPr lang="en-US" dirty="0"/>
              <a:t>Reminder: Case-Insensitivity</a:t>
            </a:r>
          </a:p>
        </p:txBody>
      </p:sp>
      <p:sp>
        <p:nvSpPr>
          <p:cNvPr id="3" name="Content Placeholder 2">
            <a:extLst>
              <a:ext uri="{FF2B5EF4-FFF2-40B4-BE49-F238E27FC236}">
                <a16:creationId xmlns:a16="http://schemas.microsoft.com/office/drawing/2014/main" id="{3CB9E279-11C9-155D-AD8F-5CD1815DB7CA}"/>
              </a:ext>
            </a:extLst>
          </p:cNvPr>
          <p:cNvSpPr>
            <a:spLocks noGrp="1"/>
          </p:cNvSpPr>
          <p:nvPr>
            <p:ph idx="1"/>
          </p:nvPr>
        </p:nvSpPr>
        <p:spPr/>
        <p:txBody>
          <a:bodyPr/>
          <a:lstStyle/>
          <a:p>
            <a:pPr marL="0" indent="0">
              <a:buNone/>
            </a:pPr>
            <a:r>
              <a:rPr lang="en-US" dirty="0">
                <a:solidFill>
                  <a:schemeClr val="accent1"/>
                </a:solidFill>
              </a:rPr>
              <a:t>Type converters are </a:t>
            </a:r>
            <a:r>
              <a:rPr lang="en-US" dirty="0"/>
              <a:t>generally </a:t>
            </a:r>
            <a:r>
              <a:rPr lang="en-US" dirty="0">
                <a:solidFill>
                  <a:schemeClr val="accent1"/>
                </a:solidFill>
              </a:rPr>
              <a:t>case-insensitive</a:t>
            </a:r>
            <a:r>
              <a:rPr lang="en-US" dirty="0"/>
              <a:t>, so </a:t>
            </a:r>
            <a:r>
              <a:rPr lang="en-US" dirty="0">
                <a:latin typeface="Consolas" panose="020B0609020204030204" pitchFamily="49" charset="0"/>
              </a:rPr>
              <a:t>Foreground=</a:t>
            </a:r>
            <a:r>
              <a:rPr lang="en-US" dirty="0">
                <a:solidFill>
                  <a:schemeClr val="accent4"/>
                </a:solidFill>
                <a:latin typeface="Consolas" panose="020B0609020204030204" pitchFamily="49" charset="0"/>
              </a:rPr>
              <a:t>"White"</a:t>
            </a:r>
            <a:r>
              <a:rPr lang="en-US" dirty="0"/>
              <a:t> and </a:t>
            </a:r>
            <a:r>
              <a:rPr lang="en-US" dirty="0">
                <a:latin typeface="Consolas" panose="020B0609020204030204" pitchFamily="49" charset="0"/>
              </a:rPr>
              <a:t>Foreground=</a:t>
            </a:r>
            <a:r>
              <a:rPr lang="en-US" dirty="0">
                <a:solidFill>
                  <a:schemeClr val="accent4"/>
                </a:solidFill>
                <a:latin typeface="Consolas" panose="020B0609020204030204" pitchFamily="49" charset="0"/>
              </a:rPr>
              <a:t>"white"</a:t>
            </a:r>
            <a:r>
              <a:rPr lang="en-US" dirty="0"/>
              <a:t> will usually be substitutable.</a:t>
            </a:r>
          </a:p>
        </p:txBody>
      </p:sp>
    </p:spTree>
    <p:extLst>
      <p:ext uri="{BB962C8B-B14F-4D97-AF65-F5344CB8AC3E}">
        <p14:creationId xmlns:p14="http://schemas.microsoft.com/office/powerpoint/2010/main" val="7353160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733A-9F36-BBFF-A02D-907D1BFBB7E6}"/>
              </a:ext>
            </a:extLst>
          </p:cNvPr>
          <p:cNvSpPr>
            <a:spLocks noGrp="1"/>
          </p:cNvSpPr>
          <p:nvPr>
            <p:ph type="title"/>
          </p:nvPr>
        </p:nvSpPr>
        <p:spPr/>
        <p:txBody>
          <a:bodyPr/>
          <a:lstStyle/>
          <a:p>
            <a:r>
              <a:rPr lang="en-US" dirty="0"/>
              <a:t>Markup Extensions</a:t>
            </a:r>
          </a:p>
        </p:txBody>
      </p:sp>
      <p:sp>
        <p:nvSpPr>
          <p:cNvPr id="3" name="Text Placeholder 2">
            <a:extLst>
              <a:ext uri="{FF2B5EF4-FFF2-40B4-BE49-F238E27FC236}">
                <a16:creationId xmlns:a16="http://schemas.microsoft.com/office/drawing/2014/main" id="{6B0D03B2-5CDB-17B9-E3D9-F5B380172C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46386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solidFill>
                  <a:schemeClr val="bg1">
                    <a:lumMod val="50000"/>
                    <a:lumOff val="50000"/>
                  </a:schemeClr>
                </a:solidFill>
              </a:rPr>
              <a:t>A Brief History of </a:t>
            </a:r>
            <a:r>
              <a:rPr lang="en-US" sz="2000" dirty="0" err="1">
                <a:solidFill>
                  <a:schemeClr val="bg1">
                    <a:lumMod val="50000"/>
                    <a:lumOff val="50000"/>
                  </a:schemeClr>
                </a:solidFill>
              </a:rPr>
              <a:t>xaml</a:t>
            </a:r>
            <a:endParaRPr lang="en-US" sz="2000" dirty="0">
              <a:solidFill>
                <a:schemeClr val="bg1">
                  <a:lumMod val="50000"/>
                  <a:lumOff val="50000"/>
                </a:schemeClr>
              </a:solidFill>
            </a:endParaRPr>
          </a:p>
          <a:p>
            <a:pPr marL="342900" indent="-342900">
              <a:buFont typeface="+mj-lt"/>
              <a:buAutoNum type="arabicPeriod"/>
            </a:pPr>
            <a:r>
              <a:rPr lang="en-US" sz="2000" dirty="0">
                <a:solidFill>
                  <a:schemeClr val="bg1">
                    <a:lumMod val="50000"/>
                    <a:lumOff val="50000"/>
                  </a:schemeClr>
                </a:solidFill>
              </a:rPr>
              <a:t>Elements, Attributes, Properties</a:t>
            </a:r>
          </a:p>
          <a:p>
            <a:pPr marL="342900" indent="-342900">
              <a:buFont typeface="+mj-lt"/>
              <a:buAutoNum type="arabicPeriod"/>
            </a:pPr>
            <a:r>
              <a:rPr lang="en-US" sz="2000" dirty="0">
                <a:solidFill>
                  <a:schemeClr val="bg1">
                    <a:lumMod val="50000"/>
                    <a:lumOff val="50000"/>
                  </a:schemeClr>
                </a:solidFill>
              </a:rPr>
              <a:t>Namespaces</a:t>
            </a:r>
          </a:p>
          <a:p>
            <a:pPr marL="800100" lvl="1" indent="-342900">
              <a:buFont typeface="+mj-lt"/>
              <a:buAutoNum type="arabicPeriod"/>
            </a:pPr>
            <a:r>
              <a:rPr lang="en-US" sz="1800" dirty="0">
                <a:solidFill>
                  <a:schemeClr val="bg1">
                    <a:lumMod val="50000"/>
                    <a:lumOff val="50000"/>
                  </a:schemeClr>
                </a:solidFill>
              </a:rPr>
              <a:t>Namespace Imports from Other Assemblies</a:t>
            </a:r>
          </a:p>
          <a:p>
            <a:pPr marL="342900" indent="-342900">
              <a:buFont typeface="+mj-lt"/>
              <a:buAutoNum type="arabicPeriod"/>
            </a:pPr>
            <a:r>
              <a:rPr lang="en-US" sz="2000" dirty="0">
                <a:solidFill>
                  <a:schemeClr val="bg1">
                    <a:lumMod val="50000"/>
                    <a:lumOff val="50000"/>
                  </a:schemeClr>
                </a:solidFill>
              </a:rPr>
              <a:t>Type Conversion and Type Converters</a:t>
            </a:r>
          </a:p>
          <a:p>
            <a:pPr marL="342900" indent="-342900">
              <a:buFont typeface="+mj-lt"/>
              <a:buAutoNum type="arabicPeriod"/>
            </a:pPr>
            <a:r>
              <a:rPr lang="en-US" sz="2000" dirty="0">
                <a:solidFill>
                  <a:schemeClr val="accent1"/>
                </a:solidFill>
              </a:rPr>
              <a:t>Markup Extensions</a:t>
            </a:r>
          </a:p>
          <a:p>
            <a:pPr marL="342900" indent="-342900">
              <a:buFont typeface="+mj-lt"/>
              <a:buAutoNum type="arabicPeriod"/>
            </a:pPr>
            <a:r>
              <a:rPr lang="en-US" sz="2000" dirty="0">
                <a:solidFill>
                  <a:schemeClr val="tx1">
                    <a:lumMod val="50000"/>
                  </a:schemeClr>
                </a:solidFill>
              </a:rPr>
              <a:t>The Code-Behind and the Generated Code-Behind Files</a:t>
            </a:r>
          </a:p>
          <a:p>
            <a:pPr marL="342900" indent="-342900">
              <a:buFont typeface="+mj-lt"/>
              <a:buAutoNum type="arabicPeriod"/>
            </a:pPr>
            <a:r>
              <a:rPr lang="en-US" sz="2000" dirty="0">
                <a:solidFill>
                  <a:schemeClr val="bg1">
                    <a:lumMod val="50000"/>
                    <a:lumOff val="50000"/>
                  </a:schemeClr>
                </a:solidFill>
              </a:rPr>
              <a:t>Naming and Identifying Items</a:t>
            </a:r>
          </a:p>
          <a:p>
            <a:pPr marL="800100" lvl="1" indent="-342900">
              <a:buFont typeface="+mj-lt"/>
              <a:buAutoNum type="arabicPeriod"/>
            </a:pPr>
            <a:r>
              <a:rPr lang="en-US" sz="1800" dirty="0">
                <a:solidFill>
                  <a:schemeClr val="bg1">
                    <a:lumMod val="50000"/>
                    <a:lumOff val="50000"/>
                  </a:schemeClr>
                </a:solidFill>
              </a:rPr>
              <a:t>The x:Name Attribute</a:t>
            </a:r>
          </a:p>
          <a:p>
            <a:pPr marL="342900" indent="-342900">
              <a:buFont typeface="+mj-lt"/>
              <a:buAutoNum type="arabicPeriod"/>
            </a:pPr>
            <a:r>
              <a:rPr lang="en-US" sz="2000" dirty="0">
                <a:solidFill>
                  <a:schemeClr val="bg1">
                    <a:lumMod val="50000"/>
                    <a:lumOff val="50000"/>
                  </a:schemeClr>
                </a:solidFill>
              </a:rPr>
              <a:t>Linting, </a:t>
            </a:r>
            <a:r>
              <a:rPr lang="en-US" sz="2000" dirty="0" err="1">
                <a:solidFill>
                  <a:schemeClr val="bg1">
                    <a:lumMod val="50000"/>
                    <a:lumOff val="50000"/>
                  </a:schemeClr>
                </a:solidFill>
              </a:rPr>
              <a:t>xaml</a:t>
            </a:r>
            <a:r>
              <a:rPr lang="en-US" sz="2000" dirty="0">
                <a:solidFill>
                  <a:schemeClr val="bg1">
                    <a:lumMod val="50000"/>
                    <a:lumOff val="50000"/>
                  </a:schemeClr>
                </a:solidFill>
              </a:rPr>
              <a:t> </a:t>
            </a:r>
            <a:r>
              <a:rPr lang="en-US" sz="2000" dirty="0" err="1">
                <a:solidFill>
                  <a:schemeClr val="bg1">
                    <a:lumMod val="50000"/>
                    <a:lumOff val="50000"/>
                  </a:schemeClr>
                </a:solidFill>
              </a:rPr>
              <a:t>Codestyle</a:t>
            </a:r>
            <a:r>
              <a:rPr lang="en-US" sz="2000" dirty="0">
                <a:solidFill>
                  <a:schemeClr val="bg1">
                    <a:lumMod val="50000"/>
                    <a:lumOff val="50000"/>
                  </a:schemeClr>
                </a:solidFill>
              </a:rPr>
              <a:t>, </a:t>
            </a:r>
            <a:r>
              <a:rPr lang="en-US" sz="2000" dirty="0" err="1">
                <a:solidFill>
                  <a:schemeClr val="bg1">
                    <a:lumMod val="50000"/>
                    <a:lumOff val="50000"/>
                  </a:schemeClr>
                </a:solidFill>
              </a:rPr>
              <a:t>xamlStyler</a:t>
            </a:r>
            <a:endParaRPr lang="en-US" sz="2000" dirty="0">
              <a:solidFill>
                <a:schemeClr val="bg1">
                  <a:lumMod val="50000"/>
                  <a:lumOff val="50000"/>
                </a:schemeClr>
              </a:solidFill>
            </a:endParaRPr>
          </a:p>
        </p:txBody>
      </p:sp>
    </p:spTree>
    <p:extLst>
      <p:ext uri="{BB962C8B-B14F-4D97-AF65-F5344CB8AC3E}">
        <p14:creationId xmlns:p14="http://schemas.microsoft.com/office/powerpoint/2010/main" val="361639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230-A4C6-561B-9E5A-71041C87F44C}"/>
              </a:ext>
            </a:extLst>
          </p:cNvPr>
          <p:cNvSpPr>
            <a:spLocks noGrp="1"/>
          </p:cNvSpPr>
          <p:nvPr>
            <p:ph type="ctrTitle"/>
          </p:nvPr>
        </p:nvSpPr>
        <p:spPr/>
        <p:txBody>
          <a:bodyPr/>
          <a:lstStyle/>
          <a:p>
            <a:r>
              <a:rPr lang="en-US" dirty="0"/>
              <a:t>Modular Application Development in C#</a:t>
            </a:r>
          </a:p>
        </p:txBody>
      </p:sp>
      <p:sp>
        <p:nvSpPr>
          <p:cNvPr id="3" name="Subtitle 2">
            <a:extLst>
              <a:ext uri="{FF2B5EF4-FFF2-40B4-BE49-F238E27FC236}">
                <a16:creationId xmlns:a16="http://schemas.microsoft.com/office/drawing/2014/main" id="{7E42E68B-EA75-26DE-9782-FB1E73286F08}"/>
              </a:ext>
            </a:extLst>
          </p:cNvPr>
          <p:cNvSpPr>
            <a:spLocks noGrp="1"/>
          </p:cNvSpPr>
          <p:nvPr>
            <p:ph type="subTitle" idx="1"/>
          </p:nvPr>
        </p:nvSpPr>
        <p:spPr/>
        <p:txBody>
          <a:bodyPr/>
          <a:lstStyle/>
          <a:p>
            <a:r>
              <a:rPr lang="en-US" dirty="0"/>
              <a:t>I.: XAML</a:t>
            </a:r>
          </a:p>
        </p:txBody>
      </p:sp>
    </p:spTree>
    <p:extLst>
      <p:ext uri="{BB962C8B-B14F-4D97-AF65-F5344CB8AC3E}">
        <p14:creationId xmlns:p14="http://schemas.microsoft.com/office/powerpoint/2010/main" val="1970908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733A-9F36-BBFF-A02D-907D1BFBB7E6}"/>
              </a:ext>
            </a:extLst>
          </p:cNvPr>
          <p:cNvSpPr>
            <a:spLocks noGrp="1"/>
          </p:cNvSpPr>
          <p:nvPr>
            <p:ph type="title"/>
          </p:nvPr>
        </p:nvSpPr>
        <p:spPr/>
        <p:txBody>
          <a:bodyPr/>
          <a:lstStyle/>
          <a:p>
            <a:r>
              <a:rPr lang="en-US" dirty="0"/>
              <a:t>The Code-Behind</a:t>
            </a:r>
          </a:p>
        </p:txBody>
      </p:sp>
      <p:sp>
        <p:nvSpPr>
          <p:cNvPr id="3" name="Text Placeholder 2">
            <a:extLst>
              <a:ext uri="{FF2B5EF4-FFF2-40B4-BE49-F238E27FC236}">
                <a16:creationId xmlns:a16="http://schemas.microsoft.com/office/drawing/2014/main" id="{6B0D03B2-5CDB-17B9-E3D9-F5B380172C73}"/>
              </a:ext>
            </a:extLst>
          </p:cNvPr>
          <p:cNvSpPr>
            <a:spLocks noGrp="1"/>
          </p:cNvSpPr>
          <p:nvPr>
            <p:ph type="body" idx="1"/>
          </p:nvPr>
        </p:nvSpPr>
        <p:spPr/>
        <p:txBody>
          <a:bodyPr/>
          <a:lstStyle/>
          <a:p>
            <a:r>
              <a:rPr lang="en-US" dirty="0"/>
              <a:t>The Code-Behind File and the Generated Code-Behind File</a:t>
            </a:r>
          </a:p>
        </p:txBody>
      </p:sp>
    </p:spTree>
    <p:extLst>
      <p:ext uri="{BB962C8B-B14F-4D97-AF65-F5344CB8AC3E}">
        <p14:creationId xmlns:p14="http://schemas.microsoft.com/office/powerpoint/2010/main" val="5239526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solidFill>
                  <a:schemeClr val="bg1">
                    <a:lumMod val="50000"/>
                    <a:lumOff val="50000"/>
                  </a:schemeClr>
                </a:solidFill>
              </a:rPr>
              <a:t>A Brief History of </a:t>
            </a:r>
            <a:r>
              <a:rPr lang="en-US" sz="2000" dirty="0" err="1">
                <a:solidFill>
                  <a:schemeClr val="bg1">
                    <a:lumMod val="50000"/>
                    <a:lumOff val="50000"/>
                  </a:schemeClr>
                </a:solidFill>
              </a:rPr>
              <a:t>xaml</a:t>
            </a:r>
            <a:endParaRPr lang="en-US" sz="2000" dirty="0">
              <a:solidFill>
                <a:schemeClr val="bg1">
                  <a:lumMod val="50000"/>
                  <a:lumOff val="50000"/>
                </a:schemeClr>
              </a:solidFill>
            </a:endParaRPr>
          </a:p>
          <a:p>
            <a:pPr marL="342900" indent="-342900">
              <a:buFont typeface="+mj-lt"/>
              <a:buAutoNum type="arabicPeriod"/>
            </a:pPr>
            <a:r>
              <a:rPr lang="en-US" sz="2000" dirty="0">
                <a:solidFill>
                  <a:schemeClr val="bg1">
                    <a:lumMod val="50000"/>
                    <a:lumOff val="50000"/>
                  </a:schemeClr>
                </a:solidFill>
              </a:rPr>
              <a:t>Elements, Attributes, Properties</a:t>
            </a:r>
          </a:p>
          <a:p>
            <a:pPr marL="342900" indent="-342900">
              <a:buFont typeface="+mj-lt"/>
              <a:buAutoNum type="arabicPeriod"/>
            </a:pPr>
            <a:r>
              <a:rPr lang="en-US" sz="2000" dirty="0">
                <a:solidFill>
                  <a:schemeClr val="bg1">
                    <a:lumMod val="50000"/>
                    <a:lumOff val="50000"/>
                  </a:schemeClr>
                </a:solidFill>
              </a:rPr>
              <a:t>Namespaces</a:t>
            </a:r>
          </a:p>
          <a:p>
            <a:pPr marL="800100" lvl="1" indent="-342900">
              <a:buFont typeface="+mj-lt"/>
              <a:buAutoNum type="arabicPeriod"/>
            </a:pPr>
            <a:r>
              <a:rPr lang="en-US" sz="1800" dirty="0">
                <a:solidFill>
                  <a:schemeClr val="bg1">
                    <a:lumMod val="50000"/>
                    <a:lumOff val="50000"/>
                  </a:schemeClr>
                </a:solidFill>
              </a:rPr>
              <a:t>Namespace Imports from Other Assemblies</a:t>
            </a:r>
          </a:p>
          <a:p>
            <a:pPr marL="342900" indent="-342900">
              <a:buFont typeface="+mj-lt"/>
              <a:buAutoNum type="arabicPeriod"/>
            </a:pPr>
            <a:r>
              <a:rPr lang="en-US" sz="2000" dirty="0">
                <a:solidFill>
                  <a:schemeClr val="bg1">
                    <a:lumMod val="50000"/>
                    <a:lumOff val="50000"/>
                  </a:schemeClr>
                </a:solidFill>
              </a:rPr>
              <a:t>Type Conversion and Type Converters</a:t>
            </a:r>
          </a:p>
          <a:p>
            <a:pPr marL="342900" indent="-342900">
              <a:buFont typeface="+mj-lt"/>
              <a:buAutoNum type="arabicPeriod"/>
            </a:pPr>
            <a:r>
              <a:rPr lang="en-US" sz="2000" dirty="0">
                <a:solidFill>
                  <a:schemeClr val="bg1">
                    <a:lumMod val="50000"/>
                    <a:lumOff val="50000"/>
                  </a:schemeClr>
                </a:solidFill>
              </a:rPr>
              <a:t>Markup Extensions</a:t>
            </a:r>
          </a:p>
          <a:p>
            <a:pPr marL="342900" indent="-342900">
              <a:buFont typeface="+mj-lt"/>
              <a:buAutoNum type="arabicPeriod"/>
            </a:pPr>
            <a:r>
              <a:rPr lang="en-US" sz="2000" dirty="0">
                <a:solidFill>
                  <a:schemeClr val="accent1"/>
                </a:solidFill>
              </a:rPr>
              <a:t>The Code-Behind and the Generated Code-Behind Files</a:t>
            </a:r>
          </a:p>
          <a:p>
            <a:pPr marL="342900" indent="-342900">
              <a:buFont typeface="+mj-lt"/>
              <a:buAutoNum type="arabicPeriod"/>
            </a:pPr>
            <a:r>
              <a:rPr lang="en-US" sz="2000" dirty="0">
                <a:solidFill>
                  <a:schemeClr val="bg1">
                    <a:lumMod val="50000"/>
                    <a:lumOff val="50000"/>
                  </a:schemeClr>
                </a:solidFill>
              </a:rPr>
              <a:t>Naming and Identifying Items</a:t>
            </a:r>
          </a:p>
          <a:p>
            <a:pPr marL="800100" lvl="1" indent="-342900">
              <a:buFont typeface="+mj-lt"/>
              <a:buAutoNum type="arabicPeriod"/>
            </a:pPr>
            <a:r>
              <a:rPr lang="en-US" sz="1800" dirty="0">
                <a:solidFill>
                  <a:schemeClr val="bg1">
                    <a:lumMod val="50000"/>
                    <a:lumOff val="50000"/>
                  </a:schemeClr>
                </a:solidFill>
              </a:rPr>
              <a:t>The x:Name Attribute</a:t>
            </a:r>
          </a:p>
          <a:p>
            <a:pPr marL="342900" indent="-342900">
              <a:buFont typeface="+mj-lt"/>
              <a:buAutoNum type="arabicPeriod"/>
            </a:pPr>
            <a:r>
              <a:rPr lang="en-US" sz="2000" dirty="0">
                <a:solidFill>
                  <a:schemeClr val="bg1">
                    <a:lumMod val="50000"/>
                    <a:lumOff val="50000"/>
                  </a:schemeClr>
                </a:solidFill>
              </a:rPr>
              <a:t>Linting, </a:t>
            </a:r>
            <a:r>
              <a:rPr lang="en-US" sz="2000" dirty="0" err="1">
                <a:solidFill>
                  <a:schemeClr val="bg1">
                    <a:lumMod val="50000"/>
                    <a:lumOff val="50000"/>
                  </a:schemeClr>
                </a:solidFill>
              </a:rPr>
              <a:t>xaml</a:t>
            </a:r>
            <a:r>
              <a:rPr lang="en-US" sz="2000" dirty="0">
                <a:solidFill>
                  <a:schemeClr val="bg1">
                    <a:lumMod val="50000"/>
                    <a:lumOff val="50000"/>
                  </a:schemeClr>
                </a:solidFill>
              </a:rPr>
              <a:t> </a:t>
            </a:r>
            <a:r>
              <a:rPr lang="en-US" sz="2000" dirty="0" err="1">
                <a:solidFill>
                  <a:schemeClr val="bg1">
                    <a:lumMod val="50000"/>
                    <a:lumOff val="50000"/>
                  </a:schemeClr>
                </a:solidFill>
              </a:rPr>
              <a:t>Codestyle</a:t>
            </a:r>
            <a:r>
              <a:rPr lang="en-US" sz="2000" dirty="0">
                <a:solidFill>
                  <a:schemeClr val="bg1">
                    <a:lumMod val="50000"/>
                    <a:lumOff val="50000"/>
                  </a:schemeClr>
                </a:solidFill>
              </a:rPr>
              <a:t>, </a:t>
            </a:r>
            <a:r>
              <a:rPr lang="en-US" sz="2000" dirty="0" err="1">
                <a:solidFill>
                  <a:schemeClr val="bg1">
                    <a:lumMod val="50000"/>
                    <a:lumOff val="50000"/>
                  </a:schemeClr>
                </a:solidFill>
              </a:rPr>
              <a:t>xamlStyler</a:t>
            </a:r>
            <a:endParaRPr lang="en-US" sz="2000" dirty="0">
              <a:solidFill>
                <a:schemeClr val="bg1">
                  <a:lumMod val="50000"/>
                  <a:lumOff val="50000"/>
                </a:schemeClr>
              </a:solidFill>
            </a:endParaRPr>
          </a:p>
        </p:txBody>
      </p:sp>
    </p:spTree>
    <p:extLst>
      <p:ext uri="{BB962C8B-B14F-4D97-AF65-F5344CB8AC3E}">
        <p14:creationId xmlns:p14="http://schemas.microsoft.com/office/powerpoint/2010/main" val="4133519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53C9-D02E-117D-66B6-6B80E6901198}"/>
              </a:ext>
            </a:extLst>
          </p:cNvPr>
          <p:cNvSpPr>
            <a:spLocks noGrp="1"/>
          </p:cNvSpPr>
          <p:nvPr>
            <p:ph type="title"/>
          </p:nvPr>
        </p:nvSpPr>
        <p:spPr/>
        <p:txBody>
          <a:bodyPr/>
          <a:lstStyle/>
          <a:p>
            <a:r>
              <a:rPr lang="en-US" dirty="0"/>
              <a:t>The Code-Behind Classes</a:t>
            </a:r>
          </a:p>
        </p:txBody>
      </p:sp>
      <p:sp>
        <p:nvSpPr>
          <p:cNvPr id="3" name="Content Placeholder 2">
            <a:extLst>
              <a:ext uri="{FF2B5EF4-FFF2-40B4-BE49-F238E27FC236}">
                <a16:creationId xmlns:a16="http://schemas.microsoft.com/office/drawing/2014/main" id="{1FF108F6-660F-8153-10DB-134CF208719B}"/>
              </a:ext>
            </a:extLst>
          </p:cNvPr>
          <p:cNvSpPr>
            <a:spLocks noGrp="1"/>
          </p:cNvSpPr>
          <p:nvPr>
            <p:ph idx="1"/>
          </p:nvPr>
        </p:nvSpPr>
        <p:spPr/>
        <p:txBody>
          <a:bodyPr>
            <a:normAutofit/>
          </a:bodyPr>
          <a:lstStyle/>
          <a:p>
            <a:pPr marL="0" indent="0">
              <a:buNone/>
            </a:pPr>
            <a:r>
              <a:rPr lang="en-US" dirty="0">
                <a:solidFill>
                  <a:schemeClr val="accent1"/>
                </a:solidFill>
              </a:rPr>
              <a:t>The XAML controls are connected to classes written in </a:t>
            </a:r>
            <a:r>
              <a:rPr lang="en-US" dirty="0" err="1">
                <a:solidFill>
                  <a:schemeClr val="accent1"/>
                </a:solidFill>
              </a:rPr>
              <a:t>.net</a:t>
            </a:r>
            <a:r>
              <a:rPr lang="en-US" dirty="0">
                <a:solidFill>
                  <a:schemeClr val="accent1"/>
                </a:solidFill>
              </a:rPr>
              <a:t>-compliant languages</a:t>
            </a:r>
            <a:r>
              <a:rPr lang="en-US" dirty="0"/>
              <a:t> using the </a:t>
            </a:r>
            <a:r>
              <a:rPr lang="en-US" i="1" dirty="0">
                <a:solidFill>
                  <a:schemeClr val="accent2"/>
                </a:solidFill>
                <a:latin typeface="Consolas" panose="020B0609020204030204" pitchFamily="49" charset="0"/>
              </a:rPr>
              <a:t>x:Class</a:t>
            </a:r>
            <a:r>
              <a:rPr lang="en-US" dirty="0"/>
              <a:t> attribute. </a:t>
            </a:r>
            <a:r>
              <a:rPr lang="en-US" dirty="0">
                <a:solidFill>
                  <a:schemeClr val="accent1"/>
                </a:solidFill>
              </a:rPr>
              <a:t>This attribute instructs the XAML parser to generate a new class with the specified name. The class derives from the class that’s named by the XAML element.</a:t>
            </a:r>
          </a:p>
          <a:p>
            <a:pPr marL="0" indent="0">
              <a:buNone/>
            </a:pPr>
            <a:r>
              <a:rPr lang="en-US" dirty="0">
                <a:latin typeface="Consolas" panose="020B0609020204030204" pitchFamily="49" charset="0"/>
              </a:rPr>
              <a:t>&lt;Window x:Class=</a:t>
            </a:r>
            <a:r>
              <a:rPr lang="en-US" dirty="0">
                <a:solidFill>
                  <a:schemeClr val="accent4"/>
                </a:solidFill>
                <a:latin typeface="Consolas" panose="020B0609020204030204" pitchFamily="49" charset="0"/>
              </a:rPr>
              <a:t>"WindowsApplication1.Window1"</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&lt;/Window&gt;</a:t>
            </a:r>
          </a:p>
          <a:p>
            <a:pPr marL="0" indent="0">
              <a:buNone/>
            </a:pPr>
            <a:r>
              <a:rPr lang="en-US" dirty="0"/>
              <a:t>This snippet will therefore instruct the parser to generate a </a:t>
            </a:r>
            <a:r>
              <a:rPr lang="en-US" dirty="0">
                <a:solidFill>
                  <a:schemeClr val="accent5"/>
                </a:solidFill>
                <a:latin typeface="Consolas" panose="020B0609020204030204" pitchFamily="49" charset="0"/>
              </a:rPr>
              <a:t>partial class</a:t>
            </a:r>
            <a:r>
              <a:rPr lang="en-US" dirty="0"/>
              <a:t> in compile-time, called Window1, derived from the base Window class, as defined in WPF.</a:t>
            </a:r>
          </a:p>
          <a:p>
            <a:pPr marL="0" indent="0">
              <a:buNone/>
            </a:pPr>
            <a:r>
              <a:rPr lang="en-US" dirty="0"/>
              <a:t>The reason that the class is partial is that while some parts are automatically generated by the parser (and are re-generated, any time the XAML file is modified), other parts (such as event handlers) can be manually created.</a:t>
            </a:r>
          </a:p>
        </p:txBody>
      </p:sp>
    </p:spTree>
    <p:extLst>
      <p:ext uri="{BB962C8B-B14F-4D97-AF65-F5344CB8AC3E}">
        <p14:creationId xmlns:p14="http://schemas.microsoft.com/office/powerpoint/2010/main" val="36357806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53C9-D02E-117D-66B6-6B80E6901198}"/>
              </a:ext>
            </a:extLst>
          </p:cNvPr>
          <p:cNvSpPr>
            <a:spLocks noGrp="1"/>
          </p:cNvSpPr>
          <p:nvPr>
            <p:ph type="title"/>
          </p:nvPr>
        </p:nvSpPr>
        <p:spPr/>
        <p:txBody>
          <a:bodyPr/>
          <a:lstStyle/>
          <a:p>
            <a:r>
              <a:rPr lang="en-US" dirty="0"/>
              <a:t>The Code-Behind Class</a:t>
            </a:r>
          </a:p>
        </p:txBody>
      </p:sp>
      <p:sp>
        <p:nvSpPr>
          <p:cNvPr id="3" name="Content Placeholder 2">
            <a:extLst>
              <a:ext uri="{FF2B5EF4-FFF2-40B4-BE49-F238E27FC236}">
                <a16:creationId xmlns:a16="http://schemas.microsoft.com/office/drawing/2014/main" id="{1FF108F6-660F-8153-10DB-134CF208719B}"/>
              </a:ext>
            </a:extLst>
          </p:cNvPr>
          <p:cNvSpPr>
            <a:spLocks noGrp="1"/>
          </p:cNvSpPr>
          <p:nvPr>
            <p:ph idx="1"/>
          </p:nvPr>
        </p:nvSpPr>
        <p:spPr/>
        <p:txBody>
          <a:bodyPr>
            <a:normAutofit/>
          </a:bodyPr>
          <a:lstStyle/>
          <a:p>
            <a:pPr marL="0" indent="0">
              <a:buNone/>
            </a:pPr>
            <a:r>
              <a:rPr lang="en-US" dirty="0"/>
              <a:t>When adding a new WPF control, Visual Studio generates a default code-behind class:</a:t>
            </a:r>
          </a:p>
          <a:p>
            <a:pPr marL="0" indent="0">
              <a:buNone/>
            </a:pPr>
            <a:r>
              <a:rPr lang="en-US" dirty="0">
                <a:solidFill>
                  <a:schemeClr val="accent5"/>
                </a:solidFill>
                <a:latin typeface="Consolas" panose="020B0609020204030204" pitchFamily="49" charset="0"/>
              </a:rPr>
              <a:t>namespace</a:t>
            </a:r>
            <a:r>
              <a:rPr lang="en-US" dirty="0">
                <a:latin typeface="Consolas" panose="020B0609020204030204" pitchFamily="49" charset="0"/>
              </a:rPr>
              <a:t> WindowsApplication1 {</a:t>
            </a:r>
            <a:br>
              <a:rPr lang="en-US" dirty="0">
                <a:latin typeface="Consolas" panose="020B0609020204030204" pitchFamily="49" charset="0"/>
              </a:rPr>
            </a:br>
            <a:r>
              <a:rPr lang="en-US" dirty="0">
                <a:solidFill>
                  <a:schemeClr val="accent4"/>
                </a:solidFill>
                <a:latin typeface="Consolas" panose="020B0609020204030204" pitchFamily="49" charset="0"/>
              </a:rPr>
              <a:t>  /// &lt;summary&gt;</a:t>
            </a:r>
            <a:br>
              <a:rPr lang="en-US" dirty="0">
                <a:solidFill>
                  <a:schemeClr val="accent4"/>
                </a:solidFill>
                <a:latin typeface="Consolas" panose="020B0609020204030204" pitchFamily="49" charset="0"/>
              </a:rPr>
            </a:br>
            <a:r>
              <a:rPr lang="en-US" dirty="0">
                <a:solidFill>
                  <a:schemeClr val="accent4"/>
                </a:solidFill>
                <a:latin typeface="Consolas" panose="020B0609020204030204" pitchFamily="49" charset="0"/>
              </a:rPr>
              <a:t>  /// Interaction logic for Window1.xaml</a:t>
            </a:r>
            <a:br>
              <a:rPr lang="en-US" dirty="0">
                <a:solidFill>
                  <a:schemeClr val="accent4"/>
                </a:solidFill>
                <a:latin typeface="Consolas" panose="020B0609020204030204" pitchFamily="49" charset="0"/>
              </a:rPr>
            </a:br>
            <a:r>
              <a:rPr lang="en-US" dirty="0">
                <a:solidFill>
                  <a:schemeClr val="accent4"/>
                </a:solidFill>
                <a:latin typeface="Consolas" panose="020B0609020204030204" pitchFamily="49" charset="0"/>
              </a:rPr>
              <a:t>  /// &lt;/summary&gt;</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public partial class</a:t>
            </a:r>
            <a:r>
              <a:rPr lang="en-US" dirty="0">
                <a:latin typeface="Consolas" panose="020B0609020204030204" pitchFamily="49" charset="0"/>
              </a:rPr>
              <a:t> Window1 : Window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public</a:t>
            </a:r>
            <a:r>
              <a:rPr lang="en-US" dirty="0">
                <a:latin typeface="Consolas" panose="020B0609020204030204" pitchFamily="49" charset="0"/>
              </a:rPr>
              <a:t> Window1() {</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28374613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53C9-D02E-117D-66B6-6B80E6901198}"/>
              </a:ext>
            </a:extLst>
          </p:cNvPr>
          <p:cNvSpPr>
            <a:spLocks noGrp="1"/>
          </p:cNvSpPr>
          <p:nvPr>
            <p:ph type="title"/>
          </p:nvPr>
        </p:nvSpPr>
        <p:spPr/>
        <p:txBody>
          <a:bodyPr/>
          <a:lstStyle/>
          <a:p>
            <a:r>
              <a:rPr lang="en-US" dirty="0"/>
              <a:t>The </a:t>
            </a:r>
            <a:r>
              <a:rPr lang="en-US" dirty="0" err="1"/>
              <a:t>InitializeComponent</a:t>
            </a:r>
            <a:r>
              <a:rPr lang="en-US" dirty="0"/>
              <a:t>() Method</a:t>
            </a:r>
          </a:p>
        </p:txBody>
      </p:sp>
      <p:sp>
        <p:nvSpPr>
          <p:cNvPr id="3" name="Content Placeholder 2">
            <a:extLst>
              <a:ext uri="{FF2B5EF4-FFF2-40B4-BE49-F238E27FC236}">
                <a16:creationId xmlns:a16="http://schemas.microsoft.com/office/drawing/2014/main" id="{1FF108F6-660F-8153-10DB-134CF208719B}"/>
              </a:ext>
            </a:extLst>
          </p:cNvPr>
          <p:cNvSpPr>
            <a:spLocks noGrp="1"/>
          </p:cNvSpPr>
          <p:nvPr>
            <p:ph idx="1"/>
          </p:nvPr>
        </p:nvSpPr>
        <p:spPr/>
        <p:txBody>
          <a:bodyPr>
            <a:normAutofit/>
          </a:bodyPr>
          <a:lstStyle/>
          <a:p>
            <a:pPr marL="0" indent="0">
              <a:buNone/>
            </a:pPr>
            <a:r>
              <a:rPr lang="en-US" dirty="0"/>
              <a:t>The </a:t>
            </a:r>
            <a:r>
              <a:rPr lang="en-US" dirty="0" err="1">
                <a:latin typeface="Consolas" panose="020B0609020204030204" pitchFamily="49" charset="0"/>
              </a:rPr>
              <a:t>InitializeComponent</a:t>
            </a:r>
            <a:r>
              <a:rPr lang="en-US" dirty="0">
                <a:latin typeface="Consolas" panose="020B0609020204030204" pitchFamily="49" charset="0"/>
              </a:rPr>
              <a:t>()</a:t>
            </a:r>
            <a:r>
              <a:rPr lang="en-US" dirty="0"/>
              <a:t> call in the constructor calls over to the other code-behind file, the one that the XAML parser auto-generates. (The method calls </a:t>
            </a:r>
            <a:r>
              <a:rPr lang="en-US" dirty="0" err="1">
                <a:latin typeface="Consolas" panose="020B0609020204030204" pitchFamily="49" charset="0"/>
              </a:rPr>
              <a:t>System.Windows.Application.LoadComponent</a:t>
            </a:r>
            <a:r>
              <a:rPr lang="en-US" dirty="0">
                <a:latin typeface="Consolas" panose="020B0609020204030204" pitchFamily="49" charset="0"/>
              </a:rPr>
              <a:t>()</a:t>
            </a:r>
            <a:r>
              <a:rPr lang="en-US" dirty="0"/>
              <a:t>, that extracts the BAML from the assembly, and builds the UI, creating the components, setting the properties, attaching the event handlers.)</a:t>
            </a:r>
          </a:p>
        </p:txBody>
      </p:sp>
    </p:spTree>
    <p:extLst>
      <p:ext uri="{BB962C8B-B14F-4D97-AF65-F5344CB8AC3E}">
        <p14:creationId xmlns:p14="http://schemas.microsoft.com/office/powerpoint/2010/main" val="28453492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53C9-D02E-117D-66B6-6B80E6901198}"/>
              </a:ext>
            </a:extLst>
          </p:cNvPr>
          <p:cNvSpPr>
            <a:spLocks noGrp="1"/>
          </p:cNvSpPr>
          <p:nvPr>
            <p:ph type="title"/>
          </p:nvPr>
        </p:nvSpPr>
        <p:spPr/>
        <p:txBody>
          <a:bodyPr/>
          <a:lstStyle/>
          <a:p>
            <a:r>
              <a:rPr lang="en-US" dirty="0"/>
              <a:t>The Generated Code-Behind File</a:t>
            </a:r>
          </a:p>
        </p:txBody>
      </p:sp>
      <p:sp>
        <p:nvSpPr>
          <p:cNvPr id="3" name="Content Placeholder 2">
            <a:extLst>
              <a:ext uri="{FF2B5EF4-FFF2-40B4-BE49-F238E27FC236}">
                <a16:creationId xmlns:a16="http://schemas.microsoft.com/office/drawing/2014/main" id="{1FF108F6-660F-8153-10DB-134CF208719B}"/>
              </a:ext>
            </a:extLst>
          </p:cNvPr>
          <p:cNvSpPr>
            <a:spLocks noGrp="1"/>
          </p:cNvSpPr>
          <p:nvPr>
            <p:ph idx="1"/>
          </p:nvPr>
        </p:nvSpPr>
        <p:spPr/>
        <p:txBody>
          <a:bodyPr>
            <a:normAutofit/>
          </a:bodyPr>
          <a:lstStyle/>
          <a:p>
            <a:pPr marL="0" indent="0">
              <a:buNone/>
            </a:pPr>
            <a:r>
              <a:rPr lang="en-US" dirty="0"/>
              <a:t>Naming convention: .</a:t>
            </a:r>
            <a:r>
              <a:rPr lang="en-US" dirty="0" err="1"/>
              <a:t>g.cs</a:t>
            </a:r>
            <a:endParaRPr lang="hu-HU" dirty="0"/>
          </a:p>
          <a:p>
            <a:pPr marL="0" indent="0">
              <a:buNone/>
            </a:pPr>
            <a:r>
              <a:rPr lang="en-US" dirty="0"/>
              <a:t>Contents:</a:t>
            </a:r>
          </a:p>
          <a:p>
            <a:r>
              <a:rPr lang="en-US" dirty="0"/>
              <a:t>internal fields for elements defined in XAML</a:t>
            </a:r>
          </a:p>
          <a:p>
            <a:r>
              <a:rPr lang="en-US" dirty="0" err="1">
                <a:latin typeface="Consolas" panose="020B0609020204030204" pitchFamily="49" charset="0"/>
              </a:rPr>
              <a:t>InitializeComponent</a:t>
            </a:r>
            <a:r>
              <a:rPr lang="en-US" dirty="0">
                <a:latin typeface="Consolas" panose="020B0609020204030204" pitchFamily="49" charset="0"/>
              </a:rPr>
              <a:t>()</a:t>
            </a:r>
          </a:p>
        </p:txBody>
      </p:sp>
    </p:spTree>
    <p:extLst>
      <p:ext uri="{BB962C8B-B14F-4D97-AF65-F5344CB8AC3E}">
        <p14:creationId xmlns:p14="http://schemas.microsoft.com/office/powerpoint/2010/main" val="676960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733A-9F36-BBFF-A02D-907D1BFBB7E6}"/>
              </a:ext>
            </a:extLst>
          </p:cNvPr>
          <p:cNvSpPr>
            <a:spLocks noGrp="1"/>
          </p:cNvSpPr>
          <p:nvPr>
            <p:ph type="title"/>
          </p:nvPr>
        </p:nvSpPr>
        <p:spPr/>
        <p:txBody>
          <a:bodyPr/>
          <a:lstStyle/>
          <a:p>
            <a:r>
              <a:rPr lang="en-US" dirty="0"/>
              <a:t>Naming and Identifying Items</a:t>
            </a:r>
          </a:p>
        </p:txBody>
      </p:sp>
      <p:sp>
        <p:nvSpPr>
          <p:cNvPr id="3" name="Text Placeholder 2">
            <a:extLst>
              <a:ext uri="{FF2B5EF4-FFF2-40B4-BE49-F238E27FC236}">
                <a16:creationId xmlns:a16="http://schemas.microsoft.com/office/drawing/2014/main" id="{6B0D03B2-5CDB-17B9-E3D9-F5B380172C73}"/>
              </a:ext>
            </a:extLst>
          </p:cNvPr>
          <p:cNvSpPr>
            <a:spLocks noGrp="1"/>
          </p:cNvSpPr>
          <p:nvPr>
            <p:ph type="body" idx="1"/>
          </p:nvPr>
        </p:nvSpPr>
        <p:spPr/>
        <p:txBody>
          <a:bodyPr/>
          <a:lstStyle/>
          <a:p>
            <a:r>
              <a:rPr lang="en-US" dirty="0"/>
              <a:t>The x:Name Attribute</a:t>
            </a:r>
          </a:p>
        </p:txBody>
      </p:sp>
    </p:spTree>
    <p:extLst>
      <p:ext uri="{BB962C8B-B14F-4D97-AF65-F5344CB8AC3E}">
        <p14:creationId xmlns:p14="http://schemas.microsoft.com/office/powerpoint/2010/main" val="2877090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solidFill>
                  <a:schemeClr val="bg1">
                    <a:lumMod val="50000"/>
                    <a:lumOff val="50000"/>
                  </a:schemeClr>
                </a:solidFill>
              </a:rPr>
              <a:t>A Brief History of </a:t>
            </a:r>
            <a:r>
              <a:rPr lang="en-US" sz="2000" dirty="0" err="1">
                <a:solidFill>
                  <a:schemeClr val="bg1">
                    <a:lumMod val="50000"/>
                    <a:lumOff val="50000"/>
                  </a:schemeClr>
                </a:solidFill>
              </a:rPr>
              <a:t>xaml</a:t>
            </a:r>
            <a:endParaRPr lang="en-US" sz="2000" dirty="0">
              <a:solidFill>
                <a:schemeClr val="bg1">
                  <a:lumMod val="50000"/>
                  <a:lumOff val="50000"/>
                </a:schemeClr>
              </a:solidFill>
            </a:endParaRPr>
          </a:p>
          <a:p>
            <a:pPr marL="342900" indent="-342900">
              <a:buFont typeface="+mj-lt"/>
              <a:buAutoNum type="arabicPeriod"/>
            </a:pPr>
            <a:r>
              <a:rPr lang="en-US" sz="2000" dirty="0">
                <a:solidFill>
                  <a:schemeClr val="bg1">
                    <a:lumMod val="50000"/>
                    <a:lumOff val="50000"/>
                  </a:schemeClr>
                </a:solidFill>
              </a:rPr>
              <a:t>Elements, Attributes, Properties</a:t>
            </a:r>
          </a:p>
          <a:p>
            <a:pPr marL="342900" indent="-342900">
              <a:buFont typeface="+mj-lt"/>
              <a:buAutoNum type="arabicPeriod"/>
            </a:pPr>
            <a:r>
              <a:rPr lang="en-US" sz="2000" dirty="0">
                <a:solidFill>
                  <a:schemeClr val="bg1">
                    <a:lumMod val="50000"/>
                    <a:lumOff val="50000"/>
                  </a:schemeClr>
                </a:solidFill>
              </a:rPr>
              <a:t>Namespaces</a:t>
            </a:r>
          </a:p>
          <a:p>
            <a:pPr marL="800100" lvl="1" indent="-342900">
              <a:buFont typeface="+mj-lt"/>
              <a:buAutoNum type="arabicPeriod"/>
            </a:pPr>
            <a:r>
              <a:rPr lang="en-US" sz="1800" dirty="0">
                <a:solidFill>
                  <a:schemeClr val="bg1">
                    <a:lumMod val="50000"/>
                    <a:lumOff val="50000"/>
                  </a:schemeClr>
                </a:solidFill>
              </a:rPr>
              <a:t>Namespace Imports from Other Assemblies</a:t>
            </a:r>
          </a:p>
          <a:p>
            <a:pPr marL="342900" indent="-342900">
              <a:buFont typeface="+mj-lt"/>
              <a:buAutoNum type="arabicPeriod"/>
            </a:pPr>
            <a:r>
              <a:rPr lang="en-US" sz="2000" dirty="0">
                <a:solidFill>
                  <a:schemeClr val="bg1">
                    <a:lumMod val="50000"/>
                    <a:lumOff val="50000"/>
                  </a:schemeClr>
                </a:solidFill>
              </a:rPr>
              <a:t>Type Conversion and Type Converters</a:t>
            </a:r>
          </a:p>
          <a:p>
            <a:pPr marL="342900" indent="-342900">
              <a:buFont typeface="+mj-lt"/>
              <a:buAutoNum type="arabicPeriod"/>
            </a:pPr>
            <a:r>
              <a:rPr lang="en-US" sz="2000" dirty="0">
                <a:solidFill>
                  <a:schemeClr val="bg1">
                    <a:lumMod val="50000"/>
                    <a:lumOff val="50000"/>
                  </a:schemeClr>
                </a:solidFill>
              </a:rPr>
              <a:t>Markup Extensions</a:t>
            </a:r>
          </a:p>
          <a:p>
            <a:pPr marL="342900" indent="-342900">
              <a:buFont typeface="+mj-lt"/>
              <a:buAutoNum type="arabicPeriod"/>
            </a:pPr>
            <a:r>
              <a:rPr lang="en-US" sz="2000" dirty="0">
                <a:solidFill>
                  <a:schemeClr val="tx1">
                    <a:lumMod val="50000"/>
                  </a:schemeClr>
                </a:solidFill>
              </a:rPr>
              <a:t>The Code-Behind and the Generated Code-Behind Files</a:t>
            </a:r>
          </a:p>
          <a:p>
            <a:pPr marL="342900" indent="-342900">
              <a:buFont typeface="+mj-lt"/>
              <a:buAutoNum type="arabicPeriod"/>
            </a:pPr>
            <a:r>
              <a:rPr lang="en-US" sz="2000" dirty="0">
                <a:solidFill>
                  <a:schemeClr val="accent1"/>
                </a:solidFill>
              </a:rPr>
              <a:t>Naming and Identifying Items</a:t>
            </a:r>
          </a:p>
          <a:p>
            <a:pPr marL="800100" lvl="1" indent="-342900">
              <a:buFont typeface="+mj-lt"/>
              <a:buAutoNum type="arabicPeriod"/>
            </a:pPr>
            <a:r>
              <a:rPr lang="en-US" sz="1800" dirty="0">
                <a:solidFill>
                  <a:schemeClr val="accent1"/>
                </a:solidFill>
              </a:rPr>
              <a:t>The x:Name Attribute</a:t>
            </a:r>
          </a:p>
          <a:p>
            <a:pPr marL="342900" indent="-342900">
              <a:buFont typeface="+mj-lt"/>
              <a:buAutoNum type="arabicPeriod"/>
            </a:pPr>
            <a:r>
              <a:rPr lang="en-US" sz="2000" dirty="0">
                <a:solidFill>
                  <a:schemeClr val="bg1">
                    <a:lumMod val="50000"/>
                    <a:lumOff val="50000"/>
                  </a:schemeClr>
                </a:solidFill>
              </a:rPr>
              <a:t>Linting, </a:t>
            </a:r>
            <a:r>
              <a:rPr lang="en-US" sz="2000" dirty="0" err="1">
                <a:solidFill>
                  <a:schemeClr val="bg1">
                    <a:lumMod val="50000"/>
                    <a:lumOff val="50000"/>
                  </a:schemeClr>
                </a:solidFill>
              </a:rPr>
              <a:t>xaml</a:t>
            </a:r>
            <a:r>
              <a:rPr lang="en-US" sz="2000" dirty="0">
                <a:solidFill>
                  <a:schemeClr val="bg1">
                    <a:lumMod val="50000"/>
                    <a:lumOff val="50000"/>
                  </a:schemeClr>
                </a:solidFill>
              </a:rPr>
              <a:t> </a:t>
            </a:r>
            <a:r>
              <a:rPr lang="en-US" sz="2000" dirty="0" err="1">
                <a:solidFill>
                  <a:schemeClr val="bg1">
                    <a:lumMod val="50000"/>
                    <a:lumOff val="50000"/>
                  </a:schemeClr>
                </a:solidFill>
              </a:rPr>
              <a:t>Codestyle</a:t>
            </a:r>
            <a:r>
              <a:rPr lang="en-US" sz="2000" dirty="0">
                <a:solidFill>
                  <a:schemeClr val="bg1">
                    <a:lumMod val="50000"/>
                    <a:lumOff val="50000"/>
                  </a:schemeClr>
                </a:solidFill>
              </a:rPr>
              <a:t>, </a:t>
            </a:r>
            <a:r>
              <a:rPr lang="en-US" sz="2000" dirty="0" err="1">
                <a:solidFill>
                  <a:schemeClr val="bg1">
                    <a:lumMod val="50000"/>
                    <a:lumOff val="50000"/>
                  </a:schemeClr>
                </a:solidFill>
              </a:rPr>
              <a:t>xamlStyler</a:t>
            </a:r>
            <a:endParaRPr lang="en-US" sz="2000" dirty="0">
              <a:solidFill>
                <a:schemeClr val="bg1">
                  <a:lumMod val="50000"/>
                  <a:lumOff val="50000"/>
                </a:schemeClr>
              </a:solidFill>
            </a:endParaRPr>
          </a:p>
        </p:txBody>
      </p:sp>
    </p:spTree>
    <p:extLst>
      <p:ext uri="{BB962C8B-B14F-4D97-AF65-F5344CB8AC3E}">
        <p14:creationId xmlns:p14="http://schemas.microsoft.com/office/powerpoint/2010/main" val="37606037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A16C-2C6B-810B-4793-1DB3E10919C4}"/>
              </a:ext>
            </a:extLst>
          </p:cNvPr>
          <p:cNvSpPr>
            <a:spLocks noGrp="1"/>
          </p:cNvSpPr>
          <p:nvPr>
            <p:ph type="title"/>
          </p:nvPr>
        </p:nvSpPr>
        <p:spPr/>
        <p:txBody>
          <a:bodyPr/>
          <a:lstStyle/>
          <a:p>
            <a:r>
              <a:rPr lang="en-US" dirty="0"/>
              <a:t>Accessing Items Defined in XAML from the Code-Behind</a:t>
            </a:r>
          </a:p>
        </p:txBody>
      </p:sp>
      <p:sp>
        <p:nvSpPr>
          <p:cNvPr id="3" name="Content Placeholder 2">
            <a:extLst>
              <a:ext uri="{FF2B5EF4-FFF2-40B4-BE49-F238E27FC236}">
                <a16:creationId xmlns:a16="http://schemas.microsoft.com/office/drawing/2014/main" id="{99FEE38D-D091-8379-1173-BFDDCA15F2D5}"/>
              </a:ext>
            </a:extLst>
          </p:cNvPr>
          <p:cNvSpPr>
            <a:spLocks noGrp="1"/>
          </p:cNvSpPr>
          <p:nvPr>
            <p:ph idx="1"/>
          </p:nvPr>
        </p:nvSpPr>
        <p:spPr/>
        <p:txBody>
          <a:bodyPr/>
          <a:lstStyle/>
          <a:p>
            <a:pPr marL="0" indent="0">
              <a:buNone/>
            </a:pPr>
            <a:r>
              <a:rPr lang="en-US" dirty="0"/>
              <a:t>It might be necessary to access items created in the XAML document from the code-behind file to programmatically manipulate them.</a:t>
            </a:r>
          </a:p>
          <a:p>
            <a:pPr marL="0" indent="0">
              <a:buNone/>
            </a:pPr>
            <a:r>
              <a:rPr lang="en-US" dirty="0"/>
              <a:t>As seen previously, the naming convention that the XAML parser uses is not exactly programmer-friendly.</a:t>
            </a:r>
          </a:p>
          <a:p>
            <a:pPr marL="0" indent="0">
              <a:buNone/>
            </a:pPr>
            <a:r>
              <a:rPr lang="en-US" dirty="0"/>
              <a:t>However, the XAML parser provides a way to explicitly name the generated items, using the </a:t>
            </a:r>
            <a:r>
              <a:rPr lang="en-US" i="1" dirty="0">
                <a:solidFill>
                  <a:schemeClr val="accent2"/>
                </a:solidFill>
                <a:latin typeface="Consolas" panose="020B0609020204030204" pitchFamily="49" charset="0"/>
              </a:rPr>
              <a:t>x:Name</a:t>
            </a:r>
            <a:r>
              <a:rPr lang="en-US" dirty="0"/>
              <a:t> attribute, and it’s generally a good practice to do so, to…</a:t>
            </a:r>
          </a:p>
          <a:p>
            <a:r>
              <a:rPr lang="en-US" dirty="0"/>
              <a:t>… make access from the code-behind possible,</a:t>
            </a:r>
          </a:p>
          <a:p>
            <a:r>
              <a:rPr lang="en-US" dirty="0"/>
              <a:t>… make identifying UI elements by name possible (e.g., for GUI testing).</a:t>
            </a:r>
          </a:p>
        </p:txBody>
      </p:sp>
    </p:spTree>
    <p:extLst>
      <p:ext uri="{BB962C8B-B14F-4D97-AF65-F5344CB8AC3E}">
        <p14:creationId xmlns:p14="http://schemas.microsoft.com/office/powerpoint/2010/main" val="21228577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A16C-2C6B-810B-4793-1DB3E10919C4}"/>
              </a:ext>
            </a:extLst>
          </p:cNvPr>
          <p:cNvSpPr>
            <a:spLocks noGrp="1"/>
          </p:cNvSpPr>
          <p:nvPr>
            <p:ph type="title"/>
          </p:nvPr>
        </p:nvSpPr>
        <p:spPr/>
        <p:txBody>
          <a:bodyPr/>
          <a:lstStyle/>
          <a:p>
            <a:r>
              <a:rPr lang="en-US" dirty="0"/>
              <a:t>X:Name vs. Name</a:t>
            </a:r>
          </a:p>
        </p:txBody>
      </p:sp>
      <p:sp>
        <p:nvSpPr>
          <p:cNvPr id="3" name="Content Placeholder 2">
            <a:extLst>
              <a:ext uri="{FF2B5EF4-FFF2-40B4-BE49-F238E27FC236}">
                <a16:creationId xmlns:a16="http://schemas.microsoft.com/office/drawing/2014/main" id="{99FEE38D-D091-8379-1173-BFDDCA15F2D5}"/>
              </a:ext>
            </a:extLst>
          </p:cNvPr>
          <p:cNvSpPr>
            <a:spLocks noGrp="1"/>
          </p:cNvSpPr>
          <p:nvPr>
            <p:ph idx="1"/>
          </p:nvPr>
        </p:nvSpPr>
        <p:spPr/>
        <p:txBody>
          <a:bodyPr/>
          <a:lstStyle/>
          <a:p>
            <a:pPr marL="0" indent="0">
              <a:buNone/>
            </a:pPr>
            <a:r>
              <a:rPr lang="en-US" dirty="0"/>
              <a:t>Keep in mind that the name that element gets generated with is a directive for the XAML parser, therefore it’s in the </a:t>
            </a:r>
            <a:r>
              <a:rPr lang="en-US" dirty="0">
                <a:latin typeface="Consolas" panose="020B0609020204030204" pitchFamily="49" charset="0"/>
              </a:rPr>
              <a:t>x</a:t>
            </a:r>
            <a:r>
              <a:rPr lang="en-US" dirty="0"/>
              <a:t> namespace, and is therefore referenced with the </a:t>
            </a:r>
            <a:r>
              <a:rPr lang="en-US" dirty="0">
                <a:latin typeface="Consolas" panose="020B0609020204030204" pitchFamily="49" charset="0"/>
              </a:rPr>
              <a:t>x:Name</a:t>
            </a:r>
            <a:r>
              <a:rPr lang="en-US" dirty="0"/>
              <a:t> attribute. Many classes (notably including the class called </a:t>
            </a:r>
            <a:r>
              <a:rPr lang="en-US" dirty="0" err="1">
                <a:latin typeface="Consolas" panose="020B0609020204030204" pitchFamily="49" charset="0"/>
              </a:rPr>
              <a:t>FrameworkElement</a:t>
            </a:r>
            <a:r>
              <a:rPr lang="en-US" dirty="0"/>
              <a:t>, from which all WPF elements derive) have properties called </a:t>
            </a:r>
            <a:r>
              <a:rPr lang="en-US" dirty="0">
                <a:latin typeface="Consolas" panose="020B0609020204030204" pitchFamily="49" charset="0"/>
              </a:rPr>
              <a:t>Name</a:t>
            </a:r>
            <a:r>
              <a:rPr lang="en-US" dirty="0"/>
              <a:t>, resulting in an attribute called </a:t>
            </a:r>
            <a:r>
              <a:rPr lang="en-US" dirty="0">
                <a:latin typeface="Consolas" panose="020B0609020204030204" pitchFamily="49" charset="0"/>
              </a:rPr>
              <a:t>Name</a:t>
            </a:r>
            <a:r>
              <a:rPr lang="en-US" dirty="0"/>
              <a:t>, that is distinct from </a:t>
            </a:r>
            <a:r>
              <a:rPr lang="en-US" dirty="0">
                <a:latin typeface="Consolas" panose="020B0609020204030204" pitchFamily="49" charset="0"/>
              </a:rPr>
              <a:t>x:Name</a:t>
            </a:r>
            <a:r>
              <a:rPr lang="en-US" dirty="0"/>
              <a:t>.</a:t>
            </a:r>
          </a:p>
          <a:p>
            <a:pPr marL="0" indent="0">
              <a:buNone/>
            </a:pPr>
            <a:r>
              <a:rPr lang="en-US" dirty="0"/>
              <a:t>The XAML parser tries to alleviate this issue by recognizing the Name attribute as well; and using it as the name of the generated element in the code-behind file. However, this only works if the class that includes the </a:t>
            </a:r>
            <a:r>
              <a:rPr lang="en-US" dirty="0">
                <a:latin typeface="Consolas" panose="020B0609020204030204" pitchFamily="49" charset="0"/>
              </a:rPr>
              <a:t>Name</a:t>
            </a:r>
            <a:r>
              <a:rPr lang="en-US" dirty="0"/>
              <a:t> property is decorated with the </a:t>
            </a:r>
            <a:r>
              <a:rPr lang="en-US" dirty="0">
                <a:latin typeface="Consolas" panose="020B0609020204030204" pitchFamily="49" charset="0"/>
              </a:rPr>
              <a:t>[</a:t>
            </a:r>
            <a:r>
              <a:rPr lang="en-US" dirty="0" err="1">
                <a:latin typeface="Consolas" panose="020B0609020204030204" pitchFamily="49" charset="0"/>
              </a:rPr>
              <a:t>RuntimeNameProperty</a:t>
            </a:r>
            <a:r>
              <a:rPr lang="en-US" dirty="0">
                <a:latin typeface="Consolas" panose="020B0609020204030204" pitchFamily="49" charset="0"/>
              </a:rPr>
              <a:t>]</a:t>
            </a:r>
            <a:r>
              <a:rPr lang="en-US" dirty="0"/>
              <a:t> attribute (the </a:t>
            </a:r>
            <a:r>
              <a:rPr lang="en-US" dirty="0" err="1">
                <a:latin typeface="Consolas" panose="020B0609020204030204" pitchFamily="49" charset="0"/>
              </a:rPr>
              <a:t>FrameworkElement</a:t>
            </a:r>
            <a:r>
              <a:rPr lang="en-US" dirty="0"/>
              <a:t> class does have this decoration).</a:t>
            </a:r>
          </a:p>
        </p:txBody>
      </p:sp>
    </p:spTree>
    <p:extLst>
      <p:ext uri="{BB962C8B-B14F-4D97-AF65-F5344CB8AC3E}">
        <p14:creationId xmlns:p14="http://schemas.microsoft.com/office/powerpoint/2010/main" val="288065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t>A Brief History of </a:t>
            </a:r>
            <a:r>
              <a:rPr lang="en-US" sz="2000" dirty="0" err="1"/>
              <a:t>xaml</a:t>
            </a:r>
            <a:endParaRPr lang="en-US" sz="2000" dirty="0"/>
          </a:p>
          <a:p>
            <a:pPr marL="342900" indent="-342900">
              <a:buFont typeface="+mj-lt"/>
              <a:buAutoNum type="arabicPeriod"/>
            </a:pPr>
            <a:r>
              <a:rPr lang="en-US" sz="2000" dirty="0"/>
              <a:t>Elements, Attributes, Properties</a:t>
            </a:r>
          </a:p>
          <a:p>
            <a:pPr marL="342900" indent="-342900">
              <a:buFont typeface="+mj-lt"/>
              <a:buAutoNum type="arabicPeriod"/>
            </a:pPr>
            <a:r>
              <a:rPr lang="en-US" sz="2000" dirty="0"/>
              <a:t>Namespaces</a:t>
            </a:r>
          </a:p>
          <a:p>
            <a:pPr marL="800100" lvl="1" indent="-342900">
              <a:buFont typeface="+mj-lt"/>
              <a:buAutoNum type="arabicPeriod"/>
            </a:pPr>
            <a:r>
              <a:rPr lang="en-US" sz="1800" dirty="0"/>
              <a:t>Namespace Imports from Other Assemblies</a:t>
            </a:r>
          </a:p>
          <a:p>
            <a:pPr marL="342900" indent="-342900">
              <a:buFont typeface="+mj-lt"/>
              <a:buAutoNum type="arabicPeriod"/>
            </a:pPr>
            <a:r>
              <a:rPr lang="en-US" sz="2000" dirty="0"/>
              <a:t>Type Conversion and Type Converters</a:t>
            </a:r>
          </a:p>
          <a:p>
            <a:pPr marL="342900" indent="-342900">
              <a:buFont typeface="+mj-lt"/>
              <a:buAutoNum type="arabicPeriod"/>
            </a:pPr>
            <a:r>
              <a:rPr lang="en-US" sz="2000" dirty="0"/>
              <a:t>Markup Extensions</a:t>
            </a:r>
          </a:p>
          <a:p>
            <a:pPr marL="342900" indent="-342900">
              <a:buFont typeface="+mj-lt"/>
              <a:buAutoNum type="arabicPeriod"/>
            </a:pPr>
            <a:r>
              <a:rPr lang="en-US" sz="2000" dirty="0"/>
              <a:t>The Code-Behind and the Generated Code-Behind Files</a:t>
            </a:r>
          </a:p>
          <a:p>
            <a:pPr marL="342900" indent="-342900">
              <a:buFont typeface="+mj-lt"/>
              <a:buAutoNum type="arabicPeriod"/>
            </a:pPr>
            <a:r>
              <a:rPr lang="en-US" sz="2000" dirty="0"/>
              <a:t>Naming and Identifying Items</a:t>
            </a:r>
          </a:p>
          <a:p>
            <a:pPr marL="800100" lvl="1" indent="-342900">
              <a:buFont typeface="+mj-lt"/>
              <a:buAutoNum type="arabicPeriod"/>
            </a:pPr>
            <a:r>
              <a:rPr lang="en-US" sz="1800" dirty="0"/>
              <a:t>The x:Name Attribute</a:t>
            </a:r>
          </a:p>
          <a:p>
            <a:pPr marL="342900" indent="-342900">
              <a:buFont typeface="+mj-lt"/>
              <a:buAutoNum type="arabicPeriod"/>
            </a:pPr>
            <a:r>
              <a:rPr lang="en-US" sz="2000" dirty="0"/>
              <a:t>Linting, </a:t>
            </a:r>
            <a:r>
              <a:rPr lang="en-US" sz="2000" dirty="0" err="1"/>
              <a:t>xaml</a:t>
            </a:r>
            <a:r>
              <a:rPr lang="en-US" sz="2000" dirty="0"/>
              <a:t> </a:t>
            </a:r>
            <a:r>
              <a:rPr lang="en-US" sz="2000" dirty="0" err="1"/>
              <a:t>Codestyle</a:t>
            </a:r>
            <a:r>
              <a:rPr lang="en-US" sz="2000" dirty="0"/>
              <a:t>, </a:t>
            </a:r>
            <a:r>
              <a:rPr lang="en-US" sz="2000" dirty="0" err="1"/>
              <a:t>xamlStyler</a:t>
            </a:r>
            <a:endParaRPr lang="en-US" sz="2000" dirty="0"/>
          </a:p>
        </p:txBody>
      </p:sp>
    </p:spTree>
    <p:extLst>
      <p:ext uri="{BB962C8B-B14F-4D97-AF65-F5344CB8AC3E}">
        <p14:creationId xmlns:p14="http://schemas.microsoft.com/office/powerpoint/2010/main" val="38029955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A16C-2C6B-810B-4793-1DB3E10919C4}"/>
              </a:ext>
            </a:extLst>
          </p:cNvPr>
          <p:cNvSpPr>
            <a:spLocks noGrp="1"/>
          </p:cNvSpPr>
          <p:nvPr>
            <p:ph type="title"/>
          </p:nvPr>
        </p:nvSpPr>
        <p:spPr/>
        <p:txBody>
          <a:bodyPr/>
          <a:lstStyle/>
          <a:p>
            <a:r>
              <a:rPr lang="en-US" dirty="0"/>
              <a:t>Name Uniqueness and Name Scopes</a:t>
            </a:r>
          </a:p>
        </p:txBody>
      </p:sp>
      <p:sp>
        <p:nvSpPr>
          <p:cNvPr id="3" name="Content Placeholder 2">
            <a:extLst>
              <a:ext uri="{FF2B5EF4-FFF2-40B4-BE49-F238E27FC236}">
                <a16:creationId xmlns:a16="http://schemas.microsoft.com/office/drawing/2014/main" id="{99FEE38D-D091-8379-1173-BFDDCA15F2D5}"/>
              </a:ext>
            </a:extLst>
          </p:cNvPr>
          <p:cNvSpPr>
            <a:spLocks noGrp="1"/>
          </p:cNvSpPr>
          <p:nvPr>
            <p:ph idx="1"/>
          </p:nvPr>
        </p:nvSpPr>
        <p:spPr/>
        <p:txBody>
          <a:bodyPr/>
          <a:lstStyle/>
          <a:p>
            <a:pPr marL="0" indent="0">
              <a:buNone/>
            </a:pPr>
            <a:r>
              <a:rPr lang="en-US" dirty="0"/>
              <a:t>Just like a variable, the XAML name for an instance has a concept of scope, and names must be unique within a certain scope. If you try to use the same name twice in any XAML </a:t>
            </a:r>
            <a:r>
              <a:rPr lang="en-US" dirty="0" err="1"/>
              <a:t>namescope</a:t>
            </a:r>
            <a:r>
              <a:rPr lang="en-US" dirty="0"/>
              <a:t>, an exception is raised. (The exception is usually raised at compile time, but in certain cases, it can be raised during runtime.)</a:t>
            </a:r>
          </a:p>
          <a:p>
            <a:pPr marL="0" indent="0">
              <a:buNone/>
            </a:pPr>
            <a:r>
              <a:rPr lang="en-US" dirty="0"/>
              <a:t>The primary markup that defines a page denotes one unique XAML </a:t>
            </a:r>
            <a:r>
              <a:rPr lang="en-US" dirty="0" err="1"/>
              <a:t>namescope</a:t>
            </a:r>
            <a:r>
              <a:rPr lang="en-US" dirty="0"/>
              <a:t>, with the XAML </a:t>
            </a:r>
            <a:r>
              <a:rPr lang="en-US" dirty="0" err="1"/>
              <a:t>namescope</a:t>
            </a:r>
            <a:r>
              <a:rPr lang="en-US" dirty="0"/>
              <a:t> boundary being the root element of that page. However, other markup sources can interact with a page at run-time, such as styles or templates within styles (see later), and such markup sources often have their own XAML </a:t>
            </a:r>
            <a:r>
              <a:rPr lang="en-US" dirty="0" err="1"/>
              <a:t>namescopes</a:t>
            </a:r>
            <a:r>
              <a:rPr lang="en-US" dirty="0"/>
              <a:t> that do not necessarily connect with the XAML </a:t>
            </a:r>
            <a:r>
              <a:rPr lang="en-US" dirty="0" err="1"/>
              <a:t>namescope</a:t>
            </a:r>
            <a:r>
              <a:rPr lang="en-US" dirty="0"/>
              <a:t> of the page.</a:t>
            </a:r>
          </a:p>
        </p:txBody>
      </p:sp>
    </p:spTree>
    <p:extLst>
      <p:ext uri="{BB962C8B-B14F-4D97-AF65-F5344CB8AC3E}">
        <p14:creationId xmlns:p14="http://schemas.microsoft.com/office/powerpoint/2010/main" val="9625830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733A-9F36-BBFF-A02D-907D1BFBB7E6}"/>
              </a:ext>
            </a:extLst>
          </p:cNvPr>
          <p:cNvSpPr>
            <a:spLocks noGrp="1"/>
          </p:cNvSpPr>
          <p:nvPr>
            <p:ph type="title"/>
          </p:nvPr>
        </p:nvSpPr>
        <p:spPr/>
        <p:txBody>
          <a:bodyPr/>
          <a:lstStyle/>
          <a:p>
            <a:r>
              <a:rPr lang="en-US" dirty="0"/>
              <a:t>Linting and Styling XAML</a:t>
            </a:r>
          </a:p>
        </p:txBody>
      </p:sp>
      <p:sp>
        <p:nvSpPr>
          <p:cNvPr id="3" name="Text Placeholder 2">
            <a:extLst>
              <a:ext uri="{FF2B5EF4-FFF2-40B4-BE49-F238E27FC236}">
                <a16:creationId xmlns:a16="http://schemas.microsoft.com/office/drawing/2014/main" id="{6B0D03B2-5CDB-17B9-E3D9-F5B380172C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18427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3134-D6F6-F3F2-EBF7-C7EACCE211AA}"/>
              </a:ext>
            </a:extLst>
          </p:cNvPr>
          <p:cNvSpPr>
            <a:spLocks noGrp="1"/>
          </p:cNvSpPr>
          <p:nvPr>
            <p:ph type="title"/>
          </p:nvPr>
        </p:nvSpPr>
        <p:spPr/>
        <p:txBody>
          <a:bodyPr/>
          <a:lstStyle/>
          <a:p>
            <a:r>
              <a:rPr lang="en-US" dirty="0"/>
              <a:t>Lint Your XAML</a:t>
            </a:r>
          </a:p>
        </p:txBody>
      </p:sp>
      <p:sp>
        <p:nvSpPr>
          <p:cNvPr id="3" name="Content Placeholder 2">
            <a:extLst>
              <a:ext uri="{FF2B5EF4-FFF2-40B4-BE49-F238E27FC236}">
                <a16:creationId xmlns:a16="http://schemas.microsoft.com/office/drawing/2014/main" id="{FB0C1780-5422-3429-3095-4ABBB3F37239}"/>
              </a:ext>
            </a:extLst>
          </p:cNvPr>
          <p:cNvSpPr>
            <a:spLocks noGrp="1"/>
          </p:cNvSpPr>
          <p:nvPr>
            <p:ph idx="1"/>
          </p:nvPr>
        </p:nvSpPr>
        <p:spPr/>
        <p:txBody>
          <a:bodyPr/>
          <a:lstStyle/>
          <a:p>
            <a:pPr marL="0" indent="0">
              <a:buNone/>
            </a:pPr>
            <a:r>
              <a:rPr lang="en-US" dirty="0"/>
              <a:t>Your XAML is basically code, but…</a:t>
            </a:r>
          </a:p>
          <a:p>
            <a:r>
              <a:rPr lang="en-US" dirty="0"/>
              <a:t>Element order sometimes does not matter.</a:t>
            </a:r>
          </a:p>
          <a:p>
            <a:r>
              <a:rPr lang="en-US" dirty="0"/>
              <a:t>Property order usually does not matter.</a:t>
            </a:r>
          </a:p>
          <a:p>
            <a:pPr marL="0" indent="0">
              <a:buNone/>
            </a:pPr>
            <a:r>
              <a:rPr lang="en-US" dirty="0"/>
              <a:t>This is a recipe for merge conflicts.</a:t>
            </a:r>
          </a:p>
          <a:p>
            <a:pPr marL="0" indent="0">
              <a:buNone/>
            </a:pPr>
            <a:r>
              <a:rPr lang="en-US" dirty="0"/>
              <a:t>Lint your XAML.</a:t>
            </a:r>
          </a:p>
          <a:p>
            <a:pPr marL="0" indent="0">
              <a:buNone/>
            </a:pPr>
            <a:r>
              <a:rPr lang="en-US" dirty="0"/>
              <a:t>Use </a:t>
            </a:r>
            <a:r>
              <a:rPr lang="en-US" dirty="0" err="1"/>
              <a:t>XAMLStyler</a:t>
            </a:r>
            <a:r>
              <a:rPr lang="en-US" dirty="0"/>
              <a:t>. </a:t>
            </a:r>
            <a:r>
              <a:rPr lang="en-US">
                <a:sym typeface="Wingdings" panose="05000000000000000000" pitchFamily="2" charset="2"/>
              </a:rPr>
              <a:t></a:t>
            </a:r>
            <a:r>
              <a:rPr lang="en-US"/>
              <a:t> </a:t>
            </a:r>
            <a:r>
              <a:rPr lang="en-US" dirty="0">
                <a:hlinkClick r:id="rId3"/>
              </a:rPr>
              <a:t>https://github.com/Xavalon</a:t>
            </a:r>
            <a:r>
              <a:rPr lang="en-US">
                <a:hlinkClick r:id="rId3"/>
              </a:rPr>
              <a:t>/XamlStyler</a:t>
            </a:r>
            <a:endParaRPr lang="en-US" dirty="0"/>
          </a:p>
        </p:txBody>
      </p:sp>
    </p:spTree>
    <p:extLst>
      <p:ext uri="{BB962C8B-B14F-4D97-AF65-F5344CB8AC3E}">
        <p14:creationId xmlns:p14="http://schemas.microsoft.com/office/powerpoint/2010/main" val="5675603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XAML Language and Syntax</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a:bodyPr>
          <a:lstStyle/>
          <a:p>
            <a:pPr marL="342900" indent="-342900">
              <a:buFont typeface="+mj-lt"/>
              <a:buAutoNum type="arabicPeriod"/>
            </a:pPr>
            <a:r>
              <a:rPr lang="en-US" sz="2000" dirty="0">
                <a:solidFill>
                  <a:schemeClr val="bg1">
                    <a:lumMod val="50000"/>
                    <a:lumOff val="50000"/>
                  </a:schemeClr>
                </a:solidFill>
              </a:rPr>
              <a:t>A Brief History of </a:t>
            </a:r>
            <a:r>
              <a:rPr lang="en-US" sz="2000" dirty="0" err="1">
                <a:solidFill>
                  <a:schemeClr val="bg1">
                    <a:lumMod val="50000"/>
                    <a:lumOff val="50000"/>
                  </a:schemeClr>
                </a:solidFill>
              </a:rPr>
              <a:t>xaml</a:t>
            </a:r>
            <a:endParaRPr lang="en-US" sz="2000" dirty="0">
              <a:solidFill>
                <a:schemeClr val="bg1">
                  <a:lumMod val="50000"/>
                  <a:lumOff val="50000"/>
                </a:schemeClr>
              </a:solidFill>
            </a:endParaRPr>
          </a:p>
          <a:p>
            <a:pPr marL="342900" indent="-342900">
              <a:buFont typeface="+mj-lt"/>
              <a:buAutoNum type="arabicPeriod"/>
            </a:pPr>
            <a:r>
              <a:rPr lang="en-US" sz="2000" dirty="0">
                <a:solidFill>
                  <a:schemeClr val="bg1">
                    <a:lumMod val="50000"/>
                    <a:lumOff val="50000"/>
                  </a:schemeClr>
                </a:solidFill>
              </a:rPr>
              <a:t>Elements, Attributes, Properties</a:t>
            </a:r>
          </a:p>
          <a:p>
            <a:pPr marL="342900" indent="-342900">
              <a:buFont typeface="+mj-lt"/>
              <a:buAutoNum type="arabicPeriod"/>
            </a:pPr>
            <a:r>
              <a:rPr lang="en-US" sz="2000" dirty="0">
                <a:solidFill>
                  <a:schemeClr val="bg1">
                    <a:lumMod val="50000"/>
                    <a:lumOff val="50000"/>
                  </a:schemeClr>
                </a:solidFill>
              </a:rPr>
              <a:t>Namespaces</a:t>
            </a:r>
          </a:p>
          <a:p>
            <a:pPr marL="800100" lvl="1" indent="-342900">
              <a:buFont typeface="+mj-lt"/>
              <a:buAutoNum type="arabicPeriod"/>
            </a:pPr>
            <a:r>
              <a:rPr lang="en-US" sz="1800" dirty="0">
                <a:solidFill>
                  <a:schemeClr val="bg1">
                    <a:lumMod val="50000"/>
                    <a:lumOff val="50000"/>
                  </a:schemeClr>
                </a:solidFill>
              </a:rPr>
              <a:t>Namespace Imports from Other Assemblies</a:t>
            </a:r>
          </a:p>
          <a:p>
            <a:pPr marL="342900" indent="-342900">
              <a:buFont typeface="+mj-lt"/>
              <a:buAutoNum type="arabicPeriod"/>
            </a:pPr>
            <a:r>
              <a:rPr lang="en-US" sz="2000" dirty="0">
                <a:solidFill>
                  <a:schemeClr val="bg1">
                    <a:lumMod val="50000"/>
                    <a:lumOff val="50000"/>
                  </a:schemeClr>
                </a:solidFill>
              </a:rPr>
              <a:t>Type Conversion and Type Converters</a:t>
            </a:r>
          </a:p>
          <a:p>
            <a:pPr marL="342900" indent="-342900">
              <a:buFont typeface="+mj-lt"/>
              <a:buAutoNum type="arabicPeriod"/>
            </a:pPr>
            <a:r>
              <a:rPr lang="en-US" sz="2000" dirty="0">
                <a:solidFill>
                  <a:schemeClr val="bg1">
                    <a:lumMod val="50000"/>
                    <a:lumOff val="50000"/>
                  </a:schemeClr>
                </a:solidFill>
              </a:rPr>
              <a:t>Markup Extensions</a:t>
            </a:r>
          </a:p>
          <a:p>
            <a:pPr marL="342900" indent="-342900">
              <a:buFont typeface="+mj-lt"/>
              <a:buAutoNum type="arabicPeriod"/>
            </a:pPr>
            <a:r>
              <a:rPr lang="en-US" sz="2000" dirty="0">
                <a:solidFill>
                  <a:schemeClr val="tx1">
                    <a:lumMod val="50000"/>
                  </a:schemeClr>
                </a:solidFill>
              </a:rPr>
              <a:t>The Code-Behind and the Generated Code-Behind Files</a:t>
            </a:r>
          </a:p>
          <a:p>
            <a:pPr marL="342900" indent="-342900">
              <a:buFont typeface="+mj-lt"/>
              <a:buAutoNum type="arabicPeriod"/>
            </a:pPr>
            <a:r>
              <a:rPr lang="en-US" sz="2000" dirty="0">
                <a:solidFill>
                  <a:schemeClr val="bg1">
                    <a:lumMod val="50000"/>
                    <a:lumOff val="50000"/>
                  </a:schemeClr>
                </a:solidFill>
              </a:rPr>
              <a:t>Naming and Identifying Items</a:t>
            </a:r>
          </a:p>
          <a:p>
            <a:pPr marL="800100" lvl="1" indent="-342900">
              <a:buFont typeface="+mj-lt"/>
              <a:buAutoNum type="arabicPeriod"/>
            </a:pPr>
            <a:r>
              <a:rPr lang="en-US" sz="1800" dirty="0">
                <a:solidFill>
                  <a:schemeClr val="bg1">
                    <a:lumMod val="50000"/>
                    <a:lumOff val="50000"/>
                  </a:schemeClr>
                </a:solidFill>
              </a:rPr>
              <a:t>The x:Name Attribute</a:t>
            </a:r>
          </a:p>
          <a:p>
            <a:pPr marL="342900" indent="-342900">
              <a:buFont typeface="+mj-lt"/>
              <a:buAutoNum type="arabicPeriod"/>
            </a:pPr>
            <a:r>
              <a:rPr lang="en-US" sz="2000" dirty="0">
                <a:solidFill>
                  <a:schemeClr val="accent1"/>
                </a:solidFill>
              </a:rPr>
              <a:t>Linting, </a:t>
            </a:r>
            <a:r>
              <a:rPr lang="en-US" sz="2000" dirty="0" err="1">
                <a:solidFill>
                  <a:schemeClr val="accent1"/>
                </a:solidFill>
              </a:rPr>
              <a:t>xaml</a:t>
            </a:r>
            <a:r>
              <a:rPr lang="en-US" sz="2000" dirty="0">
                <a:solidFill>
                  <a:schemeClr val="accent1"/>
                </a:solidFill>
              </a:rPr>
              <a:t> </a:t>
            </a:r>
            <a:r>
              <a:rPr lang="en-US" sz="2000" dirty="0" err="1">
                <a:solidFill>
                  <a:schemeClr val="accent1"/>
                </a:solidFill>
              </a:rPr>
              <a:t>Codestyle</a:t>
            </a:r>
            <a:r>
              <a:rPr lang="en-US" sz="2000" dirty="0">
                <a:solidFill>
                  <a:schemeClr val="accent1"/>
                </a:solidFill>
              </a:rPr>
              <a:t>, </a:t>
            </a:r>
            <a:r>
              <a:rPr lang="en-US" sz="2000" dirty="0" err="1">
                <a:solidFill>
                  <a:schemeClr val="accent1"/>
                </a:solidFill>
              </a:rPr>
              <a:t>xamlStyler</a:t>
            </a:r>
            <a:endParaRPr lang="en-US" sz="2000" dirty="0">
              <a:solidFill>
                <a:schemeClr val="accent1"/>
              </a:solidFill>
            </a:endParaRPr>
          </a:p>
        </p:txBody>
      </p:sp>
    </p:spTree>
    <p:extLst>
      <p:ext uri="{BB962C8B-B14F-4D97-AF65-F5344CB8AC3E}">
        <p14:creationId xmlns:p14="http://schemas.microsoft.com/office/powerpoint/2010/main" val="24894552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6920-4B70-D8B1-330A-BB13F105B81F}"/>
              </a:ext>
            </a:extLst>
          </p:cNvPr>
          <p:cNvSpPr>
            <a:spLocks noGrp="1"/>
          </p:cNvSpPr>
          <p:nvPr>
            <p:ph type="title"/>
          </p:nvPr>
        </p:nvSpPr>
        <p:spPr/>
        <p:txBody>
          <a:bodyPr/>
          <a:lstStyle/>
          <a:p>
            <a:r>
              <a:rPr lang="en-US" dirty="0"/>
              <a:t>Thank You &amp; Q&amp;A</a:t>
            </a:r>
          </a:p>
        </p:txBody>
      </p:sp>
    </p:spTree>
    <p:extLst>
      <p:ext uri="{BB962C8B-B14F-4D97-AF65-F5344CB8AC3E}">
        <p14:creationId xmlns:p14="http://schemas.microsoft.com/office/powerpoint/2010/main" val="32502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A Brief History of </a:t>
            </a:r>
            <a:r>
              <a:rPr lang="en-US" dirty="0" err="1"/>
              <a:t>xaml</a:t>
            </a:r>
            <a:endParaRPr lang="en-US" dirty="0"/>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0600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722</TotalTime>
  <Words>6915</Words>
  <Application>Microsoft Office PowerPoint</Application>
  <PresentationFormat>Widescreen</PresentationFormat>
  <Paragraphs>474</Paragraphs>
  <Slides>84</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Calibri Light</vt:lpstr>
      <vt:lpstr>Consolas</vt:lpstr>
      <vt:lpstr>Celestial</vt:lpstr>
      <vt:lpstr>Modular Application Development in C#</vt:lpstr>
      <vt:lpstr>Contents at a Glance: The Why</vt:lpstr>
      <vt:lpstr>Contents at a Glance: The What</vt:lpstr>
      <vt:lpstr>Source Material</vt:lpstr>
      <vt:lpstr>Source Material: Books</vt:lpstr>
      <vt:lpstr>Source Material: Books</vt:lpstr>
      <vt:lpstr>Modular Application Development in C#</vt:lpstr>
      <vt:lpstr>Introduction to the XAML Language and Syntax</vt:lpstr>
      <vt:lpstr>A Brief History of xaml</vt:lpstr>
      <vt:lpstr>Introduction to the XAML Language and Syntax</vt:lpstr>
      <vt:lpstr>What Is XAML?</vt:lpstr>
      <vt:lpstr>What Is XAML?</vt:lpstr>
      <vt:lpstr>Why Do We Need XAML?</vt:lpstr>
      <vt:lpstr>XAML Versions</vt:lpstr>
      <vt:lpstr>How Is XAML Written?</vt:lpstr>
      <vt:lpstr>XAML Development Tools</vt:lpstr>
      <vt:lpstr>How Does XAML Work?</vt:lpstr>
      <vt:lpstr>How Does XAML Work?</vt:lpstr>
      <vt:lpstr>Case-Sensitivity</vt:lpstr>
      <vt:lpstr>Spacing</vt:lpstr>
      <vt:lpstr>Special Characters</vt:lpstr>
      <vt:lpstr>Elements, Attributes, Properties</vt:lpstr>
      <vt:lpstr>Introduction to the XAML Language and Syntax</vt:lpstr>
      <vt:lpstr>ELEMENTS</vt:lpstr>
      <vt:lpstr>ELEMENTS</vt:lpstr>
      <vt:lpstr>Attributes</vt:lpstr>
      <vt:lpstr>Attributes</vt:lpstr>
      <vt:lpstr>Property-Element Syntax for Complex Attributes</vt:lpstr>
      <vt:lpstr>Property-Element Syntax</vt:lpstr>
      <vt:lpstr>Content Properties</vt:lpstr>
      <vt:lpstr>Collection Syntax</vt:lpstr>
      <vt:lpstr>Collection Syntax</vt:lpstr>
      <vt:lpstr>Nesting Elements</vt:lpstr>
      <vt:lpstr>Content Properties</vt:lpstr>
      <vt:lpstr>Content Properties</vt:lpstr>
      <vt:lpstr>Text Content Properties</vt:lpstr>
      <vt:lpstr>Markup Extension Syntax for Dynamic Attributes</vt:lpstr>
      <vt:lpstr>Markup Extension Syntax for Dynamic Attributes</vt:lpstr>
      <vt:lpstr>Markup Extension Syntax for Dynamic Attributes</vt:lpstr>
      <vt:lpstr>Markup Extension Syntax for Dynamic Attributes</vt:lpstr>
      <vt:lpstr>Markup Extension Syntax for Dynamic Attributes</vt:lpstr>
      <vt:lpstr>Property-Element Markup Extension Syntax</vt:lpstr>
      <vt:lpstr>Attached Properties</vt:lpstr>
      <vt:lpstr>Attached Properties</vt:lpstr>
      <vt:lpstr>Attached Properties</vt:lpstr>
      <vt:lpstr>Dependency Properties</vt:lpstr>
      <vt:lpstr>Events</vt:lpstr>
      <vt:lpstr>Attached Events</vt:lpstr>
      <vt:lpstr>Event Handler Setting Order</vt:lpstr>
      <vt:lpstr>Namespaces</vt:lpstr>
      <vt:lpstr>Introduction to the XAML Language and Syntax</vt:lpstr>
      <vt:lpstr>Namespaces</vt:lpstr>
      <vt:lpstr>The WPF Default Root Namespace</vt:lpstr>
      <vt:lpstr>Some Markup Extensions from the WPF Namespace</vt:lpstr>
      <vt:lpstr>The Default XAML Namespace</vt:lpstr>
      <vt:lpstr>Some Markup Extensions from the XAML Namespace</vt:lpstr>
      <vt:lpstr>Custom Namespace Prefixes</vt:lpstr>
      <vt:lpstr>Custom Namespace Prefixes</vt:lpstr>
      <vt:lpstr>Custom Namespace Prefixes</vt:lpstr>
      <vt:lpstr>Custom Namespace Prefixes</vt:lpstr>
      <vt:lpstr>Markup Compatibility Namespace</vt:lpstr>
      <vt:lpstr>Designer Namespace</vt:lpstr>
      <vt:lpstr>Type Conversion</vt:lpstr>
      <vt:lpstr>Introduction to the XAML Language and Syntax</vt:lpstr>
      <vt:lpstr>Reminder: Attributes</vt:lpstr>
      <vt:lpstr>Type Converters</vt:lpstr>
      <vt:lpstr>Reminder: Case-Insensitivity</vt:lpstr>
      <vt:lpstr>Markup Extensions</vt:lpstr>
      <vt:lpstr>Introduction to the XAML Language and Syntax</vt:lpstr>
      <vt:lpstr>The Code-Behind</vt:lpstr>
      <vt:lpstr>Introduction to the XAML Language and Syntax</vt:lpstr>
      <vt:lpstr>The Code-Behind Classes</vt:lpstr>
      <vt:lpstr>The Code-Behind Class</vt:lpstr>
      <vt:lpstr>The InitializeComponent() Method</vt:lpstr>
      <vt:lpstr>The Generated Code-Behind File</vt:lpstr>
      <vt:lpstr>Naming and Identifying Items</vt:lpstr>
      <vt:lpstr>Introduction to the XAML Language and Syntax</vt:lpstr>
      <vt:lpstr>Accessing Items Defined in XAML from the Code-Behind</vt:lpstr>
      <vt:lpstr>X:Name vs. Name</vt:lpstr>
      <vt:lpstr>Name Uniqueness and Name Scopes</vt:lpstr>
      <vt:lpstr>Linting and Styling XAML</vt:lpstr>
      <vt:lpstr>Lint Your XAML</vt:lpstr>
      <vt:lpstr>Introduction to the XAML Language and Syntax</vt:lpstr>
      <vt:lpstr>Thank You &amp;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 Application Development in C#</dc:title>
  <dc:creator>Attila Bertók</dc:creator>
  <cp:lastModifiedBy>Attila Bertók</cp:lastModifiedBy>
  <cp:revision>188</cp:revision>
  <dcterms:created xsi:type="dcterms:W3CDTF">2023-04-10T12:37:40Z</dcterms:created>
  <dcterms:modified xsi:type="dcterms:W3CDTF">2023-04-15T16:44:43Z</dcterms:modified>
</cp:coreProperties>
</file>