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tila Fekete" userId="a520b8355217f524" providerId="LiveId" clId="{811276D2-7835-487C-86B2-E4AABACCA1E7}"/>
    <pc:docChg chg="custSel modSld">
      <pc:chgData name="Attila Fekete" userId="a520b8355217f524" providerId="LiveId" clId="{811276D2-7835-487C-86B2-E4AABACCA1E7}" dt="2022-11-28T18:08:57.311" v="66" actId="20577"/>
      <pc:docMkLst>
        <pc:docMk/>
      </pc:docMkLst>
      <pc:sldChg chg="modSp mod">
        <pc:chgData name="Attila Fekete" userId="a520b8355217f524" providerId="LiveId" clId="{811276D2-7835-487C-86B2-E4AABACCA1E7}" dt="2022-11-28T18:08:57.311" v="66" actId="20577"/>
        <pc:sldMkLst>
          <pc:docMk/>
          <pc:sldMk cId="4202726259" sldId="259"/>
        </pc:sldMkLst>
        <pc:spChg chg="mod">
          <ac:chgData name="Attila Fekete" userId="a520b8355217f524" providerId="LiveId" clId="{811276D2-7835-487C-86B2-E4AABACCA1E7}" dt="2022-11-28T18:08:57.311" v="66" actId="20577"/>
          <ac:spMkLst>
            <pc:docMk/>
            <pc:sldMk cId="4202726259" sldId="259"/>
            <ac:spMk id="3" creationId="{807C0835-7DCC-3950-35C7-49BDAD25E9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7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93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6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33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297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383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399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26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230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581F1-B6FF-281F-B088-B73F23D8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B1E242-C55E-A413-0122-1029FB9E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E5BB88-21D0-F343-B359-3C64E0AB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E25C17-9DB5-03F8-BF30-A0567CAD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AF64EC-B598-52AA-CE91-0017BF8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3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01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17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93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80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53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97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1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3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C4CA63-9588-4F35-B85D-A556D82985EB}" type="datetimeFigureOut">
              <a:rPr lang="hu-HU" smtClean="0"/>
              <a:t>2022. 11. 28.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1DAA3D-FE4D-46FA-814A-E4384C8471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2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getpaint.net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gimp.or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hyperlink" Target="http://www.firealpaca.com/" TargetMode="External"/><Relationship Id="rId4" Type="http://schemas.openxmlformats.org/officeDocument/2006/relationships/hyperlink" Target="http://www.krita.org/" TargetMode="Externa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511B20-F434-EB04-4A27-114467C29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Pixelgrafikus</a:t>
            </a:r>
            <a:r>
              <a:rPr lang="en-US" dirty="0"/>
              <a:t> </a:t>
            </a:r>
            <a:r>
              <a:rPr lang="en-US" dirty="0" err="1"/>
              <a:t>Ábrázolás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6790F0-D13E-FE91-1E3E-AB41E252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Fekete Attila </a:t>
            </a:r>
            <a:r>
              <a:rPr lang="en-US" dirty="0" err="1"/>
              <a:t>9E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886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E161F9-E307-606A-F01E-B1A4B433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err="1"/>
              <a:t>Pixelek</a:t>
            </a:r>
            <a:r>
              <a:rPr lang="en-US" dirty="0"/>
              <a:t>, </a:t>
            </a:r>
            <a:r>
              <a:rPr lang="en-US" dirty="0" err="1"/>
              <a:t>képpontok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8183D0-67DD-E4D0-2D03-452A6930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US" dirty="0"/>
              <a:t>A pixel a </a:t>
            </a:r>
            <a:r>
              <a:rPr lang="en-US" dirty="0" err="1"/>
              <a:t>legkisebb</a:t>
            </a:r>
            <a:r>
              <a:rPr lang="en-US" dirty="0"/>
              <a:t> </a:t>
            </a:r>
            <a:r>
              <a:rPr lang="en-US" dirty="0" err="1"/>
              <a:t>megcímezhető</a:t>
            </a:r>
            <a:r>
              <a:rPr lang="en-US" dirty="0"/>
              <a:t>, </a:t>
            </a:r>
            <a:r>
              <a:rPr lang="en-US" dirty="0" err="1"/>
              <a:t>valamint</a:t>
            </a:r>
            <a:r>
              <a:rPr lang="en-US" dirty="0"/>
              <a:t> </a:t>
            </a:r>
            <a:r>
              <a:rPr lang="en-US" dirty="0" err="1"/>
              <a:t>szerkeszthető</a:t>
            </a:r>
            <a:r>
              <a:rPr lang="en-US" dirty="0"/>
              <a:t> </a:t>
            </a:r>
            <a:r>
              <a:rPr lang="en-US" dirty="0" err="1"/>
              <a:t>eleme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képnek</a:t>
            </a:r>
            <a:endParaRPr lang="en-US" dirty="0"/>
          </a:p>
          <a:p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kétdimenziós</a:t>
            </a:r>
            <a:r>
              <a:rPr lang="en-US" dirty="0"/>
              <a:t> </a:t>
            </a:r>
            <a:r>
              <a:rPr lang="en-US" dirty="0" err="1"/>
              <a:t>négyzetrács</a:t>
            </a:r>
            <a:r>
              <a:rPr lang="en-US" dirty="0"/>
              <a:t> </a:t>
            </a:r>
            <a:r>
              <a:rPr lang="en-US" dirty="0" err="1"/>
              <a:t>mentén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négyzetlapokként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pontokként</a:t>
            </a:r>
            <a:r>
              <a:rPr lang="en-US" dirty="0"/>
              <a:t> </a:t>
            </a:r>
            <a:r>
              <a:rPr lang="en-US" dirty="0" err="1"/>
              <a:t>jelennek</a:t>
            </a:r>
            <a:r>
              <a:rPr lang="en-US" dirty="0"/>
              <a:t> meg</a:t>
            </a:r>
          </a:p>
          <a:p>
            <a:r>
              <a:rPr lang="en-US" dirty="0" err="1"/>
              <a:t>Minél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képpontból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, </a:t>
            </a:r>
            <a:r>
              <a:rPr lang="en-US" dirty="0" err="1"/>
              <a:t>annál</a:t>
            </a:r>
            <a:r>
              <a:rPr lang="en-US" dirty="0"/>
              <a:t> job less a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minősége</a:t>
            </a:r>
            <a:r>
              <a:rPr lang="en-US" dirty="0"/>
              <a:t>, a </a:t>
            </a:r>
            <a:r>
              <a:rPr lang="en-US" dirty="0" err="1"/>
              <a:t>felbontása</a:t>
            </a:r>
            <a:r>
              <a:rPr lang="en-US" dirty="0"/>
              <a:t>, </a:t>
            </a:r>
            <a:r>
              <a:rPr lang="en-US" dirty="0" err="1"/>
              <a:t>valamint</a:t>
            </a:r>
            <a:r>
              <a:rPr lang="en-US" dirty="0"/>
              <a:t> a </a:t>
            </a:r>
            <a:r>
              <a:rPr lang="en-US" dirty="0" err="1"/>
              <a:t>pontossága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D7CBD3A-767B-CB88-EBE4-74BFDABA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3" y="3835746"/>
            <a:ext cx="5537084" cy="26048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2926D1A-AAE0-7928-F57A-5AA4C7C0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9490" l="1531" r="97449">
                        <a14:foregroundMark x1="26020" y1="29082" x2="30612" y2="29082"/>
                        <a14:foregroundMark x1="44388" y1="29082" x2="62755" y2="27551"/>
                        <a14:foregroundMark x1="84694" y1="26531" x2="93367" y2="71429"/>
                        <a14:foregroundMark x1="93367" y1="71429" x2="78061" y2="92857"/>
                        <a14:foregroundMark x1="78061" y1="92857" x2="47959" y2="96429"/>
                        <a14:foregroundMark x1="47959" y1="96429" x2="24490" y2="76020"/>
                        <a14:foregroundMark x1="24490" y1="76020" x2="24490" y2="47449"/>
                        <a14:foregroundMark x1="24490" y1="47449" x2="35714" y2="31633"/>
                        <a14:foregroundMark x1="67857" y1="26531" x2="77551" y2="25510"/>
                        <a14:foregroundMark x1="94898" y1="22959" x2="95918" y2="29082"/>
                        <a14:foregroundMark x1="95918" y1="43878" x2="95918" y2="43878"/>
                        <a14:foregroundMark x1="94898" y1="54592" x2="94898" y2="54592"/>
                        <a14:foregroundMark x1="21939" y1="93367" x2="21939" y2="93367"/>
                        <a14:foregroundMark x1="23980" y1="99490" x2="23980" y2="99490"/>
                        <a14:foregroundMark x1="97449" y1="22959" x2="97449" y2="22959"/>
                        <a14:foregroundMark x1="4082" y1="6633" x2="4082" y2="6633"/>
                        <a14:foregroundMark x1="4082" y1="6633" x2="4082" y2="6633"/>
                        <a14:foregroundMark x1="3061" y1="5102" x2="3061" y2="5102"/>
                        <a14:foregroundMark x1="1531" y1="2041" x2="1531" y2="2041"/>
                        <a14:foregroundMark x1="17347" y1="16837" x2="17347" y2="16837"/>
                        <a14:foregroundMark x1="21939" y1="21429" x2="21939" y2="21429"/>
                        <a14:foregroundMark x1="19898" y1="21429" x2="28571" y2="56122"/>
                        <a14:foregroundMark x1="28571" y1="56122" x2="63776" y2="49490"/>
                        <a14:foregroundMark x1="63776" y1="49490" x2="43367" y2="82143"/>
                        <a14:foregroundMark x1="43367" y1="82143" x2="59694" y2="50510"/>
                        <a14:foregroundMark x1="59694" y1="50510" x2="75510" y2="81122"/>
                        <a14:foregroundMark x1="75510" y1="81122" x2="67347" y2="34694"/>
                        <a14:foregroundMark x1="67347" y1="34694" x2="46429" y2="18367"/>
                        <a14:foregroundMark x1="46429" y1="18367" x2="37245" y2="17347"/>
                        <a14:foregroundMark x1="59184" y1="26020" x2="83673" y2="23980"/>
                        <a14:foregroundMark x1="83673" y1="23980" x2="85204" y2="23980"/>
                        <a14:foregroundMark x1="89286" y1="23469" x2="57143" y2="21939"/>
                        <a14:foregroundMark x1="64286" y1="21429" x2="95918" y2="21429"/>
                        <a14:foregroundMark x1="21939" y1="33673" x2="20918" y2="91327"/>
                        <a14:foregroundMark x1="14286" y1="14286" x2="14286" y2="14286"/>
                        <a14:foregroundMark x1="15704" y1="15306" x2="16327" y2="15816"/>
                        <a14:foregroundMark x1="15080" y1="14796" x2="15704" y2="15306"/>
                        <a14:foregroundMark x1="14457" y1="14286" x2="15080" y2="14796"/>
                        <a14:foregroundMark x1="13834" y1="13776" x2="14457" y2="14286"/>
                        <a14:foregroundMark x1="13209" y1="13265" x2="13834" y2="13776"/>
                        <a14:foregroundMark x1="12586" y1="12755" x2="13209" y2="13265"/>
                        <a14:foregroundMark x1="11963" y1="12245" x2="12586" y2="12755"/>
                        <a14:foregroundMark x1="11339" y1="11735" x2="11963" y2="12245"/>
                        <a14:foregroundMark x1="10714" y1="11224" x2="11339" y2="11735"/>
                        <a14:foregroundMark x1="10714" y1="10714" x2="10714" y2="10714"/>
                        <a14:foregroundMark x1="12245" y1="12245" x2="12245" y2="12245"/>
                        <a14:foregroundMark x1="12245" y1="12245" x2="12245" y2="12245"/>
                        <a14:foregroundMark x1="12755" y1="12755" x2="12755" y2="12755"/>
                        <a14:foregroundMark x1="12755" y1="12755" x2="12755" y2="12755"/>
                        <a14:foregroundMark x1="12755" y1="12755" x2="12755" y2="12755"/>
                        <a14:foregroundMark x1="12755" y1="12755" x2="12755" y2="12755"/>
                        <a14:foregroundMark x1="12755" y1="12755" x2="12755" y2="12755"/>
                        <a14:foregroundMark x1="13265" y1="13776" x2="13265" y2="13776"/>
                        <a14:foregroundMark x1="14796" y1="15306" x2="14796" y2="15306"/>
                        <a14:foregroundMark x1="15306" y1="15816" x2="15306" y2="15816"/>
                        <a14:foregroundMark x1="11807" y1="12245" x2="11224" y2="11735"/>
                        <a14:foregroundMark x1="12973" y1="13265" x2="11807" y2="12245"/>
                        <a14:foregroundMark x1="13557" y1="13776" x2="12973" y2="13265"/>
                        <a14:foregroundMark x1="14723" y1="14796" x2="13557" y2="13776"/>
                        <a14:foregroundMark x1="15306" y1="15306" x2="14723" y2="14796"/>
                        <a14:backgroundMark x1="16327" y1="14286" x2="16327" y2="14286"/>
                        <a14:backgroundMark x1="10204" y1="11735" x2="10204" y2="11735"/>
                        <a14:backgroundMark x1="10204" y1="11224" x2="10204" y2="11224"/>
                        <a14:backgroundMark x1="10714" y1="12755" x2="10714" y2="12755"/>
                        <a14:backgroundMark x1="11735" y1="13265" x2="11735" y2="13265"/>
                        <a14:backgroundMark x1="14796" y1="13776" x2="14796" y2="13776"/>
                        <a14:backgroundMark x1="13265" y1="14796" x2="13265" y2="14796"/>
                        <a14:backgroundMark x1="14286" y1="15816" x2="14286" y2="15816"/>
                        <a14:backgroundMark x1="12755" y1="13776" x2="12755" y2="13776"/>
                        <a14:backgroundMark x1="13776" y1="13265" x2="13776" y2="13265"/>
                        <a14:backgroundMark x1="12755" y1="12245" x2="12755" y2="12245"/>
                        <a14:backgroundMark x1="11735" y1="11224" x2="11735" y2="11224"/>
                        <a14:backgroundMark x1="11224" y1="10204" x2="11224" y2="10204"/>
                        <a14:backgroundMark x1="11224" y1="12245" x2="11224" y2="12245"/>
                        <a14:backgroundMark x1="16837" y1="15306" x2="16837" y2="15306"/>
                        <a14:backgroundMark x1="18367" y1="16837" x2="18367" y2="168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6529" y="3835746"/>
            <a:ext cx="2253698" cy="22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14C453-3517-80FC-9FC2-9000E570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Amit a </a:t>
            </a:r>
            <a:r>
              <a:rPr lang="en-US" dirty="0" err="1"/>
              <a:t>színekről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kell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D970EF-B902-A7CF-DE1D-1B952308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lang="en-US" dirty="0"/>
              <a:t>A pixel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információtartalmát</a:t>
            </a:r>
            <a:r>
              <a:rPr lang="en-US" dirty="0"/>
              <a:t> a </a:t>
            </a:r>
            <a:r>
              <a:rPr lang="en-US" dirty="0" err="1"/>
              <a:t>színéből</a:t>
            </a:r>
            <a:r>
              <a:rPr lang="en-US" dirty="0"/>
              <a:t> </a:t>
            </a:r>
            <a:r>
              <a:rPr lang="en-US" dirty="0" err="1"/>
              <a:t>szerzi</a:t>
            </a:r>
            <a:endParaRPr lang="en-US" dirty="0"/>
          </a:p>
          <a:p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féle</a:t>
            </a:r>
            <a:r>
              <a:rPr lang="en-US" dirty="0"/>
              <a:t> </a:t>
            </a:r>
            <a:r>
              <a:rPr lang="en-US" dirty="0" err="1"/>
              <a:t>színkeverési</a:t>
            </a:r>
            <a:r>
              <a:rPr lang="en-US" dirty="0"/>
              <a:t> </a:t>
            </a:r>
            <a:r>
              <a:rPr lang="en-US" dirty="0" err="1"/>
              <a:t>módot</a:t>
            </a:r>
            <a:r>
              <a:rPr lang="en-US" dirty="0"/>
              <a:t> </a:t>
            </a:r>
            <a:r>
              <a:rPr lang="en-US" dirty="0" err="1"/>
              <a:t>ismerünk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használunk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additív</a:t>
            </a:r>
            <a:r>
              <a:rPr lang="en-US" dirty="0"/>
              <a:t> </a:t>
            </a:r>
            <a:r>
              <a:rPr lang="en-US" dirty="0" err="1"/>
              <a:t>színkeverést</a:t>
            </a:r>
            <a:r>
              <a:rPr lang="en-US" dirty="0"/>
              <a:t> (RGB)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elektromos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kijelzőjén</a:t>
            </a:r>
            <a:r>
              <a:rPr lang="en-US" dirty="0"/>
              <a:t> </a:t>
            </a:r>
            <a:r>
              <a:rPr lang="en-US" dirty="0" err="1"/>
              <a:t>figyelhetjük</a:t>
            </a:r>
            <a:r>
              <a:rPr lang="en-US" dirty="0"/>
              <a:t> meg.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pixelnek</a:t>
            </a:r>
            <a:r>
              <a:rPr lang="en-US" dirty="0"/>
              <a:t> 3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színtulajdonsága</a:t>
            </a:r>
            <a:r>
              <a:rPr lang="en-US" dirty="0"/>
              <a:t> van: </a:t>
            </a:r>
            <a:r>
              <a:rPr lang="en-US" dirty="0" err="1"/>
              <a:t>piros</a:t>
            </a:r>
            <a:r>
              <a:rPr lang="en-US" dirty="0"/>
              <a:t> (Red), </a:t>
            </a:r>
            <a:r>
              <a:rPr lang="en-US" dirty="0" err="1"/>
              <a:t>zöld</a:t>
            </a:r>
            <a:r>
              <a:rPr lang="en-US" dirty="0"/>
              <a:t>(Green), </a:t>
            </a:r>
            <a:r>
              <a:rPr lang="en-US" dirty="0" err="1"/>
              <a:t>kék</a:t>
            </a:r>
            <a:r>
              <a:rPr lang="en-US" dirty="0"/>
              <a:t> (Blue)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szubsztraktív</a:t>
            </a:r>
            <a:r>
              <a:rPr lang="en-US" dirty="0"/>
              <a:t> </a:t>
            </a:r>
            <a:r>
              <a:rPr lang="en-US" dirty="0" err="1"/>
              <a:t>színkeverés</a:t>
            </a:r>
            <a:r>
              <a:rPr lang="en-US" dirty="0"/>
              <a:t> (CMYK) </a:t>
            </a:r>
            <a:r>
              <a:rPr lang="en-US" dirty="0" err="1"/>
              <a:t>legáltalánosabb</a:t>
            </a:r>
            <a:r>
              <a:rPr lang="en-US" dirty="0"/>
              <a:t> </a:t>
            </a:r>
            <a:r>
              <a:rPr lang="en-US" dirty="0" err="1"/>
              <a:t>használati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a </a:t>
            </a:r>
            <a:r>
              <a:rPr lang="en-US" dirty="0" err="1"/>
              <a:t>nyomtatásban</a:t>
            </a:r>
            <a:r>
              <a:rPr lang="en-US" dirty="0"/>
              <a:t> van.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képpontnak</a:t>
            </a:r>
            <a:r>
              <a:rPr lang="en-US" dirty="0"/>
              <a:t> 4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színtulajsonsága</a:t>
            </a:r>
            <a:r>
              <a:rPr lang="en-US" dirty="0"/>
              <a:t> van: </a:t>
            </a:r>
            <a:r>
              <a:rPr lang="en-US" dirty="0" err="1"/>
              <a:t>cián</a:t>
            </a:r>
            <a:r>
              <a:rPr lang="en-US" dirty="0"/>
              <a:t> (Cyan), magenta (Magenta), </a:t>
            </a:r>
            <a:r>
              <a:rPr lang="en-US" dirty="0" err="1"/>
              <a:t>sárga</a:t>
            </a:r>
            <a:r>
              <a:rPr lang="en-US" dirty="0"/>
              <a:t> (Yellow), </a:t>
            </a:r>
            <a:r>
              <a:rPr lang="en-US" dirty="0" err="1"/>
              <a:t>kulcs</a:t>
            </a:r>
            <a:r>
              <a:rPr lang="en-US" dirty="0"/>
              <a:t> (Key </a:t>
            </a:r>
            <a:r>
              <a:rPr lang="en-US" dirty="0" err="1"/>
              <a:t>ált</a:t>
            </a:r>
            <a:r>
              <a:rPr lang="en-US" dirty="0"/>
              <a:t>. </a:t>
            </a:r>
            <a:r>
              <a:rPr lang="en-US" dirty="0" err="1"/>
              <a:t>fekete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dirty="0" err="1"/>
              <a:t>színmélység</a:t>
            </a:r>
            <a:r>
              <a:rPr lang="en-US" dirty="0"/>
              <a:t>/</a:t>
            </a:r>
            <a:r>
              <a:rPr lang="en-US" dirty="0" err="1"/>
              <a:t>bitmélység</a:t>
            </a:r>
            <a:r>
              <a:rPr lang="en-US" dirty="0"/>
              <a:t>: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képpont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meghatározó</a:t>
            </a:r>
            <a:r>
              <a:rPr lang="en-US" dirty="0"/>
              <a:t> </a:t>
            </a:r>
            <a:r>
              <a:rPr lang="en-US" dirty="0" err="1"/>
              <a:t>bitek</a:t>
            </a:r>
            <a:r>
              <a:rPr lang="en-US" dirty="0"/>
              <a:t> </a:t>
            </a:r>
            <a:r>
              <a:rPr lang="en-US" dirty="0" err="1"/>
              <a:t>száma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64EB2AA-39D7-2932-5258-A92BC5DBA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5" b="89917" l="8789" r="89941">
                        <a14:foregroundMark x1="68164" y1="32182" x2="68262" y2="44475"/>
                        <a14:foregroundMark x1="68262" y1="44475" x2="72363" y2="53591"/>
                        <a14:foregroundMark x1="72363" y1="53591" x2="82617" y2="37017"/>
                        <a14:foregroundMark x1="82617" y1="37017" x2="78906" y2="46271"/>
                        <a14:foregroundMark x1="78906" y1="46271" x2="72656" y2="37293"/>
                        <a14:foregroundMark x1="72656" y1="37293" x2="81836" y2="30939"/>
                        <a14:foregroundMark x1="81836" y1="30939" x2="73633" y2="53177"/>
                        <a14:foregroundMark x1="73633" y1="53177" x2="82617" y2="51381"/>
                        <a14:foregroundMark x1="82617" y1="51381" x2="88184" y2="25276"/>
                        <a14:foregroundMark x1="88184" y1="25276" x2="66309" y2="28591"/>
                        <a14:foregroundMark x1="66309" y1="28591" x2="67578" y2="34254"/>
                        <a14:foregroundMark x1="73828" y1="76796" x2="73828" y2="76796"/>
                        <a14:foregroundMark x1="77637" y1="79282" x2="77637" y2="79282"/>
                        <a14:foregroundMark x1="81055" y1="75691" x2="81055" y2="75691"/>
                        <a14:foregroundMark x1="75488" y1="78177" x2="75488" y2="78177"/>
                        <a14:foregroundMark x1="75488" y1="75829" x2="75488" y2="75829"/>
                        <a14:foregroundMark x1="77832" y1="75000" x2="77832" y2="75000"/>
                        <a14:foregroundMark x1="54980" y1="25967" x2="54980" y2="25967"/>
                        <a14:foregroundMark x1="55371" y1="32320" x2="55371" y2="32320"/>
                        <a14:foregroundMark x1="55957" y1="38122" x2="55957" y2="38122"/>
                        <a14:foregroundMark x1="56836" y1="44061" x2="56836" y2="44061"/>
                        <a14:foregroundMark x1="56836" y1="50691" x2="56836" y2="50691"/>
                        <a14:foregroundMark x1="55762" y1="57459" x2="55762" y2="57459"/>
                        <a14:foregroundMark x1="55762" y1="63950" x2="55762" y2="63950"/>
                        <a14:foregroundMark x1="54102" y1="63674" x2="54102" y2="63674"/>
                        <a14:foregroundMark x1="54492" y1="63122" x2="54492" y2="63122"/>
                        <a14:foregroundMark x1="54492" y1="62845" x2="54492" y2="62845"/>
                        <a14:foregroundMark x1="54492" y1="62845" x2="54492" y2="62845"/>
                        <a14:foregroundMark x1="10254" y1="25691" x2="10254" y2="25691"/>
                        <a14:foregroundMark x1="8789" y1="33149" x2="8789" y2="33149"/>
                        <a14:foregroundMark x1="9473" y1="39088" x2="9473" y2="39088"/>
                        <a14:foregroundMark x1="10254" y1="46133" x2="10254" y2="46133"/>
                        <a14:foregroundMark x1="10254" y1="50967" x2="10254" y2="50967"/>
                        <a14:foregroundMark x1="10059" y1="58011" x2="10059" y2="58011"/>
                        <a14:foregroundMark x1="9668" y1="63950" x2="9668" y2="63950"/>
                        <a14:foregroundMark x1="23535" y1="76381" x2="23535" y2="76381"/>
                        <a14:foregroundMark x1="27051" y1="75552" x2="27051" y2="75552"/>
                        <a14:foregroundMark x1="34570" y1="76657" x2="34570" y2="76657"/>
                        <a14:foregroundMark x1="32520" y1="76657" x2="32520" y2="76657"/>
                        <a14:foregroundMark x1="31250" y1="75276" x2="31250" y2="75276"/>
                        <a14:foregroundMark x1="25000" y1="75000" x2="25000" y2="75000"/>
                        <a14:foregroundMark x1="33789" y1="75276" x2="33789" y2="75276"/>
                        <a14:foregroundMark x1="31250" y1="74586" x2="31250" y2="74586"/>
                        <a14:foregroundMark x1="33789" y1="74586" x2="33789" y2="74586"/>
                        <a14:backgroundMark x1="73340" y1="76105" x2="73340" y2="76105"/>
                        <a14:backgroundMark x1="80273" y1="75829" x2="80273" y2="75829"/>
                        <a14:backgroundMark x1="80273" y1="78177" x2="80273" y2="78177"/>
                      </a14:backgroundRemoval>
                    </a14:imgEffect>
                  </a14:imgLayer>
                </a14:imgProps>
              </a:ext>
            </a:extLst>
          </a:blip>
          <a:srcRect l="4355" t="16202" r="50220" b="17936"/>
          <a:stretch/>
        </p:blipFill>
        <p:spPr>
          <a:xfrm>
            <a:off x="908510" y="4566504"/>
            <a:ext cx="1994576" cy="204469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3438B9B-2B65-05B2-2887-3132796F0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5" b="89917" l="8789" r="89941">
                        <a14:foregroundMark x1="68164" y1="32182" x2="68262" y2="44475"/>
                        <a14:foregroundMark x1="68262" y1="44475" x2="72363" y2="53591"/>
                        <a14:foregroundMark x1="72363" y1="53591" x2="82617" y2="37017"/>
                        <a14:foregroundMark x1="82617" y1="37017" x2="78906" y2="46271"/>
                        <a14:foregroundMark x1="78906" y1="46271" x2="72656" y2="37293"/>
                        <a14:foregroundMark x1="72656" y1="37293" x2="81836" y2="30939"/>
                        <a14:foregroundMark x1="81836" y1="30939" x2="73633" y2="53177"/>
                        <a14:foregroundMark x1="73633" y1="53177" x2="82617" y2="51381"/>
                        <a14:foregroundMark x1="82617" y1="51381" x2="88184" y2="25276"/>
                        <a14:foregroundMark x1="88184" y1="25276" x2="66309" y2="28591"/>
                        <a14:foregroundMark x1="66309" y1="28591" x2="67578" y2="34254"/>
                        <a14:foregroundMark x1="73828" y1="76796" x2="73828" y2="76796"/>
                        <a14:foregroundMark x1="77637" y1="79282" x2="77637" y2="79282"/>
                        <a14:foregroundMark x1="81055" y1="75691" x2="81055" y2="75691"/>
                        <a14:foregroundMark x1="75488" y1="78177" x2="75488" y2="78177"/>
                        <a14:foregroundMark x1="75488" y1="75829" x2="75488" y2="75829"/>
                        <a14:foregroundMark x1="77832" y1="75000" x2="77832" y2="75000"/>
                        <a14:foregroundMark x1="54980" y1="25967" x2="54980" y2="25967"/>
                        <a14:foregroundMark x1="55371" y1="32320" x2="55371" y2="32320"/>
                        <a14:foregroundMark x1="55957" y1="38122" x2="55957" y2="38122"/>
                        <a14:foregroundMark x1="56836" y1="44061" x2="56836" y2="44061"/>
                        <a14:foregroundMark x1="56836" y1="50691" x2="56836" y2="50691"/>
                        <a14:foregroundMark x1="55762" y1="57459" x2="55762" y2="57459"/>
                        <a14:foregroundMark x1="55762" y1="63950" x2="55762" y2="63950"/>
                        <a14:foregroundMark x1="54102" y1="63674" x2="54102" y2="63674"/>
                        <a14:foregroundMark x1="54492" y1="63122" x2="54492" y2="63122"/>
                        <a14:foregroundMark x1="54492" y1="62845" x2="54492" y2="62845"/>
                        <a14:foregroundMark x1="54492" y1="62845" x2="54492" y2="62845"/>
                        <a14:foregroundMark x1="10254" y1="25691" x2="10254" y2="25691"/>
                        <a14:foregroundMark x1="8789" y1="33149" x2="8789" y2="33149"/>
                        <a14:foregroundMark x1="9473" y1="39088" x2="9473" y2="39088"/>
                        <a14:foregroundMark x1="10254" y1="46133" x2="10254" y2="46133"/>
                        <a14:foregroundMark x1="10254" y1="50967" x2="10254" y2="50967"/>
                        <a14:foregroundMark x1="10059" y1="58011" x2="10059" y2="58011"/>
                        <a14:foregroundMark x1="9668" y1="63950" x2="9668" y2="63950"/>
                        <a14:foregroundMark x1="23535" y1="76381" x2="23535" y2="76381"/>
                        <a14:foregroundMark x1="27051" y1="75552" x2="27051" y2="75552"/>
                        <a14:foregroundMark x1="34570" y1="76657" x2="34570" y2="76657"/>
                        <a14:foregroundMark x1="32520" y1="76657" x2="32520" y2="76657"/>
                        <a14:foregroundMark x1="31250" y1="75276" x2="31250" y2="75276"/>
                        <a14:foregroundMark x1="25000" y1="75000" x2="25000" y2="75000"/>
                        <a14:foregroundMark x1="33789" y1="75276" x2="33789" y2="75276"/>
                        <a14:foregroundMark x1="31250" y1="74586" x2="31250" y2="74586"/>
                        <a14:foregroundMark x1="33789" y1="74586" x2="33789" y2="74586"/>
                        <a14:backgroundMark x1="73340" y1="76105" x2="73340" y2="76105"/>
                        <a14:backgroundMark x1="80273" y1="75829" x2="80273" y2="75829"/>
                        <a14:backgroundMark x1="80273" y1="78177" x2="80273" y2="78177"/>
                      </a14:backgroundRemoval>
                    </a14:imgEffect>
                  </a14:imgLayer>
                </a14:imgProps>
              </a:ext>
            </a:extLst>
          </a:blip>
          <a:srcRect l="50956" t="17724" r="7328" b="18827"/>
          <a:stretch/>
        </p:blipFill>
        <p:spPr>
          <a:xfrm>
            <a:off x="5973535" y="4566505"/>
            <a:ext cx="1980294" cy="212956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4FE6428-B67D-6117-FB42-D2AD02FF5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821" y="4651375"/>
            <a:ext cx="1834697" cy="204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93BCD-C294-E6FC-E217-249B7E9B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err="1"/>
              <a:t>Pixelgrafikus</a:t>
            </a:r>
            <a:r>
              <a:rPr lang="en-US" dirty="0"/>
              <a:t> </a:t>
            </a:r>
            <a:r>
              <a:rPr lang="en-US" dirty="0" err="1"/>
              <a:t>ábrázolás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7C0835-7DCC-3950-35C7-49BDAD25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5324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pixelgrfikus</a:t>
            </a:r>
            <a:r>
              <a:rPr lang="en-US" dirty="0"/>
              <a:t>/</a:t>
            </a:r>
            <a:r>
              <a:rPr lang="en-US" dirty="0" err="1"/>
              <a:t>rasztergrafikus</a:t>
            </a:r>
            <a:r>
              <a:rPr lang="en-US" dirty="0"/>
              <a:t> </a:t>
            </a:r>
            <a:r>
              <a:rPr lang="en-US" dirty="0" err="1"/>
              <a:t>ábrázolás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ábrzolása</a:t>
            </a:r>
            <a:r>
              <a:rPr lang="en-US" dirty="0"/>
              <a:t>, </a:t>
            </a:r>
            <a:r>
              <a:rPr lang="en-US" dirty="0" err="1"/>
              <a:t>aminek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pixeljét</a:t>
            </a:r>
            <a:r>
              <a:rPr lang="en-US" dirty="0"/>
              <a:t> </a:t>
            </a:r>
            <a:r>
              <a:rPr lang="en-US" dirty="0" err="1"/>
              <a:t>önállóan</a:t>
            </a:r>
            <a:r>
              <a:rPr lang="en-US" dirty="0"/>
              <a:t> </a:t>
            </a:r>
            <a:r>
              <a:rPr lang="en-US" dirty="0" err="1"/>
              <a:t>definiáljuk</a:t>
            </a:r>
            <a:endParaRPr lang="en-US" dirty="0"/>
          </a:p>
          <a:p>
            <a:r>
              <a:rPr lang="en-US" dirty="0" err="1"/>
              <a:t>Fájlformátumok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JPG/JPEG</a:t>
            </a:r>
          </a:p>
          <a:p>
            <a:pPr lvl="1"/>
            <a:r>
              <a:rPr lang="en-US" dirty="0"/>
              <a:t>PNG</a:t>
            </a:r>
          </a:p>
          <a:p>
            <a:pPr lvl="1"/>
            <a:r>
              <a:rPr lang="en-US" dirty="0"/>
              <a:t>TIFF</a:t>
            </a:r>
          </a:p>
          <a:p>
            <a:pPr lvl="1"/>
            <a:r>
              <a:rPr lang="en-US" dirty="0"/>
              <a:t>GIF</a:t>
            </a:r>
          </a:p>
          <a:p>
            <a:pPr lvl="1"/>
            <a:r>
              <a:rPr lang="en-US"/>
              <a:t>BMP</a:t>
            </a:r>
            <a:endParaRPr lang="en-US" dirty="0"/>
          </a:p>
          <a:p>
            <a:r>
              <a:rPr lang="en-US" dirty="0" err="1"/>
              <a:t>Előnyök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adatszerkezet</a:t>
            </a:r>
            <a:endParaRPr lang="en-US" dirty="0"/>
          </a:p>
          <a:p>
            <a:pPr lvl="1"/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algoritmus</a:t>
            </a:r>
            <a:endParaRPr lang="en-US" dirty="0"/>
          </a:p>
          <a:p>
            <a:pPr lvl="1"/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feldolgozás</a:t>
            </a:r>
            <a:endParaRPr lang="en-US" dirty="0"/>
          </a:p>
          <a:p>
            <a:pPr lvl="1"/>
            <a:r>
              <a:rPr lang="en-US" dirty="0" err="1"/>
              <a:t>Fototechnikai</a:t>
            </a:r>
            <a:r>
              <a:rPr lang="en-US" dirty="0"/>
              <a:t> </a:t>
            </a:r>
            <a:r>
              <a:rPr lang="en-US" dirty="0" err="1"/>
              <a:t>trükköknél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alkalmazni</a:t>
            </a:r>
            <a:endParaRPr lang="en-US" dirty="0"/>
          </a:p>
          <a:p>
            <a:r>
              <a:rPr lang="en-US" dirty="0" err="1"/>
              <a:t>Hátrányok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Nagyméretű</a:t>
            </a:r>
            <a:r>
              <a:rPr lang="en-US" dirty="0"/>
              <a:t> </a:t>
            </a:r>
            <a:r>
              <a:rPr lang="en-US" dirty="0" err="1"/>
              <a:t>adatállomány</a:t>
            </a:r>
            <a:endParaRPr lang="en-US" dirty="0"/>
          </a:p>
          <a:p>
            <a:pPr lvl="1"/>
            <a:r>
              <a:rPr lang="en-US" dirty="0" err="1"/>
              <a:t>Rögzített</a:t>
            </a:r>
            <a:r>
              <a:rPr lang="en-US" dirty="0"/>
              <a:t> </a:t>
            </a:r>
            <a:r>
              <a:rPr lang="en-US" dirty="0" err="1"/>
              <a:t>felbontás</a:t>
            </a:r>
            <a:endParaRPr lang="en-US" dirty="0"/>
          </a:p>
          <a:p>
            <a:pPr lvl="1"/>
            <a:r>
              <a:rPr lang="en-US" dirty="0" err="1"/>
              <a:t>Nagyításnál</a:t>
            </a:r>
            <a:r>
              <a:rPr lang="en-US" dirty="0"/>
              <a:t> </a:t>
            </a:r>
            <a:r>
              <a:rPr lang="en-US" dirty="0" err="1"/>
              <a:t>romlik</a:t>
            </a:r>
            <a:r>
              <a:rPr lang="en-US" dirty="0"/>
              <a:t> a </a:t>
            </a:r>
            <a:r>
              <a:rPr lang="en-US" dirty="0" err="1"/>
              <a:t>minőség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550D609-3650-D9E4-1763-44DE10833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5703" l="2767" r="96838">
                        <a14:foregroundMark x1="8300" y1="58594" x2="9091" y2="67578"/>
                        <a14:foregroundMark x1="24901" y1="23828" x2="24901" y2="25391"/>
                        <a14:foregroundMark x1="27273" y1="7422" x2="22134" y2="7031"/>
                        <a14:foregroundMark x1="4348" y1="57031" x2="3557" y2="69922"/>
                        <a14:foregroundMark x1="75099" y1="23828" x2="75099" y2="19922"/>
                        <a14:foregroundMark x1="74704" y1="7422" x2="74704" y2="6250"/>
                        <a14:foregroundMark x1="64137" y1="49396" x2="65613" y2="57422"/>
                        <a14:foregroundMark x1="77866" y1="50000" x2="69565" y2="75391"/>
                        <a14:foregroundMark x1="69565" y1="75391" x2="57312" y2="69922"/>
                        <a14:foregroundMark x1="90909" y1="52344" x2="87352" y2="68359"/>
                        <a14:foregroundMark x1="92367" y1="54942" x2="90514" y2="49219"/>
                        <a14:foregroundMark x1="70725" y1="42450" x2="69960" y2="42188"/>
                        <a14:foregroundMark x1="73280" y1="43324" x2="71759" y2="42804"/>
                        <a14:foregroundMark x1="78349" y1="45058" x2="74294" y2="43671"/>
                        <a14:foregroundMark x1="79871" y1="45578" x2="79364" y2="45405"/>
                        <a14:foregroundMark x1="81133" y1="46010" x2="80885" y2="45925"/>
                        <a14:foregroundMark x1="90514" y1="49219" x2="81852" y2="46256"/>
                        <a14:foregroundMark x1="69960" y1="42188" x2="67589" y2="42188"/>
                        <a14:foregroundMark x1="64427" y1="41406" x2="64032" y2="41406"/>
                        <a14:foregroundMark x1="62846" y1="42578" x2="62846" y2="42578"/>
                        <a14:foregroundMark x1="60870" y1="44531" x2="60870" y2="44531"/>
                        <a14:foregroundMark x1="60079" y1="45703" x2="59872" y2="45908"/>
                        <a14:foregroundMark x1="58498" y1="47266" x2="58498" y2="47266"/>
                        <a14:foregroundMark x1="57927" y1="47743" x2="57312" y2="48047"/>
                        <a14:foregroundMark x1="57312" y1="47656" x2="57312" y2="47656"/>
                        <a14:foregroundMark x1="61265" y1="44141" x2="61660" y2="44141"/>
                        <a14:foregroundMark x1="61660" y1="43359" x2="61660" y2="43359"/>
                        <a14:foregroundMark x1="61265" y1="43359" x2="61265" y2="43359"/>
                        <a14:foregroundMark x1="60870" y1="43359" x2="60870" y2="43359"/>
                        <a14:foregroundMark x1="60474" y1="44141" x2="60474" y2="44141"/>
                        <a14:foregroundMark x1="60474" y1="44141" x2="60101" y2="44325"/>
                        <a14:foregroundMark x1="57708" y1="46484" x2="57708" y2="46484"/>
                        <a14:foregroundMark x1="57005" y1="47027" x2="56522" y2="47266"/>
                        <a14:foregroundMark x1="56917" y1="47266" x2="56917" y2="47266"/>
                        <a14:foregroundMark x1="59684" y1="45313" x2="59684" y2="45313"/>
                        <a14:foregroundMark x1="60474" y1="44141" x2="60474" y2="44141"/>
                        <a14:foregroundMark x1="60474" y1="44141" x2="60474" y2="44141"/>
                        <a14:foregroundMark x1="61265" y1="43359" x2="61265" y2="43359"/>
                        <a14:foregroundMark x1="61265" y1="43359" x2="61265" y2="43359"/>
                        <a14:foregroundMark x1="62055" y1="43359" x2="62055" y2="43359"/>
                        <a14:foregroundMark x1="62451" y1="43359" x2="62451" y2="43359"/>
                        <a14:foregroundMark x1="62451" y1="43359" x2="62451" y2="43359"/>
                        <a14:foregroundMark x1="71542" y1="36328" x2="71542" y2="36328"/>
                        <a14:foregroundMark x1="71937" y1="36719" x2="71937" y2="36719"/>
                        <a14:foregroundMark x1="71937" y1="36719" x2="71937" y2="36719"/>
                        <a14:backgroundMark x1="52642" y1="50391" x2="52174" y2="50781"/>
                        <a14:backgroundMark x1="54047" y1="49219" x2="52642" y2="50391"/>
                        <a14:backgroundMark x1="54983" y1="48438" x2="54515" y2="48828"/>
                        <a14:backgroundMark x1="55921" y1="47656" x2="55452" y2="48047"/>
                        <a14:backgroundMark x1="56389" y1="47266" x2="55921" y2="47656"/>
                        <a14:backgroundMark x1="56508" y1="47167" x2="56389" y2="47266"/>
                        <a14:backgroundMark x1="57327" y1="46484" x2="57159" y2="46624"/>
                        <a14:backgroundMark x1="57795" y1="46094" x2="57327" y2="46484"/>
                        <a14:backgroundMark x1="58580" y1="45439" x2="58272" y2="45696"/>
                        <a14:backgroundMark x1="59669" y1="44531" x2="59138" y2="44973"/>
                        <a14:backgroundMark x1="60606" y1="43750" x2="60329" y2="43981"/>
                        <a14:backgroundMark x1="61075" y1="43359" x2="60606" y2="43750"/>
                        <a14:backgroundMark x1="61305" y1="43167" x2="61075" y2="43359"/>
                        <a14:backgroundMark x1="62011" y1="42578" x2="61738" y2="42806"/>
                        <a14:backgroundMark x1="62574" y1="42109" x2="62011" y2="42578"/>
                        <a14:backgroundMark x1="63816" y1="41073" x2="63427" y2="41397"/>
                        <a14:backgroundMark x1="64822" y1="40234" x2="64074" y2="40858"/>
                        <a14:backgroundMark x1="73913" y1="37109" x2="73913" y2="37109"/>
                        <a14:backgroundMark x1="71937" y1="37109" x2="71937" y2="37109"/>
                        <a14:backgroundMark x1="71146" y1="37109" x2="71146" y2="37109"/>
                        <a14:backgroundMark x1="71146" y1="36719" x2="71146" y2="36719"/>
                        <a14:backgroundMark x1="73913" y1="37500" x2="74704" y2="37500"/>
                        <a14:backgroundMark x1="76285" y1="37109" x2="76285" y2="37109"/>
                        <a14:backgroundMark x1="64032" y1="29688" x2="64032" y2="29688"/>
                        <a14:backgroundMark x1="63636" y1="28516" x2="63636" y2="28125"/>
                        <a14:backgroundMark x1="63636" y1="27344" x2="63636" y2="27344"/>
                        <a14:backgroundMark x1="63241" y1="25781" x2="63241" y2="25781"/>
                        <a14:backgroundMark x1="63241" y1="24219" x2="63241" y2="24219"/>
                        <a14:backgroundMark x1="63636" y1="22266" x2="63636" y2="22266"/>
                        <a14:backgroundMark x1="63636" y1="23828" x2="63636" y2="24609"/>
                        <a14:backgroundMark x1="63636" y1="25781" x2="63241" y2="26172"/>
                        <a14:backgroundMark x1="71542" y1="13672" x2="71542" y2="13672"/>
                        <a14:backgroundMark x1="74308" y1="13672" x2="74308" y2="13672"/>
                        <a14:backgroundMark x1="76680" y1="14063" x2="76680" y2="14063"/>
                        <a14:backgroundMark x1="87352" y1="29297" x2="87352" y2="29297"/>
                        <a14:backgroundMark x1="87352" y1="28516" x2="87352" y2="26563"/>
                        <a14:backgroundMark x1="87352" y1="25781" x2="87352" y2="25781"/>
                        <a14:backgroundMark x1="87352" y1="25000" x2="87352" y2="25000"/>
                        <a14:backgroundMark x1="87352" y1="25000" x2="87352" y2="24219"/>
                        <a14:backgroundMark x1="65613" y1="39844" x2="65613" y2="39844"/>
                        <a14:backgroundMark x1="86166" y1="40234" x2="86166" y2="40234"/>
                        <a14:backgroundMark x1="82609" y1="39453" x2="82609" y2="39453"/>
                        <a14:backgroundMark x1="79051" y1="40625" x2="78261" y2="40234"/>
                        <a14:backgroundMark x1="74308" y1="39844" x2="74308" y2="39844"/>
                        <a14:backgroundMark x1="77470" y1="40625" x2="76680" y2="40625"/>
                        <a14:backgroundMark x1="76285" y1="40625" x2="75494" y2="40625"/>
                        <a14:backgroundMark x1="72332" y1="40625" x2="71542" y2="40625"/>
                        <a14:backgroundMark x1="70356" y1="40625" x2="69565" y2="40625"/>
                        <a14:backgroundMark x1="64427" y1="41406" x2="64427" y2="41406"/>
                        <a14:backgroundMark x1="62055" y1="42578" x2="62055" y2="42578"/>
                        <a14:backgroundMark x1="62055" y1="43359" x2="62055" y2="43359"/>
                        <a14:backgroundMark x1="62846" y1="42578" x2="62846" y2="42578"/>
                        <a14:backgroundMark x1="62055" y1="43359" x2="62055" y2="43750"/>
                        <a14:backgroundMark x1="60870" y1="44922" x2="60474" y2="45313"/>
                        <a14:backgroundMark x1="59684" y1="45703" x2="58103" y2="46484"/>
                        <a14:backgroundMark x1="57708" y1="46875" x2="57708" y2="46875"/>
                        <a14:backgroundMark x1="57708" y1="46875" x2="57312" y2="47266"/>
                        <a14:backgroundMark x1="56917" y1="48047" x2="56522" y2="48828"/>
                        <a14:backgroundMark x1="56522" y1="48828" x2="55731" y2="50000"/>
                        <a14:backgroundMark x1="55336" y1="50391" x2="54941" y2="50781"/>
                        <a14:backgroundMark x1="54545" y1="51172" x2="54150" y2="51563"/>
                        <a14:backgroundMark x1="54150" y1="51563" x2="54150" y2="51953"/>
                        <a14:backgroundMark x1="52964" y1="54297" x2="52964" y2="54297"/>
                        <a14:backgroundMark x1="52964" y1="56250" x2="52964" y2="56250"/>
                        <a14:backgroundMark x1="52964" y1="58984" x2="52964" y2="58984"/>
                        <a14:backgroundMark x1="52569" y1="60938" x2="52569" y2="60938"/>
                        <a14:backgroundMark x1="52569" y1="63281" x2="52174" y2="64063"/>
                        <a14:backgroundMark x1="52174" y1="64844" x2="52174" y2="65625"/>
                        <a14:backgroundMark x1="52174" y1="66406" x2="52174" y2="67188"/>
                        <a14:backgroundMark x1="52174" y1="67578" x2="52174" y2="67969"/>
                        <a14:backgroundMark x1="67194" y1="85547" x2="66798" y2="85547"/>
                        <a14:backgroundMark x1="85758" y1="86254" x2="87596" y2="86322"/>
                        <a14:backgroundMark x1="66798" y1="85547" x2="85742" y2="86253"/>
                        <a14:backgroundMark x1="87747" y1="86328" x2="96047" y2="78125"/>
                        <a14:backgroundMark x1="98419" y1="55078" x2="98024" y2="72266"/>
                        <a14:backgroundMark x1="56438" y1="94325" x2="43478" y2="94531"/>
                        <a14:backgroundMark x1="59684" y1="91797" x2="59684" y2="92969"/>
                        <a14:backgroundMark x1="59684" y1="95703" x2="59684" y2="95703"/>
                        <a14:backgroundMark x1="58893" y1="94531" x2="58893" y2="94531"/>
                        <a14:backgroundMark x1="59289" y1="94531" x2="59289" y2="94531"/>
                        <a14:backgroundMark x1="59684" y1="94922" x2="60474" y2="94922"/>
                        <a14:backgroundMark x1="62055" y1="94922" x2="65613" y2="94922"/>
                        <a14:backgroundMark x1="67589" y1="94141" x2="71937" y2="94141"/>
                        <a14:backgroundMark x1="73123" y1="93750" x2="79051" y2="93750"/>
                        <a14:backgroundMark x1="94071" y1="93359" x2="57708" y2="92578"/>
                        <a14:backgroundMark x1="58103" y1="93750" x2="58498" y2="98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7897" y="2858121"/>
            <a:ext cx="2410161" cy="243874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7B08D3E-CF80-1B34-56BA-34EA564C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95" y="2886701"/>
            <a:ext cx="2410160" cy="241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FCA24-55F7-874D-1016-54E8E112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err="1"/>
              <a:t>Leghíresebb</a:t>
            </a:r>
            <a:r>
              <a:rPr lang="en-US" dirty="0"/>
              <a:t> </a:t>
            </a:r>
            <a:r>
              <a:rPr lang="en-US" dirty="0" err="1"/>
              <a:t>ingyenes</a:t>
            </a:r>
            <a:r>
              <a:rPr lang="en-US" dirty="0"/>
              <a:t> </a:t>
            </a:r>
            <a:r>
              <a:rPr lang="en-US" dirty="0" err="1"/>
              <a:t>Pixelgrafikus</a:t>
            </a:r>
            <a:r>
              <a:rPr lang="en-US" dirty="0"/>
              <a:t> </a:t>
            </a:r>
            <a:r>
              <a:rPr lang="en-US" dirty="0" err="1"/>
              <a:t>képszerkesztő</a:t>
            </a:r>
            <a:r>
              <a:rPr lang="en-US" dirty="0"/>
              <a:t> </a:t>
            </a:r>
            <a:r>
              <a:rPr lang="en-US" dirty="0" err="1"/>
              <a:t>programok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731A83-0DF1-B1F8-A613-5D9DBC98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Fotószerkesztéshez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Gimp (</a:t>
            </a:r>
            <a:r>
              <a:rPr lang="en-US" dirty="0">
                <a:hlinkClick r:id="rId2"/>
              </a:rPr>
              <a:t>www.gimp.org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1996 </a:t>
            </a:r>
            <a:r>
              <a:rPr lang="en-US" dirty="0" err="1"/>
              <a:t>óta</a:t>
            </a:r>
            <a:r>
              <a:rPr lang="en-US" dirty="0"/>
              <a:t> </a:t>
            </a:r>
            <a:r>
              <a:rPr lang="en-US" dirty="0" err="1"/>
              <a:t>ismert</a:t>
            </a:r>
            <a:endParaRPr lang="en-US" dirty="0"/>
          </a:p>
          <a:p>
            <a:pPr lvl="2"/>
            <a:r>
              <a:rPr lang="en-US" dirty="0" err="1"/>
              <a:t>Hasonlít</a:t>
            </a:r>
            <a:r>
              <a:rPr lang="en-US" dirty="0"/>
              <a:t> a </a:t>
            </a:r>
            <a:r>
              <a:rPr lang="en-US" dirty="0" err="1"/>
              <a:t>Photoshophoz</a:t>
            </a:r>
            <a:endParaRPr lang="en-US" dirty="0"/>
          </a:p>
          <a:p>
            <a:pPr lvl="2"/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testreszabható</a:t>
            </a:r>
            <a:endParaRPr lang="en-US" dirty="0"/>
          </a:p>
          <a:p>
            <a:pPr lvl="2"/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bővítmények</a:t>
            </a:r>
            <a:endParaRPr lang="en-US" dirty="0"/>
          </a:p>
          <a:p>
            <a:pPr lvl="1"/>
            <a:r>
              <a:rPr lang="en-US" dirty="0" err="1"/>
              <a:t>Paint.Net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www.getpaint.net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Hasonló</a:t>
            </a:r>
            <a:r>
              <a:rPr lang="en-US" dirty="0"/>
              <a:t> a </a:t>
            </a:r>
            <a:r>
              <a:rPr lang="en-US" dirty="0" err="1"/>
              <a:t>gimphez</a:t>
            </a:r>
            <a:r>
              <a:rPr lang="en-US" dirty="0"/>
              <a:t>, de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lebutítottab</a:t>
            </a:r>
            <a:r>
              <a:rPr lang="en-US" dirty="0"/>
              <a:t> </a:t>
            </a:r>
            <a:r>
              <a:rPr lang="en-US" dirty="0" err="1"/>
              <a:t>verziója</a:t>
            </a:r>
            <a:r>
              <a:rPr lang="en-US" dirty="0"/>
              <a:t> </a:t>
            </a:r>
            <a:r>
              <a:rPr lang="en-US" dirty="0" err="1"/>
              <a:t>amatőröknek</a:t>
            </a:r>
            <a:endParaRPr lang="en-US" dirty="0"/>
          </a:p>
          <a:p>
            <a:pPr lvl="2"/>
            <a:r>
              <a:rPr lang="en-US" dirty="0" err="1"/>
              <a:t>Hasonlít</a:t>
            </a:r>
            <a:r>
              <a:rPr lang="en-US" dirty="0"/>
              <a:t> a </a:t>
            </a:r>
            <a:r>
              <a:rPr lang="en-US" dirty="0" err="1"/>
              <a:t>Photoshophoz</a:t>
            </a:r>
            <a:endParaRPr lang="en-US" dirty="0"/>
          </a:p>
          <a:p>
            <a:pPr lvl="2"/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bővítmények</a:t>
            </a:r>
            <a:endParaRPr lang="en-US" dirty="0"/>
          </a:p>
          <a:p>
            <a:r>
              <a:rPr lang="en-US" dirty="0" err="1"/>
              <a:t>Digitális</a:t>
            </a:r>
            <a:r>
              <a:rPr lang="en-US" dirty="0"/>
              <a:t> </a:t>
            </a:r>
            <a:r>
              <a:rPr lang="en-US" dirty="0" err="1"/>
              <a:t>munkához</a:t>
            </a:r>
            <a:r>
              <a:rPr lang="en-US" dirty="0"/>
              <a:t>, </a:t>
            </a:r>
            <a:r>
              <a:rPr lang="en-US" dirty="0" err="1"/>
              <a:t>digitális</a:t>
            </a:r>
            <a:r>
              <a:rPr lang="en-US" dirty="0"/>
              <a:t> </a:t>
            </a:r>
            <a:r>
              <a:rPr lang="en-US" dirty="0" err="1"/>
              <a:t>festészethez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Krita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www.krita.org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Művészi</a:t>
            </a:r>
            <a:r>
              <a:rPr lang="en-US" dirty="0"/>
              <a:t> </a:t>
            </a:r>
            <a:r>
              <a:rPr lang="en-US" dirty="0" err="1"/>
              <a:t>rajzolás</a:t>
            </a:r>
            <a:r>
              <a:rPr lang="en-US" dirty="0"/>
              <a:t>, </a:t>
            </a:r>
            <a:r>
              <a:rPr lang="en-US" dirty="0" err="1"/>
              <a:t>festés</a:t>
            </a:r>
            <a:endParaRPr lang="en-US" dirty="0"/>
          </a:p>
          <a:p>
            <a:pPr lvl="2"/>
            <a:r>
              <a:rPr lang="en-US" dirty="0" err="1"/>
              <a:t>Testreszabható</a:t>
            </a:r>
            <a:r>
              <a:rPr lang="en-US" dirty="0"/>
              <a:t>, </a:t>
            </a:r>
            <a:r>
              <a:rPr lang="en-US" dirty="0" err="1"/>
              <a:t>egyéni</a:t>
            </a:r>
            <a:r>
              <a:rPr lang="en-US" dirty="0"/>
              <a:t> </a:t>
            </a:r>
            <a:r>
              <a:rPr lang="en-US" dirty="0" err="1"/>
              <a:t>ecsetek</a:t>
            </a:r>
            <a:r>
              <a:rPr lang="en-US" dirty="0"/>
              <a:t> </a:t>
            </a:r>
            <a:r>
              <a:rPr lang="en-US" dirty="0" err="1"/>
              <a:t>sokféle</a:t>
            </a:r>
            <a:r>
              <a:rPr lang="en-US" dirty="0"/>
              <a:t> </a:t>
            </a:r>
            <a:r>
              <a:rPr lang="en-US" dirty="0" err="1"/>
              <a:t>bállítással</a:t>
            </a:r>
            <a:endParaRPr lang="en-US" dirty="0"/>
          </a:p>
          <a:p>
            <a:pPr lvl="2"/>
            <a:r>
              <a:rPr lang="en-US" dirty="0" err="1"/>
              <a:t>Rétegező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 lvl="2"/>
            <a:r>
              <a:rPr lang="en-US" dirty="0"/>
              <a:t>Meg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nyitni</a:t>
            </a:r>
            <a:r>
              <a:rPr lang="en-US" dirty="0"/>
              <a:t> PSD </a:t>
            </a:r>
            <a:r>
              <a:rPr lang="en-US" dirty="0" err="1"/>
              <a:t>fájlokat</a:t>
            </a:r>
            <a:endParaRPr lang="en-US" dirty="0"/>
          </a:p>
          <a:p>
            <a:pPr lvl="1"/>
            <a:r>
              <a:rPr lang="en-US" dirty="0" err="1"/>
              <a:t>FireAlpaca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www.firealpaca.com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Egyszerű</a:t>
            </a:r>
            <a:r>
              <a:rPr lang="en-US" dirty="0"/>
              <a:t>,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benne a </a:t>
            </a:r>
            <a:r>
              <a:rPr lang="en-US" dirty="0" err="1"/>
              <a:t>funkció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lehetőség</a:t>
            </a:r>
            <a:endParaRPr lang="en-US" dirty="0"/>
          </a:p>
          <a:p>
            <a:pPr lvl="2"/>
            <a:r>
              <a:rPr lang="en-US" dirty="0" err="1"/>
              <a:t>Sohféle</a:t>
            </a:r>
            <a:r>
              <a:rPr lang="en-US" dirty="0"/>
              <a:t> </a:t>
            </a:r>
            <a:r>
              <a:rPr lang="en-US" dirty="0" err="1"/>
              <a:t>ecset</a:t>
            </a:r>
            <a:r>
              <a:rPr lang="en-US" dirty="0"/>
              <a:t>, </a:t>
            </a:r>
            <a:r>
              <a:rPr lang="en-US" dirty="0" err="1"/>
              <a:t>beállításokkal</a:t>
            </a:r>
            <a:endParaRPr lang="en-US" dirty="0"/>
          </a:p>
          <a:p>
            <a:pPr lvl="2"/>
            <a:r>
              <a:rPr lang="en-US" dirty="0"/>
              <a:t>A 3D-s </a:t>
            </a:r>
            <a:r>
              <a:rPr lang="en-US" dirty="0" err="1"/>
              <a:t>ábrázolást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endParaRPr lang="en-US" dirty="0"/>
          </a:p>
          <a:p>
            <a:pPr lvl="2"/>
            <a:r>
              <a:rPr lang="en-US" dirty="0"/>
              <a:t>Van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animációs</a:t>
            </a:r>
            <a:r>
              <a:rPr lang="en-US" dirty="0"/>
              <a:t> </a:t>
            </a:r>
            <a:r>
              <a:rPr lang="en-US" dirty="0" err="1"/>
              <a:t>eszköztára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150BC8A-EB8D-8389-9D36-948C8587D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602" y="1590896"/>
            <a:ext cx="1325563" cy="132556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5792BC2-C90D-ABBC-F576-09055C5C6B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36" t="19089" r="11658" b="15704"/>
          <a:stretch/>
        </p:blipFill>
        <p:spPr>
          <a:xfrm>
            <a:off x="5631422" y="3429000"/>
            <a:ext cx="2287194" cy="92811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DD4323A-6197-FE28-7AFF-B8231A2A7B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560" t="14140" r="20391" b="22920"/>
          <a:stretch/>
        </p:blipFill>
        <p:spPr>
          <a:xfrm>
            <a:off x="6096000" y="4357116"/>
            <a:ext cx="990634" cy="117532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C4C9AB1-728E-77A5-1897-67CF45BE05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903" t="2429" r="34387" b="3657"/>
          <a:stretch/>
        </p:blipFill>
        <p:spPr>
          <a:xfrm>
            <a:off x="6096000" y="5532438"/>
            <a:ext cx="1176165" cy="13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91120"/>
      </p:ext>
    </p:extLst>
  </p:cSld>
  <p:clrMapOvr>
    <a:masterClrMapping/>
  </p:clrMapOvr>
</p:sld>
</file>

<file path=ppt/theme/theme1.xml><?xml version="1.0" encoding="utf-8"?>
<a:theme xmlns:a="http://schemas.openxmlformats.org/drawingml/2006/main" name="Cseppecske">
  <a:themeElements>
    <a:clrScheme name="Cseppecsk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seppecsk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seppecsk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7</TotalTime>
  <Words>324</Words>
  <Application>Microsoft Office PowerPoint</Application>
  <PresentationFormat>Szélesvásznú</PresentationFormat>
  <Paragraphs>51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Tw Cen MT</vt:lpstr>
      <vt:lpstr>Cseppecske</vt:lpstr>
      <vt:lpstr>Pixelgrafikus Ábrázolás</vt:lpstr>
      <vt:lpstr>Pixelek, képpontok</vt:lpstr>
      <vt:lpstr>Amit a színekről tudni kell</vt:lpstr>
      <vt:lpstr>Pixelgrafikus ábrázolás</vt:lpstr>
      <vt:lpstr>Leghíresebb ingyenes Pixelgrafikus képszerkesztő programok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Pixelgrafikus Ábrázolás</dc:title>
  <dc:creator>Attila Fekete</dc:creator>
  <cp:lastModifiedBy>Attila Fekete</cp:lastModifiedBy>
  <cp:revision>1</cp:revision>
  <dcterms:created xsi:type="dcterms:W3CDTF">2022-11-28T17:25:09Z</dcterms:created>
  <dcterms:modified xsi:type="dcterms:W3CDTF">2022-11-28T18:08:59Z</dcterms:modified>
</cp:coreProperties>
</file>