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DC198-E95B-4980-A618-479B0FC0CFD6}" v="45" dt="2024-01-05T18:00:0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 Fekete" userId="b2441673c492b872" providerId="LiveId" clId="{181DC198-E95B-4980-A618-479B0FC0CFD6}"/>
    <pc:docChg chg="undo custSel addSld delSld modSld">
      <pc:chgData name="Attila Fekete" userId="b2441673c492b872" providerId="LiveId" clId="{181DC198-E95B-4980-A618-479B0FC0CFD6}" dt="2024-01-05T18:04:27.609" v="1698" actId="790"/>
      <pc:docMkLst>
        <pc:docMk/>
      </pc:docMkLst>
      <pc:sldChg chg="modSp mod">
        <pc:chgData name="Attila Fekete" userId="b2441673c492b872" providerId="LiveId" clId="{181DC198-E95B-4980-A618-479B0FC0CFD6}" dt="2024-01-05T17:13:58.995" v="930" actId="790"/>
        <pc:sldMkLst>
          <pc:docMk/>
          <pc:sldMk cId="3278511377" sldId="256"/>
        </pc:sldMkLst>
        <pc:spChg chg="mod">
          <ac:chgData name="Attila Fekete" userId="b2441673c492b872" providerId="LiveId" clId="{181DC198-E95B-4980-A618-479B0FC0CFD6}" dt="2024-01-05T17:13:52.610" v="929" actId="790"/>
          <ac:spMkLst>
            <pc:docMk/>
            <pc:sldMk cId="3278511377" sldId="256"/>
            <ac:spMk id="2" creationId="{E5B763EC-8D29-6450-2288-F0FCD30FC6BD}"/>
          </ac:spMkLst>
        </pc:spChg>
        <pc:spChg chg="mod">
          <ac:chgData name="Attila Fekete" userId="b2441673c492b872" providerId="LiveId" clId="{181DC198-E95B-4980-A618-479B0FC0CFD6}" dt="2024-01-05T17:13:58.995" v="930" actId="790"/>
          <ac:spMkLst>
            <pc:docMk/>
            <pc:sldMk cId="3278511377" sldId="256"/>
            <ac:spMk id="3" creationId="{50097B03-EFC5-8C79-375C-E808133FC536}"/>
          </ac:spMkLst>
        </pc:spChg>
      </pc:sldChg>
      <pc:sldChg chg="addSp modSp mod">
        <pc:chgData name="Attila Fekete" userId="b2441673c492b872" providerId="LiveId" clId="{181DC198-E95B-4980-A618-479B0FC0CFD6}" dt="2024-01-05T17:36:00.130" v="1474" actId="14100"/>
        <pc:sldMkLst>
          <pc:docMk/>
          <pc:sldMk cId="1182955819" sldId="257"/>
        </pc:sldMkLst>
        <pc:spChg chg="mod">
          <ac:chgData name="Attila Fekete" userId="b2441673c492b872" providerId="LiveId" clId="{181DC198-E95B-4980-A618-479B0FC0CFD6}" dt="2024-01-05T17:13:42.796" v="928" actId="790"/>
          <ac:spMkLst>
            <pc:docMk/>
            <pc:sldMk cId="1182955819" sldId="257"/>
            <ac:spMk id="2" creationId="{A79058BE-DD7C-3E1B-7AC4-2118C9AE9307}"/>
          </ac:spMkLst>
        </pc:spChg>
        <pc:spChg chg="mod">
          <ac:chgData name="Attila Fekete" userId="b2441673c492b872" providerId="LiveId" clId="{181DC198-E95B-4980-A618-479B0FC0CFD6}" dt="2024-01-05T17:35:21.155" v="1471" actId="20577"/>
          <ac:spMkLst>
            <pc:docMk/>
            <pc:sldMk cId="1182955819" sldId="257"/>
            <ac:spMk id="3" creationId="{E18BF19D-CAB4-4F0D-8EDF-3598E91AD214}"/>
          </ac:spMkLst>
        </pc:spChg>
        <pc:picChg chg="add mod">
          <ac:chgData name="Attila Fekete" userId="b2441673c492b872" providerId="LiveId" clId="{181DC198-E95B-4980-A618-479B0FC0CFD6}" dt="2024-01-05T17:36:00.130" v="1474" actId="14100"/>
          <ac:picMkLst>
            <pc:docMk/>
            <pc:sldMk cId="1182955819" sldId="257"/>
            <ac:picMk id="1026" creationId="{0E5E953C-57E2-4F31-3194-D315E82FA4A3}"/>
          </ac:picMkLst>
        </pc:picChg>
      </pc:sldChg>
      <pc:sldChg chg="addSp modSp mod">
        <pc:chgData name="Attila Fekete" userId="b2441673c492b872" providerId="LiveId" clId="{181DC198-E95B-4980-A618-479B0FC0CFD6}" dt="2024-01-05T17:47:03.604" v="1569" actId="1076"/>
        <pc:sldMkLst>
          <pc:docMk/>
          <pc:sldMk cId="2070624745" sldId="258"/>
        </pc:sldMkLst>
        <pc:spChg chg="mod">
          <ac:chgData name="Attila Fekete" userId="b2441673c492b872" providerId="LiveId" clId="{181DC198-E95B-4980-A618-479B0FC0CFD6}" dt="2024-01-05T17:13:25.660" v="926" actId="790"/>
          <ac:spMkLst>
            <pc:docMk/>
            <pc:sldMk cId="2070624745" sldId="258"/>
            <ac:spMk id="2" creationId="{EB358D11-252A-831F-4AB0-C8277FA53247}"/>
          </ac:spMkLst>
        </pc:spChg>
        <pc:spChg chg="mod">
          <ac:chgData name="Attila Fekete" userId="b2441673c492b872" providerId="LiveId" clId="{181DC198-E95B-4980-A618-479B0FC0CFD6}" dt="2024-01-05T17:46:48.947" v="1568" actId="27636"/>
          <ac:spMkLst>
            <pc:docMk/>
            <pc:sldMk cId="2070624745" sldId="258"/>
            <ac:spMk id="3" creationId="{19C5B2D2-D92A-BA7D-8D58-1E81FF2C3E98}"/>
          </ac:spMkLst>
        </pc:spChg>
        <pc:picChg chg="add mod">
          <ac:chgData name="Attila Fekete" userId="b2441673c492b872" providerId="LiveId" clId="{181DC198-E95B-4980-A618-479B0FC0CFD6}" dt="2024-01-05T17:47:03.604" v="1569" actId="1076"/>
          <ac:picMkLst>
            <pc:docMk/>
            <pc:sldMk cId="2070624745" sldId="258"/>
            <ac:picMk id="2050" creationId="{C908D3D9-2341-B236-A462-010B597B9DB9}"/>
          </ac:picMkLst>
        </pc:picChg>
      </pc:sldChg>
      <pc:sldChg chg="addSp delSp modSp new add del mod">
        <pc:chgData name="Attila Fekete" userId="b2441673c492b872" providerId="LiveId" clId="{181DC198-E95B-4980-A618-479B0FC0CFD6}" dt="2024-01-05T17:49:50.144" v="1591" actId="1076"/>
        <pc:sldMkLst>
          <pc:docMk/>
          <pc:sldMk cId="2030841885" sldId="259"/>
        </pc:sldMkLst>
        <pc:spChg chg="mod">
          <ac:chgData name="Attila Fekete" userId="b2441673c492b872" providerId="LiveId" clId="{181DC198-E95B-4980-A618-479B0FC0CFD6}" dt="2024-01-05T17:13:09.369" v="924" actId="790"/>
          <ac:spMkLst>
            <pc:docMk/>
            <pc:sldMk cId="2030841885" sldId="259"/>
            <ac:spMk id="2" creationId="{5ADCDA1A-CED9-3C02-0597-A2E72F97C27B}"/>
          </ac:spMkLst>
        </pc:spChg>
        <pc:spChg chg="mod">
          <ac:chgData name="Attila Fekete" userId="b2441673c492b872" providerId="LiveId" clId="{181DC198-E95B-4980-A618-479B0FC0CFD6}" dt="2024-01-05T17:48:53.652" v="1589" actId="27636"/>
          <ac:spMkLst>
            <pc:docMk/>
            <pc:sldMk cId="2030841885" sldId="259"/>
            <ac:spMk id="3" creationId="{2585E5E5-A6CE-2FF5-9B70-BA317B33BA14}"/>
          </ac:spMkLst>
        </pc:spChg>
        <pc:picChg chg="add del mod">
          <ac:chgData name="Attila Fekete" userId="b2441673c492b872" providerId="LiveId" clId="{181DC198-E95B-4980-A618-479B0FC0CFD6}" dt="2024-01-05T17:49:12.951" v="1590" actId="1076"/>
          <ac:picMkLst>
            <pc:docMk/>
            <pc:sldMk cId="2030841885" sldId="259"/>
            <ac:picMk id="4" creationId="{7917458D-A1AE-E383-085C-019765970113}"/>
          </ac:picMkLst>
        </pc:picChg>
        <pc:picChg chg="add mod modCrop">
          <ac:chgData name="Attila Fekete" userId="b2441673c492b872" providerId="LiveId" clId="{181DC198-E95B-4980-A618-479B0FC0CFD6}" dt="2024-01-05T17:49:50.144" v="1591" actId="1076"/>
          <ac:picMkLst>
            <pc:docMk/>
            <pc:sldMk cId="2030841885" sldId="259"/>
            <ac:picMk id="5" creationId="{91635047-8B50-6DC2-9C0F-560208E444A0}"/>
          </ac:picMkLst>
        </pc:picChg>
      </pc:sldChg>
      <pc:sldChg chg="addSp modSp new mod">
        <pc:chgData name="Attila Fekete" userId="b2441673c492b872" providerId="LiveId" clId="{181DC198-E95B-4980-A618-479B0FC0CFD6}" dt="2024-01-05T17:57:33.268" v="1622" actId="14100"/>
        <pc:sldMkLst>
          <pc:docMk/>
          <pc:sldMk cId="1112388833" sldId="260"/>
        </pc:sldMkLst>
        <pc:spChg chg="mod">
          <ac:chgData name="Attila Fekete" userId="b2441673c492b872" providerId="LiveId" clId="{181DC198-E95B-4980-A618-479B0FC0CFD6}" dt="2024-01-05T17:43:53.038" v="1550" actId="790"/>
          <ac:spMkLst>
            <pc:docMk/>
            <pc:sldMk cId="1112388833" sldId="260"/>
            <ac:spMk id="2" creationId="{93980EE6-2EC8-9D4A-E58B-BD66B6AD60AA}"/>
          </ac:spMkLst>
        </pc:spChg>
        <pc:spChg chg="mod">
          <ac:chgData name="Attila Fekete" userId="b2441673c492b872" providerId="LiveId" clId="{181DC198-E95B-4980-A618-479B0FC0CFD6}" dt="2024-01-05T17:43:46.415" v="1549" actId="790"/>
          <ac:spMkLst>
            <pc:docMk/>
            <pc:sldMk cId="1112388833" sldId="260"/>
            <ac:spMk id="3" creationId="{335FDEB2-8F8C-CA1C-468E-1C0822D7F3BD}"/>
          </ac:spMkLst>
        </pc:spChg>
        <pc:picChg chg="add mod modCrop">
          <ac:chgData name="Attila Fekete" userId="b2441673c492b872" providerId="LiveId" clId="{181DC198-E95B-4980-A618-479B0FC0CFD6}" dt="2024-01-05T17:57:33.268" v="1622" actId="14100"/>
          <ac:picMkLst>
            <pc:docMk/>
            <pc:sldMk cId="1112388833" sldId="260"/>
            <ac:picMk id="4" creationId="{E2A6A2BB-72CE-E06B-16B5-56A7DF8FBA72}"/>
          </ac:picMkLst>
        </pc:picChg>
      </pc:sldChg>
      <pc:sldChg chg="modSp new mod">
        <pc:chgData name="Attila Fekete" userId="b2441673c492b872" providerId="LiveId" clId="{181DC198-E95B-4980-A618-479B0FC0CFD6}" dt="2024-01-05T18:04:27.609" v="1698" actId="790"/>
        <pc:sldMkLst>
          <pc:docMk/>
          <pc:sldMk cId="855270558" sldId="261"/>
        </pc:sldMkLst>
        <pc:spChg chg="mod">
          <ac:chgData name="Attila Fekete" userId="b2441673c492b872" providerId="LiveId" clId="{181DC198-E95B-4980-A618-479B0FC0CFD6}" dt="2024-01-05T17:36:26.260" v="1487" actId="790"/>
          <ac:spMkLst>
            <pc:docMk/>
            <pc:sldMk cId="855270558" sldId="261"/>
            <ac:spMk id="2" creationId="{E11AC464-96EE-ECCC-4461-15B9230DAA26}"/>
          </ac:spMkLst>
        </pc:spChg>
        <pc:spChg chg="mod">
          <ac:chgData name="Attila Fekete" userId="b2441673c492b872" providerId="LiveId" clId="{181DC198-E95B-4980-A618-479B0FC0CFD6}" dt="2024-01-05T18:04:27.609" v="1698" actId="790"/>
          <ac:spMkLst>
            <pc:docMk/>
            <pc:sldMk cId="855270558" sldId="261"/>
            <ac:spMk id="3" creationId="{559AA3FF-1950-0F27-E5DC-B5D0B3EE6B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2024-01-05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2024-01-05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2024-01-05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6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dn-5d5e92c6f911c809502507a6.closte.com/wp-content/uploads/2021/03/xforest_uveghazhatas_gyarak-1024x683.jpg" TargetMode="External"/><Relationship Id="rId3" Type="http://schemas.openxmlformats.org/officeDocument/2006/relationships/hyperlink" Target="https://xforest.hu/uveghazhatas/" TargetMode="External"/><Relationship Id="rId7" Type="http://schemas.openxmlformats.org/officeDocument/2006/relationships/hyperlink" Target="https://upload.wikimedia.org/wikipedia/commons/thumb/7/7d/Greenhouse_Effect_hu.svg/1024px-Greenhouse_Effect_hu.svg.png" TargetMode="External"/><Relationship Id="rId2" Type="http://schemas.openxmlformats.org/officeDocument/2006/relationships/hyperlink" Target="https://hu.met.com/hu/mind-the-fyouture/mindthefyouture/uveghazhatas-az-uveghazhatasu-gazok-fogalma-es-kovetkezmenye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%C3%9Cvegh%C3%A1zhat%C3%A1s" TargetMode="External"/><Relationship Id="rId11" Type="http://schemas.openxmlformats.org/officeDocument/2006/relationships/hyperlink" Target="https://th.bing.com/th/id/R.1d7fee893b000813ac59c0201b97a20d?rik=zL%2bJtGSA7f6tjQ&amp;riu=http%3a%2f%2fmydreamwall.files.wordpress.com%2f2009%2f12%2fgreenpeace-5.jpg&amp;ehk=DqB67JnreRflUY5fgurxNoh%2fqTA26UFuOim9%2fbKLeTg%3d&amp;risl=&amp;pid=ImgRaw&amp;r=0" TargetMode="External"/><Relationship Id="rId5" Type="http://schemas.openxmlformats.org/officeDocument/2006/relationships/hyperlink" Target="https://greendex.hu/uveghazhatas/" TargetMode="External"/><Relationship Id="rId10" Type="http://schemas.openxmlformats.org/officeDocument/2006/relationships/hyperlink" Target="https://i0.wp.com/veganallatvedelem.hu/wp-content/uploads/2017/07/maxresdefault-1.jpg?fit=2197%2C1463" TargetMode="External"/><Relationship Id="rId4" Type="http://schemas.openxmlformats.org/officeDocument/2006/relationships/hyperlink" Target="https://www.meteorologiaenred.com/hu/%C3%BCvegh%C3%A1zhat%C3%A1s.html" TargetMode="External"/><Relationship Id="rId9" Type="http://schemas.openxmlformats.org/officeDocument/2006/relationships/hyperlink" Target="https://th.bing.com/th/id/OIP.8V6RgSDxtaROpFounTcnAAHaE8?w=259&amp;h=180&amp;c=7&amp;r=0&amp;o=5&amp;dpr=1.3&amp;pid=1.7&amp;adlt=stri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w Angle View Of Clouds In Sky">
            <a:extLst>
              <a:ext uri="{FF2B5EF4-FFF2-40B4-BE49-F238E27FC236}">
                <a16:creationId xmlns:a16="http://schemas.microsoft.com/office/drawing/2014/main" id="{AA0EB485-4FBA-0DA8-F9B0-7F807BC65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4" r="-1" b="1000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9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763EC-8D29-6450-2288-F0FCD30FC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hu-HU" dirty="0"/>
              <a:t>Az üvegházhatás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97B03-EFC5-8C79-375C-E808133FC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hu-HU" dirty="0"/>
              <a:t>Készítette: Fekete Attila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58BE-DD7C-3E1B-7AC4-2118C9AE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üvegházhatás fogalma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F19D-CAB4-4F0D-8EDF-3598E91A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697984"/>
          </a:xfrm>
        </p:spPr>
        <p:txBody>
          <a:bodyPr/>
          <a:lstStyle/>
          <a:p>
            <a:r>
              <a:rPr lang="hu-HU" dirty="0"/>
              <a:t>A fold üvegházhatása azt jelenti, hogy a </a:t>
            </a:r>
            <a:br>
              <a:rPr lang="en-US" dirty="0"/>
            </a:br>
            <a:r>
              <a:rPr lang="hu-HU" dirty="0"/>
              <a:t>napsugárzás felmelegíti a bolygó felszínét, </a:t>
            </a:r>
            <a:br>
              <a:rPr lang="en-US" dirty="0"/>
            </a:br>
            <a:r>
              <a:rPr lang="hu-HU" dirty="0"/>
              <a:t>de a Föld légköre nem engedi elszökni a </a:t>
            </a:r>
            <a:br>
              <a:rPr lang="en-US" dirty="0"/>
            </a:br>
            <a:r>
              <a:rPr lang="hu-HU" dirty="0"/>
              <a:t>napsugárzás által generált hőt, ami ezáltal </a:t>
            </a:r>
            <a:br>
              <a:rPr lang="en-US" dirty="0"/>
            </a:br>
            <a:r>
              <a:rPr lang="hu-HU" dirty="0"/>
              <a:t>felmelegíti a bolygó felszínét és a légkör </a:t>
            </a:r>
            <a:br>
              <a:rPr lang="en-US" dirty="0"/>
            </a:br>
            <a:r>
              <a:rPr lang="hu-HU" dirty="0"/>
              <a:t>alsóbb rétegeit is. Így működnek a </a:t>
            </a:r>
            <a:br>
              <a:rPr lang="en-US" dirty="0"/>
            </a:br>
            <a:r>
              <a:rPr lang="hu-HU" dirty="0"/>
              <a:t>növénytermesztésre használt üvegházak</a:t>
            </a:r>
            <a:r>
              <a:rPr lang="en-US" dirty="0"/>
              <a:t> </a:t>
            </a:r>
            <a:r>
              <a:rPr lang="hu-HU" dirty="0"/>
              <a:t>is, </a:t>
            </a:r>
            <a:br>
              <a:rPr lang="en-US" dirty="0"/>
            </a:br>
            <a:r>
              <a:rPr lang="hu-HU" dirty="0"/>
              <a:t>csak ott nem a légkör, hanem a tényleges</a:t>
            </a:r>
            <a:br>
              <a:rPr lang="en-US" dirty="0"/>
            </a:br>
            <a:r>
              <a:rPr lang="hu-HU" dirty="0"/>
              <a:t>üveg ház burkolata tartja bent a napsugárzás</a:t>
            </a:r>
            <a:br>
              <a:rPr lang="en-US" dirty="0"/>
            </a:br>
            <a:r>
              <a:rPr lang="hu-HU" dirty="0"/>
              <a:t>által keletkezett hőt.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E5E953C-57E2-4F31-3194-D315E82F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50" y="2160016"/>
            <a:ext cx="4301912" cy="33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5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11-252A-831F-4AB0-C8277FA5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Üvegházhatású gázok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B2D2-D92A-BA7D-8D58-1E81FF2C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69798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üvegházhatású gázok csak nagy mennyiségben okoznak üvegházhatást. Minél nagyobb a koncentrációjuk a levegőben, annál kevésbé tud távozni a hő.</a:t>
            </a:r>
          </a:p>
          <a:p>
            <a:r>
              <a:rPr lang="en-US" dirty="0"/>
              <a:t>G</a:t>
            </a:r>
            <a:r>
              <a:rPr lang="hu-HU" dirty="0"/>
              <a:t>áz</a:t>
            </a:r>
            <a:r>
              <a:rPr lang="en-US" dirty="0"/>
              <a:t>ok</a:t>
            </a:r>
            <a:r>
              <a:rPr lang="hu-HU" dirty="0"/>
              <a:t> ami</a:t>
            </a:r>
            <a:r>
              <a:rPr lang="en-US" dirty="0"/>
              <a:t>k</a:t>
            </a:r>
            <a:r>
              <a:rPr lang="hu-HU" dirty="0"/>
              <a:t> a legnagyobb mértékben </a:t>
            </a:r>
            <a:br>
              <a:rPr lang="en-US" dirty="0"/>
            </a:br>
            <a:r>
              <a:rPr lang="hu-HU" dirty="0"/>
              <a:t>felelős</a:t>
            </a:r>
            <a:r>
              <a:rPr lang="en-US" dirty="0"/>
              <a:t>ek </a:t>
            </a:r>
            <a:r>
              <a:rPr lang="hu-HU" dirty="0"/>
              <a:t>az üvegházhatásért</a:t>
            </a:r>
            <a:r>
              <a:rPr lang="en-US" dirty="0"/>
              <a:t>:</a:t>
            </a:r>
            <a:endParaRPr lang="hu-HU" dirty="0"/>
          </a:p>
          <a:p>
            <a:pPr lvl="1"/>
            <a:r>
              <a:rPr lang="hu-HU" dirty="0"/>
              <a:t>Metán (CH</a:t>
            </a:r>
            <a:r>
              <a:rPr lang="hu-HU" sz="1200" dirty="0"/>
              <a:t>4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Szén-dioxid</a:t>
            </a:r>
            <a:r>
              <a:rPr lang="en-US" dirty="0"/>
              <a:t> </a:t>
            </a:r>
            <a:r>
              <a:rPr lang="hu-HU" dirty="0"/>
              <a:t>(CO</a:t>
            </a:r>
            <a:r>
              <a:rPr lang="hu-HU" sz="1200" dirty="0"/>
              <a:t>2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Vízpára</a:t>
            </a:r>
            <a:r>
              <a:rPr lang="en-US" dirty="0"/>
              <a:t> (H</a:t>
            </a:r>
            <a:r>
              <a:rPr lang="en-US" sz="1200" dirty="0"/>
              <a:t>2</a:t>
            </a:r>
            <a:r>
              <a:rPr lang="en-US" dirty="0"/>
              <a:t>O)</a:t>
            </a:r>
          </a:p>
          <a:p>
            <a:pPr lvl="1"/>
            <a:r>
              <a:rPr lang="hu-HU" dirty="0"/>
              <a:t>Ózon</a:t>
            </a:r>
            <a:r>
              <a:rPr lang="en-US" dirty="0"/>
              <a:t> (O</a:t>
            </a:r>
            <a:r>
              <a:rPr lang="en-US" sz="1200" dirty="0"/>
              <a:t>3</a:t>
            </a:r>
            <a:r>
              <a:rPr lang="en-US" dirty="0"/>
              <a:t>)</a:t>
            </a:r>
            <a:endParaRPr lang="hu-HU" dirty="0"/>
          </a:p>
          <a:p>
            <a:r>
              <a:rPr lang="hu-HU" dirty="0"/>
              <a:t>Ezek a gázok főként emberi tevékenységek által termelődnek. Ezek például: fosszilis energiahordozók égetése, állattenyésztés, növénytermesztés, bányászat, ipari tevékenységek.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8D3D9-2341-B236-A462-010B597B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89" y="2967789"/>
            <a:ext cx="3800038" cy="25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2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DA1A-CED9-3C02-0597-A2E72F9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E5E5-A6CE-2FF5-9B70-BA317B33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69798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üvegházhatás legfontosabb következménye a globális felmelegedés, aminek viszont rengeteg hatása van a környezetre.</a:t>
            </a:r>
          </a:p>
          <a:p>
            <a:pPr lvl="1"/>
            <a:r>
              <a:rPr lang="hu-HU" dirty="0"/>
              <a:t>Extrém időjárási következmények: tartós szárazság, özönvíz, </a:t>
            </a:r>
            <a:br>
              <a:rPr lang="en-US" dirty="0"/>
            </a:br>
            <a:r>
              <a:rPr lang="hu-HU" dirty="0"/>
              <a:t>hurrikánok</a:t>
            </a:r>
          </a:p>
          <a:p>
            <a:pPr lvl="1"/>
            <a:r>
              <a:rPr lang="hu-HU" dirty="0"/>
              <a:t>Sarki jégsapkák elolvadása </a:t>
            </a:r>
            <a:r>
              <a:rPr lang="hu-HU" dirty="0">
                <a:sym typeface="Wingdings" panose="05000000000000000000" pitchFamily="2" charset="2"/>
              </a:rPr>
              <a:t> tengerszint jelentős meg</a:t>
            </a:r>
            <a:r>
              <a:rPr lang="en-US" dirty="0">
                <a:sym typeface="Wingdings" panose="05000000000000000000" pitchFamily="2" charset="2"/>
              </a:rPr>
              <a:t>-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emelkedése  tenger/óceánparti városok/országok víz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 alá kerülése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Szélsőséges hőhullámok  növekvő éghajlatváltozás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Természetes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élőhelyek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eltűnése</a:t>
            </a:r>
            <a:endParaRPr lang="hu-HU" dirty="0"/>
          </a:p>
          <a:p>
            <a:r>
              <a:rPr lang="hu-HU" dirty="0"/>
              <a:t>A természetes (nem túlzott/mesterséges) üvegházhatásnak amúgy hasznos hatása is van, hiszen csak így lett élhető a Föld, </a:t>
            </a:r>
            <a:r>
              <a:rPr lang="en-US" dirty="0" err="1"/>
              <a:t>mivel</a:t>
            </a:r>
            <a:r>
              <a:rPr lang="hu-HU" dirty="0"/>
              <a:t> az üvegházhatás nélkül a mai 15°C helyett most csak -18°C lenne a Föld átlaghőmérséklete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7458D-A1AE-E383-085C-01976597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06" y="3260399"/>
            <a:ext cx="2947737" cy="2052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35047-8B50-6DC2-9C0F-560208E4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1" r="18085"/>
          <a:stretch/>
        </p:blipFill>
        <p:spPr>
          <a:xfrm>
            <a:off x="10127397" y="208636"/>
            <a:ext cx="1894005" cy="20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0EE6-2EC8-9D4A-E58B-BD66B6AD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tud egy átlagos ember tenni ellene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DEB2-8F8C-CA1C-468E-1C0822D7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Közlekedéshez autó helyett tömegközlekedés, kerékpár használata, gyaloglás(, esetleg elektromos autó használata, bár erről sok ember véleménye eltér)</a:t>
            </a:r>
          </a:p>
          <a:p>
            <a:r>
              <a:rPr lang="hu-HU" dirty="0"/>
              <a:t>Napelem, napkollektor használata</a:t>
            </a:r>
          </a:p>
          <a:p>
            <a:r>
              <a:rPr lang="hu-HU" dirty="0"/>
              <a:t>Kevesebb húst fogyasztása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6A2BB-72CE-E06B-16B5-56A7DF8FB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0" t="6640" r="22955" b="6640"/>
          <a:stretch/>
        </p:blipFill>
        <p:spPr>
          <a:xfrm>
            <a:off x="6400797" y="2968151"/>
            <a:ext cx="3641561" cy="36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C464-96EE-ECCC-4461-15B9230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A3FF-1950-0F27-E5DC-B5D0B3EE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486691" cy="4697984"/>
          </a:xfrm>
        </p:spPr>
        <p:txBody>
          <a:bodyPr>
            <a:normAutofit fontScale="70000" lnSpcReduction="20000"/>
          </a:bodyPr>
          <a:lstStyle/>
          <a:p>
            <a:r>
              <a:rPr lang="hu-HU" sz="2600" dirty="0"/>
              <a:t>Tartalom:</a:t>
            </a:r>
          </a:p>
          <a:p>
            <a:pPr lvl="1"/>
            <a:r>
              <a:rPr lang="hu-HU" sz="2000" dirty="0">
                <a:hlinkClick r:id="rId2"/>
              </a:rPr>
              <a:t>Üvegházhatás: az üvegházhatású gázok fogalma és következményei (met.com)</a:t>
            </a:r>
            <a:endParaRPr lang="hu-HU" sz="2000" dirty="0"/>
          </a:p>
          <a:p>
            <a:pPr lvl="1"/>
            <a:r>
              <a:rPr lang="hu-HU" sz="2000" dirty="0">
                <a:hlinkClick r:id="rId3"/>
              </a:rPr>
              <a:t>Mi az üvegházhatás? Hogyan alakítja a Föld hőmérsékletét? | xForest</a:t>
            </a:r>
            <a:endParaRPr lang="hu-HU" sz="2000" dirty="0"/>
          </a:p>
          <a:p>
            <a:pPr lvl="1"/>
            <a:r>
              <a:rPr lang="hu-HU" sz="2000" dirty="0">
                <a:hlinkClick r:id="rId4"/>
              </a:rPr>
              <a:t>Üvegházhatás: Mi ez a jelenség és hogyan működik | Hálózati meteorológia (meteorologiaenred.com)</a:t>
            </a:r>
            <a:endParaRPr lang="hu-HU" sz="2000" dirty="0"/>
          </a:p>
          <a:p>
            <a:pPr lvl="1"/>
            <a:r>
              <a:rPr lang="hu-HU" sz="2000" dirty="0">
                <a:hlinkClick r:id="rId5"/>
              </a:rPr>
              <a:t>Üvegházhatás – Greendex</a:t>
            </a:r>
            <a:endParaRPr lang="hu-HU" sz="2000" dirty="0"/>
          </a:p>
          <a:p>
            <a:pPr lvl="1"/>
            <a:r>
              <a:rPr lang="hu-HU" sz="2000" dirty="0">
                <a:hlinkClick r:id="rId6"/>
              </a:rPr>
              <a:t>Üvegházhatás – Wikipédia (wikipedia.org)</a:t>
            </a:r>
            <a:endParaRPr lang="hu-HU" sz="2000" dirty="0"/>
          </a:p>
          <a:p>
            <a:r>
              <a:rPr lang="hu-HU" sz="2600" dirty="0"/>
              <a:t>Képek:</a:t>
            </a:r>
          </a:p>
          <a:p>
            <a:pPr lvl="1"/>
            <a:r>
              <a:rPr lang="hu-HU" sz="2000" dirty="0">
                <a:hlinkClick r:id="rId7"/>
              </a:rPr>
              <a:t>https://upload.wikimedia.org/wikipedia/commons/thumb/7/7d/Greenhouse_Effect_hu.svg/1024px-Greenhouse_Effect_hu.svg.png</a:t>
            </a:r>
            <a:endParaRPr lang="hu-HU" sz="2000" dirty="0"/>
          </a:p>
          <a:p>
            <a:pPr lvl="1"/>
            <a:r>
              <a:rPr lang="hu-HU" sz="2000" dirty="0">
                <a:hlinkClick r:id="rId8"/>
              </a:rPr>
              <a:t>https://cdn-5d5e92c6f911c809502507a6.closte.com/wp-content/uploads/2021/03/xforest_uveghazhatas_gyarak-1024x683.jpg</a:t>
            </a:r>
            <a:endParaRPr lang="hu-HU" sz="2000" dirty="0"/>
          </a:p>
          <a:p>
            <a:pPr lvl="1"/>
            <a:r>
              <a:rPr lang="hu-HU" sz="2000" dirty="0">
                <a:hlinkClick r:id="rId9"/>
              </a:rPr>
              <a:t>https://th.bing.com/th/id/OIP.8V6RgSDxtaROpFounTcnAAHaE8?w=259&amp;h=180&amp;c=7&amp;r=0&amp;o=5&amp;dpr=1.3&amp;pid=1.7&amp;adlt=strict</a:t>
            </a:r>
            <a:endParaRPr lang="hu-HU" sz="2000" dirty="0"/>
          </a:p>
          <a:p>
            <a:pPr lvl="1"/>
            <a:r>
              <a:rPr lang="hu-HU" sz="2000" dirty="0">
                <a:hlinkClick r:id="rId10"/>
              </a:rPr>
              <a:t>https://i0.wp.com/veganallatvedelem.hu/wp-content/uploads/2017/07/maxresdefault-1.jpg?fit=2197%2C1463</a:t>
            </a:r>
            <a:endParaRPr lang="hu-HU" sz="2000" dirty="0"/>
          </a:p>
          <a:p>
            <a:pPr lvl="1"/>
            <a:r>
              <a:rPr lang="hu-HU" sz="2000" dirty="0">
                <a:hlinkClick r:id="rId11"/>
              </a:rPr>
              <a:t>https://th.bing.com/th/id/R.1d7fee893b000813ac59c0201b97a20d?rik=zL%2bJtGSA7f6tjQ&amp;riu=http%3a%2f%2fmydreamwall.files.wordpress.com%2f2009%2f12%2fgreenpeace-5.jpg&amp;ehk=DqB67JnreRflUY5fgurxNoh%2fqTA26UFuOim9%2fbKLeTg%3d&amp;risl=&amp;pid=ImgRaw&amp;r=0</a:t>
            </a:r>
            <a:r>
              <a:rPr lang="hu-H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2705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InterweaveVTI</vt:lpstr>
      <vt:lpstr>Az üvegházhatás</vt:lpstr>
      <vt:lpstr>Az üvegházhatás fogalma</vt:lpstr>
      <vt:lpstr>Üvegházhatású gázok</vt:lpstr>
      <vt:lpstr>Következmények</vt:lpstr>
      <vt:lpstr>Mit tud egy átlagos ember tenni ellene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üvegházhatás</dc:title>
  <dc:creator>Attila Fekete</dc:creator>
  <cp:lastModifiedBy>Attila Fekete</cp:lastModifiedBy>
  <cp:revision>1</cp:revision>
  <dcterms:created xsi:type="dcterms:W3CDTF">2024-01-05T11:09:55Z</dcterms:created>
  <dcterms:modified xsi:type="dcterms:W3CDTF">2024-01-05T18:04:36Z</dcterms:modified>
</cp:coreProperties>
</file>