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5" r:id="rId15"/>
    <p:sldId id="271" r:id="rId16"/>
  </p:sldIdLst>
  <p:sldSz cx="9144000" cy="5143500" type="screen16x9"/>
  <p:notesSz cx="6858000" cy="9144000"/>
  <p:embeddedFontLst>
    <p:embeddedFont>
      <p:font typeface="Alfa Slab One" panose="020B0604020202020204" charset="0"/>
      <p:regular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roxima Nova Semibold" panose="020B0604020202020204" charset="0"/>
      <p:regular r:id="rId23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f00fae1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f00fae1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7f00fae1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7f00fae1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7f00fae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7f00fae1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7f00fae1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7f00fae1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7f00fa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7f00fa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7f00fae1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7f00fae1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c40c0bd8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c40c0bd8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c40c0bd8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c40c0bd8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40c0bd8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40c0bd8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40c0bd8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40c0bd8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2641db3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2641db3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c40c0bd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c40c0bd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40c0bd8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40c0bd8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40c0bd8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40c0bd8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google.com/spreadsheets/d/1GRZT1PvETeLCgOLG3J-n17okXCbl5W98P5wGPcBAFCg/edit?usp=sharing" TargetMode="External"/><Relationship Id="rId4" Type="http://schemas.openxmlformats.org/officeDocument/2006/relationships/hyperlink" Target="https://www.kaggle.com/code/mattnaufal/amazon-prime-titles-exploratory-data-analysi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tilanop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linkedin.com/in/attilanaufal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amazon-prime-movies-and-tv-sho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44122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269DF9"/>
                </a:solidFill>
              </a:rPr>
              <a:t>Amazon Prime Titles:</a:t>
            </a:r>
            <a:r>
              <a:rPr lang="id">
                <a:solidFill>
                  <a:srgbClr val="146EB4"/>
                </a:solidFill>
              </a:rPr>
              <a:t> </a:t>
            </a:r>
            <a:endParaRPr>
              <a:solidFill>
                <a:srgbClr val="146EB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232F3E"/>
                </a:solidFill>
              </a:rPr>
              <a:t>Data Analysis</a:t>
            </a:r>
            <a:endParaRPr sz="1400">
              <a:solidFill>
                <a:srgbClr val="232F3E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444654"/>
                </a:solidFill>
              </a:rPr>
              <a:t>Muhammad Attila An Naufal</a:t>
            </a:r>
            <a:endParaRPr>
              <a:solidFill>
                <a:srgbClr val="44465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67"/>
              <a:t>28</a:t>
            </a:r>
            <a:r>
              <a:rPr lang="id" sz="1450" baseline="30000">
                <a:solidFill>
                  <a:srgbClr val="666666"/>
                </a:solidFill>
              </a:rPr>
              <a:t>th</a:t>
            </a:r>
            <a:r>
              <a:rPr lang="id" sz="1450">
                <a:solidFill>
                  <a:srgbClr val="666666"/>
                </a:solidFill>
              </a:rPr>
              <a:t> </a:t>
            </a:r>
            <a:r>
              <a:rPr lang="id" sz="1467"/>
              <a:t>July, 2023</a:t>
            </a:r>
            <a:endParaRPr sz="1575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4487675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232F3E"/>
                </a:solidFill>
                <a:latin typeface="Alfa Slab One"/>
                <a:ea typeface="Alfa Slab One"/>
                <a:cs typeface="Alfa Slab One"/>
                <a:sym typeface="Alfa Slab One"/>
              </a:rPr>
              <a:t>- Revou Data Analysis Mini Course Case Study -</a:t>
            </a:r>
            <a:endParaRPr sz="900">
              <a:solidFill>
                <a:srgbClr val="232F3E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276900" y="2712175"/>
            <a:ext cx="601800" cy="114300"/>
          </a:xfrm>
          <a:prstGeom prst="rect">
            <a:avLst/>
          </a:prstGeom>
          <a:solidFill>
            <a:srgbClr val="269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214550"/>
            <a:ext cx="426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9DF9"/>
                </a:solidFill>
              </a:rPr>
              <a:t>Appendix</a:t>
            </a:r>
            <a:endParaRPr sz="3600">
              <a:solidFill>
                <a:srgbClr val="269DF9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86" y="1035125"/>
            <a:ext cx="7773624" cy="36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99994">
            <a:off x="2752825" y="175849"/>
            <a:ext cx="794426" cy="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214550"/>
            <a:ext cx="426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9DF9"/>
                </a:solidFill>
              </a:rPr>
              <a:t>Appendix</a:t>
            </a:r>
            <a:endParaRPr sz="3600">
              <a:solidFill>
                <a:srgbClr val="269DF9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4">
            <a:off x="2752825" y="175849"/>
            <a:ext cx="794426" cy="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00" y="1110975"/>
            <a:ext cx="7660201" cy="37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214550"/>
            <a:ext cx="426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9DF9"/>
                </a:solidFill>
              </a:rPr>
              <a:t>Appendix</a:t>
            </a:r>
            <a:endParaRPr sz="3600">
              <a:solidFill>
                <a:srgbClr val="269DF9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4">
            <a:off x="2752825" y="175849"/>
            <a:ext cx="794426" cy="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425" y="288025"/>
            <a:ext cx="4359000" cy="45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214550"/>
            <a:ext cx="426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9DF9"/>
                </a:solidFill>
              </a:rPr>
              <a:t>Appendix</a:t>
            </a:r>
            <a:endParaRPr sz="3600">
              <a:solidFill>
                <a:srgbClr val="269DF9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4">
            <a:off x="2752825" y="175849"/>
            <a:ext cx="794426" cy="7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875" y="970250"/>
            <a:ext cx="6256254" cy="3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14550"/>
            <a:ext cx="4260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9DF9"/>
                </a:solidFill>
              </a:rPr>
              <a:t>Appendix</a:t>
            </a:r>
            <a:endParaRPr sz="3600">
              <a:solidFill>
                <a:srgbClr val="269DF9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94">
            <a:off x="2752825" y="175849"/>
            <a:ext cx="794426" cy="7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448050" y="1458000"/>
            <a:ext cx="81330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 dirty="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Notebook : </a:t>
            </a:r>
            <a:endParaRPr sz="2100" dirty="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100" u="sng" dirty="0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4"/>
              </a:rPr>
              <a:t>https://www.kaggle.com/code/mattnaufal/amazon-prime-titles-exploratory-data-analysis</a:t>
            </a:r>
            <a:r>
              <a:rPr lang="id" sz="2100" dirty="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br>
              <a:rPr lang="id" sz="2100" dirty="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100" dirty="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100" dirty="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Google Sheets :</a:t>
            </a:r>
            <a:endParaRPr sz="2100" dirty="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100" u="sng" dirty="0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5"/>
              </a:rPr>
              <a:t>https://docs.google.com/spreadsheets/d/1GRZT1PvETeLCgOLG3J-n17okXCbl5W98P5wGPcBAFCg/edit?usp=sharing</a:t>
            </a:r>
            <a:r>
              <a:rPr lang="id" sz="2100" dirty="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2100" dirty="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9DF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699225"/>
            <a:ext cx="57225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You!</a:t>
            </a:r>
            <a:endParaRPr/>
          </a:p>
        </p:txBody>
      </p:sp>
      <p:pic>
        <p:nvPicPr>
          <p:cNvPr id="158" name="Google Shape;158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6" y="4402603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481" y="4402588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484173" y="4049800"/>
            <a:ext cx="1128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Find me at:</a:t>
            </a:r>
            <a:endParaRPr sz="13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9725" y="404425"/>
            <a:ext cx="366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269DF9"/>
                </a:solidFill>
              </a:rPr>
              <a:t>Outline</a:t>
            </a:r>
            <a:endParaRPr sz="4000">
              <a:solidFill>
                <a:srgbClr val="269DF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41225" y="1458000"/>
            <a:ext cx="46512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Introduction</a:t>
            </a:r>
            <a:endParaRPr sz="2300" b="1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Methodology</a:t>
            </a:r>
            <a:endParaRPr sz="2300" b="1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Results </a:t>
            </a:r>
            <a:endParaRPr sz="23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Discussion</a:t>
            </a:r>
            <a:endParaRPr sz="2300" b="1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Conclusion</a:t>
            </a:r>
            <a:endParaRPr sz="2300" b="1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id" sz="2300" b="1"/>
              <a:t>Appendix</a:t>
            </a:r>
            <a:endParaRPr sz="2300"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550" y="1458001"/>
            <a:ext cx="2589050" cy="2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9725" y="404425"/>
            <a:ext cx="366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269DF9"/>
                </a:solidFill>
              </a:rPr>
              <a:t>Introduction</a:t>
            </a:r>
            <a:endParaRPr sz="4000">
              <a:solidFill>
                <a:srgbClr val="269DF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48050" y="1458000"/>
            <a:ext cx="5714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●"/>
            </a:pPr>
            <a:r>
              <a:rPr lang="id" sz="1400" b="1"/>
              <a:t>Amazon Prime</a:t>
            </a: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one of the most popular media and video streaming platforms. They have close to 10000 shows available on their platform, as of mid-2021, they have </a:t>
            </a:r>
            <a:r>
              <a:rPr lang="id" sz="1400" b="1"/>
              <a:t>over 200M Subscribers</a:t>
            </a: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globally. 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●"/>
            </a:pPr>
            <a:r>
              <a:rPr lang="id" sz="1400" b="1" u="sng">
                <a:solidFill>
                  <a:srgbClr val="146EB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used is a listings of all the movies and tv shows available on Amazon Prime, along with details such as - cast, directors, ratings, release year, duration, etc.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●"/>
            </a:pP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Using the dataset, we can find these points/trends : 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○"/>
            </a:pP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Distribution of shows over time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○"/>
            </a:pP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Common categories of shows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Proxima Nova Semibold"/>
              <a:buChar char="○"/>
            </a:pPr>
            <a:r>
              <a:rPr lang="id" sz="1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Composition of shows type</a:t>
            </a:r>
            <a:endParaRPr sz="1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">
            <a:off x="6488031" y="3165540"/>
            <a:ext cx="2361636" cy="1476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9725" y="404425"/>
            <a:ext cx="4252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4000">
                <a:solidFill>
                  <a:srgbClr val="269DF9"/>
                </a:solidFill>
              </a:rPr>
              <a:t>Methodology</a:t>
            </a:r>
            <a:endParaRPr sz="4000">
              <a:solidFill>
                <a:srgbClr val="269DF9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20275" y="1458000"/>
            <a:ext cx="57144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Proxima Nova Semibold"/>
              <a:buChar char="●"/>
            </a:pPr>
            <a:r>
              <a:rPr lang="id" sz="1900" b="1"/>
              <a:t>Data Wrangling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 b="1"/>
              <a:t>Exploratory Data Analysis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Proxima Nova Semibold"/>
              <a:buChar char="○"/>
            </a:pPr>
            <a:r>
              <a:rPr lang="id" sz="1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Jupyter Notebook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Proxima Nova Semibold"/>
              <a:buChar char="○"/>
            </a:pPr>
            <a:r>
              <a:rPr lang="id" sz="1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Python (Pandas)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d" sz="1900" b="1"/>
              <a:t>Data Visualization</a:t>
            </a:r>
            <a:endParaRPr sz="1900" b="1"/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d" sz="1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Python (Matplotlib &amp; Seaborn)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Proxima Nova Semibold"/>
              <a:buChar char="○"/>
            </a:pPr>
            <a:r>
              <a:rPr lang="id" sz="1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Google Sheets</a:t>
            </a:r>
            <a:endParaRPr sz="1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450" y="1233375"/>
            <a:ext cx="2676750" cy="2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9DF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Results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113" y="3831972"/>
            <a:ext cx="926426" cy="9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78600" y="3952875"/>
            <a:ext cx="838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d" sz="1525">
                <a:solidFill>
                  <a:srgbClr val="269DF9"/>
                </a:solidFill>
              </a:rPr>
              <a:t>The chart proposes that most of the Amazon Prime content was released in 2010 - 2019 and that the number of Movie always outnumbered TV Show.</a:t>
            </a:r>
            <a:endParaRPr sz="1525">
              <a:solidFill>
                <a:srgbClr val="269DF9"/>
              </a:solidFill>
            </a:endParaRPr>
          </a:p>
        </p:txBody>
      </p:sp>
      <p:pic>
        <p:nvPicPr>
          <p:cNvPr id="92" name="Google Shape;92;p18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413" y="160425"/>
            <a:ext cx="5955174" cy="36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78600" y="4105275"/>
            <a:ext cx="838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25">
                <a:solidFill>
                  <a:srgbClr val="269DF9"/>
                </a:solidFill>
              </a:rPr>
              <a:t>According to this data, it seems that Drama is the most common category, whereas Talk Show and Variety is the least common category on Amazon Prime.</a:t>
            </a:r>
            <a:endParaRPr sz="1525">
              <a:solidFill>
                <a:srgbClr val="269DF9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300" y="296102"/>
            <a:ext cx="5907394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4294967295"/>
          </p:nvPr>
        </p:nvSpPr>
        <p:spPr>
          <a:xfrm>
            <a:off x="448050" y="1458000"/>
            <a:ext cx="81330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rgbClr val="269DF9"/>
              </a:buClr>
              <a:buSzPts val="2100"/>
              <a:buFont typeface="Proxima Nova Semibold"/>
              <a:buChar char="●"/>
            </a:pPr>
            <a:r>
              <a:rPr lang="id" sz="210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Movie dominate 80% of Amazon Prime content</a:t>
            </a:r>
            <a:endParaRPr sz="210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rgbClr val="269DF9"/>
              </a:buClr>
              <a:buSzPts val="2100"/>
              <a:buFont typeface="Proxima Nova Semibold"/>
              <a:buChar char="●"/>
            </a:pPr>
            <a:r>
              <a:rPr lang="id" sz="2100" b="1">
                <a:solidFill>
                  <a:srgbClr val="269DF9"/>
                </a:solidFill>
              </a:rPr>
              <a:t>More than half </a:t>
            </a:r>
            <a:r>
              <a:rPr lang="id" sz="210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of the content on Amazon Prime is released in 2010 - 2021</a:t>
            </a:r>
            <a:endParaRPr sz="210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rgbClr val="269DF9"/>
              </a:buClr>
              <a:buSzPts val="2100"/>
              <a:buFont typeface="Proxima Nova Semibold"/>
              <a:buChar char="●"/>
            </a:pPr>
            <a:r>
              <a:rPr lang="id" sz="2100" b="1">
                <a:solidFill>
                  <a:srgbClr val="269DF9"/>
                </a:solidFill>
              </a:rPr>
              <a:t>Drama </a:t>
            </a:r>
            <a:r>
              <a:rPr lang="id" sz="210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is the most common category on Amazon Prime followed by Comedy and Action</a:t>
            </a:r>
            <a:endParaRPr sz="210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rgbClr val="269DF9"/>
              </a:buClr>
              <a:buSzPts val="2100"/>
              <a:buFont typeface="Proxima Nova Semibold"/>
              <a:buChar char="●"/>
            </a:pPr>
            <a:r>
              <a:rPr lang="id" sz="2100">
                <a:solidFill>
                  <a:srgbClr val="269DF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least common category on Amazon Prime is Talk Show and Variety</a:t>
            </a:r>
            <a:endParaRPr sz="2100">
              <a:solidFill>
                <a:srgbClr val="269DF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66650" y="104300"/>
            <a:ext cx="81144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5900">
                <a:solidFill>
                  <a:srgbClr val="269DF9"/>
                </a:solidFill>
              </a:rPr>
              <a:t>Overall Findings</a:t>
            </a:r>
            <a:endParaRPr sz="5900">
              <a:solidFill>
                <a:srgbClr val="269DF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9DF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4294967295"/>
          </p:nvPr>
        </p:nvSpPr>
        <p:spPr>
          <a:xfrm>
            <a:off x="448050" y="1458000"/>
            <a:ext cx="81330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Through analyzing the Amazon Prime Titles dataset, we can </a:t>
            </a:r>
            <a:r>
              <a:rPr lang="id" sz="2100" b="1">
                <a:solidFill>
                  <a:schemeClr val="lt1"/>
                </a:solidFill>
              </a:rPr>
              <a:t>extract insight</a:t>
            </a: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regarding the d</a:t>
            </a:r>
            <a:r>
              <a:rPr lang="id" sz="2100" b="1">
                <a:solidFill>
                  <a:schemeClr val="lt1"/>
                </a:solidFill>
              </a:rPr>
              <a:t>istribution</a:t>
            </a: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id" sz="2100" b="1">
                <a:solidFill>
                  <a:schemeClr val="lt1"/>
                </a:solidFill>
              </a:rPr>
              <a:t>categories</a:t>
            </a: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of the shows on the Amazon Prime.</a:t>
            </a:r>
            <a:endParaRPr sz="21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These insights can benefit </a:t>
            </a:r>
            <a:r>
              <a:rPr lang="id" sz="2100" b="1">
                <a:solidFill>
                  <a:schemeClr val="lt1"/>
                </a:solidFill>
              </a:rPr>
              <a:t>online streaming consumer</a:t>
            </a: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as well as Amazon Prime </a:t>
            </a:r>
            <a:r>
              <a:rPr lang="id" sz="2100" b="1">
                <a:solidFill>
                  <a:schemeClr val="lt1"/>
                </a:solidFill>
              </a:rPr>
              <a:t>content curation team</a:t>
            </a:r>
            <a:r>
              <a:rPr lang="id" sz="21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21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66650" y="104300"/>
            <a:ext cx="81144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Proxima Nova</vt:lpstr>
      <vt:lpstr>Proxima Nova Semibold</vt:lpstr>
      <vt:lpstr>Alfa Slab One</vt:lpstr>
      <vt:lpstr>Arial</vt:lpstr>
      <vt:lpstr>Gameday</vt:lpstr>
      <vt:lpstr>Amazon Prime Titles:  Data Analysis</vt:lpstr>
      <vt:lpstr>Outline</vt:lpstr>
      <vt:lpstr>Introduction</vt:lpstr>
      <vt:lpstr>Methodology</vt:lpstr>
      <vt:lpstr>Results</vt:lpstr>
      <vt:lpstr>PowerPoint Presentation</vt:lpstr>
      <vt:lpstr>PowerPoint Presentation</vt:lpstr>
      <vt:lpstr>Overall Findings</vt:lpstr>
      <vt:lpstr>Conclusion</vt:lpstr>
      <vt:lpstr>Appendix</vt:lpstr>
      <vt:lpstr>Appendix</vt:lpstr>
      <vt:lpstr>Appendix</vt:lpstr>
      <vt:lpstr>Appendix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Titles:  Data Analysis</dc:title>
  <cp:lastModifiedBy>Muhammad Attila</cp:lastModifiedBy>
  <cp:revision>2</cp:revision>
  <dcterms:modified xsi:type="dcterms:W3CDTF">2023-07-29T04:42:24Z</dcterms:modified>
</cp:coreProperties>
</file>