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86" r:id="rId3"/>
    <p:sldId id="289" r:id="rId4"/>
    <p:sldId id="287" r:id="rId5"/>
    <p:sldId id="308" r:id="rId6"/>
    <p:sldId id="323" r:id="rId7"/>
    <p:sldId id="307" r:id="rId8"/>
    <p:sldId id="304" r:id="rId9"/>
    <p:sldId id="322" r:id="rId10"/>
    <p:sldId id="314" r:id="rId11"/>
    <p:sldId id="315" r:id="rId12"/>
    <p:sldId id="316" r:id="rId13"/>
    <p:sldId id="317" r:id="rId14"/>
    <p:sldId id="318" r:id="rId15"/>
    <p:sldId id="320" r:id="rId16"/>
    <p:sldId id="321" r:id="rId17"/>
    <p:sldId id="296" r:id="rId18"/>
    <p:sldId id="299" r:id="rId19"/>
    <p:sldId id="300" r:id="rId20"/>
    <p:sldId id="302" r:id="rId21"/>
    <p:sldId id="301" r:id="rId22"/>
    <p:sldId id="310" r:id="rId23"/>
    <p:sldId id="313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99" autoAdjust="0"/>
  </p:normalViewPr>
  <p:slideViewPr>
    <p:cSldViewPr snapToGrid="0">
      <p:cViewPr varScale="1">
        <p:scale>
          <a:sx n="52" d="100"/>
          <a:sy n="52" d="100"/>
        </p:scale>
        <p:origin x="122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B42A9-7714-4C41-80AD-9C51FDD7F48B}" type="doc">
      <dgm:prSet loTypeId="urn:microsoft.com/office/officeart/2005/8/layout/list1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597CD47-666A-466F-8AFB-4EF342E289EC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Functional and Non-Functional requirements</a:t>
          </a:r>
        </a:p>
      </dgm:t>
    </dgm:pt>
    <dgm:pt modelId="{915EE73A-7F6E-4EEF-8940-AA89E41B60D5}" type="parTrans" cxnId="{86E51161-BFBF-4737-A19D-27EBDEE55FB3}">
      <dgm:prSet/>
      <dgm:spPr/>
      <dgm:t>
        <a:bodyPr/>
        <a:lstStyle/>
        <a:p>
          <a:endParaRPr lang="en-US"/>
        </a:p>
      </dgm:t>
    </dgm:pt>
    <dgm:pt modelId="{E39DEBEC-FD28-410D-8674-D2A5728A7D2C}" type="sibTrans" cxnId="{86E51161-BFBF-4737-A19D-27EBDEE55FB3}">
      <dgm:prSet/>
      <dgm:spPr/>
      <dgm:t>
        <a:bodyPr/>
        <a:lstStyle/>
        <a:p>
          <a:endParaRPr lang="en-US"/>
        </a:p>
      </dgm:t>
    </dgm:pt>
    <dgm:pt modelId="{3E882253-C4A4-493F-87A6-C849B7478EB6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Current Working </a:t>
          </a:r>
        </a:p>
      </dgm:t>
    </dgm:pt>
    <dgm:pt modelId="{F3F6B939-EFDD-41D4-B203-DE22E553F359}" type="parTrans" cxnId="{405638A7-A1E4-4B9A-84EA-D6B1899FBAFE}">
      <dgm:prSet/>
      <dgm:spPr/>
      <dgm:t>
        <a:bodyPr/>
        <a:lstStyle/>
        <a:p>
          <a:endParaRPr lang="en-US"/>
        </a:p>
      </dgm:t>
    </dgm:pt>
    <dgm:pt modelId="{C78B3FAA-DDF2-4679-AF2B-D1BFAACCA7BF}" type="sibTrans" cxnId="{405638A7-A1E4-4B9A-84EA-D6B1899FBAFE}">
      <dgm:prSet/>
      <dgm:spPr/>
      <dgm:t>
        <a:bodyPr/>
        <a:lstStyle/>
        <a:p>
          <a:endParaRPr lang="en-US"/>
        </a:p>
      </dgm:t>
    </dgm:pt>
    <dgm:pt modelId="{56ACEF6C-F5F6-42F5-9673-D42DF5A2D6F2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en-US" b="1" baseline="0" dirty="0">
              <a:latin typeface="Arial" panose="020B0604020202020204" pitchFamily="34" charset="0"/>
              <a:cs typeface="Arial" panose="020B0604020202020204" pitchFamily="34" charset="0"/>
            </a:rPr>
            <a:t> Timeline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261FCB-D6A6-4938-8D6B-0356C79D952A}" type="parTrans" cxnId="{EDBFE451-12D0-4DE0-B673-59EF80A4AAF2}">
      <dgm:prSet/>
      <dgm:spPr/>
      <dgm:t>
        <a:bodyPr/>
        <a:lstStyle/>
        <a:p>
          <a:endParaRPr lang="en-US"/>
        </a:p>
      </dgm:t>
    </dgm:pt>
    <dgm:pt modelId="{590D872B-70D0-4ADD-9D55-8F4ED0E5546E}" type="sibTrans" cxnId="{EDBFE451-12D0-4DE0-B673-59EF80A4AAF2}">
      <dgm:prSet/>
      <dgm:spPr/>
      <dgm:t>
        <a:bodyPr/>
        <a:lstStyle/>
        <a:p>
          <a:endParaRPr lang="en-US"/>
        </a:p>
      </dgm:t>
    </dgm:pt>
    <dgm:pt modelId="{174B335F-4761-4265-AAD2-3D976E09558F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List of the Features</a:t>
          </a:r>
        </a:p>
      </dgm:t>
    </dgm:pt>
    <dgm:pt modelId="{AD88ACEE-8C43-4169-B929-6E3A2323A792}" type="parTrans" cxnId="{D1A51BC9-57C8-41A2-97DF-7C9684352427}">
      <dgm:prSet/>
      <dgm:spPr/>
      <dgm:t>
        <a:bodyPr/>
        <a:lstStyle/>
        <a:p>
          <a:endParaRPr lang="en-US"/>
        </a:p>
      </dgm:t>
    </dgm:pt>
    <dgm:pt modelId="{31D1762C-94DE-48FA-A66A-AB14046757A2}" type="sibTrans" cxnId="{D1A51BC9-57C8-41A2-97DF-7C9684352427}">
      <dgm:prSet/>
      <dgm:spPr/>
      <dgm:t>
        <a:bodyPr/>
        <a:lstStyle/>
        <a:p>
          <a:endParaRPr lang="en-US"/>
        </a:p>
      </dgm:t>
    </dgm:pt>
    <dgm:pt modelId="{5B1BA177-2B0D-4828-84BB-3E1A20F14A4A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Recap (Problem Statement &amp; Objectives)</a:t>
          </a:r>
        </a:p>
      </dgm:t>
    </dgm:pt>
    <dgm:pt modelId="{F506B36A-1623-47C0-A925-BE8878EDAC72}" type="parTrans" cxnId="{8561FD46-F55B-4625-9F87-19D305CF3490}">
      <dgm:prSet/>
      <dgm:spPr/>
      <dgm:t>
        <a:bodyPr/>
        <a:lstStyle/>
        <a:p>
          <a:endParaRPr lang="en-US"/>
        </a:p>
      </dgm:t>
    </dgm:pt>
    <dgm:pt modelId="{D798C508-94EB-43C8-9EE2-F6BE2E650863}" type="sibTrans" cxnId="{8561FD46-F55B-4625-9F87-19D305CF3490}">
      <dgm:prSet/>
      <dgm:spPr/>
      <dgm:t>
        <a:bodyPr/>
        <a:lstStyle/>
        <a:p>
          <a:endParaRPr lang="en-US"/>
        </a:p>
      </dgm:t>
    </dgm:pt>
    <dgm:pt modelId="{98F960BB-D5CE-4211-9DB2-1F0C1A241B27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Project Scope and Business Objectives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8DC48D-A4B8-44C2-966C-7084E1A5FD4A}" type="parTrans" cxnId="{18E06D10-1583-4EC3-9E85-5A5E45FE6638}">
      <dgm:prSet/>
      <dgm:spPr/>
      <dgm:t>
        <a:bodyPr/>
        <a:lstStyle/>
        <a:p>
          <a:endParaRPr lang="en-US"/>
        </a:p>
      </dgm:t>
    </dgm:pt>
    <dgm:pt modelId="{70629604-6DDC-4EA9-A995-64FE1D673628}" type="sibTrans" cxnId="{18E06D10-1583-4EC3-9E85-5A5E45FE6638}">
      <dgm:prSet/>
      <dgm:spPr/>
      <dgm:t>
        <a:bodyPr/>
        <a:lstStyle/>
        <a:p>
          <a:endParaRPr lang="en-US"/>
        </a:p>
      </dgm:t>
    </dgm:pt>
    <dgm:pt modelId="{2B3331BD-37F3-47B8-ADEA-186A84A05AB1}" type="pres">
      <dgm:prSet presAssocID="{D79B42A9-7714-4C41-80AD-9C51FDD7F48B}" presName="linear" presStyleCnt="0">
        <dgm:presLayoutVars>
          <dgm:dir/>
          <dgm:animLvl val="lvl"/>
          <dgm:resizeHandles val="exact"/>
        </dgm:presLayoutVars>
      </dgm:prSet>
      <dgm:spPr/>
    </dgm:pt>
    <dgm:pt modelId="{52C8F428-5FD8-4AF2-A5F6-4E7681945D3A}" type="pres">
      <dgm:prSet presAssocID="{5B1BA177-2B0D-4828-84BB-3E1A20F14A4A}" presName="parentLin" presStyleCnt="0"/>
      <dgm:spPr/>
    </dgm:pt>
    <dgm:pt modelId="{208F57C2-538C-4403-9C64-B7500494AF54}" type="pres">
      <dgm:prSet presAssocID="{5B1BA177-2B0D-4828-84BB-3E1A20F14A4A}" presName="parentLeftMargin" presStyleLbl="node1" presStyleIdx="0" presStyleCnt="6"/>
      <dgm:spPr/>
    </dgm:pt>
    <dgm:pt modelId="{E3AA5F83-58A0-45DB-AB39-D591E54C98ED}" type="pres">
      <dgm:prSet presAssocID="{5B1BA177-2B0D-4828-84BB-3E1A20F14A4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804D8C8-7AE7-4737-92DC-3E372DC118E7}" type="pres">
      <dgm:prSet presAssocID="{5B1BA177-2B0D-4828-84BB-3E1A20F14A4A}" presName="negativeSpace" presStyleCnt="0"/>
      <dgm:spPr/>
    </dgm:pt>
    <dgm:pt modelId="{6357FE45-221E-4B5C-A7B9-6F010E9537ED}" type="pres">
      <dgm:prSet presAssocID="{5B1BA177-2B0D-4828-84BB-3E1A20F14A4A}" presName="childText" presStyleLbl="conFgAcc1" presStyleIdx="0" presStyleCnt="6">
        <dgm:presLayoutVars>
          <dgm:bulletEnabled val="1"/>
        </dgm:presLayoutVars>
      </dgm:prSet>
      <dgm:spPr/>
    </dgm:pt>
    <dgm:pt modelId="{A4802778-A52B-4A54-8788-6EED3E5FAFBF}" type="pres">
      <dgm:prSet presAssocID="{D798C508-94EB-43C8-9EE2-F6BE2E650863}" presName="spaceBetweenRectangles" presStyleCnt="0"/>
      <dgm:spPr/>
    </dgm:pt>
    <dgm:pt modelId="{1BCEA649-C45F-4234-8C42-5B4AE7575E09}" type="pres">
      <dgm:prSet presAssocID="{98F960BB-D5CE-4211-9DB2-1F0C1A241B27}" presName="parentLin" presStyleCnt="0"/>
      <dgm:spPr/>
    </dgm:pt>
    <dgm:pt modelId="{C0613545-762A-4F5E-AB83-D8156A90CAF0}" type="pres">
      <dgm:prSet presAssocID="{98F960BB-D5CE-4211-9DB2-1F0C1A241B27}" presName="parentLeftMargin" presStyleLbl="node1" presStyleIdx="0" presStyleCnt="6"/>
      <dgm:spPr/>
    </dgm:pt>
    <dgm:pt modelId="{B443BD13-59ED-4265-B12C-600DA77E0E17}" type="pres">
      <dgm:prSet presAssocID="{98F960BB-D5CE-4211-9DB2-1F0C1A241B2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D2E19DE-03D4-408A-9197-7DEC3C52286A}" type="pres">
      <dgm:prSet presAssocID="{98F960BB-D5CE-4211-9DB2-1F0C1A241B27}" presName="negativeSpace" presStyleCnt="0"/>
      <dgm:spPr/>
    </dgm:pt>
    <dgm:pt modelId="{1BF36197-8965-43E8-A732-A1CB382FB8FD}" type="pres">
      <dgm:prSet presAssocID="{98F960BB-D5CE-4211-9DB2-1F0C1A241B27}" presName="childText" presStyleLbl="conFgAcc1" presStyleIdx="1" presStyleCnt="6">
        <dgm:presLayoutVars>
          <dgm:bulletEnabled val="1"/>
        </dgm:presLayoutVars>
      </dgm:prSet>
      <dgm:spPr/>
    </dgm:pt>
    <dgm:pt modelId="{54502328-2DD6-4616-800A-5CE1872BE293}" type="pres">
      <dgm:prSet presAssocID="{70629604-6DDC-4EA9-A995-64FE1D673628}" presName="spaceBetweenRectangles" presStyleCnt="0"/>
      <dgm:spPr/>
    </dgm:pt>
    <dgm:pt modelId="{5D1114AF-EEFF-4443-AB5C-BE441621B9D7}" type="pres">
      <dgm:prSet presAssocID="{174B335F-4761-4265-AAD2-3D976E09558F}" presName="parentLin" presStyleCnt="0"/>
      <dgm:spPr/>
    </dgm:pt>
    <dgm:pt modelId="{6004C102-E9D7-4095-B405-875AC1FFEF3B}" type="pres">
      <dgm:prSet presAssocID="{174B335F-4761-4265-AAD2-3D976E09558F}" presName="parentLeftMargin" presStyleLbl="node1" presStyleIdx="1" presStyleCnt="6"/>
      <dgm:spPr/>
    </dgm:pt>
    <dgm:pt modelId="{579F97F0-064F-4230-B314-6D4F37237AD6}" type="pres">
      <dgm:prSet presAssocID="{174B335F-4761-4265-AAD2-3D976E0955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10F201-F269-4717-B8B7-FC4B5F09DBE9}" type="pres">
      <dgm:prSet presAssocID="{174B335F-4761-4265-AAD2-3D976E09558F}" presName="negativeSpace" presStyleCnt="0"/>
      <dgm:spPr/>
    </dgm:pt>
    <dgm:pt modelId="{64D122A7-0437-4FC3-8966-79044C286DC7}" type="pres">
      <dgm:prSet presAssocID="{174B335F-4761-4265-AAD2-3D976E09558F}" presName="childText" presStyleLbl="conFgAcc1" presStyleIdx="2" presStyleCnt="6">
        <dgm:presLayoutVars>
          <dgm:bulletEnabled val="1"/>
        </dgm:presLayoutVars>
      </dgm:prSet>
      <dgm:spPr/>
    </dgm:pt>
    <dgm:pt modelId="{BE6AAC3D-1884-4762-A698-F3CA28DCF6B6}" type="pres">
      <dgm:prSet presAssocID="{31D1762C-94DE-48FA-A66A-AB14046757A2}" presName="spaceBetweenRectangles" presStyleCnt="0"/>
      <dgm:spPr/>
    </dgm:pt>
    <dgm:pt modelId="{F7D35747-CC27-4D8E-B8F6-91A8EAC907E0}" type="pres">
      <dgm:prSet presAssocID="{3597CD47-666A-466F-8AFB-4EF342E289EC}" presName="parentLin" presStyleCnt="0"/>
      <dgm:spPr/>
    </dgm:pt>
    <dgm:pt modelId="{808CB7FA-ADC5-46F3-A8AD-A7F5857FD33C}" type="pres">
      <dgm:prSet presAssocID="{3597CD47-666A-466F-8AFB-4EF342E289EC}" presName="parentLeftMargin" presStyleLbl="node1" presStyleIdx="2" presStyleCnt="6"/>
      <dgm:spPr/>
    </dgm:pt>
    <dgm:pt modelId="{10332326-D22A-4B4E-B73C-1D1F2FDDD361}" type="pres">
      <dgm:prSet presAssocID="{3597CD47-666A-466F-8AFB-4EF342E289E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0DB7960-426A-4B89-917A-380FA4E7AC55}" type="pres">
      <dgm:prSet presAssocID="{3597CD47-666A-466F-8AFB-4EF342E289EC}" presName="negativeSpace" presStyleCnt="0"/>
      <dgm:spPr/>
    </dgm:pt>
    <dgm:pt modelId="{71CD2D79-551B-4450-93E0-5E88EAC4A704}" type="pres">
      <dgm:prSet presAssocID="{3597CD47-666A-466F-8AFB-4EF342E289EC}" presName="childText" presStyleLbl="conFgAcc1" presStyleIdx="3" presStyleCnt="6">
        <dgm:presLayoutVars>
          <dgm:bulletEnabled val="1"/>
        </dgm:presLayoutVars>
      </dgm:prSet>
      <dgm:spPr/>
    </dgm:pt>
    <dgm:pt modelId="{57324845-9972-4630-A0DB-DE1559374DA3}" type="pres">
      <dgm:prSet presAssocID="{E39DEBEC-FD28-410D-8674-D2A5728A7D2C}" presName="spaceBetweenRectangles" presStyleCnt="0"/>
      <dgm:spPr/>
    </dgm:pt>
    <dgm:pt modelId="{7DFCB10B-8CD8-47C4-95EF-6A3CC238EFAE}" type="pres">
      <dgm:prSet presAssocID="{3E882253-C4A4-493F-87A6-C849B7478EB6}" presName="parentLin" presStyleCnt="0"/>
      <dgm:spPr/>
    </dgm:pt>
    <dgm:pt modelId="{094CAF70-85BC-4EF0-90E6-7EBE0A54832D}" type="pres">
      <dgm:prSet presAssocID="{3E882253-C4A4-493F-87A6-C849B7478EB6}" presName="parentLeftMargin" presStyleLbl="node1" presStyleIdx="3" presStyleCnt="6"/>
      <dgm:spPr/>
    </dgm:pt>
    <dgm:pt modelId="{BE3EB4A7-DB85-4B30-A858-5400D697E33B}" type="pres">
      <dgm:prSet presAssocID="{3E882253-C4A4-493F-87A6-C849B7478EB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E14E999-E49B-4AFF-8529-A768909A4834}" type="pres">
      <dgm:prSet presAssocID="{3E882253-C4A4-493F-87A6-C849B7478EB6}" presName="negativeSpace" presStyleCnt="0"/>
      <dgm:spPr/>
    </dgm:pt>
    <dgm:pt modelId="{94179044-8C04-4575-BD9C-30934DD59798}" type="pres">
      <dgm:prSet presAssocID="{3E882253-C4A4-493F-87A6-C849B7478EB6}" presName="childText" presStyleLbl="conFgAcc1" presStyleIdx="4" presStyleCnt="6">
        <dgm:presLayoutVars>
          <dgm:bulletEnabled val="1"/>
        </dgm:presLayoutVars>
      </dgm:prSet>
      <dgm:spPr/>
    </dgm:pt>
    <dgm:pt modelId="{5FD5D7F8-C7BC-4D62-9E5D-B89BE24431BF}" type="pres">
      <dgm:prSet presAssocID="{C78B3FAA-DDF2-4679-AF2B-D1BFAACCA7BF}" presName="spaceBetweenRectangles" presStyleCnt="0"/>
      <dgm:spPr/>
    </dgm:pt>
    <dgm:pt modelId="{7E0EABB3-ADD4-44DE-98A7-0DDB271A0A77}" type="pres">
      <dgm:prSet presAssocID="{56ACEF6C-F5F6-42F5-9673-D42DF5A2D6F2}" presName="parentLin" presStyleCnt="0"/>
      <dgm:spPr/>
    </dgm:pt>
    <dgm:pt modelId="{BEDF2A60-EBED-4317-A46F-ECD647FB0E2E}" type="pres">
      <dgm:prSet presAssocID="{56ACEF6C-F5F6-42F5-9673-D42DF5A2D6F2}" presName="parentLeftMargin" presStyleLbl="node1" presStyleIdx="4" presStyleCnt="6"/>
      <dgm:spPr/>
    </dgm:pt>
    <dgm:pt modelId="{A4D18948-BB27-42B5-99A9-E4374B0D9B41}" type="pres">
      <dgm:prSet presAssocID="{56ACEF6C-F5F6-42F5-9673-D42DF5A2D6F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B45E3A3-CC70-40B4-B107-E4A6D1FDCCEB}" type="pres">
      <dgm:prSet presAssocID="{56ACEF6C-F5F6-42F5-9673-D42DF5A2D6F2}" presName="negativeSpace" presStyleCnt="0"/>
      <dgm:spPr/>
    </dgm:pt>
    <dgm:pt modelId="{D8E66679-6C05-417D-B715-A2EE611C0482}" type="pres">
      <dgm:prSet presAssocID="{56ACEF6C-F5F6-42F5-9673-D42DF5A2D6F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4F0F40C-3469-45EA-94F3-1420966F909F}" type="presOf" srcId="{3E882253-C4A4-493F-87A6-C849B7478EB6}" destId="{BE3EB4A7-DB85-4B30-A858-5400D697E33B}" srcOrd="1" destOrd="0" presId="urn:microsoft.com/office/officeart/2005/8/layout/list1"/>
    <dgm:cxn modelId="{18E06D10-1583-4EC3-9E85-5A5E45FE6638}" srcId="{D79B42A9-7714-4C41-80AD-9C51FDD7F48B}" destId="{98F960BB-D5CE-4211-9DB2-1F0C1A241B27}" srcOrd="1" destOrd="0" parTransId="{AC8DC48D-A4B8-44C2-966C-7084E1A5FD4A}" sibTransId="{70629604-6DDC-4EA9-A995-64FE1D673628}"/>
    <dgm:cxn modelId="{92325A15-EDEC-4693-9993-7E4BDC57AF63}" type="presOf" srcId="{3E882253-C4A4-493F-87A6-C849B7478EB6}" destId="{094CAF70-85BC-4EF0-90E6-7EBE0A54832D}" srcOrd="0" destOrd="0" presId="urn:microsoft.com/office/officeart/2005/8/layout/list1"/>
    <dgm:cxn modelId="{5635A519-5972-42C1-97A2-4DB7ADBCEFB0}" type="presOf" srcId="{3597CD47-666A-466F-8AFB-4EF342E289EC}" destId="{808CB7FA-ADC5-46F3-A8AD-A7F5857FD33C}" srcOrd="0" destOrd="0" presId="urn:microsoft.com/office/officeart/2005/8/layout/list1"/>
    <dgm:cxn modelId="{49B1E839-2328-4315-A898-FC4CD10722E3}" type="presOf" srcId="{56ACEF6C-F5F6-42F5-9673-D42DF5A2D6F2}" destId="{A4D18948-BB27-42B5-99A9-E4374B0D9B41}" srcOrd="1" destOrd="0" presId="urn:microsoft.com/office/officeart/2005/8/layout/list1"/>
    <dgm:cxn modelId="{CC19585E-B225-4C3F-A8B4-CE26FED27B6E}" type="presOf" srcId="{174B335F-4761-4265-AAD2-3D976E09558F}" destId="{6004C102-E9D7-4095-B405-875AC1FFEF3B}" srcOrd="0" destOrd="0" presId="urn:microsoft.com/office/officeart/2005/8/layout/list1"/>
    <dgm:cxn modelId="{86E51161-BFBF-4737-A19D-27EBDEE55FB3}" srcId="{D79B42A9-7714-4C41-80AD-9C51FDD7F48B}" destId="{3597CD47-666A-466F-8AFB-4EF342E289EC}" srcOrd="3" destOrd="0" parTransId="{915EE73A-7F6E-4EEF-8940-AA89E41B60D5}" sibTransId="{E39DEBEC-FD28-410D-8674-D2A5728A7D2C}"/>
    <dgm:cxn modelId="{DB5E6D62-8EE3-493B-8F3F-867FD337C7E5}" type="presOf" srcId="{98F960BB-D5CE-4211-9DB2-1F0C1A241B27}" destId="{C0613545-762A-4F5E-AB83-D8156A90CAF0}" srcOrd="0" destOrd="0" presId="urn:microsoft.com/office/officeart/2005/8/layout/list1"/>
    <dgm:cxn modelId="{1F686D62-1163-4B42-B61E-229028BB75F4}" type="presOf" srcId="{174B335F-4761-4265-AAD2-3D976E09558F}" destId="{579F97F0-064F-4230-B314-6D4F37237AD6}" srcOrd="1" destOrd="0" presId="urn:microsoft.com/office/officeart/2005/8/layout/list1"/>
    <dgm:cxn modelId="{8561FD46-F55B-4625-9F87-19D305CF3490}" srcId="{D79B42A9-7714-4C41-80AD-9C51FDD7F48B}" destId="{5B1BA177-2B0D-4828-84BB-3E1A20F14A4A}" srcOrd="0" destOrd="0" parTransId="{F506B36A-1623-47C0-A925-BE8878EDAC72}" sibTransId="{D798C508-94EB-43C8-9EE2-F6BE2E650863}"/>
    <dgm:cxn modelId="{608ADA49-9516-489D-8131-C46229DBB09E}" type="presOf" srcId="{98F960BB-D5CE-4211-9DB2-1F0C1A241B27}" destId="{B443BD13-59ED-4265-B12C-600DA77E0E17}" srcOrd="1" destOrd="0" presId="urn:microsoft.com/office/officeart/2005/8/layout/list1"/>
    <dgm:cxn modelId="{AD6E724A-0A1D-4D02-B0EF-A57DF300BFA4}" type="presOf" srcId="{D79B42A9-7714-4C41-80AD-9C51FDD7F48B}" destId="{2B3331BD-37F3-47B8-ADEA-186A84A05AB1}" srcOrd="0" destOrd="0" presId="urn:microsoft.com/office/officeart/2005/8/layout/list1"/>
    <dgm:cxn modelId="{EDBFE451-12D0-4DE0-B673-59EF80A4AAF2}" srcId="{D79B42A9-7714-4C41-80AD-9C51FDD7F48B}" destId="{56ACEF6C-F5F6-42F5-9673-D42DF5A2D6F2}" srcOrd="5" destOrd="0" parTransId="{62261FCB-D6A6-4938-8D6B-0356C79D952A}" sibTransId="{590D872B-70D0-4ADD-9D55-8F4ED0E5546E}"/>
    <dgm:cxn modelId="{EFA58A53-4308-45F7-9202-2C14EDBD307A}" type="presOf" srcId="{3597CD47-666A-466F-8AFB-4EF342E289EC}" destId="{10332326-D22A-4B4E-B73C-1D1F2FDDD361}" srcOrd="1" destOrd="0" presId="urn:microsoft.com/office/officeart/2005/8/layout/list1"/>
    <dgm:cxn modelId="{0196CE58-3779-46C4-834E-445EEC22966D}" type="presOf" srcId="{56ACEF6C-F5F6-42F5-9673-D42DF5A2D6F2}" destId="{BEDF2A60-EBED-4317-A46F-ECD647FB0E2E}" srcOrd="0" destOrd="0" presId="urn:microsoft.com/office/officeart/2005/8/layout/list1"/>
    <dgm:cxn modelId="{405638A7-A1E4-4B9A-84EA-D6B1899FBAFE}" srcId="{D79B42A9-7714-4C41-80AD-9C51FDD7F48B}" destId="{3E882253-C4A4-493F-87A6-C849B7478EB6}" srcOrd="4" destOrd="0" parTransId="{F3F6B939-EFDD-41D4-B203-DE22E553F359}" sibTransId="{C78B3FAA-DDF2-4679-AF2B-D1BFAACCA7BF}"/>
    <dgm:cxn modelId="{D1A51BC9-57C8-41A2-97DF-7C9684352427}" srcId="{D79B42A9-7714-4C41-80AD-9C51FDD7F48B}" destId="{174B335F-4761-4265-AAD2-3D976E09558F}" srcOrd="2" destOrd="0" parTransId="{AD88ACEE-8C43-4169-B929-6E3A2323A792}" sibTransId="{31D1762C-94DE-48FA-A66A-AB14046757A2}"/>
    <dgm:cxn modelId="{730646DC-8173-4BA7-85AE-9FF40D3A394B}" type="presOf" srcId="{5B1BA177-2B0D-4828-84BB-3E1A20F14A4A}" destId="{E3AA5F83-58A0-45DB-AB39-D591E54C98ED}" srcOrd="1" destOrd="0" presId="urn:microsoft.com/office/officeart/2005/8/layout/list1"/>
    <dgm:cxn modelId="{F617DFF5-FBB2-4584-8CD1-E7113853D0EE}" type="presOf" srcId="{5B1BA177-2B0D-4828-84BB-3E1A20F14A4A}" destId="{208F57C2-538C-4403-9C64-B7500494AF54}" srcOrd="0" destOrd="0" presId="urn:microsoft.com/office/officeart/2005/8/layout/list1"/>
    <dgm:cxn modelId="{B9ED4167-79A0-4D63-A765-ED311F884B1B}" type="presParOf" srcId="{2B3331BD-37F3-47B8-ADEA-186A84A05AB1}" destId="{52C8F428-5FD8-4AF2-A5F6-4E7681945D3A}" srcOrd="0" destOrd="0" presId="urn:microsoft.com/office/officeart/2005/8/layout/list1"/>
    <dgm:cxn modelId="{21D665B7-050B-40EA-8245-5EBFF0752A17}" type="presParOf" srcId="{52C8F428-5FD8-4AF2-A5F6-4E7681945D3A}" destId="{208F57C2-538C-4403-9C64-B7500494AF54}" srcOrd="0" destOrd="0" presId="urn:microsoft.com/office/officeart/2005/8/layout/list1"/>
    <dgm:cxn modelId="{968B8138-FAC2-47CD-944F-23E146088006}" type="presParOf" srcId="{52C8F428-5FD8-4AF2-A5F6-4E7681945D3A}" destId="{E3AA5F83-58A0-45DB-AB39-D591E54C98ED}" srcOrd="1" destOrd="0" presId="urn:microsoft.com/office/officeart/2005/8/layout/list1"/>
    <dgm:cxn modelId="{1C10FE51-F9DB-4007-886D-D64098793B12}" type="presParOf" srcId="{2B3331BD-37F3-47B8-ADEA-186A84A05AB1}" destId="{2804D8C8-7AE7-4737-92DC-3E372DC118E7}" srcOrd="1" destOrd="0" presId="urn:microsoft.com/office/officeart/2005/8/layout/list1"/>
    <dgm:cxn modelId="{9C361DCF-7410-4DBE-BF3D-D05068560EE2}" type="presParOf" srcId="{2B3331BD-37F3-47B8-ADEA-186A84A05AB1}" destId="{6357FE45-221E-4B5C-A7B9-6F010E9537ED}" srcOrd="2" destOrd="0" presId="urn:microsoft.com/office/officeart/2005/8/layout/list1"/>
    <dgm:cxn modelId="{D0CABA2A-7993-49BF-AF14-3E12FFB44CDF}" type="presParOf" srcId="{2B3331BD-37F3-47B8-ADEA-186A84A05AB1}" destId="{A4802778-A52B-4A54-8788-6EED3E5FAFBF}" srcOrd="3" destOrd="0" presId="urn:microsoft.com/office/officeart/2005/8/layout/list1"/>
    <dgm:cxn modelId="{7CAFCAFA-750F-4004-9DC1-A678A3B83890}" type="presParOf" srcId="{2B3331BD-37F3-47B8-ADEA-186A84A05AB1}" destId="{1BCEA649-C45F-4234-8C42-5B4AE7575E09}" srcOrd="4" destOrd="0" presId="urn:microsoft.com/office/officeart/2005/8/layout/list1"/>
    <dgm:cxn modelId="{DB8F9105-F683-4261-A2D8-6DE3D4973E74}" type="presParOf" srcId="{1BCEA649-C45F-4234-8C42-5B4AE7575E09}" destId="{C0613545-762A-4F5E-AB83-D8156A90CAF0}" srcOrd="0" destOrd="0" presId="urn:microsoft.com/office/officeart/2005/8/layout/list1"/>
    <dgm:cxn modelId="{E2771F6B-F920-4635-B046-6B3037FCF283}" type="presParOf" srcId="{1BCEA649-C45F-4234-8C42-5B4AE7575E09}" destId="{B443BD13-59ED-4265-B12C-600DA77E0E17}" srcOrd="1" destOrd="0" presId="urn:microsoft.com/office/officeart/2005/8/layout/list1"/>
    <dgm:cxn modelId="{57A90C3C-7C75-4681-8AC8-103F0C6B902A}" type="presParOf" srcId="{2B3331BD-37F3-47B8-ADEA-186A84A05AB1}" destId="{7D2E19DE-03D4-408A-9197-7DEC3C52286A}" srcOrd="5" destOrd="0" presId="urn:microsoft.com/office/officeart/2005/8/layout/list1"/>
    <dgm:cxn modelId="{68497864-C563-47AD-BD2A-22239A704E20}" type="presParOf" srcId="{2B3331BD-37F3-47B8-ADEA-186A84A05AB1}" destId="{1BF36197-8965-43E8-A732-A1CB382FB8FD}" srcOrd="6" destOrd="0" presId="urn:microsoft.com/office/officeart/2005/8/layout/list1"/>
    <dgm:cxn modelId="{E626AD99-C87A-44C6-9A96-20B12D44DBEF}" type="presParOf" srcId="{2B3331BD-37F3-47B8-ADEA-186A84A05AB1}" destId="{54502328-2DD6-4616-800A-5CE1872BE293}" srcOrd="7" destOrd="0" presId="urn:microsoft.com/office/officeart/2005/8/layout/list1"/>
    <dgm:cxn modelId="{2B608B44-31A1-4D82-A396-64948D4C5EAE}" type="presParOf" srcId="{2B3331BD-37F3-47B8-ADEA-186A84A05AB1}" destId="{5D1114AF-EEFF-4443-AB5C-BE441621B9D7}" srcOrd="8" destOrd="0" presId="urn:microsoft.com/office/officeart/2005/8/layout/list1"/>
    <dgm:cxn modelId="{7E334879-D4F8-4508-842A-0F8504088E6C}" type="presParOf" srcId="{5D1114AF-EEFF-4443-AB5C-BE441621B9D7}" destId="{6004C102-E9D7-4095-B405-875AC1FFEF3B}" srcOrd="0" destOrd="0" presId="urn:microsoft.com/office/officeart/2005/8/layout/list1"/>
    <dgm:cxn modelId="{78F9CC28-076F-4C1A-9E6A-CFF6A6E7E83B}" type="presParOf" srcId="{5D1114AF-EEFF-4443-AB5C-BE441621B9D7}" destId="{579F97F0-064F-4230-B314-6D4F37237AD6}" srcOrd="1" destOrd="0" presId="urn:microsoft.com/office/officeart/2005/8/layout/list1"/>
    <dgm:cxn modelId="{A8D4E3BC-7A02-4BD0-85A9-0B968F07EF80}" type="presParOf" srcId="{2B3331BD-37F3-47B8-ADEA-186A84A05AB1}" destId="{9610F201-F269-4717-B8B7-FC4B5F09DBE9}" srcOrd="9" destOrd="0" presId="urn:microsoft.com/office/officeart/2005/8/layout/list1"/>
    <dgm:cxn modelId="{8E04D99A-4E5F-4B06-89E7-A7C879CC8CD2}" type="presParOf" srcId="{2B3331BD-37F3-47B8-ADEA-186A84A05AB1}" destId="{64D122A7-0437-4FC3-8966-79044C286DC7}" srcOrd="10" destOrd="0" presId="urn:microsoft.com/office/officeart/2005/8/layout/list1"/>
    <dgm:cxn modelId="{7CFA43A2-568B-48BD-ACE5-6EE407D13489}" type="presParOf" srcId="{2B3331BD-37F3-47B8-ADEA-186A84A05AB1}" destId="{BE6AAC3D-1884-4762-A698-F3CA28DCF6B6}" srcOrd="11" destOrd="0" presId="urn:microsoft.com/office/officeart/2005/8/layout/list1"/>
    <dgm:cxn modelId="{1861FF5C-C58E-479A-AC88-3D9E16F63090}" type="presParOf" srcId="{2B3331BD-37F3-47B8-ADEA-186A84A05AB1}" destId="{F7D35747-CC27-4D8E-B8F6-91A8EAC907E0}" srcOrd="12" destOrd="0" presId="urn:microsoft.com/office/officeart/2005/8/layout/list1"/>
    <dgm:cxn modelId="{2355858B-31FA-4B83-9DD8-6AC475CDFEDE}" type="presParOf" srcId="{F7D35747-CC27-4D8E-B8F6-91A8EAC907E0}" destId="{808CB7FA-ADC5-46F3-A8AD-A7F5857FD33C}" srcOrd="0" destOrd="0" presId="urn:microsoft.com/office/officeart/2005/8/layout/list1"/>
    <dgm:cxn modelId="{D00E0B25-1141-4DF2-975C-9E5F1D9D0461}" type="presParOf" srcId="{F7D35747-CC27-4D8E-B8F6-91A8EAC907E0}" destId="{10332326-D22A-4B4E-B73C-1D1F2FDDD361}" srcOrd="1" destOrd="0" presId="urn:microsoft.com/office/officeart/2005/8/layout/list1"/>
    <dgm:cxn modelId="{C4C988DA-B1CD-4760-9AE9-C75B0004B9C5}" type="presParOf" srcId="{2B3331BD-37F3-47B8-ADEA-186A84A05AB1}" destId="{A0DB7960-426A-4B89-917A-380FA4E7AC55}" srcOrd="13" destOrd="0" presId="urn:microsoft.com/office/officeart/2005/8/layout/list1"/>
    <dgm:cxn modelId="{6B865580-E6F1-444F-B0A7-5F344A3B1DF3}" type="presParOf" srcId="{2B3331BD-37F3-47B8-ADEA-186A84A05AB1}" destId="{71CD2D79-551B-4450-93E0-5E88EAC4A704}" srcOrd="14" destOrd="0" presId="urn:microsoft.com/office/officeart/2005/8/layout/list1"/>
    <dgm:cxn modelId="{63557666-F2DA-4C68-90C0-28707517837F}" type="presParOf" srcId="{2B3331BD-37F3-47B8-ADEA-186A84A05AB1}" destId="{57324845-9972-4630-A0DB-DE1559374DA3}" srcOrd="15" destOrd="0" presId="urn:microsoft.com/office/officeart/2005/8/layout/list1"/>
    <dgm:cxn modelId="{5A352C40-D09D-4A45-9E4A-04F90CDD001D}" type="presParOf" srcId="{2B3331BD-37F3-47B8-ADEA-186A84A05AB1}" destId="{7DFCB10B-8CD8-47C4-95EF-6A3CC238EFAE}" srcOrd="16" destOrd="0" presId="urn:microsoft.com/office/officeart/2005/8/layout/list1"/>
    <dgm:cxn modelId="{65A41C11-8008-4062-9857-2AA9ABFFBE8C}" type="presParOf" srcId="{7DFCB10B-8CD8-47C4-95EF-6A3CC238EFAE}" destId="{094CAF70-85BC-4EF0-90E6-7EBE0A54832D}" srcOrd="0" destOrd="0" presId="urn:microsoft.com/office/officeart/2005/8/layout/list1"/>
    <dgm:cxn modelId="{7D174B96-C863-44F6-AB3E-1422E098B0D0}" type="presParOf" srcId="{7DFCB10B-8CD8-47C4-95EF-6A3CC238EFAE}" destId="{BE3EB4A7-DB85-4B30-A858-5400D697E33B}" srcOrd="1" destOrd="0" presId="urn:microsoft.com/office/officeart/2005/8/layout/list1"/>
    <dgm:cxn modelId="{DEE5E0CE-DEA3-40FB-9611-FAFDC3AF85A4}" type="presParOf" srcId="{2B3331BD-37F3-47B8-ADEA-186A84A05AB1}" destId="{1E14E999-E49B-4AFF-8529-A768909A4834}" srcOrd="17" destOrd="0" presId="urn:microsoft.com/office/officeart/2005/8/layout/list1"/>
    <dgm:cxn modelId="{10887987-7069-4B4E-AB72-E353477303BE}" type="presParOf" srcId="{2B3331BD-37F3-47B8-ADEA-186A84A05AB1}" destId="{94179044-8C04-4575-BD9C-30934DD59798}" srcOrd="18" destOrd="0" presId="urn:microsoft.com/office/officeart/2005/8/layout/list1"/>
    <dgm:cxn modelId="{01BC36E9-C774-4A9E-804E-1D213BB29C2B}" type="presParOf" srcId="{2B3331BD-37F3-47B8-ADEA-186A84A05AB1}" destId="{5FD5D7F8-C7BC-4D62-9E5D-B89BE24431BF}" srcOrd="19" destOrd="0" presId="urn:microsoft.com/office/officeart/2005/8/layout/list1"/>
    <dgm:cxn modelId="{6785B2B0-E16C-4ABB-B994-4E0F742D4141}" type="presParOf" srcId="{2B3331BD-37F3-47B8-ADEA-186A84A05AB1}" destId="{7E0EABB3-ADD4-44DE-98A7-0DDB271A0A77}" srcOrd="20" destOrd="0" presId="urn:microsoft.com/office/officeart/2005/8/layout/list1"/>
    <dgm:cxn modelId="{D0302FE9-76E2-4328-98CF-7C325A29EE8D}" type="presParOf" srcId="{7E0EABB3-ADD4-44DE-98A7-0DDB271A0A77}" destId="{BEDF2A60-EBED-4317-A46F-ECD647FB0E2E}" srcOrd="0" destOrd="0" presId="urn:microsoft.com/office/officeart/2005/8/layout/list1"/>
    <dgm:cxn modelId="{3D2B77F8-7C4C-4443-B617-EADE558F918F}" type="presParOf" srcId="{7E0EABB3-ADD4-44DE-98A7-0DDB271A0A77}" destId="{A4D18948-BB27-42B5-99A9-E4374B0D9B41}" srcOrd="1" destOrd="0" presId="urn:microsoft.com/office/officeart/2005/8/layout/list1"/>
    <dgm:cxn modelId="{8204F097-A003-41E7-BA3A-B8621C64AC5C}" type="presParOf" srcId="{2B3331BD-37F3-47B8-ADEA-186A84A05AB1}" destId="{9B45E3A3-CC70-40B4-B107-E4A6D1FDCCEB}" srcOrd="21" destOrd="0" presId="urn:microsoft.com/office/officeart/2005/8/layout/list1"/>
    <dgm:cxn modelId="{B2AB0F99-C0D1-4ED0-BA14-FCE242288144}" type="presParOf" srcId="{2B3331BD-37F3-47B8-ADEA-186A84A05AB1}" destId="{D8E66679-6C05-417D-B715-A2EE611C048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556A0-26AF-4C5E-8D5E-2414A6C5EA74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40F9E17-D009-4D70-891A-5D17FB41598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To Develop an automated pipeline for extracting APT-related data from various web sources.</a:t>
          </a:r>
          <a:endParaRPr lang="en-U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292B57-790C-4C7D-BE71-EA46E293551E}" type="parTrans" cxnId="{7DB31E2B-4670-4FEC-8E39-2013BFF23606}">
      <dgm:prSet/>
      <dgm:spPr/>
      <dgm:t>
        <a:bodyPr/>
        <a:lstStyle/>
        <a:p>
          <a:endParaRPr lang="en-US"/>
        </a:p>
      </dgm:t>
    </dgm:pt>
    <dgm:pt modelId="{6524660B-55C8-4194-91A0-2DBE456855F1}" type="sibTrans" cxnId="{7DB31E2B-4670-4FEC-8E39-2013BFF23606}">
      <dgm:prSet/>
      <dgm:spPr/>
      <dgm:t>
        <a:bodyPr/>
        <a:lstStyle/>
        <a:p>
          <a:endParaRPr lang="en-US"/>
        </a:p>
      </dgm:t>
    </dgm:pt>
    <dgm:pt modelId="{11AA1BB5-69D6-45BD-88E6-0A7CFA4ACA4D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Design algorithms to identify threat actor names and identities from unstructured data. </a:t>
          </a:r>
        </a:p>
      </dgm:t>
    </dgm:pt>
    <dgm:pt modelId="{FEF37804-1CD7-49FE-A940-EE0FEDB37899}" type="parTrans" cxnId="{0D6800E1-DE89-4B07-A039-E9EF75BB4A55}">
      <dgm:prSet/>
      <dgm:spPr/>
      <dgm:t>
        <a:bodyPr/>
        <a:lstStyle/>
        <a:p>
          <a:endParaRPr lang="en-US"/>
        </a:p>
      </dgm:t>
    </dgm:pt>
    <dgm:pt modelId="{F0633796-2168-415D-BB11-477FA5FB81B0}" type="sibTrans" cxnId="{0D6800E1-DE89-4B07-A039-E9EF75BB4A55}">
      <dgm:prSet/>
      <dgm:spPr/>
      <dgm:t>
        <a:bodyPr/>
        <a:lstStyle/>
        <a:p>
          <a:endParaRPr lang="en-US"/>
        </a:p>
      </dgm:t>
    </dgm:pt>
    <dgm:pt modelId="{498761F1-7487-47A3-B15C-966F34DAD695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Build a comprehensive knowledge graph</a:t>
          </a:r>
        </a:p>
      </dgm:t>
    </dgm:pt>
    <dgm:pt modelId="{E46577B3-BBBD-4308-8AA4-5BA234EBEF26}" type="parTrans" cxnId="{60519EFA-0E73-470D-866E-F7C39B56CA73}">
      <dgm:prSet/>
      <dgm:spPr/>
      <dgm:t>
        <a:bodyPr/>
        <a:lstStyle/>
        <a:p>
          <a:endParaRPr lang="en-US"/>
        </a:p>
      </dgm:t>
    </dgm:pt>
    <dgm:pt modelId="{37AF7040-92F7-4390-AC37-6BA94C68CCA1}" type="sibTrans" cxnId="{60519EFA-0E73-470D-866E-F7C39B56CA73}">
      <dgm:prSet/>
      <dgm:spPr/>
      <dgm:t>
        <a:bodyPr/>
        <a:lstStyle/>
        <a:p>
          <a:endParaRPr lang="en-US"/>
        </a:p>
      </dgm:t>
    </dgm:pt>
    <dgm:pt modelId="{020ED8A4-F92F-430F-8F81-1EEB0D5093BE}" type="pres">
      <dgm:prSet presAssocID="{51D556A0-26AF-4C5E-8D5E-2414A6C5EA74}" presName="linear" presStyleCnt="0">
        <dgm:presLayoutVars>
          <dgm:animLvl val="lvl"/>
          <dgm:resizeHandles val="exact"/>
        </dgm:presLayoutVars>
      </dgm:prSet>
      <dgm:spPr/>
    </dgm:pt>
    <dgm:pt modelId="{1EF4EA8D-3C5C-4B57-84C3-0A092DC09C72}" type="pres">
      <dgm:prSet presAssocID="{240F9E17-D009-4D70-891A-5D17FB4159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B3FAED-F4B6-49DF-B4CC-9FEB10BF34C3}" type="pres">
      <dgm:prSet presAssocID="{6524660B-55C8-4194-91A0-2DBE456855F1}" presName="spacer" presStyleCnt="0"/>
      <dgm:spPr/>
    </dgm:pt>
    <dgm:pt modelId="{61284C48-C1EB-4D3D-B838-B12ADB5811BF}" type="pres">
      <dgm:prSet presAssocID="{11AA1BB5-69D6-45BD-88E6-0A7CFA4ACA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8B12EA-87A2-4E08-834E-C63D05A4FAFE}" type="pres">
      <dgm:prSet presAssocID="{F0633796-2168-415D-BB11-477FA5FB81B0}" presName="spacer" presStyleCnt="0"/>
      <dgm:spPr/>
    </dgm:pt>
    <dgm:pt modelId="{41E92DA4-7C7C-4F2A-9833-D08F5108ACEA}" type="pres">
      <dgm:prSet presAssocID="{498761F1-7487-47A3-B15C-966F34DAD6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B31E2B-4670-4FEC-8E39-2013BFF23606}" srcId="{51D556A0-26AF-4C5E-8D5E-2414A6C5EA74}" destId="{240F9E17-D009-4D70-891A-5D17FB415980}" srcOrd="0" destOrd="0" parTransId="{2B292B57-790C-4C7D-BE71-EA46E293551E}" sibTransId="{6524660B-55C8-4194-91A0-2DBE456855F1}"/>
    <dgm:cxn modelId="{E610DF7A-028C-470D-82BF-65EEBF5A118C}" type="presOf" srcId="{498761F1-7487-47A3-B15C-966F34DAD695}" destId="{41E92DA4-7C7C-4F2A-9833-D08F5108ACEA}" srcOrd="0" destOrd="0" presId="urn:microsoft.com/office/officeart/2005/8/layout/vList2"/>
    <dgm:cxn modelId="{F5311DB3-965E-4136-8685-C6D004A17CAF}" type="presOf" srcId="{240F9E17-D009-4D70-891A-5D17FB415980}" destId="{1EF4EA8D-3C5C-4B57-84C3-0A092DC09C72}" srcOrd="0" destOrd="0" presId="urn:microsoft.com/office/officeart/2005/8/layout/vList2"/>
    <dgm:cxn modelId="{2B04B9CC-40AD-44A3-A2EC-84E647A5A167}" type="presOf" srcId="{51D556A0-26AF-4C5E-8D5E-2414A6C5EA74}" destId="{020ED8A4-F92F-430F-8F81-1EEB0D5093BE}" srcOrd="0" destOrd="0" presId="urn:microsoft.com/office/officeart/2005/8/layout/vList2"/>
    <dgm:cxn modelId="{0D6800E1-DE89-4B07-A039-E9EF75BB4A55}" srcId="{51D556A0-26AF-4C5E-8D5E-2414A6C5EA74}" destId="{11AA1BB5-69D6-45BD-88E6-0A7CFA4ACA4D}" srcOrd="1" destOrd="0" parTransId="{FEF37804-1CD7-49FE-A940-EE0FEDB37899}" sibTransId="{F0633796-2168-415D-BB11-477FA5FB81B0}"/>
    <dgm:cxn modelId="{6AE50CF1-6F4B-4802-9EE4-95812332383D}" type="presOf" srcId="{11AA1BB5-69D6-45BD-88E6-0A7CFA4ACA4D}" destId="{61284C48-C1EB-4D3D-B838-B12ADB5811BF}" srcOrd="0" destOrd="0" presId="urn:microsoft.com/office/officeart/2005/8/layout/vList2"/>
    <dgm:cxn modelId="{60519EFA-0E73-470D-866E-F7C39B56CA73}" srcId="{51D556A0-26AF-4C5E-8D5E-2414A6C5EA74}" destId="{498761F1-7487-47A3-B15C-966F34DAD695}" srcOrd="2" destOrd="0" parTransId="{E46577B3-BBBD-4308-8AA4-5BA234EBEF26}" sibTransId="{37AF7040-92F7-4390-AC37-6BA94C68CCA1}"/>
    <dgm:cxn modelId="{FAA1D9AC-B1D3-4323-B6DA-B6E5AB279B4A}" type="presParOf" srcId="{020ED8A4-F92F-430F-8F81-1EEB0D5093BE}" destId="{1EF4EA8D-3C5C-4B57-84C3-0A092DC09C72}" srcOrd="0" destOrd="0" presId="urn:microsoft.com/office/officeart/2005/8/layout/vList2"/>
    <dgm:cxn modelId="{7F0E569D-730C-4E66-BECF-A06D2C23CA6B}" type="presParOf" srcId="{020ED8A4-F92F-430F-8F81-1EEB0D5093BE}" destId="{FFB3FAED-F4B6-49DF-B4CC-9FEB10BF34C3}" srcOrd="1" destOrd="0" presId="urn:microsoft.com/office/officeart/2005/8/layout/vList2"/>
    <dgm:cxn modelId="{294E3142-1EDA-4DBE-83FF-FD401C5833DD}" type="presParOf" srcId="{020ED8A4-F92F-430F-8F81-1EEB0D5093BE}" destId="{61284C48-C1EB-4D3D-B838-B12ADB5811BF}" srcOrd="2" destOrd="0" presId="urn:microsoft.com/office/officeart/2005/8/layout/vList2"/>
    <dgm:cxn modelId="{55878C84-E6E9-4A6B-891C-45617927072E}" type="presParOf" srcId="{020ED8A4-F92F-430F-8F81-1EEB0D5093BE}" destId="{EC8B12EA-87A2-4E08-834E-C63D05A4FAFE}" srcOrd="3" destOrd="0" presId="urn:microsoft.com/office/officeart/2005/8/layout/vList2"/>
    <dgm:cxn modelId="{23D34E85-DF60-4B6C-BC44-B33F8836FDEC}" type="presParOf" srcId="{020ED8A4-F92F-430F-8F81-1EEB0D5093BE}" destId="{41E92DA4-7C7C-4F2A-9833-D08F5108AC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7FE45-221E-4B5C-A7B9-6F010E9537ED}">
      <dsp:nvSpPr>
        <dsp:cNvPr id="0" name=""/>
        <dsp:cNvSpPr/>
      </dsp:nvSpPr>
      <dsp:spPr>
        <a:xfrm>
          <a:off x="0" y="336933"/>
          <a:ext cx="879023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A5F83-58A0-45DB-AB39-D591E54C98ED}">
      <dsp:nvSpPr>
        <dsp:cNvPr id="0" name=""/>
        <dsp:cNvSpPr/>
      </dsp:nvSpPr>
      <dsp:spPr>
        <a:xfrm>
          <a:off x="439511" y="41733"/>
          <a:ext cx="6153164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2575" tIns="0" rIns="2325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Recap (Problem Statement &amp; Objectives)</a:t>
          </a:r>
        </a:p>
      </dsp:txBody>
      <dsp:txXfrm>
        <a:off x="468332" y="70554"/>
        <a:ext cx="6095522" cy="532758"/>
      </dsp:txXfrm>
    </dsp:sp>
    <dsp:sp modelId="{1BF36197-8965-43E8-A732-A1CB382FB8FD}">
      <dsp:nvSpPr>
        <dsp:cNvPr id="0" name=""/>
        <dsp:cNvSpPr/>
      </dsp:nvSpPr>
      <dsp:spPr>
        <a:xfrm>
          <a:off x="0" y="1244133"/>
          <a:ext cx="879023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3BD13-59ED-4265-B12C-600DA77E0E17}">
      <dsp:nvSpPr>
        <dsp:cNvPr id="0" name=""/>
        <dsp:cNvSpPr/>
      </dsp:nvSpPr>
      <dsp:spPr>
        <a:xfrm>
          <a:off x="439511" y="948933"/>
          <a:ext cx="6153164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2575" tIns="0" rIns="2325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Arial" panose="020B0604020202020204" pitchFamily="34" charset="0"/>
              <a:cs typeface="Arial" panose="020B0604020202020204" pitchFamily="34" charset="0"/>
            </a:rPr>
            <a:t>Project Scope and Business Objectives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332" y="977754"/>
        <a:ext cx="6095522" cy="532758"/>
      </dsp:txXfrm>
    </dsp:sp>
    <dsp:sp modelId="{64D122A7-0437-4FC3-8966-79044C286DC7}">
      <dsp:nvSpPr>
        <dsp:cNvPr id="0" name=""/>
        <dsp:cNvSpPr/>
      </dsp:nvSpPr>
      <dsp:spPr>
        <a:xfrm>
          <a:off x="0" y="2151333"/>
          <a:ext cx="879023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F97F0-064F-4230-B314-6D4F37237AD6}">
      <dsp:nvSpPr>
        <dsp:cNvPr id="0" name=""/>
        <dsp:cNvSpPr/>
      </dsp:nvSpPr>
      <dsp:spPr>
        <a:xfrm>
          <a:off x="439511" y="1856133"/>
          <a:ext cx="6153164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2575" tIns="0" rIns="2325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List of the Features</a:t>
          </a:r>
        </a:p>
      </dsp:txBody>
      <dsp:txXfrm>
        <a:off x="468332" y="1884954"/>
        <a:ext cx="6095522" cy="532758"/>
      </dsp:txXfrm>
    </dsp:sp>
    <dsp:sp modelId="{71CD2D79-551B-4450-93E0-5E88EAC4A704}">
      <dsp:nvSpPr>
        <dsp:cNvPr id="0" name=""/>
        <dsp:cNvSpPr/>
      </dsp:nvSpPr>
      <dsp:spPr>
        <a:xfrm>
          <a:off x="0" y="3058533"/>
          <a:ext cx="879023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32326-D22A-4B4E-B73C-1D1F2FDDD361}">
      <dsp:nvSpPr>
        <dsp:cNvPr id="0" name=""/>
        <dsp:cNvSpPr/>
      </dsp:nvSpPr>
      <dsp:spPr>
        <a:xfrm>
          <a:off x="439511" y="2763333"/>
          <a:ext cx="6153164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2575" tIns="0" rIns="2325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Functional and Non-Functional requirements</a:t>
          </a:r>
        </a:p>
      </dsp:txBody>
      <dsp:txXfrm>
        <a:off x="468332" y="2792154"/>
        <a:ext cx="6095522" cy="532758"/>
      </dsp:txXfrm>
    </dsp:sp>
    <dsp:sp modelId="{94179044-8C04-4575-BD9C-30934DD59798}">
      <dsp:nvSpPr>
        <dsp:cNvPr id="0" name=""/>
        <dsp:cNvSpPr/>
      </dsp:nvSpPr>
      <dsp:spPr>
        <a:xfrm>
          <a:off x="0" y="3965733"/>
          <a:ext cx="879023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EB4A7-DB85-4B30-A858-5400D697E33B}">
      <dsp:nvSpPr>
        <dsp:cNvPr id="0" name=""/>
        <dsp:cNvSpPr/>
      </dsp:nvSpPr>
      <dsp:spPr>
        <a:xfrm>
          <a:off x="439511" y="3670533"/>
          <a:ext cx="6153164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2575" tIns="0" rIns="2325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Current Working </a:t>
          </a:r>
        </a:p>
      </dsp:txBody>
      <dsp:txXfrm>
        <a:off x="468332" y="3699354"/>
        <a:ext cx="6095522" cy="532758"/>
      </dsp:txXfrm>
    </dsp:sp>
    <dsp:sp modelId="{D8E66679-6C05-417D-B715-A2EE611C0482}">
      <dsp:nvSpPr>
        <dsp:cNvPr id="0" name=""/>
        <dsp:cNvSpPr/>
      </dsp:nvSpPr>
      <dsp:spPr>
        <a:xfrm>
          <a:off x="0" y="4872933"/>
          <a:ext cx="879023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18948-BB27-42B5-99A9-E4374B0D9B41}">
      <dsp:nvSpPr>
        <dsp:cNvPr id="0" name=""/>
        <dsp:cNvSpPr/>
      </dsp:nvSpPr>
      <dsp:spPr>
        <a:xfrm>
          <a:off x="439511" y="4577733"/>
          <a:ext cx="6153164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2575" tIns="0" rIns="23257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en-US" sz="2000" b="1" kern="1200" baseline="0" dirty="0">
              <a:latin typeface="Arial" panose="020B0604020202020204" pitchFamily="34" charset="0"/>
              <a:cs typeface="Arial" panose="020B0604020202020204" pitchFamily="34" charset="0"/>
            </a:rPr>
            <a:t> Timeline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8332" y="4606554"/>
        <a:ext cx="6095522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4EA8D-3C5C-4B57-84C3-0A092DC09C72}">
      <dsp:nvSpPr>
        <dsp:cNvPr id="0" name=""/>
        <dsp:cNvSpPr/>
      </dsp:nvSpPr>
      <dsp:spPr>
        <a:xfrm>
          <a:off x="0" y="47844"/>
          <a:ext cx="10515600" cy="13513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To Develop an automated pipeline for extracting APT-related data from various web sources.</a:t>
          </a:r>
          <a:endParaRPr lang="en-US" sz="35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967" y="113811"/>
        <a:ext cx="10383666" cy="1219415"/>
      </dsp:txXfrm>
    </dsp:sp>
    <dsp:sp modelId="{61284C48-C1EB-4D3D-B838-B12ADB5811BF}">
      <dsp:nvSpPr>
        <dsp:cNvPr id="0" name=""/>
        <dsp:cNvSpPr/>
      </dsp:nvSpPr>
      <dsp:spPr>
        <a:xfrm>
          <a:off x="0" y="1499994"/>
          <a:ext cx="10515600" cy="13513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Design algorithms to identify threat actor names and identities from unstructured data. </a:t>
          </a:r>
        </a:p>
      </dsp:txBody>
      <dsp:txXfrm>
        <a:off x="65967" y="1565961"/>
        <a:ext cx="10383666" cy="1219415"/>
      </dsp:txXfrm>
    </dsp:sp>
    <dsp:sp modelId="{41E92DA4-7C7C-4F2A-9833-D08F5108ACEA}">
      <dsp:nvSpPr>
        <dsp:cNvPr id="0" name=""/>
        <dsp:cNvSpPr/>
      </dsp:nvSpPr>
      <dsp:spPr>
        <a:xfrm>
          <a:off x="0" y="2952143"/>
          <a:ext cx="10515600" cy="13513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rial" panose="020B0604020202020204" pitchFamily="34" charset="0"/>
              <a:cs typeface="Arial" panose="020B0604020202020204" pitchFamily="34" charset="0"/>
            </a:rPr>
            <a:t>Build a comprehensive knowledge graph</a:t>
          </a:r>
        </a:p>
      </dsp:txBody>
      <dsp:txXfrm>
        <a:off x="65967" y="3018110"/>
        <a:ext cx="10383666" cy="1219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F4A70-F5BC-49BF-90F2-87F9C0401D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C8323-17A1-4333-9009-B3B01128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C8323-17A1-4333-9009-B3B0112823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88564E6-1C42-442F-BCD2-D699A607BA07}" type="datetime1">
              <a:rPr lang="de-DE" smtClean="0"/>
              <a:t>21.11.2024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021DB-902E-415A-AFE9-92F35C5626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10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dirty="0"/>
              <a:t>Problem statement explained with stat and also    explain the impacts at the last</a:t>
            </a:r>
          </a:p>
          <a:p>
            <a:r>
              <a:rPr lang="en-US" b="1" dirty="0"/>
              <a:t>What is APT?</a:t>
            </a:r>
          </a:p>
          <a:p>
            <a:r>
              <a:rPr lang="en-US" dirty="0"/>
              <a:t>An </a:t>
            </a:r>
            <a:r>
              <a:rPr lang="en-US" b="1" dirty="0"/>
              <a:t>Advanced Persistent Threat (APT)</a:t>
            </a:r>
            <a:r>
              <a:rPr lang="en-US" dirty="0"/>
              <a:t> is when skilled hackers break into a computer system and stay there for a long time without being noticed.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</a:t>
            </a:r>
            <a:r>
              <a:rPr lang="en-US" dirty="0"/>
              <a:t> means they use clever techniques to get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Persistent</a:t>
            </a:r>
            <a:r>
              <a:rPr lang="en-US" dirty="0"/>
              <a:t> means they keep trying to stay hidden and keep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</a:t>
            </a:r>
            <a:r>
              <a:rPr lang="en-US" dirty="0"/>
              <a:t> means they can steal information or cause problems for the organization.</a:t>
            </a:r>
          </a:p>
          <a:p>
            <a:r>
              <a:rPr lang="en-US" dirty="0"/>
              <a:t>So, APTs are serious attacks where hackers quietly work to achieve their goals over time.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88564E6-1C42-442F-BCD2-D699A607BA07}" type="datetime1">
              <a:rPr lang="de-DE" smtClean="0"/>
              <a:t>21.11.2024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021DB-902E-415A-AFE9-92F35C5626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9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CAGR: </a:t>
            </a:r>
            <a:r>
              <a:rPr lang="en-AT" b="0" i="0" dirty="0">
                <a:solidFill>
                  <a:srgbClr val="1F1F1F"/>
                </a:solidFill>
                <a:effectLst/>
                <a:latin typeface="Google Sans"/>
              </a:rPr>
              <a:t>compound annual growth rate</a:t>
            </a:r>
          </a:p>
          <a:p>
            <a:br>
              <a:rPr lang="en-AT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C8323-17A1-4333-9009-B3B0112823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3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Components of TTPs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Tactics: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Definition:</a:t>
            </a:r>
            <a:r>
              <a:rPr lang="en-US" dirty="0"/>
              <a:t> The </a:t>
            </a:r>
            <a:r>
              <a:rPr lang="en-US" i="1" dirty="0"/>
              <a:t>why</a:t>
            </a:r>
            <a:r>
              <a:rPr lang="en-US" dirty="0"/>
              <a:t> behind an attack—the overarching goals or objectives the attacker wants to achieve.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Examples: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Initial Access: Gaining entry into a target's system.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Exfiltration: Stealing sensitive data.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Persistence: Maintaining long-term access to a system.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Techniques: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Definition:</a:t>
            </a:r>
            <a:r>
              <a:rPr lang="en-US" dirty="0"/>
              <a:t> The </a:t>
            </a:r>
            <a:r>
              <a:rPr lang="en-US" i="1" dirty="0"/>
              <a:t>how</a:t>
            </a:r>
            <a:r>
              <a:rPr lang="en-US" dirty="0"/>
              <a:t>—specific methods or actions used by attackers to achieve their tactical objectives.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Examples: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Phishing: Sending fake emails to trick users into revealing sensitive information.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Credential Dumping: Extracting password hashes from a compromised system.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Lateral Movement: Moving between systems within a network.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Procedures: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Definition:</a:t>
            </a:r>
            <a:r>
              <a:rPr lang="en-US" dirty="0"/>
              <a:t> The </a:t>
            </a:r>
            <a:r>
              <a:rPr lang="en-US" i="1" dirty="0"/>
              <a:t>specific implementation</a:t>
            </a:r>
            <a:r>
              <a:rPr lang="en-US" dirty="0"/>
              <a:t> or detailed steps of a technique, tailored to the attacker's tools, expertise, or preferences.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Examples: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 phishing attack using a cloned website with a login form.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Mimikatz</a:t>
            </a:r>
            <a:r>
              <a:rPr lang="en-US" dirty="0"/>
              <a:t> to extract passwords during credential dumping.</a:t>
            </a:r>
          </a:p>
          <a:p>
            <a:r>
              <a:rPr lang="en-US" b="1" dirty="0"/>
              <a:t>Importance of TTPs in Cybersecurity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Threat Actor Profiling: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Helps identify and attribute attacks to specific groups by analyzing their unique patterns and behavior.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Advanced Persistent Threat (APT) groups often have distinct TTPs.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Incident Response: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Enables security teams to detect, respond to, and mitigate threats effectively by recognizing familiar tactics or techniques.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Threat Intelligence: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insights into emerging attack methods, allowing organizations to update defenses proactively.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Frameworks: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TTPs are the foundation of cybersecurity frameworks like </a:t>
            </a:r>
            <a:r>
              <a:rPr lang="en-US" b="1" dirty="0"/>
              <a:t>MITRE ATT&amp;CK</a:t>
            </a:r>
            <a:r>
              <a:rPr lang="en-US" dirty="0"/>
              <a:t>, which categorizes and maps TTPs for various threat actors.</a:t>
            </a:r>
          </a:p>
          <a:p>
            <a:r>
              <a:rPr lang="en-US" b="1" dirty="0"/>
              <a:t>Example: TTPs in an APT Attack</a:t>
            </a:r>
          </a:p>
          <a:p>
            <a:r>
              <a:rPr lang="en-US" b="1" dirty="0" err="1"/>
              <a:t>LevelExampleTactic</a:t>
            </a:r>
            <a:r>
              <a:rPr lang="en-US" dirty="0" err="1"/>
              <a:t>Initial</a:t>
            </a:r>
            <a:r>
              <a:rPr lang="en-US" dirty="0"/>
              <a:t> </a:t>
            </a:r>
            <a:r>
              <a:rPr lang="en-US" dirty="0" err="1"/>
              <a:t>Access</a:t>
            </a:r>
            <a:r>
              <a:rPr lang="en-US" b="1" dirty="0" err="1"/>
              <a:t>Technique</a:t>
            </a:r>
            <a:r>
              <a:rPr lang="en-US" dirty="0" err="1"/>
              <a:t>Spear</a:t>
            </a:r>
            <a:r>
              <a:rPr lang="en-US" dirty="0"/>
              <a:t> Phishing </a:t>
            </a:r>
            <a:r>
              <a:rPr lang="en-US" dirty="0" err="1"/>
              <a:t>Email</a:t>
            </a:r>
            <a:r>
              <a:rPr lang="en-US" b="1" dirty="0" err="1"/>
              <a:t>Procedure</a:t>
            </a:r>
            <a:r>
              <a:rPr lang="en-US" dirty="0" err="1"/>
              <a:t>Sending</a:t>
            </a:r>
            <a:r>
              <a:rPr lang="en-US" dirty="0"/>
              <a:t> emails with malicious Word documents that execute a macro to install </a:t>
            </a:r>
            <a:r>
              <a:rPr lang="en-US" dirty="0" err="1"/>
              <a:t>malware.</a:t>
            </a:r>
            <a:r>
              <a:rPr lang="en-US" b="1" dirty="0" err="1"/>
              <a:t>Relationship</a:t>
            </a:r>
            <a:r>
              <a:rPr lang="en-US" b="1" dirty="0"/>
              <a:t> Between TTPs and Knowledge Graphs</a:t>
            </a:r>
          </a:p>
          <a:p>
            <a:r>
              <a:rPr lang="en-US" dirty="0"/>
              <a:t>In your </a:t>
            </a:r>
            <a:r>
              <a:rPr lang="en-US" b="1" dirty="0"/>
              <a:t>Threat Actor Profiler</a:t>
            </a:r>
            <a:r>
              <a:rPr lang="en-US" dirty="0"/>
              <a:t> project, TTPs will play a critical role in identifying and mapping relationships between: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 Actors</a:t>
            </a:r>
            <a:r>
              <a:rPr lang="en-US" dirty="0"/>
              <a:t> (e.g., APT29),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Techniques</a:t>
            </a:r>
            <a:r>
              <a:rPr lang="en-US" dirty="0"/>
              <a:t> they use (e.g., Spear Phishing),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Tactics</a:t>
            </a:r>
            <a:r>
              <a:rPr lang="en-US" dirty="0"/>
              <a:t> they pursue (e.g., Initial Access),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Victim Organizations</a:t>
            </a:r>
            <a:r>
              <a:rPr lang="en-US" dirty="0"/>
              <a:t> they target.</a:t>
            </a:r>
          </a:p>
          <a:p>
            <a:r>
              <a:rPr lang="en-US" dirty="0"/>
              <a:t>This mapping helps to visually and semantically represent the behavior of threat actors, enabling better analysis and understanding of cyber threats.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C8323-17A1-4333-9009-B3B0112823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C8323-17A1-4333-9009-B3B0112823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C8323-17A1-4333-9009-B3B0112823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C8323-17A1-4333-9009-B3B0112823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7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C8323-17A1-4333-9009-B3B0112823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0681-97C8-065D-A415-B818D0AC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8449F-A979-40D8-BE54-9141DEA87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EF16-8F26-58DB-4854-630EC7C4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0073C-5683-16B5-656B-B7540755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9A60-7401-E1D9-A376-C4443939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7907-F5EA-D11A-B55D-F0F5778F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CA6EB-57B5-DC4C-8CB8-C0405D3BC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6E80-35A0-E0FF-747C-8E035CE2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B4707-9333-5C76-E95F-F3FC735B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733D-B98D-2DD0-F13A-9176F4B5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9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E11F4-4F73-37BF-4B68-F9EE47471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367E2-D232-19D8-01E6-DB199B5E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3DCB-FCD0-84E3-ACE2-36AB670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1018-5023-FE17-9C1E-30AA6966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0E77-1B05-AF9F-C90D-085597C0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2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C29B-545E-08D6-00F6-5D257928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A013-8EE8-BDE6-410C-962DAC06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CCA1-5030-309C-7523-CBB69BF0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2BD3-48AF-963C-B362-52D5F3AC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A4C4-A63E-FF89-7AE4-36D5C897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1A58-4B45-49E8-F670-08712419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D5CD-E1E9-E2B5-BFBA-6FE2D150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CEC1-4DDA-0900-720E-3B304A0A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1614-F574-8672-9716-068CF103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3079-59F2-A23E-68B3-2BF105C8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6072-6F9D-FBB8-B826-0EC7963C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2CC9-AD5C-42B5-2BD8-29FFEFAE6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54BA1-C958-9136-C1CE-212A0120F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39A75-92FD-B153-6BE4-974E03B3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0309-55F4-2EC7-AAE7-A0B39CDF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1C50A-E589-588B-EE0E-DEBCAF89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9A4-9545-DC71-FDB4-97B6BA71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A157-8D3E-6B30-5E27-08B11431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011AA-7CCD-7643-1160-B35DB298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760D-F521-5DE7-6ABF-573C602A0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6E959-D14B-D337-1A64-08597C580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21F83-5EF7-129B-B69F-C9285710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3A9C6-203F-85EC-34FE-9499720E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BE4C1-D6F6-DB93-FBD4-0868CF21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5C9A-1B14-6ABA-A367-0D91979D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7AC34-B19C-FB1D-463F-BC0A0ADE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55386-5262-B20C-B808-BA7E41C2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9E663-A311-ED7F-9C20-8649A1B7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63A4-B8B1-FB0F-474D-3C29725D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4D5DC-B6DC-274D-7F30-CD7D5A93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16BA-9B69-D607-9789-84567447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2FEC-5323-3706-74CD-6748904B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AEBF-9305-AF93-C32F-B5637317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295AF-68B1-F4FA-16FD-4004E7FE0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01E49-8057-70AC-B19B-29CAD183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E2DE-DC48-151D-F489-A486C3F5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576B-D0AD-7136-66E4-FAD7FF0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E89F-2486-3BF2-5EDB-F2A00A75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4E517-FB06-C3C2-0806-9121A50AA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05D2-3DCD-14A7-735F-9988F0815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16FBB-54D3-BEB9-5B03-47DF224C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27297-DE54-5AFB-8651-747CFCF7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930E6-ADBA-1832-41BF-760FB009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EF501-8EFE-F704-F833-CBDC32CB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38286-A132-0A27-5646-5A08BB92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DC69-CD24-AA3A-0A32-1CA99DF7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81046-5B35-46D0-B9C8-30D9043A2D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3809B-0F63-2F6A-7502-0997A2CAB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A06C-E6B3-1E9E-1C25-8816E8981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FDA32-E063-4D23-A456-F3BBA0D1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ttack.mitr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blog/emerging-threats/cybersecurity-statist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ybersecurityventures.com/cybercrime-damage-costs-10-trillion-by-2025/" TargetMode="External"/><Relationship Id="rId4" Type="http://schemas.openxmlformats.org/officeDocument/2006/relationships/hyperlink" Target="https://www.ibm.com/reports/data-brea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24E1-174A-6524-850A-08395DDD9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0" y="956021"/>
            <a:ext cx="9144000" cy="7752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Title: </a:t>
            </a:r>
            <a:r>
              <a:rPr lang="en-US" sz="6000" b="1" dirty="0"/>
              <a:t>Actor Threat Profiling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6397-19C0-87A5-9807-31E41E2CD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690" y="2171533"/>
            <a:ext cx="9144000" cy="1655762"/>
          </a:xfrm>
        </p:spPr>
        <p:txBody>
          <a:bodyPr/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 Attiq Ahmed Afsar</a:t>
            </a:r>
            <a:br>
              <a:rPr lang="en-US" dirty="0"/>
            </a:br>
            <a:r>
              <a:rPr lang="en-US" dirty="0"/>
              <a:t>Husnain Ahmed </a:t>
            </a:r>
          </a:p>
          <a:p>
            <a:endParaRPr lang="en-US" dirty="0"/>
          </a:p>
        </p:txBody>
      </p:sp>
      <p:pic>
        <p:nvPicPr>
          <p:cNvPr id="1026" name="Picture 2" descr="Pak-Austria Fachhochschule">
            <a:extLst>
              <a:ext uri="{FF2B5EF4-FFF2-40B4-BE49-F238E27FC236}">
                <a16:creationId xmlns:a16="http://schemas.microsoft.com/office/drawing/2014/main" id="{9A7CC624-D9FC-8C84-E423-99431B6D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4862854"/>
            <a:ext cx="1734356" cy="169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1DF243C4-0AA7-23F1-1CC2-99E38556BC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01" b="7946"/>
          <a:stretch/>
        </p:blipFill>
        <p:spPr>
          <a:xfrm>
            <a:off x="10256507" y="5160579"/>
            <a:ext cx="1739462" cy="1290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8B08B2-F5D5-3F88-5918-D6ED257890E3}"/>
              </a:ext>
            </a:extLst>
          </p:cNvPr>
          <p:cNvSpPr txBox="1"/>
          <p:nvPr/>
        </p:nvSpPr>
        <p:spPr>
          <a:xfrm>
            <a:off x="1858298" y="3827295"/>
            <a:ext cx="82408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Industrial Supervisor:                                               Academic Supervisor:</a:t>
            </a:r>
          </a:p>
          <a:p>
            <a:pPr defTabSz="685800"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Dr. Nabeel Ahmed Awan                                              Dr.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Musadaq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Mansoor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Cydea Tech. (Pvt.) Ltd.                                                   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1532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6F59D-D89F-5F28-EF5F-B5AEFCB56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B546-5DB6-E9B1-5E34-C339AE8E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U1:Data Crawling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E6CF-BB84-6F4B-9822-DD65CE65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05C521-EBA0-B18E-CA90-72765BA3C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90894"/>
              </p:ext>
            </p:extLst>
          </p:nvPr>
        </p:nvGraphicFramePr>
        <p:xfrm>
          <a:off x="654908" y="1569308"/>
          <a:ext cx="10698892" cy="4819757"/>
        </p:xfrm>
        <a:graphic>
          <a:graphicData uri="http://schemas.openxmlformats.org/drawingml/2006/table">
            <a:tbl>
              <a:tblPr firstRow="1" firstCol="1" bandRow="1"/>
              <a:tblGrid>
                <a:gridCol w="2507272">
                  <a:extLst>
                    <a:ext uri="{9D8B030D-6E8A-4147-A177-3AD203B41FA5}">
                      <a16:colId xmlns:a16="http://schemas.microsoft.com/office/drawing/2014/main" val="193201459"/>
                    </a:ext>
                  </a:extLst>
                </a:gridCol>
                <a:gridCol w="8191620">
                  <a:extLst>
                    <a:ext uri="{9D8B030D-6E8A-4147-A177-3AD203B41FA5}">
                      <a16:colId xmlns:a16="http://schemas.microsoft.com/office/drawing/2014/main" val="3808794739"/>
                    </a:ext>
                  </a:extLst>
                </a:gridCol>
              </a:tblGrid>
              <a:tr h="41815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n-US" sz="3200" b="0" i="0" u="none" strike="noStrike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Automated Data Extraction</a:t>
                      </a:r>
                      <a:endParaRPr lang="en-US" sz="3200" b="0" i="0" u="none" strike="noStrike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92972"/>
                  </a:ext>
                </a:extLst>
              </a:tr>
              <a:tr h="41815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  <a:endParaRPr lang="en-US" sz="3200" b="0" i="0" u="none" strike="noStrike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lang="en-US" sz="3200" b="0" i="0" u="none" strike="noStrike" dirty="0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2388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3200" b="0" i="0" u="none" strike="noStrike" dirty="0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Gathers APT-related data from multiple publicly available sources like MITRE Attack and cyber forums.</a:t>
                      </a:r>
                      <a:endParaRPr lang="en-US" sz="3200" b="0" i="0" u="none" strike="noStrike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741615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  <a:endParaRPr lang="en-US" sz="3200" b="0" i="0" u="none" strike="noStrike" dirty="0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1. Identify sources.</a:t>
                      </a:r>
                      <a:b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2. Extract data using web crawling or APIs.</a:t>
                      </a:r>
                      <a:b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3. Preprocess and format the data for storage.</a:t>
                      </a:r>
                      <a:endParaRPr lang="en-US" sz="3200" b="0" i="0" u="none" strike="noStrike" dirty="0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43421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Preconditions</a:t>
                      </a:r>
                      <a:endParaRPr lang="en-US" sz="3200" b="0" i="0" u="none" strike="noStrike" dirty="0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7472" marR="0" indent="-347472" algn="l" rtl="0" fontAlgn="t">
                        <a:lnSpc>
                          <a:spcPct val="150000"/>
                        </a:lnSpc>
                        <a:buClrTx/>
                        <a:buSzPts val="1000"/>
                        <a:buFont typeface="+mj-lt"/>
                        <a:buAutoNum type="arabicPeriod"/>
                      </a:pP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Access to web sources and APIs.</a:t>
                      </a:r>
                      <a:endParaRPr lang="en-US" sz="1800" b="0" i="0" u="none" strike="noStrike" dirty="0">
                        <a:effectLst/>
                        <a:latin typeface="+mj-lt"/>
                      </a:endParaRPr>
                    </a:p>
                    <a:p>
                      <a:pPr marL="347472" marR="0" indent="-347472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Proper permissions to access and extract data from the sources.</a:t>
                      </a:r>
                      <a:endParaRPr lang="en-US" sz="3200" b="0" i="0" u="none" strike="noStrike" dirty="0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646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Postconditions</a:t>
                      </a:r>
                      <a:endParaRPr lang="en-US" sz="3200" b="0" i="0" u="none" strike="noStrike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APT-related data is extracted and ready for storage and analysis.</a:t>
                      </a:r>
                      <a:endParaRPr lang="en-US" sz="3200" b="0" i="0" u="none" strike="noStrike" dirty="0">
                        <a:effectLst/>
                        <a:latin typeface="+mj-lt"/>
                      </a:endParaRPr>
                    </a:p>
                  </a:txBody>
                  <a:tcPr marL="77326" marR="77326" marT="107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0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4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F4012-AE04-B907-9DCC-91CC53A2B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C61-6B96-9DC0-8A9A-BBA80CA1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U2:</a:t>
            </a:r>
            <a:r>
              <a:rPr lang="en-US" sz="3200" b="1" dirty="0">
                <a:effectLst/>
                <a:ea typeface="Aptos" panose="020B0004020202020204" pitchFamily="34" charset="0"/>
              </a:rPr>
              <a:t>Data Storage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675C-96D8-D661-93CD-F73205B5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46334D-62B0-A8C4-3B90-AEFBC0C7F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80711"/>
              </p:ext>
            </p:extLst>
          </p:nvPr>
        </p:nvGraphicFramePr>
        <p:xfrm>
          <a:off x="654908" y="1569308"/>
          <a:ext cx="10698892" cy="4699167"/>
        </p:xfrm>
        <a:graphic>
          <a:graphicData uri="http://schemas.openxmlformats.org/drawingml/2006/table">
            <a:tbl>
              <a:tblPr firstRow="1" firstCol="1" bandRow="1"/>
              <a:tblGrid>
                <a:gridCol w="2507272">
                  <a:extLst>
                    <a:ext uri="{9D8B030D-6E8A-4147-A177-3AD203B41FA5}">
                      <a16:colId xmlns:a16="http://schemas.microsoft.com/office/drawing/2014/main" val="193201459"/>
                    </a:ext>
                  </a:extLst>
                </a:gridCol>
                <a:gridCol w="8191620">
                  <a:extLst>
                    <a:ext uri="{9D8B030D-6E8A-4147-A177-3AD203B41FA5}">
                      <a16:colId xmlns:a16="http://schemas.microsoft.com/office/drawing/2014/main" val="3808794739"/>
                    </a:ext>
                  </a:extLst>
                </a:gridCol>
              </a:tblGrid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Centralized Data Repository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92972"/>
                  </a:ext>
                </a:extLst>
              </a:tr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2388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Stores collected data in a structured format for efficient access and analysis.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741615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1. Receive preprocessed data from the crawling module.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2. Organize and store data in a database or knowledge graph.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3. Ensure data integrity and security.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43421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Preprocessed data is available.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646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Data is securely stored and organized for further modules like NER and visualization.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0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91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B6B44-5F47-4195-8575-8512307C8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E519-857A-F495-AB28-CD596C8E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U</a:t>
            </a:r>
            <a:r>
              <a:rPr lang="en-US" sz="3200" b="1" kern="100" dirty="0">
                <a:ea typeface="Aptos" panose="020B00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en-US" sz="3200" b="1" dirty="0">
                <a:effectLst/>
                <a:ea typeface="Aptos" panose="020B0004020202020204" pitchFamily="34" charset="0"/>
              </a:rPr>
              <a:t>NER (Named Entity Recognition)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6EFD-F343-CE12-E151-DF88C2F8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09BE4B5-F1B4-AB13-C82D-4FD0D6C07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95211"/>
              </p:ext>
            </p:extLst>
          </p:nvPr>
        </p:nvGraphicFramePr>
        <p:xfrm>
          <a:off x="654908" y="1569308"/>
          <a:ext cx="10698892" cy="4711035"/>
        </p:xfrm>
        <a:graphic>
          <a:graphicData uri="http://schemas.openxmlformats.org/drawingml/2006/table">
            <a:tbl>
              <a:tblPr firstRow="1" firstCol="1" bandRow="1"/>
              <a:tblGrid>
                <a:gridCol w="2507272">
                  <a:extLst>
                    <a:ext uri="{9D8B030D-6E8A-4147-A177-3AD203B41FA5}">
                      <a16:colId xmlns:a16="http://schemas.microsoft.com/office/drawing/2014/main" val="193201459"/>
                    </a:ext>
                  </a:extLst>
                </a:gridCol>
                <a:gridCol w="8191620">
                  <a:extLst>
                    <a:ext uri="{9D8B030D-6E8A-4147-A177-3AD203B41FA5}">
                      <a16:colId xmlns:a16="http://schemas.microsoft.com/office/drawing/2014/main" val="3808794739"/>
                    </a:ext>
                  </a:extLst>
                </a:gridCol>
              </a:tblGrid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Entity Identification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92972"/>
                  </a:ext>
                </a:extLst>
              </a:tr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2388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Extracts key entities such as threat actor names, tactics, techniques, and procedures (TTPs) from unstructured text.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741615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1. Fetch stored data.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2. Apply NLP models to extract entities.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3. Map identified entities to predefined categories.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43421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Data must be available in a text format.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Pre-trained NLP models for entity recognition.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646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Key entities are identified and structured for inclusion in the knowledge graph.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0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9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AA3A0-0FB7-179C-BFBC-E3E5E3B42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163D-014D-9CE3-C27C-F582A61D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U3:Text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9D05-79DD-D69E-D7EA-D3BB0CEE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1B2BFC-C4BD-CCBD-9110-0B338E4F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08925"/>
              </p:ext>
            </p:extLst>
          </p:nvPr>
        </p:nvGraphicFramePr>
        <p:xfrm>
          <a:off x="654908" y="1569308"/>
          <a:ext cx="10698892" cy="4711035"/>
        </p:xfrm>
        <a:graphic>
          <a:graphicData uri="http://schemas.openxmlformats.org/drawingml/2006/table">
            <a:tbl>
              <a:tblPr firstRow="1" firstCol="1" bandRow="1"/>
              <a:tblGrid>
                <a:gridCol w="2507272">
                  <a:extLst>
                    <a:ext uri="{9D8B030D-6E8A-4147-A177-3AD203B41FA5}">
                      <a16:colId xmlns:a16="http://schemas.microsoft.com/office/drawing/2014/main" val="193201459"/>
                    </a:ext>
                  </a:extLst>
                </a:gridCol>
                <a:gridCol w="8191620">
                  <a:extLst>
                    <a:ext uri="{9D8B030D-6E8A-4147-A177-3AD203B41FA5}">
                      <a16:colId xmlns:a16="http://schemas.microsoft.com/office/drawing/2014/main" val="3808794739"/>
                    </a:ext>
                  </a:extLst>
                </a:gridCol>
              </a:tblGrid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Data Analysis and Insights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92972"/>
                  </a:ext>
                </a:extLst>
              </a:tr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2388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Analyzes extracted data to identify patterns, relationships, and insights about APTs and threat actors.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741615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1. Retrieve entity-extracted data.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2. Apply algorithms to find patterns or anomalies.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3. Generate insights for further visualization.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43421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Data must be processed by the NER module.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Availability of text mining algorithms or frameworks.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646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Insights and patterns are available for visualization or reporting.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0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1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BF4DD-1E75-97FB-33D2-E281CA110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859F-F848-9C01-8C51-9A096EA1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U3:Data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5526-5D3E-3FB8-C6EE-329CE713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69834E-1A0D-9284-0A38-DCB15A8B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94901"/>
              </p:ext>
            </p:extLst>
          </p:nvPr>
        </p:nvGraphicFramePr>
        <p:xfrm>
          <a:off x="654908" y="1569308"/>
          <a:ext cx="10698892" cy="4722903"/>
        </p:xfrm>
        <a:graphic>
          <a:graphicData uri="http://schemas.openxmlformats.org/drawingml/2006/table">
            <a:tbl>
              <a:tblPr firstRow="1" firstCol="1" bandRow="1"/>
              <a:tblGrid>
                <a:gridCol w="2507272">
                  <a:extLst>
                    <a:ext uri="{9D8B030D-6E8A-4147-A177-3AD203B41FA5}">
                      <a16:colId xmlns:a16="http://schemas.microsoft.com/office/drawing/2014/main" val="193201459"/>
                    </a:ext>
                  </a:extLst>
                </a:gridCol>
                <a:gridCol w="8191620">
                  <a:extLst>
                    <a:ext uri="{9D8B030D-6E8A-4147-A177-3AD203B41FA5}">
                      <a16:colId xmlns:a16="http://schemas.microsoft.com/office/drawing/2014/main" val="3808794739"/>
                    </a:ext>
                  </a:extLst>
                </a:gridCol>
              </a:tblGrid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Interactive Visualization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92972"/>
                  </a:ext>
                </a:extLst>
              </a:tr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APT admin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2388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Provides an intuitive and visual representation of relationships between threat actors, tactics, and organizations.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741615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1. Retrieve insights and data from text mining.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2. Build a knowledge graph or other visual formats.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3. Display data via dashboards or visual tools.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43421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Insights and data must be structured.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Tools or frameworks for data visualization must be available.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646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 user-friendly visualization of the knowledge graph and other related insights is displayed.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0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2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B5738-2B16-78A1-96CB-C48C2834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0D61-2C00-F3CC-19FE-2954AD0D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U3:Display Data/Visualizations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F72E-EFFA-E431-F55E-1102C545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0C4AE9-B1DB-E81F-9305-1B164D29E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70305"/>
              </p:ext>
            </p:extLst>
          </p:nvPr>
        </p:nvGraphicFramePr>
        <p:xfrm>
          <a:off x="654908" y="1569308"/>
          <a:ext cx="10698892" cy="4834006"/>
        </p:xfrm>
        <a:graphic>
          <a:graphicData uri="http://schemas.openxmlformats.org/drawingml/2006/table">
            <a:tbl>
              <a:tblPr firstRow="1" firstCol="1" bandRow="1"/>
              <a:tblGrid>
                <a:gridCol w="2507272">
                  <a:extLst>
                    <a:ext uri="{9D8B030D-6E8A-4147-A177-3AD203B41FA5}">
                      <a16:colId xmlns:a16="http://schemas.microsoft.com/office/drawing/2014/main" val="193201459"/>
                    </a:ext>
                  </a:extLst>
                </a:gridCol>
                <a:gridCol w="8191620">
                  <a:extLst>
                    <a:ext uri="{9D8B030D-6E8A-4147-A177-3AD203B41FA5}">
                      <a16:colId xmlns:a16="http://schemas.microsoft.com/office/drawing/2014/main" val="3808794739"/>
                    </a:ext>
                  </a:extLst>
                </a:gridCol>
              </a:tblGrid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User Interface Layer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92972"/>
                  </a:ext>
                </a:extLst>
              </a:tr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2388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Allows users to view the visualized data, including threat actor profiles, relationships, and other insights.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741615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1. Fetch visualized data or graphs.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2. Render the data in an interactive interface.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3. Provide tools for filtering, searching, or exploring the data.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43421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Visualized data is prepared by the Data Visualizer module.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6463"/>
                  </a:ext>
                </a:extLst>
              </a:tr>
              <a:tr h="8945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Users can interact with and understand the APT-related data easily.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0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22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A4FC4-9274-91F8-DF04-67B6AAF8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B100-1D7D-E0D1-C907-C3278FD8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U3:Login/Signup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CA58-B6FA-9DAA-A23C-3CAD936C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D2E2D8-C72B-5C71-1A48-69965AB09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97367"/>
              </p:ext>
            </p:extLst>
          </p:nvPr>
        </p:nvGraphicFramePr>
        <p:xfrm>
          <a:off x="654908" y="1569308"/>
          <a:ext cx="10698892" cy="4822138"/>
        </p:xfrm>
        <a:graphic>
          <a:graphicData uri="http://schemas.openxmlformats.org/drawingml/2006/table">
            <a:tbl>
              <a:tblPr firstRow="1" firstCol="1" bandRow="1"/>
              <a:tblGrid>
                <a:gridCol w="2507272">
                  <a:extLst>
                    <a:ext uri="{9D8B030D-6E8A-4147-A177-3AD203B41FA5}">
                      <a16:colId xmlns:a16="http://schemas.microsoft.com/office/drawing/2014/main" val="193201459"/>
                    </a:ext>
                  </a:extLst>
                </a:gridCol>
                <a:gridCol w="8191620">
                  <a:extLst>
                    <a:ext uri="{9D8B030D-6E8A-4147-A177-3AD203B41FA5}">
                      <a16:colId xmlns:a16="http://schemas.microsoft.com/office/drawing/2014/main" val="3808794739"/>
                    </a:ext>
                  </a:extLst>
                </a:gridCol>
              </a:tblGrid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User Authentication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92972"/>
                  </a:ext>
                </a:extLst>
              </a:tr>
              <a:tr h="418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User, APT admin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23883"/>
                  </a:ext>
                </a:extLst>
              </a:tr>
              <a:tr h="7715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Handles user authentication and authorization to access the system’s features.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741615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1. Allow users to register with credentials.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2. Authenticate user logins.</a:t>
                      </a:r>
                      <a:b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3. Grant access based on roles (e.g., Admin, User).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43421"/>
                  </a:ext>
                </a:extLst>
              </a:tr>
              <a:tr h="1124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Users must have a valid email or account credentials.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System must support secure authentication (e.g., encryption, password hashing).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26463"/>
                  </a:ext>
                </a:extLst>
              </a:tr>
              <a:tr h="8945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Users are authenticated and have role-based access to system features.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0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55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9605-2E61-8FA2-03B2-90179CF9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AC8A-81BE-2AE5-77EA-D9A7B8E7B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Working on the Graph Ontology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Tool: </a:t>
            </a:r>
            <a:r>
              <a:rPr lang="en-US" sz="2700" dirty="0"/>
              <a:t>Protégé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Classes/Nodes : </a:t>
            </a:r>
            <a:r>
              <a:rPr lang="en-US" sz="2700" dirty="0"/>
              <a:t>(Groups, Techniques, Software's used etc.)</a:t>
            </a:r>
          </a:p>
          <a:p>
            <a:r>
              <a:rPr lang="en-US" b="1" dirty="0"/>
              <a:t>Object Type Properties</a:t>
            </a:r>
            <a:r>
              <a:rPr lang="en-US" sz="2700" b="1" dirty="0"/>
              <a:t>: </a:t>
            </a:r>
            <a:r>
              <a:rPr lang="en-US" sz="2700" dirty="0"/>
              <a:t>(Relationship between the classes)</a:t>
            </a:r>
          </a:p>
          <a:p>
            <a:r>
              <a:rPr lang="en-US" b="1" dirty="0"/>
              <a:t>Data Type Properties</a:t>
            </a:r>
            <a:r>
              <a:rPr lang="en-US" dirty="0"/>
              <a:t>: </a:t>
            </a:r>
            <a:r>
              <a:rPr lang="en-US" sz="2700" dirty="0"/>
              <a:t>(Domain, Range datatypes)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5BA9DA-6F58-A2F7-89BE-C23A1F63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656" y="1690688"/>
            <a:ext cx="3716144" cy="17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675163-30F6-0391-484F-C88802B1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970"/>
            <a:ext cx="6342927" cy="6949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C4E4A4-828B-6BD3-589A-66AD2852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27" y="-31047"/>
            <a:ext cx="6373114" cy="69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7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98206-042C-C9B6-7F27-E63F9C02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246" b="2"/>
          <a:stretch/>
        </p:blipFill>
        <p:spPr>
          <a:xfrm>
            <a:off x="386786" y="557188"/>
            <a:ext cx="3462131" cy="5751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37A01-0F0D-5163-18CC-9DDC7EDEB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60"/>
          <a:stretch/>
        </p:blipFill>
        <p:spPr>
          <a:xfrm>
            <a:off x="4135491" y="557188"/>
            <a:ext cx="3295096" cy="5751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75C54-8595-6692-3A76-D64BA49E25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881" r="1" b="172"/>
          <a:stretch/>
        </p:blipFill>
        <p:spPr>
          <a:xfrm>
            <a:off x="7717161" y="553143"/>
            <a:ext cx="3439859" cy="5751713"/>
          </a:xfrm>
          <a:prstGeom prst="rect">
            <a:avLst/>
          </a:prstGeom>
        </p:spPr>
      </p:pic>
      <p:pic>
        <p:nvPicPr>
          <p:cNvPr id="3" name="Picture 2" descr="A network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D0248B09-988A-47F3-1DA4-B6B624140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7" y="651585"/>
            <a:ext cx="11395716" cy="57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7C5D-60CC-77B8-6DCB-3CC5DD60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194" y="139475"/>
            <a:ext cx="8246948" cy="3693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FC28-6DCA-B807-517D-AF067976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373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EE4C-ECA0-CE76-D876-7F2E678F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FAAD-BFCA-4C30-A485-D218C06F9343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43FF74-D544-87D2-69CD-E7487756B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529704"/>
              </p:ext>
            </p:extLst>
          </p:nvPr>
        </p:nvGraphicFramePr>
        <p:xfrm>
          <a:off x="1487621" y="998177"/>
          <a:ext cx="879023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211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35F9-3828-06D2-C733-E01EAC0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79D6-8D51-7D8C-228B-5E526725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Crawling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https://attack.mitre.org/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The MITRE ATT&amp;CK framework provides a detailed collection of cyberattack 	methods that help in understanding and profiling threat actors.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Tool: </a:t>
            </a:r>
            <a:r>
              <a:rPr lang="en-US" sz="2700" dirty="0"/>
              <a:t>Scrapy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The tool automates the process of extracting detailed information about various 	APT techniques, tactics, and associated actors from the website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48795-0731-422D-2ECA-A732AF2F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49" y="365124"/>
            <a:ext cx="359876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D2C2-6E0C-D6FA-9933-AC1BECC3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72CA-0D4D-8656-99AE-35D2F966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Working on the Graph 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Tool: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Graph DB</a:t>
            </a:r>
          </a:p>
          <a:p>
            <a:pPr marL="0" indent="0">
              <a:buNone/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Next Step: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Data Insertion and Extraction ( Done in next 2 weeks)</a:t>
            </a:r>
          </a:p>
          <a:p>
            <a:pPr marL="0" indent="0">
              <a:buNone/>
            </a:pP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4E79E-D4F2-2DE2-5B7C-FB799B60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632" y="3530646"/>
            <a:ext cx="4670368" cy="3327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AB43F7-903E-B4A5-8595-D5CAD7B1D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908" y="461715"/>
            <a:ext cx="3549569" cy="10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of colorful circles and lines&#10;&#10;Description automatically generated">
            <a:extLst>
              <a:ext uri="{FF2B5EF4-FFF2-40B4-BE49-F238E27FC236}">
                <a16:creationId xmlns:a16="http://schemas.microsoft.com/office/drawing/2014/main" id="{3853BF6D-649F-225E-6DE3-C644C075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6" y="666052"/>
            <a:ext cx="11335173" cy="55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73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45A3-0C63-1106-D6B4-71506D9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TimeLine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86B076-000A-00D6-0F66-018FE8A1B1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2085" y="1859915"/>
          <a:ext cx="10927830" cy="3674493"/>
        </p:xfrm>
        <a:graphic>
          <a:graphicData uri="http://schemas.openxmlformats.org/drawingml/2006/table">
            <a:tbl>
              <a:tblPr firstRow="1" firstCol="1" bandRow="1"/>
              <a:tblGrid>
                <a:gridCol w="5457819">
                  <a:extLst>
                    <a:ext uri="{9D8B030D-6E8A-4147-A177-3AD203B41FA5}">
                      <a16:colId xmlns:a16="http://schemas.microsoft.com/office/drawing/2014/main" val="2196485588"/>
                    </a:ext>
                  </a:extLst>
                </a:gridCol>
                <a:gridCol w="5470011">
                  <a:extLst>
                    <a:ext uri="{9D8B030D-6E8A-4147-A177-3AD203B41FA5}">
                      <a16:colId xmlns:a16="http://schemas.microsoft.com/office/drawing/2014/main" val="3716812215"/>
                    </a:ext>
                  </a:extLst>
                </a:gridCol>
              </a:tblGrid>
              <a:tr h="432945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b="1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FYP-1</a:t>
                      </a:r>
                      <a:endParaRPr lang="en-US" sz="3500" b="0" i="0" u="none" strike="noStrike" dirty="0">
                        <a:effectLst/>
                        <a:latin typeface="+mj-lt"/>
                      </a:endParaRPr>
                    </a:p>
                  </a:txBody>
                  <a:tcPr marL="131675" marR="131675" marT="182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b="1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FYP-2</a:t>
                      </a:r>
                      <a:endParaRPr lang="en-US" sz="3500" b="0" i="0" u="none" strike="noStrike" dirty="0">
                        <a:effectLst/>
                        <a:latin typeface="+mj-lt"/>
                      </a:endParaRPr>
                    </a:p>
                  </a:txBody>
                  <a:tcPr marL="131675" marR="131675" marT="182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06792"/>
                  </a:ext>
                </a:extLst>
              </a:tr>
              <a:tr h="3039017">
                <a:tc>
                  <a:txBody>
                    <a:bodyPr/>
                    <a:lstStyle/>
                    <a:p>
                      <a:pPr marL="457200" marR="0" indent="-457200" algn="just" fontAlgn="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Requirements gathering and system architecture design.</a:t>
                      </a:r>
                    </a:p>
                    <a:p>
                      <a:pPr marL="457200" marR="0" indent="-457200" algn="just" fontAlgn="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Initial data extraction pipeline development.</a:t>
                      </a:r>
                    </a:p>
                    <a:p>
                      <a:pPr marL="457200" marR="0" indent="-457200" algn="just" fontAlgn="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Development of profiling algorithms.</a:t>
                      </a:r>
                    </a:p>
                    <a:p>
                      <a:pPr marL="457200" marR="0" indent="-457200" algn="just" fontAlgn="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Knowledge graph schema design.</a:t>
                      </a:r>
                    </a:p>
                    <a:p>
                      <a:pPr marL="457200" marR="0" indent="-457200" algn="just" fontAlgn="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Apt Data Extraction </a:t>
                      </a:r>
                    </a:p>
                    <a:p>
                      <a:pPr marL="457200" marR="0" indent="0"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100" b="0" i="0" u="none" strike="noStrike" kern="100" dirty="0">
                          <a:effectLst/>
                          <a:latin typeface="+mj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500" b="0" i="0" u="none" strike="noStrike" dirty="0">
                        <a:effectLst/>
                        <a:latin typeface="+mj-lt"/>
                      </a:endParaRPr>
                    </a:p>
                  </a:txBody>
                  <a:tcPr marL="131675" marR="131675" marT="182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indent="-457200" algn="just" fontAlgn="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NER (Named Entity Recognition)</a:t>
                      </a:r>
                    </a:p>
                    <a:p>
                      <a:pPr marL="457200" marR="0" indent="-457200" algn="just" fontAlgn="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Implementation of  Text Mining and machine learning models.</a:t>
                      </a:r>
                    </a:p>
                    <a:p>
                      <a:pPr marL="457200" marR="0" indent="-457200" algn="just" fontAlgn="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Integration of all system components.</a:t>
                      </a:r>
                    </a:p>
                    <a:p>
                      <a:pPr marL="457200" marR="0" indent="-457200" algn="just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Final testing, debugging, and UI development.</a:t>
                      </a:r>
                    </a:p>
                  </a:txBody>
                  <a:tcPr marL="131675" marR="131675" marT="182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2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41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9B272-B300-C5D3-5295-3FFA106F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992" y="1585889"/>
            <a:ext cx="8629358" cy="29562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31B3649-0D4F-A702-A57C-B14F43E5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5321-E5AE-A9FC-31AC-35C78C7F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4E231-306B-1C57-4A9C-F2A725248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 Challenges:</a:t>
                </a:r>
              </a:p>
              <a:p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Advanced Persistent Threats (APTs) are evolving rapidly</a:t>
                </a:r>
              </a:p>
              <a:p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Traditional detection methods are insufficient</a:t>
                </a:r>
              </a:p>
              <a:p>
                <a:r>
                  <a:rPr lang="en-US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Manual threat actor analysis is time-consuming and reactive</a:t>
                </a:r>
              </a:p>
              <a:p>
                <a:endParaRPr lang="en-US" sz="3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3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78%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organizations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lack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confidence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their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cyber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defense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3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Average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breach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detection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: 207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days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5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Cybercrime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damage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costs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projected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hit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$10.5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trillion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annually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n-US" sz="35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2025 </m:t>
                        </m:r>
                      </m:e>
                      <m:sup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Sources: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hlinkClick r:id="rId3"/>
                  </a:rPr>
                  <a:t>https://us.norton.com/blog/emerging-threats/cybersecurity-statistics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hlinkClick r:id="rId4"/>
                  </a:rPr>
                  <a:t>https://www.ibm.com/reports/data-breach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3..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hlinkClick r:id="rId5"/>
                  </a:rPr>
                  <a:t>https://cybersecurityventures.com/cybercrime-damage-costs-10-trillion-by-2025/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4E231-306B-1C57-4A9C-F2A725248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74" t="-15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F37B-B2A7-668E-655D-89FCFCC5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FAAD-BFCA-4C30-A485-D218C06F9343}" type="slidenum">
              <a:rPr lang="de-DE" smtClean="0"/>
              <a:t>3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39550-DCB2-DBCB-C49A-2EC3B721329A}"/>
              </a:ext>
            </a:extLst>
          </p:cNvPr>
          <p:cNvSpPr txBox="1"/>
          <p:nvPr/>
        </p:nvSpPr>
        <p:spPr>
          <a:xfrm>
            <a:off x="7895841" y="3429000"/>
            <a:ext cx="48903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Prolonged unauthorized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breaches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Financial losses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Reputational damage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67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3B49-54AF-8031-7933-099CC8C9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Objectives 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DEF4D22-EE4D-CD55-2ED6-ACD2F5B3C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680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72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C320-1A43-6704-408B-606503CA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7530" cy="1325563"/>
          </a:xfrm>
        </p:spPr>
        <p:txBody>
          <a:bodyPr/>
          <a:lstStyle/>
          <a:p>
            <a:pPr lvl="0"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FFDF-AC5E-1F56-108F-808636F6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Collection: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Gather data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Att&amp;ck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threat reports, and cyber forums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Threat Actor Profiling: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Identify actors and their TTPs.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Knowledge Graph: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Build relationships between actors, tactics, and targets.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Automation: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Automate data collection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Excludes real-time monitoring and full UI development.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0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056D-418D-BD44-F83A-DD3558EB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Objectives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2319BB8-5044-84EC-F740-7F4D63E396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3420" y="1562734"/>
          <a:ext cx="10660380" cy="4072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170">
                  <a:extLst>
                    <a:ext uri="{9D8B030D-6E8A-4147-A177-3AD203B41FA5}">
                      <a16:colId xmlns:a16="http://schemas.microsoft.com/office/drawing/2014/main" val="944769436"/>
                    </a:ext>
                  </a:extLst>
                </a:gridCol>
                <a:gridCol w="4834890">
                  <a:extLst>
                    <a:ext uri="{9D8B030D-6E8A-4147-A177-3AD203B41FA5}">
                      <a16:colId xmlns:a16="http://schemas.microsoft.com/office/drawing/2014/main" val="124152313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612283365"/>
                    </a:ext>
                  </a:extLst>
                </a:gridCol>
              </a:tblGrid>
              <a:tr h="41230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Aspect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Details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Statistics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97942"/>
                  </a:ext>
                </a:extLst>
              </a:tr>
              <a:tr h="1321647">
                <a:tc>
                  <a:txBody>
                    <a:bodyPr/>
                    <a:lstStyle/>
                    <a:p>
                      <a:r>
                        <a:rPr lang="en-US" b="1" dirty="0"/>
                        <a:t>Growing Cybersecurity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Increasing investments in cybersecurity and threat intelligence solutions.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cybersecurity market projected to grow from </a:t>
                      </a:r>
                      <a:r>
                        <a:rPr lang="en-US" b="1" dirty="0"/>
                        <a:t>$173.5B (2022)</a:t>
                      </a:r>
                      <a:r>
                        <a:rPr lang="en-US" dirty="0"/>
                        <a:t> to </a:t>
                      </a:r>
                      <a:r>
                        <a:rPr lang="en-US" b="1" dirty="0"/>
                        <a:t>$266.2B (2027)</a:t>
                      </a:r>
                      <a:r>
                        <a:rPr lang="en-US" dirty="0"/>
                        <a:t> at </a:t>
                      </a:r>
                      <a:r>
                        <a:rPr lang="en-US" b="1" dirty="0"/>
                        <a:t>8.9% CAGR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7227"/>
                  </a:ext>
                </a:extLst>
              </a:tr>
              <a:tr h="1321647">
                <a:tc>
                  <a:txBody>
                    <a:bodyPr/>
                    <a:lstStyle/>
                    <a:p>
                      <a:r>
                        <a:rPr lang="en-US" b="1" dirty="0"/>
                        <a:t>Global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System’s threat intelligence library benefits businesses, governments, and cybersecurity teams worldwide.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Cybercrime costs expected to reach </a:t>
                      </a:r>
                      <a:r>
                        <a:rPr lang="en-US" b="1" dirty="0"/>
                        <a:t>$10.5T annually by 2025</a:t>
                      </a:r>
                      <a:r>
                        <a:rPr lang="en-US" dirty="0"/>
                        <a:t>, up from </a:t>
                      </a:r>
                      <a:r>
                        <a:rPr lang="en-US" b="1" dirty="0"/>
                        <a:t>$3T in 2015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95607"/>
                  </a:ext>
                </a:extLst>
              </a:tr>
              <a:tr h="1016652">
                <a:tc>
                  <a:txBody>
                    <a:bodyPr/>
                    <a:lstStyle/>
                    <a:p>
                      <a:r>
                        <a:rPr lang="en-US" b="1" dirty="0"/>
                        <a:t>Integration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Opportunities for integration with existing security platforms to enhance current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</a:t>
                      </a:r>
                      <a:r>
                        <a:rPr lang="en-US" b="1" dirty="0"/>
                        <a:t>30% of professionals</a:t>
                      </a:r>
                      <a:r>
                        <a:rPr lang="en-US" dirty="0"/>
                        <a:t> report a lack of actionable intelligence; this solution fills the gap.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626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013026-FCE7-F7C9-761C-44692B30D31E}"/>
              </a:ext>
            </a:extLst>
          </p:cNvPr>
          <p:cNvSpPr txBox="1"/>
          <p:nvPr/>
        </p:nvSpPr>
        <p:spPr>
          <a:xfrm>
            <a:off x="605790" y="5634989"/>
            <a:ext cx="900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Sources</a:t>
            </a:r>
            <a:r>
              <a:rPr lang="en-US" sz="1500" dirty="0"/>
              <a:t>:</a:t>
            </a:r>
            <a:br>
              <a:rPr lang="en-US" sz="1500" dirty="0">
                <a:solidFill>
                  <a:schemeClr val="tx2">
                    <a:lumMod val="25000"/>
                    <a:lumOff val="75000"/>
                  </a:schemeClr>
                </a:solidFill>
              </a:rPr>
            </a:br>
            <a:r>
              <a:rPr lang="en-US" sz="1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Cybersecurity market projection (Fortune Business Insights) </a:t>
            </a:r>
          </a:p>
          <a:p>
            <a:r>
              <a:rPr lang="en-US" sz="1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APT Detection Market CAGR and Trends (Verified Market Research)</a:t>
            </a:r>
          </a:p>
          <a:p>
            <a:endParaRPr lang="en-US" sz="15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DFFB8B6-A666-C5DD-09B6-F87B1A065A4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57526" y="-1850660"/>
            <a:ext cx="145565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Cybercrime cost analysis (Cybersecurity Ventures)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0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6E32-0FC8-177D-D8BD-3127320E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of the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F29F-827C-DC3F-9709-4B6FE8E1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Automated Data Collection: </a:t>
            </a:r>
          </a:p>
          <a:p>
            <a:pPr marL="0" indent="0">
              <a:buNone/>
            </a:pPr>
            <a:r>
              <a:rPr lang="en-US" dirty="0"/>
              <a:t>Collects APT data from multiple sources (e.g., threat intelligence platforms, blogs, forums).</a:t>
            </a:r>
          </a:p>
          <a:p>
            <a:r>
              <a:rPr lang="en-US" b="1" dirty="0"/>
              <a:t>Threat Actor Profiling: </a:t>
            </a:r>
          </a:p>
          <a:p>
            <a:pPr marL="0" indent="0">
              <a:buNone/>
            </a:pPr>
            <a:r>
              <a:rPr lang="en-US" dirty="0"/>
              <a:t>Identifies and profiles threat actors from unstructured data.</a:t>
            </a:r>
          </a:p>
          <a:p>
            <a:r>
              <a:rPr lang="en-US" b="1" dirty="0"/>
              <a:t>Knowledge Graph: </a:t>
            </a:r>
          </a:p>
          <a:p>
            <a:pPr marL="0" indent="0">
              <a:buNone/>
            </a:pPr>
            <a:r>
              <a:rPr lang="en-US" dirty="0"/>
              <a:t>A comprehensive, </a:t>
            </a:r>
            <a:r>
              <a:rPr lang="en-US" dirty="0" err="1"/>
              <a:t>queryable</a:t>
            </a:r>
            <a:r>
              <a:rPr lang="en-US" dirty="0"/>
              <a:t> graph mapping relationships between threat actors, their identities, targets, and attack patterns.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5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4B46-BDE2-1989-1BDB-98FCA6C8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20" y="370009"/>
            <a:ext cx="1088536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Functional &amp; Non-Functional Requirements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EABD1-87B1-64B0-B636-0F453C93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283616"/>
            <a:ext cx="5157787" cy="82391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25165-114D-E2AF-8BC8-43F55C197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6700"/>
            <a:ext cx="5157787" cy="4062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Automated Data Extraction: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Collects APT data from web sources.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Unstructured Data Analysis: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Identifies threat actors and TTPs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Knowledge Graph Construction: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Builds relationships between threat actors, TTPs, and victims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 for Querying/Reporting: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Interface for querying the graph and generating reports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9A046-508B-CD2A-B5F0-816854D7F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8399" y="1302788"/>
            <a:ext cx="5183188" cy="82391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Non-Functional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F838-0A38-DFE5-914E-FD00AF5E0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7528"/>
            <a:ext cx="5183188" cy="408213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Encrypt sensitive data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to follow industry best practices.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Usability: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Simple, intuitive UI for easy navigation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handle increasing data volume without performance loss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Maintainability: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Codebase must be modular and easy to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1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302E-07C0-4B5D-BA3E-C0FAFC9F7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2059-7E9D-E06E-B964-1EE93CC8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C82523-3D29-A821-EFA7-C4018C43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941" y="1583881"/>
            <a:ext cx="8958649" cy="46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6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1864</Words>
  <Application>Microsoft Office PowerPoint</Application>
  <PresentationFormat>Widescreen</PresentationFormat>
  <Paragraphs>271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Google Sans</vt:lpstr>
      <vt:lpstr>Symbol</vt:lpstr>
      <vt:lpstr>Office Theme</vt:lpstr>
      <vt:lpstr>Title: Actor Threat Profiling</vt:lpstr>
      <vt:lpstr>Agenda</vt:lpstr>
      <vt:lpstr>Problem Statement</vt:lpstr>
      <vt:lpstr>Objectives </vt:lpstr>
      <vt:lpstr>Project Scope</vt:lpstr>
      <vt:lpstr>Business Objectives</vt:lpstr>
      <vt:lpstr>List of the Features</vt:lpstr>
      <vt:lpstr>Functional &amp; Non-Functional Requirements</vt:lpstr>
      <vt:lpstr>Use Case Diagram</vt:lpstr>
      <vt:lpstr>U1:Data Crawling</vt:lpstr>
      <vt:lpstr>U2:Data Storage</vt:lpstr>
      <vt:lpstr>U3:NER (Named Entity Recognition)</vt:lpstr>
      <vt:lpstr>U3:Text Mining</vt:lpstr>
      <vt:lpstr>U3:Data Visualizer</vt:lpstr>
      <vt:lpstr>U3:Display Data/Visualizations</vt:lpstr>
      <vt:lpstr>U3:Login/Signup</vt:lpstr>
      <vt:lpstr>Current Working</vt:lpstr>
      <vt:lpstr>PowerPoint Presentation</vt:lpstr>
      <vt:lpstr>PowerPoint Presentation</vt:lpstr>
      <vt:lpstr>Cont’d</vt:lpstr>
      <vt:lpstr>Cont’d…</vt:lpstr>
      <vt:lpstr>PowerPoint Presentation</vt:lpstr>
      <vt:lpstr>Project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Shahnawaz Qureshi</dc:creator>
  <cp:lastModifiedBy>Attiq Ahmad Afsar</cp:lastModifiedBy>
  <cp:revision>23</cp:revision>
  <dcterms:created xsi:type="dcterms:W3CDTF">2024-11-15T07:25:31Z</dcterms:created>
  <dcterms:modified xsi:type="dcterms:W3CDTF">2024-11-21T18:14:27Z</dcterms:modified>
</cp:coreProperties>
</file>