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notesSlides/notesSlide20.xml" ContentType="application/vnd.openxmlformats-officedocument.presentationml.notesSlide+xml"/>
  <Override PartName="/ppt/tags/tag42.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22.xml" ContentType="application/vnd.openxmlformats-officedocument.presentationml.notesSlide+xml"/>
  <Override PartName="/ppt/tags/tag44.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24.xml" ContentType="application/vnd.openxmlformats-officedocument.presentationml.notesSlide+xml"/>
  <Override PartName="/ppt/tags/tag46.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26.xml" ContentType="application/vnd.openxmlformats-officedocument.presentationml.notesSlide+xml"/>
  <Override PartName="/ppt/tags/tag48.xml" ContentType="application/vnd.openxmlformats-officedocument.presentationml.tags+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2"/>
  </p:notesMasterIdLst>
  <p:sldIdLst>
    <p:sldId id="267" r:id="rId3"/>
    <p:sldId id="680" r:id="rId4"/>
    <p:sldId id="702" r:id="rId5"/>
    <p:sldId id="543" r:id="rId6"/>
    <p:sldId id="682" r:id="rId7"/>
    <p:sldId id="588" r:id="rId8"/>
    <p:sldId id="683" r:id="rId9"/>
    <p:sldId id="616" r:id="rId10"/>
    <p:sldId id="617" r:id="rId11"/>
    <p:sldId id="597" r:id="rId12"/>
    <p:sldId id="619" r:id="rId13"/>
    <p:sldId id="618" r:id="rId14"/>
    <p:sldId id="598" r:id="rId15"/>
    <p:sldId id="684" r:id="rId16"/>
    <p:sldId id="613" r:id="rId17"/>
    <p:sldId id="620" r:id="rId18"/>
    <p:sldId id="621" r:id="rId19"/>
    <p:sldId id="706" r:id="rId20"/>
    <p:sldId id="707" r:id="rId21"/>
    <p:sldId id="708" r:id="rId22"/>
    <p:sldId id="709" r:id="rId23"/>
    <p:sldId id="703" r:id="rId24"/>
    <p:sldId id="710" r:id="rId25"/>
    <p:sldId id="704" r:id="rId26"/>
    <p:sldId id="705" r:id="rId27"/>
    <p:sldId id="711" r:id="rId28"/>
    <p:sldId id="712" r:id="rId29"/>
    <p:sldId id="713" r:id="rId30"/>
    <p:sldId id="714" r:id="rId31"/>
    <p:sldId id="715" r:id="rId32"/>
    <p:sldId id="716" r:id="rId33"/>
    <p:sldId id="685" r:id="rId34"/>
    <p:sldId id="686" r:id="rId35"/>
    <p:sldId id="687" r:id="rId36"/>
    <p:sldId id="688" r:id="rId37"/>
    <p:sldId id="600" r:id="rId38"/>
    <p:sldId id="690" r:id="rId39"/>
    <p:sldId id="691" r:id="rId40"/>
    <p:sldId id="692" r:id="rId41"/>
    <p:sldId id="693" r:id="rId42"/>
    <p:sldId id="694" r:id="rId43"/>
    <p:sldId id="695" r:id="rId44"/>
    <p:sldId id="696" r:id="rId45"/>
    <p:sldId id="697" r:id="rId46"/>
    <p:sldId id="698" r:id="rId47"/>
    <p:sldId id="699" r:id="rId48"/>
    <p:sldId id="700" r:id="rId49"/>
    <p:sldId id="701" r:id="rId50"/>
    <p:sldId id="68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D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B174E-FE09-433E-83D8-BE62C3D17F84}" v="2" dt="2025-02-19T05:28:59.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028" autoAdjust="0"/>
  </p:normalViewPr>
  <p:slideViewPr>
    <p:cSldViewPr snapToGrid="0">
      <p:cViewPr varScale="1">
        <p:scale>
          <a:sx n="60" d="100"/>
          <a:sy n="60" d="100"/>
        </p:scale>
        <p:origin x="11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6/11/relationships/changesInfo" Target="changesInfos/changesInfo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an Jamal" userId="6724a5da2ffd1b8f" providerId="LiveId" clId="{D37C5E1E-F139-4332-ADB1-E8D22FE39AFF}"/>
    <pc:docChg chg="undo custSel addSld delSld modSld sldOrd">
      <pc:chgData name="Hasan Jamal" userId="6724a5da2ffd1b8f" providerId="LiveId" clId="{D37C5E1E-F139-4332-ADB1-E8D22FE39AFF}" dt="2024-09-13T03:14:47.667" v="1015" actId="20577"/>
      <pc:docMkLst>
        <pc:docMk/>
      </pc:docMkLst>
      <pc:sldChg chg="modAnim">
        <pc:chgData name="Hasan Jamal" userId="6724a5da2ffd1b8f" providerId="LiveId" clId="{D37C5E1E-F139-4332-ADB1-E8D22FE39AFF}" dt="2024-09-02T06:58:36.842" v="4"/>
        <pc:sldMkLst>
          <pc:docMk/>
          <pc:sldMk cId="1191552048" sldId="540"/>
        </pc:sldMkLst>
      </pc:sldChg>
      <pc:sldChg chg="modSp modAnim">
        <pc:chgData name="Hasan Jamal" userId="6724a5da2ffd1b8f" providerId="LiveId" clId="{D37C5E1E-F139-4332-ADB1-E8D22FE39AFF}" dt="2024-09-09T03:20:32.316" v="21" actId="20577"/>
        <pc:sldMkLst>
          <pc:docMk/>
          <pc:sldMk cId="3673589650" sldId="543"/>
        </pc:sldMkLst>
      </pc:sldChg>
      <pc:sldChg chg="modSp mod">
        <pc:chgData name="Hasan Jamal" userId="6724a5da2ffd1b8f" providerId="LiveId" clId="{D37C5E1E-F139-4332-ADB1-E8D22FE39AFF}" dt="2024-09-09T03:27:12.454" v="22" actId="20577"/>
        <pc:sldMkLst>
          <pc:docMk/>
          <pc:sldMk cId="2829778637" sldId="544"/>
        </pc:sldMkLst>
      </pc:sldChg>
      <pc:sldChg chg="modSp mod">
        <pc:chgData name="Hasan Jamal" userId="6724a5da2ffd1b8f" providerId="LiveId" clId="{D37C5E1E-F139-4332-ADB1-E8D22FE39AFF}" dt="2024-09-09T05:51:01.895" v="23" actId="20577"/>
        <pc:sldMkLst>
          <pc:docMk/>
          <pc:sldMk cId="3565233425" sldId="553"/>
        </pc:sldMkLst>
      </pc:sldChg>
      <pc:sldChg chg="modAnim">
        <pc:chgData name="Hasan Jamal" userId="6724a5da2ffd1b8f" providerId="LiveId" clId="{D37C5E1E-F139-4332-ADB1-E8D22FE39AFF}" dt="2024-09-09T06:02:45.783" v="30"/>
        <pc:sldMkLst>
          <pc:docMk/>
          <pc:sldMk cId="1339471842" sldId="561"/>
        </pc:sldMkLst>
      </pc:sldChg>
      <pc:sldChg chg="modAnim">
        <pc:chgData name="Hasan Jamal" userId="6724a5da2ffd1b8f" providerId="LiveId" clId="{D37C5E1E-F139-4332-ADB1-E8D22FE39AFF}" dt="2024-09-09T06:03:39.876" v="31"/>
        <pc:sldMkLst>
          <pc:docMk/>
          <pc:sldMk cId="816086383" sldId="562"/>
        </pc:sldMkLst>
      </pc:sldChg>
      <pc:sldChg chg="modSp mod">
        <pc:chgData name="Hasan Jamal" userId="6724a5da2ffd1b8f" providerId="LiveId" clId="{D37C5E1E-F139-4332-ADB1-E8D22FE39AFF}" dt="2024-09-09T06:04:34.531" v="37" actId="20577"/>
        <pc:sldMkLst>
          <pc:docMk/>
          <pc:sldMk cId="2873058451" sldId="564"/>
        </pc:sldMkLst>
      </pc:sldChg>
      <pc:sldChg chg="modSp mod">
        <pc:chgData name="Hasan Jamal" userId="6724a5da2ffd1b8f" providerId="LiveId" clId="{D37C5E1E-F139-4332-ADB1-E8D22FE39AFF}" dt="2024-09-09T06:06:16.305" v="40" actId="20577"/>
        <pc:sldMkLst>
          <pc:docMk/>
          <pc:sldMk cId="306440915" sldId="577"/>
        </pc:sldMkLst>
      </pc:sldChg>
      <pc:sldChg chg="modSp mod">
        <pc:chgData name="Hasan Jamal" userId="6724a5da2ffd1b8f" providerId="LiveId" clId="{D37C5E1E-F139-4332-ADB1-E8D22FE39AFF}" dt="2024-09-09T06:07:43.868" v="41" actId="20577"/>
        <pc:sldMkLst>
          <pc:docMk/>
          <pc:sldMk cId="3206498402" sldId="584"/>
        </pc:sldMkLst>
      </pc:sldChg>
      <pc:sldChg chg="modSp mod">
        <pc:chgData name="Hasan Jamal" userId="6724a5da2ffd1b8f" providerId="LiveId" clId="{D37C5E1E-F139-4332-ADB1-E8D22FE39AFF}" dt="2024-09-13T03:14:47.667" v="1015" actId="20577"/>
        <pc:sldMkLst>
          <pc:docMk/>
          <pc:sldMk cId="2858384051" sldId="587"/>
        </pc:sldMkLst>
      </pc:sldChg>
      <pc:sldChg chg="modAnim">
        <pc:chgData name="Hasan Jamal" userId="6724a5da2ffd1b8f" providerId="LiveId" clId="{D37C5E1E-F139-4332-ADB1-E8D22FE39AFF}" dt="2024-09-02T06:59:50.959" v="11"/>
        <pc:sldMkLst>
          <pc:docMk/>
          <pc:sldMk cId="4292783830" sldId="588"/>
        </pc:sldMkLst>
      </pc:sldChg>
      <pc:sldChg chg="modSp mod">
        <pc:chgData name="Hasan Jamal" userId="6724a5da2ffd1b8f" providerId="LiveId" clId="{D37C5E1E-F139-4332-ADB1-E8D22FE39AFF}" dt="2024-09-10T08:23:28.226" v="1011" actId="1076"/>
        <pc:sldMkLst>
          <pc:docMk/>
          <pc:sldMk cId="274183469" sldId="591"/>
        </pc:sldMkLst>
      </pc:sldChg>
      <pc:sldChg chg="del">
        <pc:chgData name="Hasan Jamal" userId="6724a5da2ffd1b8f" providerId="LiveId" clId="{D37C5E1E-F139-4332-ADB1-E8D22FE39AFF}" dt="2024-09-05T05:47:47.934" v="13" actId="2696"/>
        <pc:sldMkLst>
          <pc:docMk/>
          <pc:sldMk cId="1458936523" sldId="592"/>
        </pc:sldMkLst>
      </pc:sldChg>
      <pc:sldChg chg="del">
        <pc:chgData name="Hasan Jamal" userId="6724a5da2ffd1b8f" providerId="LiveId" clId="{D37C5E1E-F139-4332-ADB1-E8D22FE39AFF}" dt="2024-09-05T05:47:47.934" v="13" actId="2696"/>
        <pc:sldMkLst>
          <pc:docMk/>
          <pc:sldMk cId="3104079279" sldId="593"/>
        </pc:sldMkLst>
      </pc:sldChg>
      <pc:sldChg chg="del">
        <pc:chgData name="Hasan Jamal" userId="6724a5da2ffd1b8f" providerId="LiveId" clId="{D37C5E1E-F139-4332-ADB1-E8D22FE39AFF}" dt="2024-09-05T05:47:47.934" v="13" actId="2696"/>
        <pc:sldMkLst>
          <pc:docMk/>
          <pc:sldMk cId="1404803089" sldId="594"/>
        </pc:sldMkLst>
      </pc:sldChg>
      <pc:sldChg chg="del">
        <pc:chgData name="Hasan Jamal" userId="6724a5da2ffd1b8f" providerId="LiveId" clId="{D37C5E1E-F139-4332-ADB1-E8D22FE39AFF}" dt="2024-09-05T05:47:47.934" v="13" actId="2696"/>
        <pc:sldMkLst>
          <pc:docMk/>
          <pc:sldMk cId="2889225343" sldId="595"/>
        </pc:sldMkLst>
      </pc:sldChg>
      <pc:sldChg chg="del">
        <pc:chgData name="Hasan Jamal" userId="6724a5da2ffd1b8f" providerId="LiveId" clId="{D37C5E1E-F139-4332-ADB1-E8D22FE39AFF}" dt="2024-09-05T05:47:47.934" v="13" actId="2696"/>
        <pc:sldMkLst>
          <pc:docMk/>
          <pc:sldMk cId="2071882620" sldId="596"/>
        </pc:sldMkLst>
      </pc:sldChg>
      <pc:sldChg chg="addSp delSp modSp mod">
        <pc:chgData name="Hasan Jamal" userId="6724a5da2ffd1b8f" providerId="LiveId" clId="{D37C5E1E-F139-4332-ADB1-E8D22FE39AFF}" dt="2024-09-10T08:07:13.576" v="691" actId="20577"/>
        <pc:sldMkLst>
          <pc:docMk/>
          <pc:sldMk cId="1042455817" sldId="598"/>
        </pc:sldMkLst>
      </pc:sldChg>
      <pc:sldChg chg="modSp mod">
        <pc:chgData name="Hasan Jamal" userId="6724a5da2ffd1b8f" providerId="LiveId" clId="{D37C5E1E-F139-4332-ADB1-E8D22FE39AFF}" dt="2024-09-10T08:18:10.102" v="958" actId="1035"/>
        <pc:sldMkLst>
          <pc:docMk/>
          <pc:sldMk cId="2250875496" sldId="599"/>
        </pc:sldMkLst>
      </pc:sldChg>
      <pc:sldChg chg="del">
        <pc:chgData name="Hasan Jamal" userId="6724a5da2ffd1b8f" providerId="LiveId" clId="{D37C5E1E-F139-4332-ADB1-E8D22FE39AFF}" dt="2024-09-02T17:28:25.524" v="12" actId="2696"/>
        <pc:sldMkLst>
          <pc:docMk/>
          <pc:sldMk cId="2245585915" sldId="605"/>
        </pc:sldMkLst>
      </pc:sldChg>
      <pc:sldChg chg="del">
        <pc:chgData name="Hasan Jamal" userId="6724a5da2ffd1b8f" providerId="LiveId" clId="{D37C5E1E-F139-4332-ADB1-E8D22FE39AFF}" dt="2024-09-02T17:28:25.524" v="12" actId="2696"/>
        <pc:sldMkLst>
          <pc:docMk/>
          <pc:sldMk cId="2073823400" sldId="606"/>
        </pc:sldMkLst>
      </pc:sldChg>
      <pc:sldChg chg="del">
        <pc:chgData name="Hasan Jamal" userId="6724a5da2ffd1b8f" providerId="LiveId" clId="{D37C5E1E-F139-4332-ADB1-E8D22FE39AFF}" dt="2024-09-05T05:47:47.934" v="13" actId="2696"/>
        <pc:sldMkLst>
          <pc:docMk/>
          <pc:sldMk cId="2041488050" sldId="607"/>
        </pc:sldMkLst>
      </pc:sldChg>
      <pc:sldChg chg="addSp delSp modSp mod ord">
        <pc:chgData name="Hasan Jamal" userId="6724a5da2ffd1b8f" providerId="LiveId" clId="{D37C5E1E-F139-4332-ADB1-E8D22FE39AFF}" dt="2024-09-10T08:16:13.332" v="952" actId="20577"/>
        <pc:sldMkLst>
          <pc:docMk/>
          <pc:sldMk cId="3200845249" sldId="613"/>
        </pc:sldMkLst>
      </pc:sldChg>
      <pc:sldChg chg="del">
        <pc:chgData name="Hasan Jamal" userId="6724a5da2ffd1b8f" providerId="LiveId" clId="{D37C5E1E-F139-4332-ADB1-E8D22FE39AFF}" dt="2024-09-05T05:47:47.934" v="13" actId="2696"/>
        <pc:sldMkLst>
          <pc:docMk/>
          <pc:sldMk cId="973189905" sldId="614"/>
        </pc:sldMkLst>
      </pc:sldChg>
      <pc:sldChg chg="modSp add mod">
        <pc:chgData name="Hasan Jamal" userId="6724a5da2ffd1b8f" providerId="LiveId" clId="{D37C5E1E-F139-4332-ADB1-E8D22FE39AFF}" dt="2024-09-10T08:19:51.894" v="1008" actId="20577"/>
        <pc:sldMkLst>
          <pc:docMk/>
          <pc:sldMk cId="1490959042" sldId="614"/>
        </pc:sldMkLst>
      </pc:sldChg>
      <pc:sldChg chg="delSp modSp add mod ord">
        <pc:chgData name="Hasan Jamal" userId="6724a5da2ffd1b8f" providerId="LiveId" clId="{D37C5E1E-F139-4332-ADB1-E8D22FE39AFF}" dt="2024-09-10T08:25:26.896" v="1012" actId="20577"/>
        <pc:sldMkLst>
          <pc:docMk/>
          <pc:sldMk cId="1315282947" sldId="615"/>
        </pc:sldMkLst>
      </pc:sldChg>
      <pc:sldChg chg="del">
        <pc:chgData name="Hasan Jamal" userId="6724a5da2ffd1b8f" providerId="LiveId" clId="{D37C5E1E-F139-4332-ADB1-E8D22FE39AFF}" dt="2024-09-05T05:47:47.934" v="13" actId="2696"/>
        <pc:sldMkLst>
          <pc:docMk/>
          <pc:sldMk cId="3872714251" sldId="615"/>
        </pc:sldMkLst>
      </pc:sldChg>
    </pc:docChg>
  </pc:docChgLst>
  <pc:docChgLst>
    <pc:chgData name="Hasan Jamal" userId="6724a5da2ffd1b8f" providerId="LiveId" clId="{1D5B174E-FE09-433E-83D8-BE62C3D17F84}"/>
    <pc:docChg chg="addSld modSld">
      <pc:chgData name="Hasan Jamal" userId="6724a5da2ffd1b8f" providerId="LiveId" clId="{1D5B174E-FE09-433E-83D8-BE62C3D17F84}" dt="2025-02-19T05:28:59.084" v="1"/>
      <pc:docMkLst>
        <pc:docMk/>
      </pc:docMkLst>
      <pc:sldChg chg="add">
        <pc:chgData name="Hasan Jamal" userId="6724a5da2ffd1b8f" providerId="LiveId" clId="{1D5B174E-FE09-433E-83D8-BE62C3D17F84}" dt="2025-02-19T05:28:59.084" v="1"/>
        <pc:sldMkLst>
          <pc:docMk/>
          <pc:sldMk cId="1483077578" sldId="689"/>
        </pc:sldMkLst>
      </pc:sldChg>
      <pc:sldChg chg="add">
        <pc:chgData name="Hasan Jamal" userId="6724a5da2ffd1b8f" providerId="LiveId" clId="{1D5B174E-FE09-433E-83D8-BE62C3D17F84}" dt="2025-02-19T05:02:05.768" v="0"/>
        <pc:sldMkLst>
          <pc:docMk/>
          <pc:sldMk cId="4211869602" sldId="703"/>
        </pc:sldMkLst>
      </pc:sldChg>
      <pc:sldChg chg="add">
        <pc:chgData name="Hasan Jamal" userId="6724a5da2ffd1b8f" providerId="LiveId" clId="{1D5B174E-FE09-433E-83D8-BE62C3D17F84}" dt="2025-02-19T05:02:05.768" v="0"/>
        <pc:sldMkLst>
          <pc:docMk/>
          <pc:sldMk cId="1091887727" sldId="704"/>
        </pc:sldMkLst>
      </pc:sldChg>
      <pc:sldChg chg="add">
        <pc:chgData name="Hasan Jamal" userId="6724a5da2ffd1b8f" providerId="LiveId" clId="{1D5B174E-FE09-433E-83D8-BE62C3D17F84}" dt="2025-02-19T05:02:05.768" v="0"/>
        <pc:sldMkLst>
          <pc:docMk/>
          <pc:sldMk cId="3612541025" sldId="705"/>
        </pc:sldMkLst>
      </pc:sldChg>
      <pc:sldChg chg="add">
        <pc:chgData name="Hasan Jamal" userId="6724a5da2ffd1b8f" providerId="LiveId" clId="{1D5B174E-FE09-433E-83D8-BE62C3D17F84}" dt="2025-02-19T05:02:05.768" v="0"/>
        <pc:sldMkLst>
          <pc:docMk/>
          <pc:sldMk cId="276507698" sldId="706"/>
        </pc:sldMkLst>
      </pc:sldChg>
      <pc:sldChg chg="add">
        <pc:chgData name="Hasan Jamal" userId="6724a5da2ffd1b8f" providerId="LiveId" clId="{1D5B174E-FE09-433E-83D8-BE62C3D17F84}" dt="2025-02-19T05:02:05.768" v="0"/>
        <pc:sldMkLst>
          <pc:docMk/>
          <pc:sldMk cId="3374401365" sldId="707"/>
        </pc:sldMkLst>
      </pc:sldChg>
      <pc:sldChg chg="add">
        <pc:chgData name="Hasan Jamal" userId="6724a5da2ffd1b8f" providerId="LiveId" clId="{1D5B174E-FE09-433E-83D8-BE62C3D17F84}" dt="2025-02-19T05:02:05.768" v="0"/>
        <pc:sldMkLst>
          <pc:docMk/>
          <pc:sldMk cId="2693649825" sldId="708"/>
        </pc:sldMkLst>
      </pc:sldChg>
      <pc:sldChg chg="add">
        <pc:chgData name="Hasan Jamal" userId="6724a5da2ffd1b8f" providerId="LiveId" clId="{1D5B174E-FE09-433E-83D8-BE62C3D17F84}" dt="2025-02-19T05:02:05.768" v="0"/>
        <pc:sldMkLst>
          <pc:docMk/>
          <pc:sldMk cId="441988751" sldId="709"/>
        </pc:sldMkLst>
      </pc:sldChg>
      <pc:sldChg chg="add">
        <pc:chgData name="Hasan Jamal" userId="6724a5da2ffd1b8f" providerId="LiveId" clId="{1D5B174E-FE09-433E-83D8-BE62C3D17F84}" dt="2025-02-19T05:02:05.768" v="0"/>
        <pc:sldMkLst>
          <pc:docMk/>
          <pc:sldMk cId="1486501541" sldId="710"/>
        </pc:sldMkLst>
      </pc:sldChg>
      <pc:sldChg chg="add">
        <pc:chgData name="Hasan Jamal" userId="6724a5da2ffd1b8f" providerId="LiveId" clId="{1D5B174E-FE09-433E-83D8-BE62C3D17F84}" dt="2025-02-19T05:02:05.768" v="0"/>
        <pc:sldMkLst>
          <pc:docMk/>
          <pc:sldMk cId="42114473" sldId="711"/>
        </pc:sldMkLst>
      </pc:sldChg>
      <pc:sldChg chg="add">
        <pc:chgData name="Hasan Jamal" userId="6724a5da2ffd1b8f" providerId="LiveId" clId="{1D5B174E-FE09-433E-83D8-BE62C3D17F84}" dt="2025-02-19T05:02:05.768" v="0"/>
        <pc:sldMkLst>
          <pc:docMk/>
          <pc:sldMk cId="2295380915" sldId="712"/>
        </pc:sldMkLst>
      </pc:sldChg>
      <pc:sldChg chg="add">
        <pc:chgData name="Hasan Jamal" userId="6724a5da2ffd1b8f" providerId="LiveId" clId="{1D5B174E-FE09-433E-83D8-BE62C3D17F84}" dt="2025-02-19T05:02:05.768" v="0"/>
        <pc:sldMkLst>
          <pc:docMk/>
          <pc:sldMk cId="946817819" sldId="713"/>
        </pc:sldMkLst>
      </pc:sldChg>
      <pc:sldChg chg="add">
        <pc:chgData name="Hasan Jamal" userId="6724a5da2ffd1b8f" providerId="LiveId" clId="{1D5B174E-FE09-433E-83D8-BE62C3D17F84}" dt="2025-02-19T05:02:05.768" v="0"/>
        <pc:sldMkLst>
          <pc:docMk/>
          <pc:sldMk cId="3578793085" sldId="714"/>
        </pc:sldMkLst>
      </pc:sldChg>
      <pc:sldChg chg="add">
        <pc:chgData name="Hasan Jamal" userId="6724a5da2ffd1b8f" providerId="LiveId" clId="{1D5B174E-FE09-433E-83D8-BE62C3D17F84}" dt="2025-02-19T05:02:05.768" v="0"/>
        <pc:sldMkLst>
          <pc:docMk/>
          <pc:sldMk cId="1728647669" sldId="715"/>
        </pc:sldMkLst>
      </pc:sldChg>
      <pc:sldChg chg="add">
        <pc:chgData name="Hasan Jamal" userId="6724a5da2ffd1b8f" providerId="LiveId" clId="{1D5B174E-FE09-433E-83D8-BE62C3D17F84}" dt="2025-02-19T05:02:05.768" v="0"/>
        <pc:sldMkLst>
          <pc:docMk/>
          <pc:sldMk cId="3626956494" sldId="716"/>
        </pc:sldMkLst>
      </pc:sldChg>
    </pc:docChg>
  </pc:docChgLst>
  <pc:docChgLst>
    <pc:chgData name="Hasan Jamal" userId="6724a5da2ffd1b8f" providerId="LiveId" clId="{57CB2F9D-511D-47A3-97AB-7DD5A4D88522}"/>
    <pc:docChg chg="modSld">
      <pc:chgData name="Hasan Jamal" userId="6724a5da2ffd1b8f" providerId="LiveId" clId="{57CB2F9D-511D-47A3-97AB-7DD5A4D88522}" dt="2022-09-15T03:29:34.839" v="12" actId="20577"/>
      <pc:docMkLst>
        <pc:docMk/>
      </pc:docMkLst>
      <pc:sldChg chg="modSp mod">
        <pc:chgData name="Hasan Jamal" userId="6724a5da2ffd1b8f" providerId="LiveId" clId="{57CB2F9D-511D-47A3-97AB-7DD5A4D88522}" dt="2022-09-15T03:29:34.839" v="12" actId="20577"/>
        <pc:sldMkLst>
          <pc:docMk/>
          <pc:sldMk cId="4276505344" sldId="513"/>
        </pc:sldMkLst>
      </pc:sldChg>
      <pc:sldChg chg="modSp mod">
        <pc:chgData name="Hasan Jamal" userId="6724a5da2ffd1b8f" providerId="LiveId" clId="{57CB2F9D-511D-47A3-97AB-7DD5A4D88522}" dt="2022-02-25T04:18:49.826" v="6" actId="113"/>
        <pc:sldMkLst>
          <pc:docMk/>
          <pc:sldMk cId="4101798262" sldId="516"/>
        </pc:sldMkLst>
      </pc:sldChg>
      <pc:sldChg chg="modNotesTx">
        <pc:chgData name="Hasan Jamal" userId="6724a5da2ffd1b8f" providerId="LiveId" clId="{57CB2F9D-511D-47A3-97AB-7DD5A4D88522}" dt="2022-02-23T10:00:06.570" v="3" actId="20577"/>
        <pc:sldMkLst>
          <pc:docMk/>
          <pc:sldMk cId="1619668140" sldId="523"/>
        </pc:sldMkLst>
      </pc:sldChg>
    </pc:docChg>
  </pc:docChgLst>
  <pc:docChgLst>
    <pc:chgData name="Hasan Jamal" userId="6724a5da2ffd1b8f" providerId="LiveId" clId="{96E91301-8390-499D-83BE-49190A5B0140}"/>
    <pc:docChg chg="modSld">
      <pc:chgData name="Hasan Jamal" userId="6724a5da2ffd1b8f" providerId="LiveId" clId="{96E91301-8390-499D-83BE-49190A5B0140}" dt="2020-06-20T13:15:35.684" v="1"/>
      <pc:docMkLst>
        <pc:docMk/>
      </pc:docMkLst>
      <pc:sldChg chg="modTransition">
        <pc:chgData name="Hasan Jamal" userId="6724a5da2ffd1b8f" providerId="LiveId" clId="{96E91301-8390-499D-83BE-49190A5B0140}" dt="2020-06-20T13:15:35.684" v="1"/>
        <pc:sldMkLst>
          <pc:docMk/>
          <pc:sldMk cId="1423990881" sldId="267"/>
        </pc:sldMkLst>
      </pc:sldChg>
      <pc:sldChg chg="modTransition">
        <pc:chgData name="Hasan Jamal" userId="6724a5da2ffd1b8f" providerId="LiveId" clId="{96E91301-8390-499D-83BE-49190A5B0140}" dt="2020-06-20T13:15:35.684" v="1"/>
        <pc:sldMkLst>
          <pc:docMk/>
          <pc:sldMk cId="578419612" sldId="270"/>
        </pc:sldMkLst>
      </pc:sldChg>
      <pc:sldChg chg="modTransition">
        <pc:chgData name="Hasan Jamal" userId="6724a5da2ffd1b8f" providerId="LiveId" clId="{96E91301-8390-499D-83BE-49190A5B0140}" dt="2020-06-20T13:15:35.684" v="1"/>
        <pc:sldMkLst>
          <pc:docMk/>
          <pc:sldMk cId="1495268929" sldId="274"/>
        </pc:sldMkLst>
      </pc:sldChg>
      <pc:sldChg chg="modTransition">
        <pc:chgData name="Hasan Jamal" userId="6724a5da2ffd1b8f" providerId="LiveId" clId="{96E91301-8390-499D-83BE-49190A5B0140}" dt="2020-06-20T13:15:35.684" v="1"/>
        <pc:sldMkLst>
          <pc:docMk/>
          <pc:sldMk cId="2742951823" sldId="346"/>
        </pc:sldMkLst>
      </pc:sldChg>
      <pc:sldChg chg="modTransition">
        <pc:chgData name="Hasan Jamal" userId="6724a5da2ffd1b8f" providerId="LiveId" clId="{96E91301-8390-499D-83BE-49190A5B0140}" dt="2020-06-20T13:15:35.684" v="1"/>
        <pc:sldMkLst>
          <pc:docMk/>
          <pc:sldMk cId="3076239252" sldId="457"/>
        </pc:sldMkLst>
      </pc:sldChg>
      <pc:sldChg chg="modTransition">
        <pc:chgData name="Hasan Jamal" userId="6724a5da2ffd1b8f" providerId="LiveId" clId="{96E91301-8390-499D-83BE-49190A5B0140}" dt="2020-06-20T13:15:35.684" v="1"/>
        <pc:sldMkLst>
          <pc:docMk/>
          <pc:sldMk cId="3748594262" sldId="458"/>
        </pc:sldMkLst>
      </pc:sldChg>
      <pc:sldChg chg="modTransition">
        <pc:chgData name="Hasan Jamal" userId="6724a5da2ffd1b8f" providerId="LiveId" clId="{96E91301-8390-499D-83BE-49190A5B0140}" dt="2020-06-20T13:15:35.684" v="1"/>
        <pc:sldMkLst>
          <pc:docMk/>
          <pc:sldMk cId="616506392" sldId="459"/>
        </pc:sldMkLst>
      </pc:sldChg>
      <pc:sldChg chg="modTransition">
        <pc:chgData name="Hasan Jamal" userId="6724a5da2ffd1b8f" providerId="LiveId" clId="{96E91301-8390-499D-83BE-49190A5B0140}" dt="2020-06-20T13:15:35.684" v="1"/>
        <pc:sldMkLst>
          <pc:docMk/>
          <pc:sldMk cId="2854303941" sldId="461"/>
        </pc:sldMkLst>
      </pc:sldChg>
      <pc:sldChg chg="modTransition">
        <pc:chgData name="Hasan Jamal" userId="6724a5da2ffd1b8f" providerId="LiveId" clId="{96E91301-8390-499D-83BE-49190A5B0140}" dt="2020-06-20T13:15:35.684" v="1"/>
        <pc:sldMkLst>
          <pc:docMk/>
          <pc:sldMk cId="3095468980" sldId="466"/>
        </pc:sldMkLst>
      </pc:sldChg>
      <pc:sldChg chg="modTransition">
        <pc:chgData name="Hasan Jamal" userId="6724a5da2ffd1b8f" providerId="LiveId" clId="{96E91301-8390-499D-83BE-49190A5B0140}" dt="2020-06-20T13:15:35.684" v="1"/>
        <pc:sldMkLst>
          <pc:docMk/>
          <pc:sldMk cId="2501283379" sldId="467"/>
        </pc:sldMkLst>
      </pc:sldChg>
      <pc:sldChg chg="modTransition">
        <pc:chgData name="Hasan Jamal" userId="6724a5da2ffd1b8f" providerId="LiveId" clId="{96E91301-8390-499D-83BE-49190A5B0140}" dt="2020-06-20T13:15:35.684" v="1"/>
        <pc:sldMkLst>
          <pc:docMk/>
          <pc:sldMk cId="2088484385" sldId="468"/>
        </pc:sldMkLst>
      </pc:sldChg>
      <pc:sldChg chg="modTransition">
        <pc:chgData name="Hasan Jamal" userId="6724a5da2ffd1b8f" providerId="LiveId" clId="{96E91301-8390-499D-83BE-49190A5B0140}" dt="2020-06-20T13:15:35.684" v="1"/>
        <pc:sldMkLst>
          <pc:docMk/>
          <pc:sldMk cId="2487066325" sldId="469"/>
        </pc:sldMkLst>
      </pc:sldChg>
      <pc:sldChg chg="modTransition">
        <pc:chgData name="Hasan Jamal" userId="6724a5da2ffd1b8f" providerId="LiveId" clId="{96E91301-8390-499D-83BE-49190A5B0140}" dt="2020-06-20T13:15:35.684" v="1"/>
        <pc:sldMkLst>
          <pc:docMk/>
          <pc:sldMk cId="1595765672" sldId="470"/>
        </pc:sldMkLst>
      </pc:sldChg>
      <pc:sldChg chg="modTransition">
        <pc:chgData name="Hasan Jamal" userId="6724a5da2ffd1b8f" providerId="LiveId" clId="{96E91301-8390-499D-83BE-49190A5B0140}" dt="2020-06-20T13:15:35.684" v="1"/>
        <pc:sldMkLst>
          <pc:docMk/>
          <pc:sldMk cId="2723844874" sldId="471"/>
        </pc:sldMkLst>
      </pc:sldChg>
      <pc:sldChg chg="modTransition">
        <pc:chgData name="Hasan Jamal" userId="6724a5da2ffd1b8f" providerId="LiveId" clId="{96E91301-8390-499D-83BE-49190A5B0140}" dt="2020-06-20T13:15:35.684" v="1"/>
        <pc:sldMkLst>
          <pc:docMk/>
          <pc:sldMk cId="391945698" sldId="475"/>
        </pc:sldMkLst>
      </pc:sldChg>
      <pc:sldChg chg="modTransition">
        <pc:chgData name="Hasan Jamal" userId="6724a5da2ffd1b8f" providerId="LiveId" clId="{96E91301-8390-499D-83BE-49190A5B0140}" dt="2020-06-20T13:15:35.684" v="1"/>
        <pc:sldMkLst>
          <pc:docMk/>
          <pc:sldMk cId="481662566" sldId="476"/>
        </pc:sldMkLst>
      </pc:sldChg>
      <pc:sldChg chg="modTransition">
        <pc:chgData name="Hasan Jamal" userId="6724a5da2ffd1b8f" providerId="LiveId" clId="{96E91301-8390-499D-83BE-49190A5B0140}" dt="2020-06-20T13:15:35.684" v="1"/>
        <pc:sldMkLst>
          <pc:docMk/>
          <pc:sldMk cId="376348559" sldId="4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34546-FD7D-47BB-AA1E-00BBFD21EEC5}" type="datetimeFigureOut">
              <a:rPr lang="en-US" smtClean="0"/>
              <a:t>2/19/2025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D3D20-B80A-47F2-90D8-E85AAC9E3F34}" type="slidenum">
              <a:rPr lang="en-US" smtClean="0"/>
              <a:t>‹#›</a:t>
            </a:fld>
            <a:endParaRPr lang="en-US"/>
          </a:p>
        </p:txBody>
      </p:sp>
    </p:spTree>
    <p:extLst>
      <p:ext uri="{BB962C8B-B14F-4D97-AF65-F5344CB8AC3E}">
        <p14:creationId xmlns:p14="http://schemas.microsoft.com/office/powerpoint/2010/main" val="243803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a:t>
            </a:fld>
            <a:endParaRPr lang="en-US"/>
          </a:p>
        </p:txBody>
      </p:sp>
    </p:spTree>
    <p:extLst>
      <p:ext uri="{BB962C8B-B14F-4D97-AF65-F5344CB8AC3E}">
        <p14:creationId xmlns:p14="http://schemas.microsoft.com/office/powerpoint/2010/main" val="929304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24ADF-B518-E938-31A0-01F207227F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492414-0F26-5FA5-1C2F-6A6B447D70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9C56BF-E05A-788F-C514-6AEA910E413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9C6B7DE0-4477-694E-914D-B9D577DEB3C7}"/>
              </a:ext>
            </a:extLst>
          </p:cNvPr>
          <p:cNvSpPr>
            <a:spLocks noGrp="1"/>
          </p:cNvSpPr>
          <p:nvPr>
            <p:ph type="sldNum" sz="quarter" idx="5"/>
          </p:nvPr>
        </p:nvSpPr>
        <p:spPr/>
        <p:txBody>
          <a:bodyPr/>
          <a:lstStyle/>
          <a:p>
            <a:fld id="{C52D3D20-B80A-47F2-90D8-E85AAC9E3F34}" type="slidenum">
              <a:rPr lang="en-US" smtClean="0"/>
              <a:t>32</a:t>
            </a:fld>
            <a:endParaRPr lang="en-US"/>
          </a:p>
        </p:txBody>
      </p:sp>
    </p:spTree>
    <p:extLst>
      <p:ext uri="{BB962C8B-B14F-4D97-AF65-F5344CB8AC3E}">
        <p14:creationId xmlns:p14="http://schemas.microsoft.com/office/powerpoint/2010/main" val="1052791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33EF4-DFF9-8DC8-ABE4-36710DA488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816C1D-ED06-0B01-A8E4-B264698338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946BF1-3E0C-5398-27DB-8E228F77BE7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B0BB304D-EE6D-9DA1-4912-4CE051B2F877}"/>
              </a:ext>
            </a:extLst>
          </p:cNvPr>
          <p:cNvSpPr>
            <a:spLocks noGrp="1"/>
          </p:cNvSpPr>
          <p:nvPr>
            <p:ph type="sldNum" sz="quarter" idx="5"/>
          </p:nvPr>
        </p:nvSpPr>
        <p:spPr/>
        <p:txBody>
          <a:bodyPr/>
          <a:lstStyle/>
          <a:p>
            <a:fld id="{C52D3D20-B80A-47F2-90D8-E85AAC9E3F34}" type="slidenum">
              <a:rPr lang="en-US" smtClean="0"/>
              <a:t>33</a:t>
            </a:fld>
            <a:endParaRPr lang="en-US"/>
          </a:p>
        </p:txBody>
      </p:sp>
    </p:spTree>
    <p:extLst>
      <p:ext uri="{BB962C8B-B14F-4D97-AF65-F5344CB8AC3E}">
        <p14:creationId xmlns:p14="http://schemas.microsoft.com/office/powerpoint/2010/main" val="420402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8286B-5380-388B-2F5C-C743B86A0F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5CBC87-A7C4-EB0F-D7AA-6B0260C535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2DC320-43C9-85C3-F702-178E067C972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B4E136BC-9CEB-D233-B728-5DBD9D331778}"/>
              </a:ext>
            </a:extLst>
          </p:cNvPr>
          <p:cNvSpPr>
            <a:spLocks noGrp="1"/>
          </p:cNvSpPr>
          <p:nvPr>
            <p:ph type="sldNum" sz="quarter" idx="5"/>
          </p:nvPr>
        </p:nvSpPr>
        <p:spPr/>
        <p:txBody>
          <a:bodyPr/>
          <a:lstStyle/>
          <a:p>
            <a:fld id="{C52D3D20-B80A-47F2-90D8-E85AAC9E3F34}" type="slidenum">
              <a:rPr lang="en-US" smtClean="0"/>
              <a:t>34</a:t>
            </a:fld>
            <a:endParaRPr lang="en-US"/>
          </a:p>
        </p:txBody>
      </p:sp>
    </p:spTree>
    <p:extLst>
      <p:ext uri="{BB962C8B-B14F-4D97-AF65-F5344CB8AC3E}">
        <p14:creationId xmlns:p14="http://schemas.microsoft.com/office/powerpoint/2010/main" val="2899025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B0D49-8575-9319-FD5B-306A891134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F19ACE-2A74-19D4-08AD-401C1F13E4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4E697-50A3-4103-B0E1-4EF57806F44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459039FA-10B2-0C65-B32C-C0F1F6FBCF22}"/>
              </a:ext>
            </a:extLst>
          </p:cNvPr>
          <p:cNvSpPr>
            <a:spLocks noGrp="1"/>
          </p:cNvSpPr>
          <p:nvPr>
            <p:ph type="sldNum" sz="quarter" idx="5"/>
          </p:nvPr>
        </p:nvSpPr>
        <p:spPr/>
        <p:txBody>
          <a:bodyPr/>
          <a:lstStyle/>
          <a:p>
            <a:fld id="{C52D3D20-B80A-47F2-90D8-E85AAC9E3F34}" type="slidenum">
              <a:rPr lang="en-US" smtClean="0"/>
              <a:t>35</a:t>
            </a:fld>
            <a:endParaRPr lang="en-US"/>
          </a:p>
        </p:txBody>
      </p:sp>
    </p:spTree>
    <p:extLst>
      <p:ext uri="{BB962C8B-B14F-4D97-AF65-F5344CB8AC3E}">
        <p14:creationId xmlns:p14="http://schemas.microsoft.com/office/powerpoint/2010/main" val="2165185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36</a:t>
            </a:fld>
            <a:endParaRPr lang="en-US"/>
          </a:p>
        </p:txBody>
      </p:sp>
    </p:spTree>
    <p:extLst>
      <p:ext uri="{BB962C8B-B14F-4D97-AF65-F5344CB8AC3E}">
        <p14:creationId xmlns:p14="http://schemas.microsoft.com/office/powerpoint/2010/main" val="2254902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728A3-C36A-EA67-1D16-97E017F7ED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9A9EBD-3ADF-CB76-A781-6CCA720B77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FA5CE1-EF20-A259-F5DD-063EE48B92E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729CB21B-34DA-D0F6-C896-D3D86DBB26A9}"/>
              </a:ext>
            </a:extLst>
          </p:cNvPr>
          <p:cNvSpPr>
            <a:spLocks noGrp="1"/>
          </p:cNvSpPr>
          <p:nvPr>
            <p:ph type="sldNum" sz="quarter" idx="5"/>
          </p:nvPr>
        </p:nvSpPr>
        <p:spPr/>
        <p:txBody>
          <a:bodyPr/>
          <a:lstStyle/>
          <a:p>
            <a:fld id="{C52D3D20-B80A-47F2-90D8-E85AAC9E3F34}" type="slidenum">
              <a:rPr lang="en-US" smtClean="0"/>
              <a:t>37</a:t>
            </a:fld>
            <a:endParaRPr lang="en-US"/>
          </a:p>
        </p:txBody>
      </p:sp>
    </p:spTree>
    <p:extLst>
      <p:ext uri="{BB962C8B-B14F-4D97-AF65-F5344CB8AC3E}">
        <p14:creationId xmlns:p14="http://schemas.microsoft.com/office/powerpoint/2010/main" val="2830010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E100B-5A12-1A19-0835-2F115DA5ED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ACF1BB-4A4B-BFE0-02AA-AADDF373C8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B89F2A-4A5A-6051-E522-138B3E48B53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0B834441-49B2-4310-B781-1DEC9297EEF1}"/>
              </a:ext>
            </a:extLst>
          </p:cNvPr>
          <p:cNvSpPr>
            <a:spLocks noGrp="1"/>
          </p:cNvSpPr>
          <p:nvPr>
            <p:ph type="sldNum" sz="quarter" idx="5"/>
          </p:nvPr>
        </p:nvSpPr>
        <p:spPr/>
        <p:txBody>
          <a:bodyPr/>
          <a:lstStyle/>
          <a:p>
            <a:fld id="{C52D3D20-B80A-47F2-90D8-E85AAC9E3F34}" type="slidenum">
              <a:rPr lang="en-US" smtClean="0"/>
              <a:t>38</a:t>
            </a:fld>
            <a:endParaRPr lang="en-US"/>
          </a:p>
        </p:txBody>
      </p:sp>
    </p:spTree>
    <p:extLst>
      <p:ext uri="{BB962C8B-B14F-4D97-AF65-F5344CB8AC3E}">
        <p14:creationId xmlns:p14="http://schemas.microsoft.com/office/powerpoint/2010/main" val="1313732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2FC7E-6DD1-14AB-B8E2-14AAE8A0E5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EB3173-D37F-58B0-328F-B109930AE2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9557C-D723-FD4E-4789-C0658AC0B89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1E3A23E0-3EF5-7B83-3761-B11E8F554221}"/>
              </a:ext>
            </a:extLst>
          </p:cNvPr>
          <p:cNvSpPr>
            <a:spLocks noGrp="1"/>
          </p:cNvSpPr>
          <p:nvPr>
            <p:ph type="sldNum" sz="quarter" idx="5"/>
          </p:nvPr>
        </p:nvSpPr>
        <p:spPr/>
        <p:txBody>
          <a:bodyPr/>
          <a:lstStyle/>
          <a:p>
            <a:fld id="{C52D3D20-B80A-47F2-90D8-E85AAC9E3F34}" type="slidenum">
              <a:rPr lang="en-US" smtClean="0"/>
              <a:t>39</a:t>
            </a:fld>
            <a:endParaRPr lang="en-US"/>
          </a:p>
        </p:txBody>
      </p:sp>
    </p:spTree>
    <p:extLst>
      <p:ext uri="{BB962C8B-B14F-4D97-AF65-F5344CB8AC3E}">
        <p14:creationId xmlns:p14="http://schemas.microsoft.com/office/powerpoint/2010/main" val="932981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4C162-CF5F-E00F-A71C-F76BA9960B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C9EE36-AB0A-953A-2FBD-B7A44C44C1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0B43F6-DC07-989A-40DE-6F0471ED85C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E183FB22-C4DA-00F1-E09E-CCB7CB3BCEE8}"/>
              </a:ext>
            </a:extLst>
          </p:cNvPr>
          <p:cNvSpPr>
            <a:spLocks noGrp="1"/>
          </p:cNvSpPr>
          <p:nvPr>
            <p:ph type="sldNum" sz="quarter" idx="5"/>
          </p:nvPr>
        </p:nvSpPr>
        <p:spPr/>
        <p:txBody>
          <a:bodyPr/>
          <a:lstStyle/>
          <a:p>
            <a:fld id="{C52D3D20-B80A-47F2-90D8-E85AAC9E3F34}" type="slidenum">
              <a:rPr lang="en-US" smtClean="0"/>
              <a:t>40</a:t>
            </a:fld>
            <a:endParaRPr lang="en-US"/>
          </a:p>
        </p:txBody>
      </p:sp>
    </p:spTree>
    <p:extLst>
      <p:ext uri="{BB962C8B-B14F-4D97-AF65-F5344CB8AC3E}">
        <p14:creationId xmlns:p14="http://schemas.microsoft.com/office/powerpoint/2010/main" val="1618067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35CC7-698A-9F00-1419-9F122110F2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E4C9A4-1693-9518-3E32-0816BD8827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4B6E51-FE2C-0148-5CCA-CA01E615813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1BBB2FD6-ED1A-DD3B-3C1D-62CA1C5BEC38}"/>
              </a:ext>
            </a:extLst>
          </p:cNvPr>
          <p:cNvSpPr>
            <a:spLocks noGrp="1"/>
          </p:cNvSpPr>
          <p:nvPr>
            <p:ph type="sldNum" sz="quarter" idx="5"/>
          </p:nvPr>
        </p:nvSpPr>
        <p:spPr/>
        <p:txBody>
          <a:bodyPr/>
          <a:lstStyle/>
          <a:p>
            <a:fld id="{C52D3D20-B80A-47F2-90D8-E85AAC9E3F34}" type="slidenum">
              <a:rPr lang="en-US" smtClean="0"/>
              <a:t>41</a:t>
            </a:fld>
            <a:endParaRPr lang="en-US"/>
          </a:p>
        </p:txBody>
      </p:sp>
    </p:spTree>
    <p:extLst>
      <p:ext uri="{BB962C8B-B14F-4D97-AF65-F5344CB8AC3E}">
        <p14:creationId xmlns:p14="http://schemas.microsoft.com/office/powerpoint/2010/main" val="1060093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10</a:t>
            </a:fld>
            <a:endParaRPr lang="en-US"/>
          </a:p>
        </p:txBody>
      </p:sp>
    </p:spTree>
    <p:extLst>
      <p:ext uri="{BB962C8B-B14F-4D97-AF65-F5344CB8AC3E}">
        <p14:creationId xmlns:p14="http://schemas.microsoft.com/office/powerpoint/2010/main" val="1238229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D3025-1DFA-2167-6455-917E4D80D3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05BA29-A962-AE69-7539-DE46FCC4D2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B81F85-5B19-B3BD-47AE-69F55EA900F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FD6F7715-DFB9-261B-51D1-35281454A24A}"/>
              </a:ext>
            </a:extLst>
          </p:cNvPr>
          <p:cNvSpPr>
            <a:spLocks noGrp="1"/>
          </p:cNvSpPr>
          <p:nvPr>
            <p:ph type="sldNum" sz="quarter" idx="5"/>
          </p:nvPr>
        </p:nvSpPr>
        <p:spPr/>
        <p:txBody>
          <a:bodyPr/>
          <a:lstStyle/>
          <a:p>
            <a:fld id="{C52D3D20-B80A-47F2-90D8-E85AAC9E3F34}" type="slidenum">
              <a:rPr lang="en-US" smtClean="0"/>
              <a:t>42</a:t>
            </a:fld>
            <a:endParaRPr lang="en-US"/>
          </a:p>
        </p:txBody>
      </p:sp>
    </p:spTree>
    <p:extLst>
      <p:ext uri="{BB962C8B-B14F-4D97-AF65-F5344CB8AC3E}">
        <p14:creationId xmlns:p14="http://schemas.microsoft.com/office/powerpoint/2010/main" val="1427440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9938E-65FD-A34D-3007-883AA3F372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99C271-931D-1EA4-2CE9-1FB3B4275D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A49029-0DD6-5B89-CA4D-20FA8144A1F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BA6ADEEC-9DA5-FFA1-20D1-B451D5F9FBA5}"/>
              </a:ext>
            </a:extLst>
          </p:cNvPr>
          <p:cNvSpPr>
            <a:spLocks noGrp="1"/>
          </p:cNvSpPr>
          <p:nvPr>
            <p:ph type="sldNum" sz="quarter" idx="5"/>
          </p:nvPr>
        </p:nvSpPr>
        <p:spPr/>
        <p:txBody>
          <a:bodyPr/>
          <a:lstStyle/>
          <a:p>
            <a:fld id="{C52D3D20-B80A-47F2-90D8-E85AAC9E3F34}" type="slidenum">
              <a:rPr lang="en-US" smtClean="0"/>
              <a:t>43</a:t>
            </a:fld>
            <a:endParaRPr lang="en-US"/>
          </a:p>
        </p:txBody>
      </p:sp>
    </p:spTree>
    <p:extLst>
      <p:ext uri="{BB962C8B-B14F-4D97-AF65-F5344CB8AC3E}">
        <p14:creationId xmlns:p14="http://schemas.microsoft.com/office/powerpoint/2010/main" val="3067630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A5A87-AB52-D724-46D0-AE91EFF728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874FE1-E70F-9307-8236-A1DBE85231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AE80E7-2C9B-56EA-296D-26A61943629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97AB88B9-DA16-98FD-1F1C-C0DC89ACC6B6}"/>
              </a:ext>
            </a:extLst>
          </p:cNvPr>
          <p:cNvSpPr>
            <a:spLocks noGrp="1"/>
          </p:cNvSpPr>
          <p:nvPr>
            <p:ph type="sldNum" sz="quarter" idx="5"/>
          </p:nvPr>
        </p:nvSpPr>
        <p:spPr/>
        <p:txBody>
          <a:bodyPr/>
          <a:lstStyle/>
          <a:p>
            <a:fld id="{C52D3D20-B80A-47F2-90D8-E85AAC9E3F34}" type="slidenum">
              <a:rPr lang="en-US" smtClean="0"/>
              <a:t>44</a:t>
            </a:fld>
            <a:endParaRPr lang="en-US"/>
          </a:p>
        </p:txBody>
      </p:sp>
    </p:spTree>
    <p:extLst>
      <p:ext uri="{BB962C8B-B14F-4D97-AF65-F5344CB8AC3E}">
        <p14:creationId xmlns:p14="http://schemas.microsoft.com/office/powerpoint/2010/main" val="3890799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A979D-84FD-35F3-F167-4F7B30D13A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008C27-6453-E12B-0167-E25F9C56B5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8288D3-A4B8-2D29-C839-C066D59CCFD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AD049B28-337E-3D9F-4EA3-8E617C40971C}"/>
              </a:ext>
            </a:extLst>
          </p:cNvPr>
          <p:cNvSpPr>
            <a:spLocks noGrp="1"/>
          </p:cNvSpPr>
          <p:nvPr>
            <p:ph type="sldNum" sz="quarter" idx="5"/>
          </p:nvPr>
        </p:nvSpPr>
        <p:spPr/>
        <p:txBody>
          <a:bodyPr/>
          <a:lstStyle/>
          <a:p>
            <a:fld id="{C52D3D20-B80A-47F2-90D8-E85AAC9E3F34}" type="slidenum">
              <a:rPr lang="en-US" smtClean="0"/>
              <a:t>45</a:t>
            </a:fld>
            <a:endParaRPr lang="en-US"/>
          </a:p>
        </p:txBody>
      </p:sp>
    </p:spTree>
    <p:extLst>
      <p:ext uri="{BB962C8B-B14F-4D97-AF65-F5344CB8AC3E}">
        <p14:creationId xmlns:p14="http://schemas.microsoft.com/office/powerpoint/2010/main" val="3706905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09B6C-61A5-6D8F-C8D6-9ADC757A93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239770-91D8-C4AC-2680-6CCBAB6763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3EA395-3C6F-E1FF-F8DB-2CC73096BB3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B8727ECA-0003-DC81-EE87-17D9C38E96A8}"/>
              </a:ext>
            </a:extLst>
          </p:cNvPr>
          <p:cNvSpPr>
            <a:spLocks noGrp="1"/>
          </p:cNvSpPr>
          <p:nvPr>
            <p:ph type="sldNum" sz="quarter" idx="5"/>
          </p:nvPr>
        </p:nvSpPr>
        <p:spPr/>
        <p:txBody>
          <a:bodyPr/>
          <a:lstStyle/>
          <a:p>
            <a:fld id="{C52D3D20-B80A-47F2-90D8-E85AAC9E3F34}" type="slidenum">
              <a:rPr lang="en-US" smtClean="0"/>
              <a:t>46</a:t>
            </a:fld>
            <a:endParaRPr lang="en-US"/>
          </a:p>
        </p:txBody>
      </p:sp>
    </p:spTree>
    <p:extLst>
      <p:ext uri="{BB962C8B-B14F-4D97-AF65-F5344CB8AC3E}">
        <p14:creationId xmlns:p14="http://schemas.microsoft.com/office/powerpoint/2010/main" val="316176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AFD47-8486-4F84-F7EB-7BF654A144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C23C84-0630-7E0E-C8E2-3F67355EE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BC9E38-4526-2A2B-0FEB-95466689FA5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04EAE056-8134-3429-FD7D-FE7E65E2A39C}"/>
              </a:ext>
            </a:extLst>
          </p:cNvPr>
          <p:cNvSpPr>
            <a:spLocks noGrp="1"/>
          </p:cNvSpPr>
          <p:nvPr>
            <p:ph type="sldNum" sz="quarter" idx="5"/>
          </p:nvPr>
        </p:nvSpPr>
        <p:spPr/>
        <p:txBody>
          <a:bodyPr/>
          <a:lstStyle/>
          <a:p>
            <a:fld id="{C52D3D20-B80A-47F2-90D8-E85AAC9E3F34}" type="slidenum">
              <a:rPr lang="en-US" smtClean="0"/>
              <a:t>47</a:t>
            </a:fld>
            <a:endParaRPr lang="en-US"/>
          </a:p>
        </p:txBody>
      </p:sp>
    </p:spTree>
    <p:extLst>
      <p:ext uri="{BB962C8B-B14F-4D97-AF65-F5344CB8AC3E}">
        <p14:creationId xmlns:p14="http://schemas.microsoft.com/office/powerpoint/2010/main" val="187269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773FB-6528-2C5D-A258-0EEFE8B571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8BE1F8-12E7-8159-B74D-B0BEB76E51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2CD14E-B66F-41E4-0780-512D2CCFF86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4E54FF96-DBD8-5C8B-5C42-95BF98AC83A8}"/>
              </a:ext>
            </a:extLst>
          </p:cNvPr>
          <p:cNvSpPr>
            <a:spLocks noGrp="1"/>
          </p:cNvSpPr>
          <p:nvPr>
            <p:ph type="sldNum" sz="quarter" idx="5"/>
          </p:nvPr>
        </p:nvSpPr>
        <p:spPr/>
        <p:txBody>
          <a:bodyPr/>
          <a:lstStyle/>
          <a:p>
            <a:fld id="{C52D3D20-B80A-47F2-90D8-E85AAC9E3F34}" type="slidenum">
              <a:rPr lang="en-US" smtClean="0"/>
              <a:t>48</a:t>
            </a:fld>
            <a:endParaRPr lang="en-US"/>
          </a:p>
        </p:txBody>
      </p:sp>
    </p:spTree>
    <p:extLst>
      <p:ext uri="{BB962C8B-B14F-4D97-AF65-F5344CB8AC3E}">
        <p14:creationId xmlns:p14="http://schemas.microsoft.com/office/powerpoint/2010/main" val="39596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F72BD-F027-2296-25D3-0622A6A86D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AD7C25-9A7C-4E6B-173A-CEB6CEF048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E9119F-1823-37DF-B7FC-D8A5DC676B6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358C4CE3-FA42-9364-D554-D727845A27A7}"/>
              </a:ext>
            </a:extLst>
          </p:cNvPr>
          <p:cNvSpPr>
            <a:spLocks noGrp="1"/>
          </p:cNvSpPr>
          <p:nvPr>
            <p:ph type="sldNum" sz="quarter" idx="5"/>
          </p:nvPr>
        </p:nvSpPr>
        <p:spPr/>
        <p:txBody>
          <a:bodyPr/>
          <a:lstStyle/>
          <a:p>
            <a:fld id="{C52D3D20-B80A-47F2-90D8-E85AAC9E3F34}" type="slidenum">
              <a:rPr lang="en-US" smtClean="0"/>
              <a:t>49</a:t>
            </a:fld>
            <a:endParaRPr lang="en-US"/>
          </a:p>
        </p:txBody>
      </p:sp>
    </p:spTree>
    <p:extLst>
      <p:ext uri="{BB962C8B-B14F-4D97-AF65-F5344CB8AC3E}">
        <p14:creationId xmlns:p14="http://schemas.microsoft.com/office/powerpoint/2010/main" val="3917472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51A56-2077-687E-4FCD-F438578A4E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D9D33D-FA7B-DC5D-1EED-7181104B8E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1E5759-AEFE-2060-16D7-F501D2BD9DF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29D41DB9-1748-E473-7E93-361950ED2B42}"/>
              </a:ext>
            </a:extLst>
          </p:cNvPr>
          <p:cNvSpPr>
            <a:spLocks noGrp="1"/>
          </p:cNvSpPr>
          <p:nvPr>
            <p:ph type="sldNum" sz="quarter" idx="5"/>
          </p:nvPr>
        </p:nvSpPr>
        <p:spPr/>
        <p:txBody>
          <a:bodyPr/>
          <a:lstStyle/>
          <a:p>
            <a:fld id="{C52D3D20-B80A-47F2-90D8-E85AAC9E3F34}" type="slidenum">
              <a:rPr lang="en-US" smtClean="0"/>
              <a:t>11</a:t>
            </a:fld>
            <a:endParaRPr lang="en-US"/>
          </a:p>
        </p:txBody>
      </p:sp>
    </p:spTree>
    <p:extLst>
      <p:ext uri="{BB962C8B-B14F-4D97-AF65-F5344CB8AC3E}">
        <p14:creationId xmlns:p14="http://schemas.microsoft.com/office/powerpoint/2010/main" val="1939792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620A-0221-D9F2-0945-DAC7951A54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4373E7-9767-9FA1-1D99-9EFB979DEB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4A1B7B-7898-5D47-7FF3-C852C7DCA1D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D8EC71AF-3040-D9F2-46B5-82A71F9F5B5F}"/>
              </a:ext>
            </a:extLst>
          </p:cNvPr>
          <p:cNvSpPr>
            <a:spLocks noGrp="1"/>
          </p:cNvSpPr>
          <p:nvPr>
            <p:ph type="sldNum" sz="quarter" idx="5"/>
          </p:nvPr>
        </p:nvSpPr>
        <p:spPr/>
        <p:txBody>
          <a:bodyPr/>
          <a:lstStyle/>
          <a:p>
            <a:fld id="{C52D3D20-B80A-47F2-90D8-E85AAC9E3F34}" type="slidenum">
              <a:rPr lang="en-US" smtClean="0"/>
              <a:t>12</a:t>
            </a:fld>
            <a:endParaRPr lang="en-US"/>
          </a:p>
        </p:txBody>
      </p:sp>
    </p:spTree>
    <p:extLst>
      <p:ext uri="{BB962C8B-B14F-4D97-AF65-F5344CB8AC3E}">
        <p14:creationId xmlns:p14="http://schemas.microsoft.com/office/powerpoint/2010/main" val="361203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13</a:t>
            </a:fld>
            <a:endParaRPr lang="en-US"/>
          </a:p>
        </p:txBody>
      </p:sp>
    </p:spTree>
    <p:extLst>
      <p:ext uri="{BB962C8B-B14F-4D97-AF65-F5344CB8AC3E}">
        <p14:creationId xmlns:p14="http://schemas.microsoft.com/office/powerpoint/2010/main" val="353045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87A56-673E-9412-AA43-C8EE3758C9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B09604-7AE2-2955-28E2-A37578B8A6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E6684C-6266-9668-47B9-CE86C7751EF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5D2E54FA-1C20-C204-B8F0-826F8DCC4A5C}"/>
              </a:ext>
            </a:extLst>
          </p:cNvPr>
          <p:cNvSpPr>
            <a:spLocks noGrp="1"/>
          </p:cNvSpPr>
          <p:nvPr>
            <p:ph type="sldNum" sz="quarter" idx="5"/>
          </p:nvPr>
        </p:nvSpPr>
        <p:spPr/>
        <p:txBody>
          <a:bodyPr/>
          <a:lstStyle/>
          <a:p>
            <a:fld id="{C52D3D20-B80A-47F2-90D8-E85AAC9E3F34}" type="slidenum">
              <a:rPr lang="en-US" smtClean="0"/>
              <a:t>14</a:t>
            </a:fld>
            <a:endParaRPr lang="en-US"/>
          </a:p>
        </p:txBody>
      </p:sp>
    </p:spTree>
    <p:extLst>
      <p:ext uri="{BB962C8B-B14F-4D97-AF65-F5344CB8AC3E}">
        <p14:creationId xmlns:p14="http://schemas.microsoft.com/office/powerpoint/2010/main" val="1447938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15</a:t>
            </a:fld>
            <a:endParaRPr lang="en-US"/>
          </a:p>
        </p:txBody>
      </p:sp>
    </p:spTree>
    <p:extLst>
      <p:ext uri="{BB962C8B-B14F-4D97-AF65-F5344CB8AC3E}">
        <p14:creationId xmlns:p14="http://schemas.microsoft.com/office/powerpoint/2010/main" val="2558994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99779-A4CA-6F8D-F986-8136185BF3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DD66BA-963C-32BB-771D-CC30B71555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75367A-F9B7-5B66-2731-5E9E5A8D39D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E45C48D3-54B1-3CBD-840D-C20131072EEB}"/>
              </a:ext>
            </a:extLst>
          </p:cNvPr>
          <p:cNvSpPr>
            <a:spLocks noGrp="1"/>
          </p:cNvSpPr>
          <p:nvPr>
            <p:ph type="sldNum" sz="quarter" idx="5"/>
          </p:nvPr>
        </p:nvSpPr>
        <p:spPr/>
        <p:txBody>
          <a:bodyPr/>
          <a:lstStyle/>
          <a:p>
            <a:fld id="{C52D3D20-B80A-47F2-90D8-E85AAC9E3F34}" type="slidenum">
              <a:rPr lang="en-US" smtClean="0"/>
              <a:t>16</a:t>
            </a:fld>
            <a:endParaRPr lang="en-US"/>
          </a:p>
        </p:txBody>
      </p:sp>
    </p:spTree>
    <p:extLst>
      <p:ext uri="{BB962C8B-B14F-4D97-AF65-F5344CB8AC3E}">
        <p14:creationId xmlns:p14="http://schemas.microsoft.com/office/powerpoint/2010/main" val="1613255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372AE-4ED2-9F2C-E318-B286FA71B9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2DEBD8-DFEA-9444-DC87-1DE7E47CE5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9BA9F2-3CD4-5E8E-2244-2A9D1B812C9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endParaRPr lang="en-US" dirty="0"/>
          </a:p>
        </p:txBody>
      </p:sp>
      <p:sp>
        <p:nvSpPr>
          <p:cNvPr id="4" name="Slide Number Placeholder 3">
            <a:extLst>
              <a:ext uri="{FF2B5EF4-FFF2-40B4-BE49-F238E27FC236}">
                <a16:creationId xmlns:a16="http://schemas.microsoft.com/office/drawing/2014/main" id="{CDBEE186-CAB3-9955-C08A-30011AFBD21F}"/>
              </a:ext>
            </a:extLst>
          </p:cNvPr>
          <p:cNvSpPr>
            <a:spLocks noGrp="1"/>
          </p:cNvSpPr>
          <p:nvPr>
            <p:ph type="sldNum" sz="quarter" idx="5"/>
          </p:nvPr>
        </p:nvSpPr>
        <p:spPr/>
        <p:txBody>
          <a:bodyPr/>
          <a:lstStyle/>
          <a:p>
            <a:fld id="{C52D3D20-B80A-47F2-90D8-E85AAC9E3F34}" type="slidenum">
              <a:rPr lang="en-US" smtClean="0"/>
              <a:t>17</a:t>
            </a:fld>
            <a:endParaRPr lang="en-US"/>
          </a:p>
        </p:txBody>
      </p:sp>
    </p:spTree>
    <p:extLst>
      <p:ext uri="{BB962C8B-B14F-4D97-AF65-F5344CB8AC3E}">
        <p14:creationId xmlns:p14="http://schemas.microsoft.com/office/powerpoint/2010/main" val="3891284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0CC6-EB59-4447-80BA-9D36C629BD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4DD14A-F511-49B0-A91B-978DAEFBBA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739A08-9A7A-49DA-A39B-B0EF1A4801F7}"/>
              </a:ext>
            </a:extLst>
          </p:cNvPr>
          <p:cNvSpPr>
            <a:spLocks noGrp="1"/>
          </p:cNvSpPr>
          <p:nvPr>
            <p:ph type="dt" sz="half" idx="10"/>
          </p:nvPr>
        </p:nvSpPr>
        <p:spPr/>
        <p:txBody>
          <a:bodyPr/>
          <a:lstStyle/>
          <a:p>
            <a:fld id="{D2DF8B72-9C19-4DBD-8F3B-D049130D4969}" type="datetimeFigureOut">
              <a:rPr lang="en-US" smtClean="0"/>
              <a:t>2/19/2025</a:t>
            </a:fld>
            <a:endParaRPr lang="en-US"/>
          </a:p>
        </p:txBody>
      </p:sp>
      <p:sp>
        <p:nvSpPr>
          <p:cNvPr id="5" name="Footer Placeholder 4">
            <a:extLst>
              <a:ext uri="{FF2B5EF4-FFF2-40B4-BE49-F238E27FC236}">
                <a16:creationId xmlns:a16="http://schemas.microsoft.com/office/drawing/2014/main" id="{4BAD8D3A-B881-4BC9-A537-ECB468F7F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F4CF0-1776-4F65-BCA7-0F303DF3D429}"/>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07157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D555-ABD7-4161-B06F-FCD3143D9C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095C10-FF95-4025-B207-9881A16465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8C42DD-D420-4BAE-A427-F815A4F37271}"/>
              </a:ext>
            </a:extLst>
          </p:cNvPr>
          <p:cNvSpPr>
            <a:spLocks noGrp="1"/>
          </p:cNvSpPr>
          <p:nvPr>
            <p:ph type="dt" sz="half" idx="10"/>
          </p:nvPr>
        </p:nvSpPr>
        <p:spPr/>
        <p:txBody>
          <a:bodyPr/>
          <a:lstStyle/>
          <a:p>
            <a:fld id="{D2DF8B72-9C19-4DBD-8F3B-D049130D4969}" type="datetimeFigureOut">
              <a:rPr lang="en-US" smtClean="0"/>
              <a:t>2/19/2025</a:t>
            </a:fld>
            <a:endParaRPr lang="en-US"/>
          </a:p>
        </p:txBody>
      </p:sp>
      <p:sp>
        <p:nvSpPr>
          <p:cNvPr id="5" name="Footer Placeholder 4">
            <a:extLst>
              <a:ext uri="{FF2B5EF4-FFF2-40B4-BE49-F238E27FC236}">
                <a16:creationId xmlns:a16="http://schemas.microsoft.com/office/drawing/2014/main" id="{F551F7B7-D2EB-4517-9D60-26A66FF0E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20148-FE35-475E-9068-7641710E2E47}"/>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80883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54761-8A33-482D-B4B2-18B2A8F89E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B816EB-AB8E-47C2-9A3E-33DE4D4F8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40179-C5D2-4148-BAA2-30F72348BCE2}"/>
              </a:ext>
            </a:extLst>
          </p:cNvPr>
          <p:cNvSpPr>
            <a:spLocks noGrp="1"/>
          </p:cNvSpPr>
          <p:nvPr>
            <p:ph type="dt" sz="half" idx="10"/>
          </p:nvPr>
        </p:nvSpPr>
        <p:spPr/>
        <p:txBody>
          <a:bodyPr/>
          <a:lstStyle/>
          <a:p>
            <a:fld id="{D2DF8B72-9C19-4DBD-8F3B-D049130D4969}" type="datetimeFigureOut">
              <a:rPr lang="en-US" smtClean="0"/>
              <a:t>2/19/2025</a:t>
            </a:fld>
            <a:endParaRPr lang="en-US"/>
          </a:p>
        </p:txBody>
      </p:sp>
      <p:sp>
        <p:nvSpPr>
          <p:cNvPr id="5" name="Footer Placeholder 4">
            <a:extLst>
              <a:ext uri="{FF2B5EF4-FFF2-40B4-BE49-F238E27FC236}">
                <a16:creationId xmlns:a16="http://schemas.microsoft.com/office/drawing/2014/main" id="{31A0BD9F-3BB0-4D0E-9EBA-8CC5FDF82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69872-32D9-46E9-AB85-0ABCDEE88AE5}"/>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836865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597883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2551822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3948860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Design and Anaysis of Algorihms, Spring 2008 </a:t>
            </a:r>
          </a:p>
        </p:txBody>
      </p:sp>
      <p:sp>
        <p:nvSpPr>
          <p:cNvPr id="6" name="Footer Placeholder 5"/>
          <p:cNvSpPr>
            <a:spLocks noGrp="1"/>
          </p:cNvSpPr>
          <p:nvPr>
            <p:ph type="ftr" sz="quarter" idx="11"/>
          </p:nvPr>
        </p:nvSpPr>
        <p:spPr/>
        <p:txBody>
          <a:bodyPr/>
          <a:lstStyle/>
          <a:p>
            <a:r>
              <a:rPr lang="en-US"/>
              <a:t>Design &amp; Analysis of Algorithms</a:t>
            </a:r>
          </a:p>
        </p:txBody>
      </p:sp>
      <p:sp>
        <p:nvSpPr>
          <p:cNvPr id="7" name="Slide Number Placeholder 6"/>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122796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Design and Anaysis of Algorihms, Spring 2008 </a:t>
            </a:r>
          </a:p>
        </p:txBody>
      </p:sp>
      <p:sp>
        <p:nvSpPr>
          <p:cNvPr id="8" name="Footer Placeholder 7"/>
          <p:cNvSpPr>
            <a:spLocks noGrp="1"/>
          </p:cNvSpPr>
          <p:nvPr>
            <p:ph type="ftr" sz="quarter" idx="11"/>
          </p:nvPr>
        </p:nvSpPr>
        <p:spPr/>
        <p:txBody>
          <a:bodyPr/>
          <a:lstStyle/>
          <a:p>
            <a:r>
              <a:rPr lang="en-US"/>
              <a:t>Design &amp; Analysis of Algorithms</a:t>
            </a:r>
          </a:p>
        </p:txBody>
      </p:sp>
      <p:sp>
        <p:nvSpPr>
          <p:cNvPr id="9" name="Slide Number Placeholder 8"/>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3677120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Design and Anaysis of Algorihms, Spring 2008 </a:t>
            </a:r>
          </a:p>
        </p:txBody>
      </p:sp>
      <p:sp>
        <p:nvSpPr>
          <p:cNvPr id="4" name="Footer Placeholder 3"/>
          <p:cNvSpPr>
            <a:spLocks noGrp="1"/>
          </p:cNvSpPr>
          <p:nvPr>
            <p:ph type="ftr" sz="quarter" idx="11"/>
          </p:nvPr>
        </p:nvSpPr>
        <p:spPr/>
        <p:txBody>
          <a:bodyPr/>
          <a:lstStyle/>
          <a:p>
            <a:r>
              <a:rPr lang="en-US"/>
              <a:t>Design &amp; Analysis of Algorithms</a:t>
            </a:r>
          </a:p>
        </p:txBody>
      </p:sp>
      <p:sp>
        <p:nvSpPr>
          <p:cNvPr id="5" name="Slide Number Placeholder 4"/>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1822733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Design and Anaysis of Algorihms, Spring 2008 </a:t>
            </a:r>
          </a:p>
        </p:txBody>
      </p:sp>
      <p:sp>
        <p:nvSpPr>
          <p:cNvPr id="3" name="Footer Placeholder 2"/>
          <p:cNvSpPr>
            <a:spLocks noGrp="1"/>
          </p:cNvSpPr>
          <p:nvPr>
            <p:ph type="ftr" sz="quarter" idx="11"/>
          </p:nvPr>
        </p:nvSpPr>
        <p:spPr/>
        <p:txBody>
          <a:bodyPr/>
          <a:lstStyle/>
          <a:p>
            <a:r>
              <a:rPr lang="en-US"/>
              <a:t>Design &amp; Analysis of Algorithms</a:t>
            </a:r>
          </a:p>
        </p:txBody>
      </p:sp>
      <p:sp>
        <p:nvSpPr>
          <p:cNvPr id="4" name="Slide Number Placeholder 3"/>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3295678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Design and Anaysis of Algorihms, Spring 2008 </a:t>
            </a:r>
          </a:p>
        </p:txBody>
      </p:sp>
      <p:sp>
        <p:nvSpPr>
          <p:cNvPr id="6" name="Footer Placeholder 5"/>
          <p:cNvSpPr>
            <a:spLocks noGrp="1"/>
          </p:cNvSpPr>
          <p:nvPr>
            <p:ph type="ftr" sz="quarter" idx="11"/>
          </p:nvPr>
        </p:nvSpPr>
        <p:spPr/>
        <p:txBody>
          <a:bodyPr/>
          <a:lstStyle/>
          <a:p>
            <a:r>
              <a:rPr lang="en-US"/>
              <a:t>Design &amp; Analysis of Algorithms</a:t>
            </a:r>
          </a:p>
        </p:txBody>
      </p:sp>
      <p:sp>
        <p:nvSpPr>
          <p:cNvPr id="7" name="Slide Number Placeholder 6"/>
          <p:cNvSpPr>
            <a:spLocks noGrp="1"/>
          </p:cNvSpPr>
          <p:nvPr>
            <p:ph type="sldNum" sz="quarter" idx="12"/>
          </p:nvPr>
        </p:nvSpPr>
        <p:spPr/>
        <p:txBody>
          <a:bodyPr/>
          <a:lstStyle/>
          <a:p>
            <a:fld id="{3485D9CA-6DAA-4C3C-A3E2-EDEA918D5F89}" type="slidenum">
              <a:rPr lang="en-US" smtClean="0"/>
              <a:pPr/>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544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02DE-303C-4D87-8E77-879FBE1195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6C54D-48BB-467E-8103-DFE5F6DCED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DAA13-6920-4BB8-A1F1-3A13242790AB}"/>
              </a:ext>
            </a:extLst>
          </p:cNvPr>
          <p:cNvSpPr>
            <a:spLocks noGrp="1"/>
          </p:cNvSpPr>
          <p:nvPr>
            <p:ph type="dt" sz="half" idx="10"/>
          </p:nvPr>
        </p:nvSpPr>
        <p:spPr/>
        <p:txBody>
          <a:bodyPr/>
          <a:lstStyle/>
          <a:p>
            <a:fld id="{D2DF8B72-9C19-4DBD-8F3B-D049130D4969}" type="datetimeFigureOut">
              <a:rPr lang="en-US" smtClean="0"/>
              <a:t>2/19/2025</a:t>
            </a:fld>
            <a:endParaRPr lang="en-US"/>
          </a:p>
        </p:txBody>
      </p:sp>
      <p:sp>
        <p:nvSpPr>
          <p:cNvPr id="5" name="Footer Placeholder 4">
            <a:extLst>
              <a:ext uri="{FF2B5EF4-FFF2-40B4-BE49-F238E27FC236}">
                <a16:creationId xmlns:a16="http://schemas.microsoft.com/office/drawing/2014/main" id="{2663360B-5BAB-41D8-A02D-7C1BAB8C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2317C-2498-4AED-8B51-357F03DCA24C}"/>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4073134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r>
              <a:rPr lang="en-US"/>
              <a:t>Design and Anaysis of Algorihms, Spring 2008 </a:t>
            </a:r>
          </a:p>
        </p:txBody>
      </p:sp>
      <p:sp>
        <p:nvSpPr>
          <p:cNvPr id="9" name="Slide Number Placeholder 8"/>
          <p:cNvSpPr>
            <a:spLocks noGrp="1"/>
          </p:cNvSpPr>
          <p:nvPr>
            <p:ph type="sldNum" sz="quarter" idx="11"/>
          </p:nvPr>
        </p:nvSpPr>
        <p:spPr/>
        <p:txBody>
          <a:bodyPr/>
          <a:lstStyle/>
          <a:p>
            <a:fld id="{3485D9CA-6DAA-4C3C-A3E2-EDEA918D5F89}" type="slidenum">
              <a:rPr lang="en-US" smtClean="0"/>
              <a:pPr/>
              <a:t>‹#›</a:t>
            </a:fld>
            <a:endParaRPr lang="en-US"/>
          </a:p>
        </p:txBody>
      </p:sp>
      <p:sp>
        <p:nvSpPr>
          <p:cNvPr id="10" name="Footer Placeholder 9"/>
          <p:cNvSpPr>
            <a:spLocks noGrp="1"/>
          </p:cNvSpPr>
          <p:nvPr>
            <p:ph type="ftr" sz="quarter" idx="12"/>
          </p:nvPr>
        </p:nvSpPr>
        <p:spPr/>
        <p:txBody>
          <a:bodyPr/>
          <a:lstStyle/>
          <a:p>
            <a:r>
              <a:rPr lang="en-US"/>
              <a:t>Design &amp; Analysis of Algorithms</a:t>
            </a:r>
          </a:p>
        </p:txBody>
      </p:sp>
    </p:spTree>
    <p:extLst>
      <p:ext uri="{BB962C8B-B14F-4D97-AF65-F5344CB8AC3E}">
        <p14:creationId xmlns:p14="http://schemas.microsoft.com/office/powerpoint/2010/main" val="802086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26712371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11555936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Design and Anaysis of Algorihms, Spring 2008 </a:t>
            </a:r>
            <a:endParaRPr lang="en-GB"/>
          </a:p>
        </p:txBody>
      </p:sp>
      <p:sp>
        <p:nvSpPr>
          <p:cNvPr id="7" name="Rectangle 5"/>
          <p:cNvSpPr>
            <a:spLocks noGrp="1" noChangeArrowheads="1"/>
          </p:cNvSpPr>
          <p:nvPr>
            <p:ph type="ftr" sz="quarter" idx="11"/>
          </p:nvPr>
        </p:nvSpPr>
        <p:spPr>
          <a:ln/>
        </p:spPr>
        <p:txBody>
          <a:bodyPr/>
          <a:lstStyle>
            <a:lvl1pPr>
              <a:defRPr/>
            </a:lvl1pPr>
          </a:lstStyle>
          <a:p>
            <a:pPr>
              <a:defRPr/>
            </a:pPr>
            <a:r>
              <a:rPr lang="en-GB"/>
              <a:t>Design &amp; Analysis of Algorithms</a:t>
            </a:r>
          </a:p>
        </p:txBody>
      </p:sp>
      <p:sp>
        <p:nvSpPr>
          <p:cNvPr id="8" name="Rectangle 6"/>
          <p:cNvSpPr>
            <a:spLocks noGrp="1" noChangeArrowheads="1"/>
          </p:cNvSpPr>
          <p:nvPr>
            <p:ph type="sldNum" sz="quarter" idx="12"/>
          </p:nvPr>
        </p:nvSpPr>
        <p:spPr>
          <a:ln/>
        </p:spPr>
        <p:txBody>
          <a:bodyPr/>
          <a:lstStyle>
            <a:lvl1pPr>
              <a:defRPr/>
            </a:lvl1pPr>
          </a:lstStyle>
          <a:p>
            <a:fld id="{1CAA143B-99B6-4B27-B043-E574855ABF90}" type="slidenum">
              <a:rPr lang="en-GB"/>
              <a:pPr/>
              <a:t>‹#›</a:t>
            </a:fld>
            <a:endParaRPr lang="en-GB"/>
          </a:p>
        </p:txBody>
      </p:sp>
    </p:spTree>
    <p:extLst>
      <p:ext uri="{BB962C8B-B14F-4D97-AF65-F5344CB8AC3E}">
        <p14:creationId xmlns:p14="http://schemas.microsoft.com/office/powerpoint/2010/main" val="2550759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Design and Anaysis of Algorihms, Spring 2008 </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Design &amp; Analysis of Algorithms</a:t>
            </a:r>
          </a:p>
        </p:txBody>
      </p:sp>
      <p:sp>
        <p:nvSpPr>
          <p:cNvPr id="7" name="Rectangle 6"/>
          <p:cNvSpPr>
            <a:spLocks noGrp="1" noChangeArrowheads="1"/>
          </p:cNvSpPr>
          <p:nvPr>
            <p:ph type="sldNum" sz="quarter" idx="12"/>
          </p:nvPr>
        </p:nvSpPr>
        <p:spPr>
          <a:ln/>
        </p:spPr>
        <p:txBody>
          <a:bodyPr/>
          <a:lstStyle>
            <a:lvl1pPr>
              <a:defRPr/>
            </a:lvl1pPr>
          </a:lstStyle>
          <a:p>
            <a:fld id="{15718971-3FDC-4323-BE22-69C0E5D57951}" type="slidenum">
              <a:rPr lang="en-GB"/>
              <a:pPr/>
              <a:t>‹#›</a:t>
            </a:fld>
            <a:endParaRPr lang="en-GB"/>
          </a:p>
        </p:txBody>
      </p:sp>
    </p:spTree>
    <p:extLst>
      <p:ext uri="{BB962C8B-B14F-4D97-AF65-F5344CB8AC3E}">
        <p14:creationId xmlns:p14="http://schemas.microsoft.com/office/powerpoint/2010/main" val="2725871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Design and Anaysis of Algorihms, Spring 2008 </a:t>
            </a:r>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GB"/>
              <a:t>Design &amp; Analysis of Algorithms</a:t>
            </a:r>
          </a:p>
        </p:txBody>
      </p:sp>
      <p:sp>
        <p:nvSpPr>
          <p:cNvPr id="9" name="Rectangle 6"/>
          <p:cNvSpPr>
            <a:spLocks noGrp="1" noChangeArrowheads="1"/>
          </p:cNvSpPr>
          <p:nvPr>
            <p:ph type="sldNum" sz="quarter" idx="12"/>
          </p:nvPr>
        </p:nvSpPr>
        <p:spPr>
          <a:ln/>
        </p:spPr>
        <p:txBody>
          <a:bodyPr/>
          <a:lstStyle>
            <a:lvl1pPr>
              <a:defRPr/>
            </a:lvl1pPr>
          </a:lstStyle>
          <a:p>
            <a:fld id="{51BCAC09-0EE0-4829-9090-1F0BC639B9B6}" type="slidenum">
              <a:rPr lang="en-GB"/>
              <a:pPr/>
              <a:t>‹#›</a:t>
            </a:fld>
            <a:endParaRPr lang="en-GB"/>
          </a:p>
        </p:txBody>
      </p:sp>
    </p:spTree>
    <p:extLst>
      <p:ext uri="{BB962C8B-B14F-4D97-AF65-F5344CB8AC3E}">
        <p14:creationId xmlns:p14="http://schemas.microsoft.com/office/powerpoint/2010/main" val="73395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3ADF-891D-4A12-83B5-454FF556A8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492D1F-5588-4349-97C5-EB30CD88E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C24B3D-6B89-4416-A6EB-152D8D49D5E5}"/>
              </a:ext>
            </a:extLst>
          </p:cNvPr>
          <p:cNvSpPr>
            <a:spLocks noGrp="1"/>
          </p:cNvSpPr>
          <p:nvPr>
            <p:ph type="dt" sz="half" idx="10"/>
          </p:nvPr>
        </p:nvSpPr>
        <p:spPr/>
        <p:txBody>
          <a:bodyPr/>
          <a:lstStyle/>
          <a:p>
            <a:fld id="{D2DF8B72-9C19-4DBD-8F3B-D049130D4969}" type="datetimeFigureOut">
              <a:rPr lang="en-US" smtClean="0"/>
              <a:t>2/19/2025</a:t>
            </a:fld>
            <a:endParaRPr lang="en-US"/>
          </a:p>
        </p:txBody>
      </p:sp>
      <p:sp>
        <p:nvSpPr>
          <p:cNvPr id="5" name="Footer Placeholder 4">
            <a:extLst>
              <a:ext uri="{FF2B5EF4-FFF2-40B4-BE49-F238E27FC236}">
                <a16:creationId xmlns:a16="http://schemas.microsoft.com/office/drawing/2014/main" id="{C11B9C78-BA9A-479E-A3FF-695287295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8EE37-7497-4B13-94F5-9E33310DD2CF}"/>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1111059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8959-A7A6-4D39-AA8B-57C72F6B1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E0084-43D6-45E5-B2FB-83FB50E504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317EC-AA9D-4624-8395-48D0AE97E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28D681-CD5B-4D0F-A2B0-BF8B8AD77FA8}"/>
              </a:ext>
            </a:extLst>
          </p:cNvPr>
          <p:cNvSpPr>
            <a:spLocks noGrp="1"/>
          </p:cNvSpPr>
          <p:nvPr>
            <p:ph type="dt" sz="half" idx="10"/>
          </p:nvPr>
        </p:nvSpPr>
        <p:spPr/>
        <p:txBody>
          <a:bodyPr/>
          <a:lstStyle/>
          <a:p>
            <a:fld id="{D2DF8B72-9C19-4DBD-8F3B-D049130D4969}" type="datetimeFigureOut">
              <a:rPr lang="en-US" smtClean="0"/>
              <a:t>2/19/2025</a:t>
            </a:fld>
            <a:endParaRPr lang="en-US"/>
          </a:p>
        </p:txBody>
      </p:sp>
      <p:sp>
        <p:nvSpPr>
          <p:cNvPr id="6" name="Footer Placeholder 5">
            <a:extLst>
              <a:ext uri="{FF2B5EF4-FFF2-40B4-BE49-F238E27FC236}">
                <a16:creationId xmlns:a16="http://schemas.microsoft.com/office/drawing/2014/main" id="{A8C1E102-0CFC-4C99-8794-DDB15502C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D0784B-2F5A-4BD4-9EBE-85512D8646BE}"/>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205031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3181-2412-4949-91A3-23CBDDDBC9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7C8FC4-D6CA-4D00-B86A-7336B6E1CA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AD6D8B-7024-4E37-B53E-016331394C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A1DB30-80A3-4DC3-9806-9202A76140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997761-D7C3-42D3-803A-AAC22024F8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D11AC6-D32A-4EAD-B726-5AE67DFFC05A}"/>
              </a:ext>
            </a:extLst>
          </p:cNvPr>
          <p:cNvSpPr>
            <a:spLocks noGrp="1"/>
          </p:cNvSpPr>
          <p:nvPr>
            <p:ph type="dt" sz="half" idx="10"/>
          </p:nvPr>
        </p:nvSpPr>
        <p:spPr/>
        <p:txBody>
          <a:bodyPr/>
          <a:lstStyle/>
          <a:p>
            <a:fld id="{D2DF8B72-9C19-4DBD-8F3B-D049130D4969}" type="datetimeFigureOut">
              <a:rPr lang="en-US" smtClean="0"/>
              <a:t>2/19/2025</a:t>
            </a:fld>
            <a:endParaRPr lang="en-US"/>
          </a:p>
        </p:txBody>
      </p:sp>
      <p:sp>
        <p:nvSpPr>
          <p:cNvPr id="8" name="Footer Placeholder 7">
            <a:extLst>
              <a:ext uri="{FF2B5EF4-FFF2-40B4-BE49-F238E27FC236}">
                <a16:creationId xmlns:a16="http://schemas.microsoft.com/office/drawing/2014/main" id="{3E8607F5-A7FB-40DA-A637-507CECE2AC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8571F-5213-44AD-9B39-829F876219D9}"/>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15841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6889-5B79-497C-9736-E9B7A36D06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35B599-D225-4693-9E55-C140F796D09F}"/>
              </a:ext>
            </a:extLst>
          </p:cNvPr>
          <p:cNvSpPr>
            <a:spLocks noGrp="1"/>
          </p:cNvSpPr>
          <p:nvPr>
            <p:ph type="dt" sz="half" idx="10"/>
          </p:nvPr>
        </p:nvSpPr>
        <p:spPr/>
        <p:txBody>
          <a:bodyPr/>
          <a:lstStyle/>
          <a:p>
            <a:fld id="{D2DF8B72-9C19-4DBD-8F3B-D049130D4969}" type="datetimeFigureOut">
              <a:rPr lang="en-US" smtClean="0"/>
              <a:t>2/19/2025</a:t>
            </a:fld>
            <a:endParaRPr lang="en-US"/>
          </a:p>
        </p:txBody>
      </p:sp>
      <p:sp>
        <p:nvSpPr>
          <p:cNvPr id="4" name="Footer Placeholder 3">
            <a:extLst>
              <a:ext uri="{FF2B5EF4-FFF2-40B4-BE49-F238E27FC236}">
                <a16:creationId xmlns:a16="http://schemas.microsoft.com/office/drawing/2014/main" id="{055B06CB-70EA-4710-B4B5-59BF2C6247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B1CA16-87D7-4A9A-93EE-A252B69E1A12}"/>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294881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141D3-43C6-40C7-A4DB-9BFB3972D39D}"/>
              </a:ext>
            </a:extLst>
          </p:cNvPr>
          <p:cNvSpPr>
            <a:spLocks noGrp="1"/>
          </p:cNvSpPr>
          <p:nvPr>
            <p:ph type="dt" sz="half" idx="10"/>
          </p:nvPr>
        </p:nvSpPr>
        <p:spPr/>
        <p:txBody>
          <a:bodyPr/>
          <a:lstStyle/>
          <a:p>
            <a:fld id="{D2DF8B72-9C19-4DBD-8F3B-D049130D4969}" type="datetimeFigureOut">
              <a:rPr lang="en-US" smtClean="0"/>
              <a:t>2/19/2025</a:t>
            </a:fld>
            <a:endParaRPr lang="en-US"/>
          </a:p>
        </p:txBody>
      </p:sp>
      <p:sp>
        <p:nvSpPr>
          <p:cNvPr id="3" name="Footer Placeholder 2">
            <a:extLst>
              <a:ext uri="{FF2B5EF4-FFF2-40B4-BE49-F238E27FC236}">
                <a16:creationId xmlns:a16="http://schemas.microsoft.com/office/drawing/2014/main" id="{20B73F51-C531-4416-9A10-50D5280BF5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6032B0-273E-4169-9640-156E7D4EA445}"/>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66926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39EF-1141-43EF-9A25-60CEC3698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A0430-0CCC-4FD2-905C-27F04B934A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F68AE7-6F69-4589-A8AF-F2B8927E8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1577C-944C-412C-8F52-FFFC45A36846}"/>
              </a:ext>
            </a:extLst>
          </p:cNvPr>
          <p:cNvSpPr>
            <a:spLocks noGrp="1"/>
          </p:cNvSpPr>
          <p:nvPr>
            <p:ph type="dt" sz="half" idx="10"/>
          </p:nvPr>
        </p:nvSpPr>
        <p:spPr/>
        <p:txBody>
          <a:bodyPr/>
          <a:lstStyle/>
          <a:p>
            <a:fld id="{D2DF8B72-9C19-4DBD-8F3B-D049130D4969}" type="datetimeFigureOut">
              <a:rPr lang="en-US" smtClean="0"/>
              <a:t>2/19/2025</a:t>
            </a:fld>
            <a:endParaRPr lang="en-US"/>
          </a:p>
        </p:txBody>
      </p:sp>
      <p:sp>
        <p:nvSpPr>
          <p:cNvPr id="6" name="Footer Placeholder 5">
            <a:extLst>
              <a:ext uri="{FF2B5EF4-FFF2-40B4-BE49-F238E27FC236}">
                <a16:creationId xmlns:a16="http://schemas.microsoft.com/office/drawing/2014/main" id="{B4F4FD3B-027E-4C74-964C-C3F64FBB4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FEB46-4620-4847-8F68-DB3BB84CBCCA}"/>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46127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019B-EBB5-4FBC-99F6-CD60929B5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A3050-1640-44D7-B8B2-7F5BC0F2C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7D1C82-DEC0-4624-8D52-79B7F25CF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A048C-F343-4D60-96F0-B2859B510C95}"/>
              </a:ext>
            </a:extLst>
          </p:cNvPr>
          <p:cNvSpPr>
            <a:spLocks noGrp="1"/>
          </p:cNvSpPr>
          <p:nvPr>
            <p:ph type="dt" sz="half" idx="10"/>
          </p:nvPr>
        </p:nvSpPr>
        <p:spPr/>
        <p:txBody>
          <a:bodyPr/>
          <a:lstStyle/>
          <a:p>
            <a:fld id="{D2DF8B72-9C19-4DBD-8F3B-D049130D4969}" type="datetimeFigureOut">
              <a:rPr lang="en-US" smtClean="0"/>
              <a:t>2/19/2025</a:t>
            </a:fld>
            <a:endParaRPr lang="en-US"/>
          </a:p>
        </p:txBody>
      </p:sp>
      <p:sp>
        <p:nvSpPr>
          <p:cNvPr id="6" name="Footer Placeholder 5">
            <a:extLst>
              <a:ext uri="{FF2B5EF4-FFF2-40B4-BE49-F238E27FC236}">
                <a16:creationId xmlns:a16="http://schemas.microsoft.com/office/drawing/2014/main" id="{22788895-9B51-4541-AAB2-BF16ED7D0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53C80-6CDB-486A-B8CF-AAD127321023}"/>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163275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EB5029-5875-48B9-9C22-38D785FCE9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A0B3BA-C511-4FC7-AA99-072F757CF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00382-92E4-4D10-875A-89C34EF30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F8B72-9C19-4DBD-8F3B-D049130D4969}" type="datetimeFigureOut">
              <a:rPr lang="en-US" smtClean="0"/>
              <a:t>2/19/2025</a:t>
            </a:fld>
            <a:endParaRPr lang="en-US"/>
          </a:p>
        </p:txBody>
      </p:sp>
      <p:sp>
        <p:nvSpPr>
          <p:cNvPr id="5" name="Footer Placeholder 4">
            <a:extLst>
              <a:ext uri="{FF2B5EF4-FFF2-40B4-BE49-F238E27FC236}">
                <a16:creationId xmlns:a16="http://schemas.microsoft.com/office/drawing/2014/main" id="{29CD864E-90F0-4014-8C2D-CE853EFCB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062C12-0EAF-4F9E-BB1B-EED572C618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66AE-5A89-45B7-9EA8-7C0EFF44206E}" type="slidenum">
              <a:rPr lang="en-US" smtClean="0"/>
              <a:t>‹#›</a:t>
            </a:fld>
            <a:endParaRPr lang="en-US"/>
          </a:p>
        </p:txBody>
      </p:sp>
    </p:spTree>
    <p:extLst>
      <p:ext uri="{BB962C8B-B14F-4D97-AF65-F5344CB8AC3E}">
        <p14:creationId xmlns:p14="http://schemas.microsoft.com/office/powerpoint/2010/main" val="97524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485D9CA-6DAA-4C3C-A3E2-EDEA918D5F89}" type="slidenum">
              <a:rPr lang="en-US" smtClean="0"/>
              <a:pPr/>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r>
              <a:rPr lang="en-US"/>
              <a:t>Design &amp; Analysis of Algorithms</a:t>
            </a:r>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r>
              <a:rPr lang="en-US"/>
              <a:t>Design and Anaysis of Algorihms, Spring 2008 </a:t>
            </a:r>
          </a:p>
        </p:txBody>
      </p:sp>
    </p:spTree>
    <p:extLst>
      <p:ext uri="{BB962C8B-B14F-4D97-AF65-F5344CB8AC3E}">
        <p14:creationId xmlns:p14="http://schemas.microsoft.com/office/powerpoint/2010/main" val="2389917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8.gi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ags" Target="../tags/tag22.xml"/><Relationship Id="rId5" Type="http://schemas.openxmlformats.org/officeDocument/2006/relationships/image" Target="../media/image11.gif"/><Relationship Id="rId4" Type="http://schemas.openxmlformats.org/officeDocument/2006/relationships/image" Target="../media/image10.gif"/></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tags" Target="../tags/tag23.xml"/><Relationship Id="rId4" Type="http://schemas.openxmlformats.org/officeDocument/2006/relationships/image" Target="../media/image13.gif"/></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tags" Target="../tags/tag24.xml"/><Relationship Id="rId4" Type="http://schemas.openxmlformats.org/officeDocument/2006/relationships/image" Target="../media/image15.gi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3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4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4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4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4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4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1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485D9CA-6DAA-4C3C-A3E2-EDEA918D5F89}" type="slidenum">
              <a:rPr lang="en-US">
                <a:latin typeface="Calibri"/>
              </a:rPr>
              <a:pPr/>
              <a:t>1</a:t>
            </a:fld>
            <a:endParaRPr lang="en-US">
              <a:latin typeface="Calibri"/>
            </a:endParaRPr>
          </a:p>
        </p:txBody>
      </p:sp>
      <p:sp>
        <p:nvSpPr>
          <p:cNvPr id="7" name="Title 1"/>
          <p:cNvSpPr>
            <a:spLocks noGrp="1"/>
          </p:cNvSpPr>
          <p:nvPr>
            <p:ph type="ctrTitle"/>
          </p:nvPr>
        </p:nvSpPr>
        <p:spPr>
          <a:xfrm>
            <a:off x="1524000" y="1654176"/>
            <a:ext cx="8458200" cy="1470025"/>
          </a:xfrm>
        </p:spPr>
        <p:txBody>
          <a:bodyPr/>
          <a:lstStyle/>
          <a:p>
            <a:pPr algn="ctr"/>
            <a:r>
              <a:rPr lang="en-US" sz="3200" b="1" dirty="0"/>
              <a:t>CSC 334 – Parallel and Distributed Computing</a:t>
            </a:r>
          </a:p>
        </p:txBody>
      </p:sp>
      <p:sp>
        <p:nvSpPr>
          <p:cNvPr id="8" name="Subtitle 2"/>
          <p:cNvSpPr txBox="1">
            <a:spLocks/>
          </p:cNvSpPr>
          <p:nvPr/>
        </p:nvSpPr>
        <p:spPr>
          <a:xfrm>
            <a:off x="1524000" y="3505200"/>
            <a:ext cx="8458200" cy="17526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buClr>
                <a:srgbClr val="A9A57C"/>
              </a:buClr>
            </a:pPr>
            <a:r>
              <a:rPr lang="en-US" sz="2800" b="1" spc="-100" dirty="0">
                <a:solidFill>
                  <a:srgbClr val="675E47"/>
                </a:solidFill>
                <a:latin typeface="Cambria"/>
              </a:rPr>
              <a:t>Instructor: Dr. M. Hasan Jamal</a:t>
            </a:r>
          </a:p>
          <a:p>
            <a:pPr algn="ctr">
              <a:buClr>
                <a:srgbClr val="A9A57C"/>
              </a:buClr>
            </a:pPr>
            <a:r>
              <a:rPr lang="en-US" sz="2800" b="1" spc="-100" dirty="0">
                <a:solidFill>
                  <a:srgbClr val="675E47"/>
                </a:solidFill>
                <a:latin typeface="Cambria"/>
              </a:rPr>
              <a:t>Lecture# 01: Introduction</a:t>
            </a:r>
          </a:p>
        </p:txBody>
      </p:sp>
    </p:spTree>
    <p:extLst>
      <p:ext uri="{BB962C8B-B14F-4D97-AF65-F5344CB8AC3E}">
        <p14:creationId xmlns:p14="http://schemas.microsoft.com/office/powerpoint/2010/main" val="142399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The memory/Disk Speed Argument</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10</a:t>
            </a:fld>
            <a:endParaRPr lang="en-US">
              <a:latin typeface="Calibri"/>
            </a:endParaRPr>
          </a:p>
        </p:txBody>
      </p:sp>
      <p:sp>
        <p:nvSpPr>
          <p:cNvPr id="12" name="Rectangle 3">
            <a:extLst>
              <a:ext uri="{FF2B5EF4-FFF2-40B4-BE49-F238E27FC236}">
                <a16:creationId xmlns:a16="http://schemas.microsoft.com/office/drawing/2014/main" id="{A773B303-CEA4-39FE-8190-A77ECCC638B8}"/>
              </a:ext>
            </a:extLst>
          </p:cNvPr>
          <p:cNvSpPr txBox="1">
            <a:spLocks noChangeArrowheads="1"/>
          </p:cNvSpPr>
          <p:nvPr/>
        </p:nvSpPr>
        <p:spPr>
          <a:xfrm>
            <a:off x="632152" y="1453241"/>
            <a:ext cx="10252726" cy="501789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1800"/>
              </a:spcBef>
            </a:pPr>
            <a:r>
              <a:rPr lang="en-US" dirty="0">
                <a:latin typeface="Arial" panose="020B0604020202020204" pitchFamily="34" charset="0"/>
                <a:cs typeface="Arial" panose="020B0604020202020204" pitchFamily="34" charset="0"/>
              </a:rPr>
              <a:t>While clock rates of high-end processors have increased at roughly 40% per year over the past decade, DRAM access times have only improved at the rate of roughly 10% per year over this interval</a:t>
            </a:r>
          </a:p>
          <a:p>
            <a:pPr algn="just">
              <a:spcBef>
                <a:spcPts val="1800"/>
              </a:spcBef>
            </a:pPr>
            <a:r>
              <a:rPr lang="en-US" dirty="0">
                <a:latin typeface="Arial" panose="020B0604020202020204" pitchFamily="34" charset="0"/>
                <a:cs typeface="Arial" panose="020B0604020202020204" pitchFamily="34" charset="0"/>
              </a:rPr>
              <a:t>This mismatch in speeds causes significant performance bottlenecks</a:t>
            </a:r>
          </a:p>
          <a:p>
            <a:pPr algn="just">
              <a:spcBef>
                <a:spcPts val="1800"/>
              </a:spcBef>
            </a:pPr>
            <a:r>
              <a:rPr lang="en-US" dirty="0">
                <a:latin typeface="Arial" panose="020B0604020202020204" pitchFamily="34" charset="0"/>
                <a:cs typeface="Arial" panose="020B0604020202020204" pitchFamily="34" charset="0"/>
              </a:rPr>
              <a:t>Parallel platforms provide increased bandwidth to the memory systems</a:t>
            </a:r>
          </a:p>
          <a:p>
            <a:pPr algn="just">
              <a:spcBef>
                <a:spcPts val="1800"/>
              </a:spcBef>
            </a:pPr>
            <a:r>
              <a:rPr lang="en-US" dirty="0">
                <a:latin typeface="Arial" panose="020B0604020202020204" pitchFamily="34" charset="0"/>
                <a:cs typeface="Arial" panose="020B0604020202020204" pitchFamily="34" charset="0"/>
              </a:rPr>
              <a:t>Parallel platforms also provide higher aggregate caches</a:t>
            </a:r>
          </a:p>
          <a:p>
            <a:pPr algn="just">
              <a:spcBef>
                <a:spcPts val="1800"/>
              </a:spcBef>
            </a:pPr>
            <a:r>
              <a:rPr lang="en-US" dirty="0">
                <a:latin typeface="Arial" panose="020B0604020202020204" pitchFamily="34" charset="0"/>
                <a:cs typeface="Arial" panose="020B0604020202020204" pitchFamily="34" charset="0"/>
              </a:rPr>
              <a:t>Some of the fastest growing applications of parallel computing utilize not the raw computational speeds, rather their ability to pump data to memory and disk faster </a:t>
            </a:r>
            <a:endParaRPr lang="en-US" b="1" dirty="0">
              <a:solidFill>
                <a:srgbClr val="FF0000"/>
              </a:solidFill>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83924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9FED-345A-99D6-4D13-EFD7F06AD9B2}"/>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FBA6B28F-BC54-1D05-34CB-B23856B4C7D9}"/>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The Data Communication Argument</a:t>
            </a:r>
          </a:p>
        </p:txBody>
      </p:sp>
      <p:sp>
        <p:nvSpPr>
          <p:cNvPr id="3" name="Slide Number Placeholder 2">
            <a:extLst>
              <a:ext uri="{FF2B5EF4-FFF2-40B4-BE49-F238E27FC236}">
                <a16:creationId xmlns:a16="http://schemas.microsoft.com/office/drawing/2014/main" id="{8E0B7195-B317-AA5A-1F87-794448BA0E38}"/>
              </a:ext>
            </a:extLst>
          </p:cNvPr>
          <p:cNvSpPr>
            <a:spLocks noGrp="1"/>
          </p:cNvSpPr>
          <p:nvPr>
            <p:ph type="sldNum" sz="quarter" idx="12"/>
          </p:nvPr>
        </p:nvSpPr>
        <p:spPr/>
        <p:txBody>
          <a:bodyPr/>
          <a:lstStyle/>
          <a:p>
            <a:fld id="{3485D9CA-6DAA-4C3C-A3E2-EDEA918D5F89}" type="slidenum">
              <a:rPr lang="en-US">
                <a:latin typeface="Calibri"/>
              </a:rPr>
              <a:pPr/>
              <a:t>11</a:t>
            </a:fld>
            <a:endParaRPr lang="en-US">
              <a:latin typeface="Calibri"/>
            </a:endParaRPr>
          </a:p>
        </p:txBody>
      </p:sp>
      <p:sp>
        <p:nvSpPr>
          <p:cNvPr id="12" name="Rectangle 3">
            <a:extLst>
              <a:ext uri="{FF2B5EF4-FFF2-40B4-BE49-F238E27FC236}">
                <a16:creationId xmlns:a16="http://schemas.microsoft.com/office/drawing/2014/main" id="{7157A651-8C1D-853C-73E7-3279DC999141}"/>
              </a:ext>
            </a:extLst>
          </p:cNvPr>
          <p:cNvSpPr txBox="1">
            <a:spLocks noChangeArrowheads="1"/>
          </p:cNvSpPr>
          <p:nvPr/>
        </p:nvSpPr>
        <p:spPr>
          <a:xfrm>
            <a:off x="632152" y="1453241"/>
            <a:ext cx="10252726" cy="501789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1800"/>
              </a:spcBef>
            </a:pPr>
            <a:r>
              <a:rPr lang="en-US" dirty="0">
                <a:latin typeface="Arial" panose="020B0604020202020204" pitchFamily="34" charset="0"/>
                <a:cs typeface="Arial" panose="020B0604020202020204" pitchFamily="34" charset="0"/>
              </a:rPr>
              <a:t>As the network evolves, the vision of the Internet as one large computing platform has emerged</a:t>
            </a:r>
          </a:p>
          <a:p>
            <a:pPr algn="just">
              <a:spcBef>
                <a:spcPts val="1800"/>
              </a:spcBef>
            </a:pPr>
            <a:r>
              <a:rPr lang="en-US" dirty="0">
                <a:latin typeface="Arial" panose="020B0604020202020204" pitchFamily="34" charset="0"/>
                <a:cs typeface="Arial" panose="020B0604020202020204" pitchFamily="34" charset="0"/>
              </a:rPr>
              <a:t>In many applications (typically databases and data mining) the volume of data is such that they cannot be moved</a:t>
            </a:r>
          </a:p>
          <a:p>
            <a:pPr algn="just">
              <a:spcBef>
                <a:spcPts val="1800"/>
              </a:spcBef>
            </a:pPr>
            <a:r>
              <a:rPr lang="en-US" dirty="0">
                <a:latin typeface="Arial" panose="020B0604020202020204" pitchFamily="34" charset="0"/>
                <a:cs typeface="Arial" panose="020B0604020202020204" pitchFamily="34" charset="0"/>
              </a:rPr>
              <a:t>Any analyses on this data must be performed over the network using parallel techniques</a:t>
            </a:r>
            <a:endParaRPr lang="en-US" b="1" dirty="0">
              <a:solidFill>
                <a:srgbClr val="FF0000"/>
              </a:solidFill>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1482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B05D8-50DE-C384-3EE7-5EAF160AE4A0}"/>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0E431B48-6A1C-F181-4311-F7DD9559D0B8}"/>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Computing vs. Systems</a:t>
            </a:r>
          </a:p>
        </p:txBody>
      </p:sp>
      <p:sp>
        <p:nvSpPr>
          <p:cNvPr id="3" name="Slide Number Placeholder 2">
            <a:extLst>
              <a:ext uri="{FF2B5EF4-FFF2-40B4-BE49-F238E27FC236}">
                <a16:creationId xmlns:a16="http://schemas.microsoft.com/office/drawing/2014/main" id="{77A87A15-3DF8-6F40-81AE-19B0642E22AD}"/>
              </a:ext>
            </a:extLst>
          </p:cNvPr>
          <p:cNvSpPr>
            <a:spLocks noGrp="1"/>
          </p:cNvSpPr>
          <p:nvPr>
            <p:ph type="sldNum" sz="quarter" idx="12"/>
          </p:nvPr>
        </p:nvSpPr>
        <p:spPr/>
        <p:txBody>
          <a:bodyPr/>
          <a:lstStyle/>
          <a:p>
            <a:fld id="{3485D9CA-6DAA-4C3C-A3E2-EDEA918D5F89}" type="slidenum">
              <a:rPr lang="en-US">
                <a:latin typeface="Calibri"/>
              </a:rPr>
              <a:pPr/>
              <a:t>12</a:t>
            </a:fld>
            <a:endParaRPr lang="en-US">
              <a:latin typeface="Calibri"/>
            </a:endParaRPr>
          </a:p>
        </p:txBody>
      </p:sp>
      <p:sp>
        <p:nvSpPr>
          <p:cNvPr id="12" name="Rectangle 3">
            <a:extLst>
              <a:ext uri="{FF2B5EF4-FFF2-40B4-BE49-F238E27FC236}">
                <a16:creationId xmlns:a16="http://schemas.microsoft.com/office/drawing/2014/main" id="{F4CA4490-E36E-5D1C-3D50-7C85DED36196}"/>
              </a:ext>
            </a:extLst>
          </p:cNvPr>
          <p:cNvSpPr txBox="1">
            <a:spLocks noChangeArrowheads="1"/>
          </p:cNvSpPr>
          <p:nvPr/>
        </p:nvSpPr>
        <p:spPr>
          <a:xfrm>
            <a:off x="632152" y="1453241"/>
            <a:ext cx="10252726" cy="501789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spcBef>
                <a:spcPts val="1200"/>
              </a:spcBef>
              <a:buNone/>
            </a:pPr>
            <a:r>
              <a:rPr lang="en-US" b="1" i="1" dirty="0">
                <a:solidFill>
                  <a:srgbClr val="00B050"/>
                </a:solidFill>
                <a:latin typeface="Arial" panose="020B0604020202020204" pitchFamily="34" charset="0"/>
                <a:cs typeface="Arial" panose="020B0604020202020204" pitchFamily="34" charset="0"/>
              </a:rPr>
              <a:t>Distributed Systems</a:t>
            </a:r>
          </a:p>
          <a:p>
            <a:pPr algn="just">
              <a:spcBef>
                <a:spcPts val="600"/>
              </a:spcBef>
            </a:pPr>
            <a:r>
              <a:rPr lang="en-US" dirty="0">
                <a:latin typeface="Arial" panose="020B0604020202020204" pitchFamily="34" charset="0"/>
                <a:cs typeface="Arial" panose="020B0604020202020204" pitchFamily="34" charset="0"/>
              </a:rPr>
              <a:t>A collection of autonomous computers, connected through a network and distribution middleware</a:t>
            </a:r>
          </a:p>
          <a:p>
            <a:pPr lvl="1" algn="just">
              <a:spcBef>
                <a:spcPts val="600"/>
              </a:spcBef>
            </a:pPr>
            <a:r>
              <a:rPr lang="en-US" dirty="0">
                <a:latin typeface="Arial" panose="020B0604020202020204" pitchFamily="34" charset="0"/>
                <a:cs typeface="Arial" panose="020B0604020202020204" pitchFamily="34" charset="0"/>
              </a:rPr>
              <a:t>This enables computers to coordinate their activities and to share the resources of the system</a:t>
            </a:r>
          </a:p>
          <a:p>
            <a:pPr lvl="1" algn="just">
              <a:spcBef>
                <a:spcPts val="600"/>
              </a:spcBef>
            </a:pPr>
            <a:r>
              <a:rPr lang="en-US" dirty="0">
                <a:latin typeface="Arial" panose="020B0604020202020204" pitchFamily="34" charset="0"/>
                <a:cs typeface="Arial" panose="020B0604020202020204" pitchFamily="34" charset="0"/>
              </a:rPr>
              <a:t>The system is usually perceived as a single, integrated computing facility</a:t>
            </a:r>
          </a:p>
          <a:p>
            <a:pPr lvl="1" algn="just">
              <a:spcBef>
                <a:spcPts val="600"/>
              </a:spcBef>
            </a:pPr>
            <a:r>
              <a:rPr lang="en-US" dirty="0">
                <a:latin typeface="Arial" panose="020B0604020202020204" pitchFamily="34" charset="0"/>
                <a:cs typeface="Arial" panose="020B0604020202020204" pitchFamily="34" charset="0"/>
              </a:rPr>
              <a:t>Mostly connected with the hardware-based accelerations</a:t>
            </a:r>
          </a:p>
          <a:p>
            <a:pPr marL="114300" indent="0" algn="just">
              <a:spcBef>
                <a:spcPts val="600"/>
              </a:spcBef>
              <a:buNone/>
            </a:pPr>
            <a:endParaRPr lang="en-US" sz="1000" b="1" i="1" dirty="0">
              <a:solidFill>
                <a:srgbClr val="00B050"/>
              </a:solidFill>
              <a:latin typeface="Arial" panose="020B0604020202020204" pitchFamily="34" charset="0"/>
              <a:cs typeface="Arial" panose="020B0604020202020204" pitchFamily="34" charset="0"/>
            </a:endParaRPr>
          </a:p>
          <a:p>
            <a:pPr marL="114300" indent="0" algn="just">
              <a:spcBef>
                <a:spcPts val="600"/>
              </a:spcBef>
              <a:buNone/>
            </a:pPr>
            <a:r>
              <a:rPr lang="en-US" b="1" i="1" dirty="0">
                <a:solidFill>
                  <a:srgbClr val="00B050"/>
                </a:solidFill>
                <a:latin typeface="Arial" panose="020B0604020202020204" pitchFamily="34" charset="0"/>
                <a:cs typeface="Arial" panose="020B0604020202020204" pitchFamily="34" charset="0"/>
              </a:rPr>
              <a:t>Distributed Computing</a:t>
            </a:r>
            <a:endParaRPr lang="en-US" dirty="0">
              <a:latin typeface="Arial" panose="020B0604020202020204" pitchFamily="34" charset="0"/>
              <a:cs typeface="Arial" panose="020B0604020202020204" pitchFamily="34" charset="0"/>
            </a:endParaRPr>
          </a:p>
          <a:p>
            <a:pPr algn="just">
              <a:spcBef>
                <a:spcPts val="600"/>
              </a:spcBef>
            </a:pPr>
            <a:r>
              <a:rPr lang="en-US" dirty="0">
                <a:latin typeface="Arial" panose="020B0604020202020204" pitchFamily="34" charset="0"/>
                <a:cs typeface="Arial" panose="020B0604020202020204" pitchFamily="34" charset="0"/>
              </a:rPr>
              <a:t>A specific use of distributed systems, to split a large and complex processing into subparts and execute them in parallel, to increase the productivity</a:t>
            </a:r>
          </a:p>
          <a:p>
            <a:pPr lvl="1" algn="just">
              <a:spcBef>
                <a:spcPts val="600"/>
              </a:spcBef>
            </a:pPr>
            <a:r>
              <a:rPr lang="en-US" dirty="0">
                <a:latin typeface="Arial" panose="020B0604020202020204" pitchFamily="34" charset="0"/>
                <a:cs typeface="Arial" panose="020B0604020202020204" pitchFamily="34" charset="0"/>
              </a:rPr>
              <a:t>Computing mainly concerned with software-based accelerations (i.e., designing and implementing algorithms)</a:t>
            </a:r>
          </a:p>
        </p:txBody>
      </p:sp>
    </p:spTree>
    <p:custDataLst>
      <p:tags r:id="rId1"/>
    </p:custDataLst>
    <p:extLst>
      <p:ext uri="{BB962C8B-B14F-4D97-AF65-F5344CB8AC3E}">
        <p14:creationId xmlns:p14="http://schemas.microsoft.com/office/powerpoint/2010/main" val="1235652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Parallel and Distributed Computing</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13</a:t>
            </a:fld>
            <a:endParaRPr lang="en-US">
              <a:latin typeface="Calibri"/>
            </a:endParaRPr>
          </a:p>
        </p:txBody>
      </p:sp>
      <p:sp>
        <p:nvSpPr>
          <p:cNvPr id="12" name="Rectangle 3">
            <a:extLst>
              <a:ext uri="{FF2B5EF4-FFF2-40B4-BE49-F238E27FC236}">
                <a16:creationId xmlns:a16="http://schemas.microsoft.com/office/drawing/2014/main" id="{A773B303-CEA4-39FE-8190-A77ECCC638B8}"/>
              </a:ext>
            </a:extLst>
          </p:cNvPr>
          <p:cNvSpPr txBox="1">
            <a:spLocks noChangeArrowheads="1"/>
          </p:cNvSpPr>
          <p:nvPr/>
        </p:nvSpPr>
        <p:spPr>
          <a:xfrm>
            <a:off x="632152" y="1453241"/>
            <a:ext cx="10340648" cy="519139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spcBef>
                <a:spcPts val="1200"/>
              </a:spcBef>
              <a:buNone/>
            </a:pPr>
            <a:r>
              <a:rPr lang="en-US" b="1" i="1" dirty="0">
                <a:solidFill>
                  <a:srgbClr val="00B050"/>
                </a:solidFill>
                <a:latin typeface="Arial" panose="020B0604020202020204" pitchFamily="34" charset="0"/>
                <a:cs typeface="Arial" panose="020B0604020202020204" pitchFamily="34" charset="0"/>
              </a:rPr>
              <a:t>Parallel (shared-memory) Computing</a:t>
            </a:r>
          </a:p>
          <a:p>
            <a:pPr algn="just">
              <a:spcBef>
                <a:spcPts val="600"/>
              </a:spcBef>
            </a:pPr>
            <a:r>
              <a:rPr lang="en-US" dirty="0">
                <a:latin typeface="Arial" panose="020B0604020202020204" pitchFamily="34" charset="0"/>
                <a:cs typeface="Arial" panose="020B0604020202020204" pitchFamily="34" charset="0"/>
              </a:rPr>
              <a:t>The term is usually used for developing concurrent solutions for following two types of the systems:</a:t>
            </a:r>
          </a:p>
          <a:p>
            <a:pPr lvl="1" algn="just">
              <a:spcBef>
                <a:spcPts val="600"/>
              </a:spcBef>
            </a:pPr>
            <a:r>
              <a:rPr lang="en-US" dirty="0">
                <a:latin typeface="Arial" panose="020B0604020202020204" pitchFamily="34" charset="0"/>
                <a:cs typeface="Arial" panose="020B0604020202020204" pitchFamily="34" charset="0"/>
              </a:rPr>
              <a:t>Multi-core Architecture</a:t>
            </a:r>
          </a:p>
          <a:p>
            <a:pPr lvl="1" algn="just">
              <a:spcBef>
                <a:spcPts val="600"/>
              </a:spcBef>
            </a:pPr>
            <a:r>
              <a:rPr lang="en-US" dirty="0">
                <a:latin typeface="Arial" panose="020B0604020202020204" pitchFamily="34" charset="0"/>
                <a:cs typeface="Arial" panose="020B0604020202020204" pitchFamily="34" charset="0"/>
              </a:rPr>
              <a:t>Many-core Architectures (i.e., GPUs)</a:t>
            </a:r>
            <a:endParaRPr lang="en-US" b="1" dirty="0">
              <a:solidFill>
                <a:srgbClr val="FF0000"/>
              </a:solidFill>
              <a:latin typeface="Arial" panose="020B0604020202020204" pitchFamily="34" charset="0"/>
              <a:cs typeface="Arial" panose="020B0604020202020204" pitchFamily="34" charset="0"/>
            </a:endParaRPr>
          </a:p>
          <a:p>
            <a:pPr algn="just">
              <a:spcBef>
                <a:spcPts val="1200"/>
              </a:spcBef>
            </a:pPr>
            <a:endParaRPr lang="en-US" sz="1200" dirty="0">
              <a:latin typeface="Arial" panose="020B0604020202020204" pitchFamily="34" charset="0"/>
              <a:cs typeface="Arial" panose="020B0604020202020204" pitchFamily="34" charset="0"/>
            </a:endParaRPr>
          </a:p>
          <a:p>
            <a:pPr marL="114300" indent="0" algn="just">
              <a:spcBef>
                <a:spcPts val="0"/>
              </a:spcBef>
              <a:buNone/>
            </a:pPr>
            <a:r>
              <a:rPr lang="en-US" b="1" i="1" dirty="0">
                <a:solidFill>
                  <a:srgbClr val="00B050"/>
                </a:solidFill>
                <a:latin typeface="Arial" panose="020B0604020202020204" pitchFamily="34" charset="0"/>
                <a:cs typeface="Arial" panose="020B0604020202020204" pitchFamily="34" charset="0"/>
              </a:rPr>
              <a:t>Distributed Computing</a:t>
            </a:r>
            <a:endParaRPr lang="en-US" dirty="0">
              <a:latin typeface="Arial" panose="020B0604020202020204" pitchFamily="34" charset="0"/>
              <a:cs typeface="Arial" panose="020B0604020202020204" pitchFamily="34" charset="0"/>
            </a:endParaRPr>
          </a:p>
          <a:p>
            <a:pPr algn="just">
              <a:spcBef>
                <a:spcPts val="0"/>
              </a:spcBef>
            </a:pPr>
            <a:r>
              <a:rPr lang="en-US" dirty="0">
                <a:latin typeface="Arial" panose="020B0604020202020204" pitchFamily="34" charset="0"/>
                <a:cs typeface="Arial" panose="020B0604020202020204" pitchFamily="34" charset="0"/>
              </a:rPr>
              <a:t>This type of computing is mainly concerned with developing algorithms for the distributed cluster systems</a:t>
            </a:r>
          </a:p>
          <a:p>
            <a:pPr algn="just">
              <a:spcBef>
                <a:spcPts val="1200"/>
              </a:spcBef>
            </a:pPr>
            <a:r>
              <a:rPr lang="en-US" dirty="0">
                <a:latin typeface="Arial" panose="020B0604020202020204" pitchFamily="34" charset="0"/>
                <a:cs typeface="Arial" panose="020B0604020202020204" pitchFamily="34" charset="0"/>
              </a:rPr>
              <a:t>Here, distributed means a geographical distance between the computers without any shared-memory</a:t>
            </a:r>
          </a:p>
        </p:txBody>
      </p:sp>
    </p:spTree>
    <p:custDataLst>
      <p:tags r:id="rId1"/>
    </p:custDataLst>
    <p:extLst>
      <p:ext uri="{BB962C8B-B14F-4D97-AF65-F5344CB8AC3E}">
        <p14:creationId xmlns:p14="http://schemas.microsoft.com/office/powerpoint/2010/main" val="1042455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3E4EB-8650-0B0F-ACAE-DD37227173F0}"/>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DF180885-F1F1-B230-76A5-5D29307F68C3}"/>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Scope of Parallel Computing Applications</a:t>
            </a:r>
          </a:p>
        </p:txBody>
      </p:sp>
      <p:sp>
        <p:nvSpPr>
          <p:cNvPr id="3" name="Slide Number Placeholder 2">
            <a:extLst>
              <a:ext uri="{FF2B5EF4-FFF2-40B4-BE49-F238E27FC236}">
                <a16:creationId xmlns:a16="http://schemas.microsoft.com/office/drawing/2014/main" id="{1D1FE7B4-9ABC-A0E5-8CE2-7AE787761F94}"/>
              </a:ext>
            </a:extLst>
          </p:cNvPr>
          <p:cNvSpPr>
            <a:spLocks noGrp="1"/>
          </p:cNvSpPr>
          <p:nvPr>
            <p:ph type="sldNum" sz="quarter" idx="12"/>
          </p:nvPr>
        </p:nvSpPr>
        <p:spPr/>
        <p:txBody>
          <a:bodyPr/>
          <a:lstStyle/>
          <a:p>
            <a:fld id="{3485D9CA-6DAA-4C3C-A3E2-EDEA918D5F89}" type="slidenum">
              <a:rPr lang="en-US">
                <a:latin typeface="Calibri"/>
              </a:rPr>
              <a:pPr/>
              <a:t>14</a:t>
            </a:fld>
            <a:endParaRPr lang="en-US">
              <a:latin typeface="Calibri"/>
            </a:endParaRPr>
          </a:p>
        </p:txBody>
      </p:sp>
      <p:sp>
        <p:nvSpPr>
          <p:cNvPr id="12" name="Rectangle 3">
            <a:extLst>
              <a:ext uri="{FF2B5EF4-FFF2-40B4-BE49-F238E27FC236}">
                <a16:creationId xmlns:a16="http://schemas.microsoft.com/office/drawing/2014/main" id="{D274E51B-4188-D4CE-38AE-4A5D7FA354E7}"/>
              </a:ext>
            </a:extLst>
          </p:cNvPr>
          <p:cNvSpPr txBox="1">
            <a:spLocks noChangeArrowheads="1"/>
          </p:cNvSpPr>
          <p:nvPr/>
        </p:nvSpPr>
        <p:spPr>
          <a:xfrm>
            <a:off x="632152" y="1453241"/>
            <a:ext cx="10252726" cy="501789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1800"/>
              </a:spcBef>
            </a:pPr>
            <a:r>
              <a:rPr lang="en-US" dirty="0">
                <a:latin typeface="Arial" panose="020B0604020202020204" pitchFamily="34" charset="0"/>
                <a:cs typeface="Arial" panose="020B0604020202020204" pitchFamily="34" charset="0"/>
              </a:rPr>
              <a:t>Parallelism finds applications in very diverse application domains for different motivating reasons</a:t>
            </a:r>
          </a:p>
          <a:p>
            <a:pPr algn="just">
              <a:spcBef>
                <a:spcPts val="1800"/>
              </a:spcBef>
            </a:pPr>
            <a:r>
              <a:rPr lang="en-US" dirty="0">
                <a:latin typeface="Arial" panose="020B0604020202020204" pitchFamily="34" charset="0"/>
                <a:cs typeface="Arial" panose="020B0604020202020204" pitchFamily="34" charset="0"/>
              </a:rPr>
              <a:t>These range from improved application performance to cost considerations</a:t>
            </a:r>
            <a:endParaRPr lang="en-US" b="1" dirty="0">
              <a:solidFill>
                <a:srgbClr val="FF0000"/>
              </a:solidFill>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156155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Scientific Applications</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15</a:t>
            </a:fld>
            <a:endParaRPr lang="en-US">
              <a:latin typeface="Calibri"/>
            </a:endParaRPr>
          </a:p>
        </p:txBody>
      </p:sp>
      <p:sp>
        <p:nvSpPr>
          <p:cNvPr id="12" name="Rectangle 3">
            <a:extLst>
              <a:ext uri="{FF2B5EF4-FFF2-40B4-BE49-F238E27FC236}">
                <a16:creationId xmlns:a16="http://schemas.microsoft.com/office/drawing/2014/main" id="{A773B303-CEA4-39FE-8190-A77ECCC638B8}"/>
              </a:ext>
            </a:extLst>
          </p:cNvPr>
          <p:cNvSpPr txBox="1">
            <a:spLocks noChangeArrowheads="1"/>
          </p:cNvSpPr>
          <p:nvPr/>
        </p:nvSpPr>
        <p:spPr>
          <a:xfrm>
            <a:off x="632151" y="1453241"/>
            <a:ext cx="1044732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600"/>
              </a:spcBef>
            </a:pPr>
            <a:r>
              <a:rPr lang="en-US" dirty="0">
                <a:latin typeface="Arial" panose="020B0604020202020204" pitchFamily="34" charset="0"/>
                <a:cs typeface="Arial" panose="020B0604020202020204" pitchFamily="34" charset="0"/>
              </a:rPr>
              <a:t>Functional and structural characterization of genes and proteins</a:t>
            </a:r>
          </a:p>
          <a:p>
            <a:pPr algn="just">
              <a:spcBef>
                <a:spcPts val="600"/>
              </a:spcBef>
            </a:pPr>
            <a:endParaRPr lang="en-US" sz="1200" dirty="0">
              <a:latin typeface="Arial" panose="020B0604020202020204" pitchFamily="34" charset="0"/>
              <a:cs typeface="Arial" panose="020B0604020202020204" pitchFamily="34" charset="0"/>
            </a:endParaRPr>
          </a:p>
          <a:p>
            <a:pPr algn="just">
              <a:spcBef>
                <a:spcPts val="600"/>
              </a:spcBef>
            </a:pPr>
            <a:r>
              <a:rPr lang="en-US" dirty="0">
                <a:latin typeface="Arial" panose="020B0604020202020204" pitchFamily="34" charset="0"/>
                <a:cs typeface="Arial" panose="020B0604020202020204" pitchFamily="34" charset="0"/>
              </a:rPr>
              <a:t>Applications in astrophysics have explored the evolution of galaxies, thermonuclear processes, and the analysis of extremely large datasets from telescope</a:t>
            </a:r>
          </a:p>
          <a:p>
            <a:pPr algn="just">
              <a:spcBef>
                <a:spcPts val="600"/>
              </a:spcBef>
            </a:pPr>
            <a:endParaRPr lang="en-US" sz="1200" dirty="0">
              <a:latin typeface="Arial" panose="020B0604020202020204" pitchFamily="34" charset="0"/>
              <a:cs typeface="Arial" panose="020B0604020202020204" pitchFamily="34" charset="0"/>
            </a:endParaRPr>
          </a:p>
          <a:p>
            <a:pPr algn="just">
              <a:spcBef>
                <a:spcPts val="600"/>
              </a:spcBef>
            </a:pPr>
            <a:r>
              <a:rPr lang="en-US" dirty="0">
                <a:latin typeface="Arial" panose="020B0604020202020204" pitchFamily="34" charset="0"/>
                <a:cs typeface="Arial" panose="020B0604020202020204" pitchFamily="34" charset="0"/>
              </a:rPr>
              <a:t>Advances in computational physics and chemistry have explored new materials, understanding of chemical pathways, and more efficient processes</a:t>
            </a:r>
          </a:p>
          <a:p>
            <a:pPr algn="just">
              <a:spcBef>
                <a:spcPts val="600"/>
              </a:spcBef>
            </a:pPr>
            <a:endParaRPr lang="en-US" sz="1200" dirty="0">
              <a:latin typeface="Arial" panose="020B0604020202020204" pitchFamily="34" charset="0"/>
              <a:cs typeface="Arial" panose="020B0604020202020204" pitchFamily="34" charset="0"/>
            </a:endParaRPr>
          </a:p>
          <a:p>
            <a:pPr algn="just">
              <a:spcBef>
                <a:spcPts val="600"/>
              </a:spcBef>
            </a:pPr>
            <a:r>
              <a:rPr lang="en-US" dirty="0">
                <a:latin typeface="Arial" panose="020B0604020202020204" pitchFamily="34" charset="0"/>
                <a:cs typeface="Arial" panose="020B0604020202020204" pitchFamily="34" charset="0"/>
              </a:rPr>
              <a:t>Bioinformatics and astrophysics also present some of the most challenging problems with respect to analyzing extremely large datasets</a:t>
            </a:r>
          </a:p>
          <a:p>
            <a:pPr algn="just">
              <a:spcBef>
                <a:spcPts val="600"/>
              </a:spcBef>
            </a:pPr>
            <a:endParaRPr lang="en-US" sz="1200" dirty="0">
              <a:latin typeface="Arial" panose="020B0604020202020204" pitchFamily="34" charset="0"/>
              <a:cs typeface="Arial" panose="020B0604020202020204" pitchFamily="34" charset="0"/>
            </a:endParaRPr>
          </a:p>
          <a:p>
            <a:pPr algn="just">
              <a:spcBef>
                <a:spcPts val="600"/>
              </a:spcBef>
            </a:pPr>
            <a:r>
              <a:rPr lang="en-US" dirty="0">
                <a:latin typeface="Arial" panose="020B0604020202020204" pitchFamily="34" charset="0"/>
                <a:cs typeface="Arial" panose="020B0604020202020204" pitchFamily="34" charset="0"/>
              </a:rPr>
              <a:t>Weather modeling, mineral prospecting, flood prediction etc., are other important applications</a:t>
            </a:r>
          </a:p>
        </p:txBody>
      </p:sp>
    </p:spTree>
    <p:custDataLst>
      <p:tags r:id="rId1"/>
    </p:custDataLst>
    <p:extLst>
      <p:ext uri="{BB962C8B-B14F-4D97-AF65-F5344CB8AC3E}">
        <p14:creationId xmlns:p14="http://schemas.microsoft.com/office/powerpoint/2010/main" val="3200845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C6AA6-4C2A-3443-4B9F-F6E689828EBD}"/>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12B35F00-342F-08CA-DCE5-3B9283A9B13D}"/>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Commercial Applications</a:t>
            </a:r>
          </a:p>
        </p:txBody>
      </p:sp>
      <p:sp>
        <p:nvSpPr>
          <p:cNvPr id="3" name="Slide Number Placeholder 2">
            <a:extLst>
              <a:ext uri="{FF2B5EF4-FFF2-40B4-BE49-F238E27FC236}">
                <a16:creationId xmlns:a16="http://schemas.microsoft.com/office/drawing/2014/main" id="{8C322AFA-C615-0566-1659-29C02DD5C7FE}"/>
              </a:ext>
            </a:extLst>
          </p:cNvPr>
          <p:cNvSpPr>
            <a:spLocks noGrp="1"/>
          </p:cNvSpPr>
          <p:nvPr>
            <p:ph type="sldNum" sz="quarter" idx="12"/>
          </p:nvPr>
        </p:nvSpPr>
        <p:spPr/>
        <p:txBody>
          <a:bodyPr/>
          <a:lstStyle/>
          <a:p>
            <a:fld id="{3485D9CA-6DAA-4C3C-A3E2-EDEA918D5F89}" type="slidenum">
              <a:rPr lang="en-US">
                <a:latin typeface="Calibri"/>
              </a:rPr>
              <a:pPr/>
              <a:t>16</a:t>
            </a:fld>
            <a:endParaRPr lang="en-US">
              <a:latin typeface="Calibri"/>
            </a:endParaRPr>
          </a:p>
        </p:txBody>
      </p:sp>
      <p:sp>
        <p:nvSpPr>
          <p:cNvPr id="12" name="Rectangle 3">
            <a:extLst>
              <a:ext uri="{FF2B5EF4-FFF2-40B4-BE49-F238E27FC236}">
                <a16:creationId xmlns:a16="http://schemas.microsoft.com/office/drawing/2014/main" id="{1FAE001B-A5F6-BE0A-3DE9-72EC823A39AB}"/>
              </a:ext>
            </a:extLst>
          </p:cNvPr>
          <p:cNvSpPr txBox="1">
            <a:spLocks noChangeArrowheads="1"/>
          </p:cNvSpPr>
          <p:nvPr/>
        </p:nvSpPr>
        <p:spPr>
          <a:xfrm>
            <a:off x="632151" y="1453241"/>
            <a:ext cx="1044732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1200"/>
              </a:spcBef>
            </a:pPr>
            <a:r>
              <a:rPr lang="en-US" dirty="0">
                <a:latin typeface="Arial" panose="020B0604020202020204" pitchFamily="34" charset="0"/>
                <a:cs typeface="Arial" panose="020B0604020202020204" pitchFamily="34" charset="0"/>
              </a:rPr>
              <a:t>Some of the largest parallel computers power Wall Street</a:t>
            </a:r>
          </a:p>
          <a:p>
            <a:pPr algn="just">
              <a:spcBef>
                <a:spcPts val="1200"/>
              </a:spcBef>
            </a:pPr>
            <a:endParaRPr lang="en-US" sz="1400" dirty="0">
              <a:latin typeface="Arial" panose="020B0604020202020204" pitchFamily="34" charset="0"/>
              <a:cs typeface="Arial" panose="020B0604020202020204" pitchFamily="34" charset="0"/>
            </a:endParaRPr>
          </a:p>
          <a:p>
            <a:pPr algn="just">
              <a:spcBef>
                <a:spcPts val="1200"/>
              </a:spcBef>
            </a:pPr>
            <a:r>
              <a:rPr lang="en-US" dirty="0">
                <a:latin typeface="Arial" panose="020B0604020202020204" pitchFamily="34" charset="0"/>
                <a:cs typeface="Arial" panose="020B0604020202020204" pitchFamily="34" charset="0"/>
              </a:rPr>
              <a:t>Data mining analysis for optimizing business and marketing decisions</a:t>
            </a:r>
          </a:p>
          <a:p>
            <a:pPr algn="just">
              <a:spcBef>
                <a:spcPts val="1200"/>
              </a:spcBef>
            </a:pPr>
            <a:endParaRPr lang="en-US" sz="1400" dirty="0">
              <a:latin typeface="Arial" panose="020B0604020202020204" pitchFamily="34" charset="0"/>
              <a:cs typeface="Arial" panose="020B0604020202020204" pitchFamily="34" charset="0"/>
            </a:endParaRPr>
          </a:p>
          <a:p>
            <a:pPr algn="just">
              <a:spcBef>
                <a:spcPts val="1200"/>
              </a:spcBef>
            </a:pPr>
            <a:r>
              <a:rPr lang="en-US" dirty="0">
                <a:latin typeface="Arial" panose="020B0604020202020204" pitchFamily="34" charset="0"/>
                <a:cs typeface="Arial" panose="020B0604020202020204" pitchFamily="34" charset="0"/>
              </a:rPr>
              <a:t>Large scale servers (mail and web servers) are often implemented using parallel platforms</a:t>
            </a:r>
          </a:p>
          <a:p>
            <a:pPr algn="just">
              <a:spcBef>
                <a:spcPts val="1200"/>
              </a:spcBef>
            </a:pPr>
            <a:endParaRPr lang="en-US" sz="1400" dirty="0">
              <a:latin typeface="Arial" panose="020B0604020202020204" pitchFamily="34" charset="0"/>
              <a:cs typeface="Arial" panose="020B0604020202020204" pitchFamily="34" charset="0"/>
            </a:endParaRPr>
          </a:p>
          <a:p>
            <a:pPr algn="just">
              <a:spcBef>
                <a:spcPts val="1200"/>
              </a:spcBef>
            </a:pPr>
            <a:r>
              <a:rPr lang="en-US" dirty="0">
                <a:latin typeface="Arial" panose="020B0604020202020204" pitchFamily="34" charset="0"/>
                <a:cs typeface="Arial" panose="020B0604020202020204" pitchFamily="34" charset="0"/>
              </a:rPr>
              <a:t>Applications such as information retrieval and search are typically powered by large clusters</a:t>
            </a:r>
          </a:p>
        </p:txBody>
      </p:sp>
    </p:spTree>
    <p:custDataLst>
      <p:tags r:id="rId1"/>
    </p:custDataLst>
    <p:extLst>
      <p:ext uri="{BB962C8B-B14F-4D97-AF65-F5344CB8AC3E}">
        <p14:creationId xmlns:p14="http://schemas.microsoft.com/office/powerpoint/2010/main" val="1674246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874DF-B935-1DBB-0049-315CC7F19FEE}"/>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6D361DFC-8BB7-2A08-DEAB-412D6FF0BA3D}"/>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Applications in Computer Systems</a:t>
            </a:r>
          </a:p>
        </p:txBody>
      </p:sp>
      <p:sp>
        <p:nvSpPr>
          <p:cNvPr id="3" name="Slide Number Placeholder 2">
            <a:extLst>
              <a:ext uri="{FF2B5EF4-FFF2-40B4-BE49-F238E27FC236}">
                <a16:creationId xmlns:a16="http://schemas.microsoft.com/office/drawing/2014/main" id="{4F08C871-B418-65D0-74AD-BC0BD62314D6}"/>
              </a:ext>
            </a:extLst>
          </p:cNvPr>
          <p:cNvSpPr>
            <a:spLocks noGrp="1"/>
          </p:cNvSpPr>
          <p:nvPr>
            <p:ph type="sldNum" sz="quarter" idx="12"/>
          </p:nvPr>
        </p:nvSpPr>
        <p:spPr/>
        <p:txBody>
          <a:bodyPr/>
          <a:lstStyle/>
          <a:p>
            <a:fld id="{3485D9CA-6DAA-4C3C-A3E2-EDEA918D5F89}" type="slidenum">
              <a:rPr lang="en-US">
                <a:latin typeface="Calibri"/>
              </a:rPr>
              <a:pPr/>
              <a:t>17</a:t>
            </a:fld>
            <a:endParaRPr lang="en-US">
              <a:latin typeface="Calibri"/>
            </a:endParaRPr>
          </a:p>
        </p:txBody>
      </p:sp>
      <p:sp>
        <p:nvSpPr>
          <p:cNvPr id="12" name="Rectangle 3">
            <a:extLst>
              <a:ext uri="{FF2B5EF4-FFF2-40B4-BE49-F238E27FC236}">
                <a16:creationId xmlns:a16="http://schemas.microsoft.com/office/drawing/2014/main" id="{73723DF6-7088-904E-345A-DEB65418F1B3}"/>
              </a:ext>
            </a:extLst>
          </p:cNvPr>
          <p:cNvSpPr txBox="1">
            <a:spLocks noChangeArrowheads="1"/>
          </p:cNvSpPr>
          <p:nvPr/>
        </p:nvSpPr>
        <p:spPr>
          <a:xfrm>
            <a:off x="632151" y="1453241"/>
            <a:ext cx="1044732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1200"/>
              </a:spcBef>
            </a:pPr>
            <a:r>
              <a:rPr lang="en-US" dirty="0">
                <a:latin typeface="Arial" panose="020B0604020202020204" pitchFamily="34" charset="0"/>
                <a:cs typeface="Arial" panose="020B0604020202020204" pitchFamily="34" charset="0"/>
              </a:rPr>
              <a:t>Network intrusion detection: A large amount of data needs to be analyzed and processed</a:t>
            </a:r>
          </a:p>
          <a:p>
            <a:pPr algn="just">
              <a:spcBef>
                <a:spcPts val="1200"/>
              </a:spcBef>
            </a:pPr>
            <a:endParaRPr lang="en-US" sz="1200" dirty="0">
              <a:latin typeface="Arial" panose="020B0604020202020204" pitchFamily="34" charset="0"/>
              <a:cs typeface="Arial" panose="020B0604020202020204" pitchFamily="34" charset="0"/>
            </a:endParaRPr>
          </a:p>
          <a:p>
            <a:pPr algn="just">
              <a:spcBef>
                <a:spcPts val="1200"/>
              </a:spcBef>
            </a:pPr>
            <a:r>
              <a:rPr lang="en-US" dirty="0">
                <a:latin typeface="Arial" panose="020B0604020202020204" pitchFamily="34" charset="0"/>
                <a:cs typeface="Arial" panose="020B0604020202020204" pitchFamily="34" charset="0"/>
              </a:rPr>
              <a:t>Cryptography (the art of writing or solving codes) employs parallel infrastructures and algorithms to solve complex codes</a:t>
            </a:r>
          </a:p>
          <a:p>
            <a:pPr algn="just">
              <a:spcBef>
                <a:spcPts val="1200"/>
              </a:spcBef>
            </a:pPr>
            <a:endParaRPr lang="en-US" sz="1200" dirty="0">
              <a:latin typeface="Arial" panose="020B0604020202020204" pitchFamily="34" charset="0"/>
              <a:cs typeface="Arial" panose="020B0604020202020204" pitchFamily="34" charset="0"/>
            </a:endParaRPr>
          </a:p>
          <a:p>
            <a:pPr algn="just">
              <a:spcBef>
                <a:spcPts val="1200"/>
              </a:spcBef>
            </a:pPr>
            <a:r>
              <a:rPr lang="en-US" dirty="0">
                <a:latin typeface="Arial" panose="020B0604020202020204" pitchFamily="34" charset="0"/>
                <a:cs typeface="Arial" panose="020B0604020202020204" pitchFamily="34" charset="0"/>
              </a:rPr>
              <a:t>Graphic processing</a:t>
            </a:r>
          </a:p>
          <a:p>
            <a:pPr algn="just">
              <a:spcBef>
                <a:spcPts val="1200"/>
              </a:spcBef>
            </a:pPr>
            <a:endParaRPr lang="en-US" sz="1200" dirty="0">
              <a:latin typeface="Arial" panose="020B0604020202020204" pitchFamily="34" charset="0"/>
              <a:cs typeface="Arial" panose="020B0604020202020204" pitchFamily="34" charset="0"/>
            </a:endParaRPr>
          </a:p>
          <a:p>
            <a:pPr algn="just">
              <a:spcBef>
                <a:spcPts val="1200"/>
              </a:spcBef>
            </a:pPr>
            <a:r>
              <a:rPr lang="en-US" dirty="0">
                <a:latin typeface="Arial" panose="020B0604020202020204" pitchFamily="34" charset="0"/>
                <a:cs typeface="Arial" panose="020B0604020202020204" pitchFamily="34" charset="0"/>
              </a:rPr>
              <a:t>A modern automobile consists of tens of processors communicating to perform complex tasks for optimizing handling and performance</a:t>
            </a:r>
          </a:p>
        </p:txBody>
      </p:sp>
    </p:spTree>
    <p:custDataLst>
      <p:tags r:id="rId1"/>
    </p:custDataLst>
    <p:extLst>
      <p:ext uri="{BB962C8B-B14F-4D97-AF65-F5344CB8AC3E}">
        <p14:creationId xmlns:p14="http://schemas.microsoft.com/office/powerpoint/2010/main" val="2042351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CC078-4E09-F119-9DA6-7AF2F9B2D74F}"/>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8633F5E2-6C5E-3470-4761-3258808817A6}"/>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Von Neumann Architecture</a:t>
            </a:r>
          </a:p>
        </p:txBody>
      </p:sp>
      <p:sp>
        <p:nvSpPr>
          <p:cNvPr id="3" name="Slide Number Placeholder 2">
            <a:extLst>
              <a:ext uri="{FF2B5EF4-FFF2-40B4-BE49-F238E27FC236}">
                <a16:creationId xmlns:a16="http://schemas.microsoft.com/office/drawing/2014/main" id="{F3CADAC4-FED0-9F7C-C3A2-1CC0E094D303}"/>
              </a:ext>
            </a:extLst>
          </p:cNvPr>
          <p:cNvSpPr>
            <a:spLocks noGrp="1"/>
          </p:cNvSpPr>
          <p:nvPr>
            <p:ph type="sldNum" sz="quarter" idx="12"/>
          </p:nvPr>
        </p:nvSpPr>
        <p:spPr/>
        <p:txBody>
          <a:bodyPr/>
          <a:lstStyle/>
          <a:p>
            <a:fld id="{3485D9CA-6DAA-4C3C-A3E2-EDEA918D5F89}" type="slidenum">
              <a:rPr lang="en-US">
                <a:latin typeface="Calibri"/>
              </a:rPr>
              <a:pPr/>
              <a:t>18</a:t>
            </a:fld>
            <a:endParaRPr lang="en-US">
              <a:latin typeface="Calibri"/>
            </a:endParaRPr>
          </a:p>
        </p:txBody>
      </p:sp>
      <p:sp>
        <p:nvSpPr>
          <p:cNvPr id="12" name="Rectangle 3">
            <a:extLst>
              <a:ext uri="{FF2B5EF4-FFF2-40B4-BE49-F238E27FC236}">
                <a16:creationId xmlns:a16="http://schemas.microsoft.com/office/drawing/2014/main" id="{1B44CB89-50CC-1D8E-388B-61ADDADA3B4F}"/>
              </a:ext>
            </a:extLst>
          </p:cNvPr>
          <p:cNvSpPr txBox="1">
            <a:spLocks noChangeArrowheads="1"/>
          </p:cNvSpPr>
          <p:nvPr/>
        </p:nvSpPr>
        <p:spPr>
          <a:xfrm>
            <a:off x="632150" y="1453241"/>
            <a:ext cx="10581282"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Named after the Hungarian mathematician John von Neumann who first authored the general requirements for an electronic computer in his 1945 papers.</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Also known as "stored-program computer" – both program instructions and data are kept in electronic memory. Differs from earlier computers which were programmed through "hard wiring".</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Since then, virtually all computers have followed this basic design.</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Comprised of four main components:</a:t>
            </a:r>
          </a:p>
          <a:p>
            <a:pPr lvl="1" algn="just"/>
            <a:r>
              <a:rPr lang="en-US" dirty="0">
                <a:latin typeface="Arial" panose="020B0604020202020204" pitchFamily="34" charset="0"/>
                <a:cs typeface="Arial" panose="020B0604020202020204" pitchFamily="34" charset="0"/>
              </a:rPr>
              <a:t>Memory</a:t>
            </a:r>
          </a:p>
          <a:p>
            <a:pPr lvl="1" algn="just"/>
            <a:r>
              <a:rPr lang="en-US" dirty="0">
                <a:latin typeface="Arial" panose="020B0604020202020204" pitchFamily="34" charset="0"/>
                <a:cs typeface="Arial" panose="020B0604020202020204" pitchFamily="34" charset="0"/>
              </a:rPr>
              <a:t>Control Unit</a:t>
            </a:r>
          </a:p>
          <a:p>
            <a:pPr lvl="1" algn="just"/>
            <a:r>
              <a:rPr lang="en-US" dirty="0">
                <a:latin typeface="Arial" panose="020B0604020202020204" pitchFamily="34" charset="0"/>
                <a:cs typeface="Arial" panose="020B0604020202020204" pitchFamily="34" charset="0"/>
              </a:rPr>
              <a:t>Arithmetic Logic Unit</a:t>
            </a:r>
          </a:p>
          <a:p>
            <a:pPr lvl="1" algn="just"/>
            <a:r>
              <a:rPr lang="en-US" dirty="0">
                <a:latin typeface="Arial" panose="020B0604020202020204" pitchFamily="34" charset="0"/>
                <a:cs typeface="Arial" panose="020B0604020202020204" pitchFamily="34" charset="0"/>
              </a:rPr>
              <a:t>Input/Output</a:t>
            </a:r>
          </a:p>
          <a:p>
            <a:pPr lvl="1"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sz="3200" dirty="0">
              <a:latin typeface="Arial" panose="020B0604020202020204" pitchFamily="34" charset="0"/>
              <a:cs typeface="Arial" panose="020B0604020202020204" pitchFamily="34" charset="0"/>
            </a:endParaRPr>
          </a:p>
          <a:p>
            <a:pPr marL="114300" indent="0" algn="just">
              <a:buNone/>
            </a:pPr>
            <a:endParaRPr lang="en-US" dirty="0">
              <a:latin typeface="Arial" panose="020B0604020202020204" pitchFamily="34" charset="0"/>
              <a:cs typeface="Arial" panose="020B0604020202020204" pitchFamily="34" charset="0"/>
            </a:endParaRPr>
          </a:p>
        </p:txBody>
      </p:sp>
      <p:pic>
        <p:nvPicPr>
          <p:cNvPr id="1026" name="Picture 2" descr="Diagram of a basic computer design, based on vn Neumann's requirements">
            <a:extLst>
              <a:ext uri="{FF2B5EF4-FFF2-40B4-BE49-F238E27FC236}">
                <a16:creationId xmlns:a16="http://schemas.microsoft.com/office/drawing/2014/main" id="{0953D314-2AEE-1DB9-4ED9-8F5DE5AF8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558" y="4267200"/>
            <a:ext cx="2553795" cy="241433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6507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D4654-466C-860B-A567-98BD882102C4}"/>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32D267C4-C361-E2BF-B352-85BBA655B0F8}"/>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Von Neumann Architecture</a:t>
            </a:r>
          </a:p>
        </p:txBody>
      </p:sp>
      <p:sp>
        <p:nvSpPr>
          <p:cNvPr id="3" name="Slide Number Placeholder 2">
            <a:extLst>
              <a:ext uri="{FF2B5EF4-FFF2-40B4-BE49-F238E27FC236}">
                <a16:creationId xmlns:a16="http://schemas.microsoft.com/office/drawing/2014/main" id="{365EDA8F-ED6A-7210-34D2-482A5C44E012}"/>
              </a:ext>
            </a:extLst>
          </p:cNvPr>
          <p:cNvSpPr>
            <a:spLocks noGrp="1"/>
          </p:cNvSpPr>
          <p:nvPr>
            <p:ph type="sldNum" sz="quarter" idx="12"/>
          </p:nvPr>
        </p:nvSpPr>
        <p:spPr/>
        <p:txBody>
          <a:bodyPr/>
          <a:lstStyle/>
          <a:p>
            <a:fld id="{3485D9CA-6DAA-4C3C-A3E2-EDEA918D5F89}" type="slidenum">
              <a:rPr lang="en-US">
                <a:latin typeface="Calibri"/>
              </a:rPr>
              <a:pPr/>
              <a:t>19</a:t>
            </a:fld>
            <a:endParaRPr lang="en-US">
              <a:latin typeface="Calibri"/>
            </a:endParaRPr>
          </a:p>
        </p:txBody>
      </p:sp>
      <p:sp>
        <p:nvSpPr>
          <p:cNvPr id="12" name="Rectangle 3">
            <a:extLst>
              <a:ext uri="{FF2B5EF4-FFF2-40B4-BE49-F238E27FC236}">
                <a16:creationId xmlns:a16="http://schemas.microsoft.com/office/drawing/2014/main" id="{42A9296F-DDC1-745F-0CD3-55BE6268A740}"/>
              </a:ext>
            </a:extLst>
          </p:cNvPr>
          <p:cNvSpPr txBox="1">
            <a:spLocks noChangeArrowheads="1"/>
          </p:cNvSpPr>
          <p:nvPr/>
        </p:nvSpPr>
        <p:spPr>
          <a:xfrm>
            <a:off x="632149" y="1453241"/>
            <a:ext cx="10468987"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Basic Design</a:t>
            </a:r>
          </a:p>
          <a:p>
            <a:pPr lvl="1" algn="just"/>
            <a:r>
              <a:rPr lang="en-US" dirty="0">
                <a:latin typeface="Arial" panose="020B0604020202020204" pitchFamily="34" charset="0"/>
                <a:cs typeface="Arial" panose="020B0604020202020204" pitchFamily="34" charset="0"/>
              </a:rPr>
              <a:t>RD/WR, random access memory is used to store both program instructions and data</a:t>
            </a:r>
          </a:p>
          <a:p>
            <a:pPr lvl="1" algn="just"/>
            <a:r>
              <a:rPr lang="en-US" dirty="0">
                <a:latin typeface="Arial" panose="020B0604020202020204" pitchFamily="34" charset="0"/>
                <a:cs typeface="Arial" panose="020B0604020202020204" pitchFamily="34" charset="0"/>
              </a:rPr>
              <a:t>Program instructions are coded data which tell the computer to do something </a:t>
            </a:r>
          </a:p>
          <a:p>
            <a:pPr lvl="1" algn="just"/>
            <a:r>
              <a:rPr lang="en-US" dirty="0">
                <a:latin typeface="Arial" panose="020B0604020202020204" pitchFamily="34" charset="0"/>
                <a:cs typeface="Arial" panose="020B0604020202020204" pitchFamily="34" charset="0"/>
              </a:rPr>
              <a:t>Data is simply information to be used by the program </a:t>
            </a:r>
          </a:p>
          <a:p>
            <a:pPr lvl="1" algn="just"/>
            <a:r>
              <a:rPr lang="en-US" dirty="0">
                <a:latin typeface="Arial" panose="020B0604020202020204" pitchFamily="34" charset="0"/>
                <a:cs typeface="Arial" panose="020B0604020202020204" pitchFamily="34" charset="0"/>
              </a:rPr>
              <a:t>Control unit fetches instructions/data from memory, decodes the instructions and then </a:t>
            </a:r>
            <a:r>
              <a:rPr lang="en-US" b="1" i="1" dirty="0">
                <a:solidFill>
                  <a:srgbClr val="FF0000"/>
                </a:solidFill>
                <a:latin typeface="Arial" panose="020B0604020202020204" pitchFamily="34" charset="0"/>
                <a:cs typeface="Arial" panose="020B0604020202020204" pitchFamily="34" charset="0"/>
              </a:rPr>
              <a:t>sequentially</a:t>
            </a:r>
            <a:r>
              <a:rPr lang="en-US" dirty="0">
                <a:latin typeface="Arial" panose="020B0604020202020204" pitchFamily="34" charset="0"/>
                <a:cs typeface="Arial" panose="020B0604020202020204" pitchFamily="34" charset="0"/>
              </a:rPr>
              <a:t> coordinates operations to accomplish the programmed task.</a:t>
            </a:r>
          </a:p>
          <a:p>
            <a:pPr lvl="1" algn="just"/>
            <a:r>
              <a:rPr lang="en-US" dirty="0">
                <a:latin typeface="Arial" panose="020B0604020202020204" pitchFamily="34" charset="0"/>
                <a:cs typeface="Arial" panose="020B0604020202020204" pitchFamily="34" charset="0"/>
              </a:rPr>
              <a:t>Arithmetic Unit performs basic arithmetic operations</a:t>
            </a:r>
          </a:p>
          <a:p>
            <a:pPr lvl="1" algn="just"/>
            <a:r>
              <a:rPr lang="en-US" dirty="0">
                <a:latin typeface="Arial" panose="020B0604020202020204" pitchFamily="34" charset="0"/>
                <a:cs typeface="Arial" panose="020B0604020202020204" pitchFamily="34" charset="0"/>
              </a:rPr>
              <a:t>Input/Output is the interface to the human operator</a:t>
            </a:r>
          </a:p>
          <a:p>
            <a:pPr lvl="1"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Parallel computers still follow this basic design, just multiplied in units. The basic, fundamental architecture remains the same.</a:t>
            </a:r>
          </a:p>
        </p:txBody>
      </p:sp>
    </p:spTree>
    <p:custDataLst>
      <p:tags r:id="rId1"/>
    </p:custDataLst>
    <p:extLst>
      <p:ext uri="{BB962C8B-B14F-4D97-AF65-F5344CB8AC3E}">
        <p14:creationId xmlns:p14="http://schemas.microsoft.com/office/powerpoint/2010/main" val="337440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D4654-466C-860B-A567-98BD882102C4}"/>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32D267C4-C361-E2BF-B352-85BBA655B0F8}"/>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Motivating Parallelism</a:t>
            </a:r>
          </a:p>
        </p:txBody>
      </p:sp>
      <p:sp>
        <p:nvSpPr>
          <p:cNvPr id="3" name="Slide Number Placeholder 2">
            <a:extLst>
              <a:ext uri="{FF2B5EF4-FFF2-40B4-BE49-F238E27FC236}">
                <a16:creationId xmlns:a16="http://schemas.microsoft.com/office/drawing/2014/main" id="{365EDA8F-ED6A-7210-34D2-482A5C44E012}"/>
              </a:ext>
            </a:extLst>
          </p:cNvPr>
          <p:cNvSpPr>
            <a:spLocks noGrp="1"/>
          </p:cNvSpPr>
          <p:nvPr>
            <p:ph type="sldNum" sz="quarter" idx="12"/>
          </p:nvPr>
        </p:nvSpPr>
        <p:spPr/>
        <p:txBody>
          <a:bodyPr/>
          <a:lstStyle/>
          <a:p>
            <a:fld id="{3485D9CA-6DAA-4C3C-A3E2-EDEA918D5F89}" type="slidenum">
              <a:rPr lang="en-US">
                <a:latin typeface="Calibri"/>
              </a:rPr>
              <a:pPr/>
              <a:t>2</a:t>
            </a:fld>
            <a:endParaRPr lang="en-US">
              <a:latin typeface="Calibri"/>
            </a:endParaRPr>
          </a:p>
        </p:txBody>
      </p:sp>
      <p:sp>
        <p:nvSpPr>
          <p:cNvPr id="12" name="Rectangle 3">
            <a:extLst>
              <a:ext uri="{FF2B5EF4-FFF2-40B4-BE49-F238E27FC236}">
                <a16:creationId xmlns:a16="http://schemas.microsoft.com/office/drawing/2014/main" id="{42A9296F-DDC1-745F-0CD3-55BE6268A740}"/>
              </a:ext>
            </a:extLst>
          </p:cNvPr>
          <p:cNvSpPr txBox="1">
            <a:spLocks noChangeArrowheads="1"/>
          </p:cNvSpPr>
          <p:nvPr/>
        </p:nvSpPr>
        <p:spPr>
          <a:xfrm>
            <a:off x="632150" y="1453241"/>
            <a:ext cx="10613366" cy="5252357"/>
          </a:xfrm>
          <a:prstGeom prst="rect">
            <a:avLst/>
          </a:prstGeom>
          <a:ln w="15875">
            <a:noFill/>
          </a:ln>
        </p:spPr>
        <p:txBody>
          <a:bodyPr vert="horz" lIns="91440" tIns="45720" rIns="91440" bIns="45720" rtlCol="0">
            <a:normAutofit fontScale="92500"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dirty="0">
                <a:latin typeface="Arial" panose="020B0604020202020204" pitchFamily="34" charset="0"/>
                <a:cs typeface="Arial" panose="020B0604020202020204" pitchFamily="34" charset="0"/>
              </a:rPr>
              <a:t>Traditionally, software has been written for </a:t>
            </a:r>
            <a:r>
              <a:rPr lang="en-US" sz="2400" b="1" i="1" dirty="0">
                <a:solidFill>
                  <a:srgbClr val="FF0000"/>
                </a:solidFill>
                <a:latin typeface="Arial" panose="020B0604020202020204" pitchFamily="34" charset="0"/>
                <a:cs typeface="Arial" panose="020B0604020202020204" pitchFamily="34" charset="0"/>
              </a:rPr>
              <a:t>serial</a:t>
            </a:r>
            <a:r>
              <a:rPr lang="en-US" sz="2400" dirty="0">
                <a:latin typeface="Arial" panose="020B0604020202020204" pitchFamily="34" charset="0"/>
                <a:cs typeface="Arial" panose="020B0604020202020204" pitchFamily="34" charset="0"/>
              </a:rPr>
              <a:t> computation:</a:t>
            </a:r>
          </a:p>
          <a:p>
            <a:pPr lvl="1" algn="just"/>
            <a:r>
              <a:rPr lang="en-US" sz="2200" dirty="0">
                <a:latin typeface="Arial" panose="020B0604020202020204" pitchFamily="34" charset="0"/>
                <a:cs typeface="Arial" panose="020B0604020202020204" pitchFamily="34" charset="0"/>
              </a:rPr>
              <a:t>To be run on a single computer having a single Central Processing Unit (CPU); </a:t>
            </a:r>
          </a:p>
          <a:p>
            <a:pPr lvl="1" algn="just"/>
            <a:r>
              <a:rPr lang="en-US" sz="2200" dirty="0">
                <a:latin typeface="Arial" panose="020B0604020202020204" pitchFamily="34" charset="0"/>
                <a:cs typeface="Arial" panose="020B0604020202020204" pitchFamily="34" charset="0"/>
              </a:rPr>
              <a:t>A problem is broken into a discrete series of instructions that are executed sequentially. </a:t>
            </a:r>
          </a:p>
          <a:p>
            <a:pPr lvl="1" algn="just"/>
            <a:r>
              <a:rPr lang="en-US" sz="2200" dirty="0">
                <a:latin typeface="Arial" panose="020B0604020202020204" pitchFamily="34" charset="0"/>
                <a:cs typeface="Arial" panose="020B0604020202020204" pitchFamily="34" charset="0"/>
              </a:rPr>
              <a:t>Only one instruction may execute at any moment in time.</a:t>
            </a:r>
          </a:p>
          <a:p>
            <a:pPr lvl="1" algn="just"/>
            <a:r>
              <a:rPr lang="en-US" sz="2200" dirty="0">
                <a:latin typeface="Arial" panose="020B0604020202020204" pitchFamily="34" charset="0"/>
                <a:cs typeface="Arial" panose="020B0604020202020204" pitchFamily="34" charset="0"/>
              </a:rPr>
              <a:t>Performance is achieved by executing instructions concurrently through multitasking</a:t>
            </a:r>
          </a:p>
          <a:p>
            <a:pPr algn="just"/>
            <a:endParaRPr lang="en-US" sz="1200" b="1" i="1" dirty="0">
              <a:solidFill>
                <a:srgbClr val="FF0000"/>
              </a:solidFill>
              <a:latin typeface="Arial" panose="020B0604020202020204" pitchFamily="34" charset="0"/>
              <a:cs typeface="Arial" panose="020B0604020202020204" pitchFamily="34" charset="0"/>
            </a:endParaRPr>
          </a:p>
          <a:p>
            <a:pPr algn="just"/>
            <a:r>
              <a:rPr lang="en-US" sz="2400" b="1" i="1" dirty="0">
                <a:solidFill>
                  <a:srgbClr val="FF0000"/>
                </a:solidFill>
                <a:latin typeface="Arial" panose="020B0604020202020204" pitchFamily="34" charset="0"/>
                <a:cs typeface="Arial" panose="020B0604020202020204" pitchFamily="34" charset="0"/>
              </a:rPr>
              <a:t>Uniprocessors</a:t>
            </a:r>
            <a:r>
              <a:rPr lang="en-US" sz="2400" dirty="0">
                <a:latin typeface="Arial" panose="020B0604020202020204" pitchFamily="34" charset="0"/>
                <a:cs typeface="Arial" panose="020B0604020202020204" pitchFamily="34" charset="0"/>
              </a:rPr>
              <a:t> are </a:t>
            </a:r>
            <a:r>
              <a:rPr lang="en-US" sz="2400" b="1" i="1" dirty="0">
                <a:solidFill>
                  <a:srgbClr val="00B050"/>
                </a:solidFill>
                <a:latin typeface="Arial" panose="020B0604020202020204" pitchFamily="34" charset="0"/>
                <a:cs typeface="Arial" panose="020B0604020202020204" pitchFamily="34" charset="0"/>
              </a:rPr>
              <a:t>fast</a:t>
            </a:r>
            <a:r>
              <a:rPr lang="en-US" sz="2400" dirty="0">
                <a:latin typeface="Arial" panose="020B0604020202020204" pitchFamily="34" charset="0"/>
                <a:cs typeface="Arial" panose="020B0604020202020204" pitchFamily="34" charset="0"/>
              </a:rPr>
              <a:t> but:</a:t>
            </a:r>
          </a:p>
          <a:p>
            <a:pPr lvl="1" algn="just"/>
            <a:r>
              <a:rPr lang="en-US" sz="2200" dirty="0">
                <a:latin typeface="Arial" panose="020B0604020202020204" pitchFamily="34" charset="0"/>
                <a:cs typeface="Arial" panose="020B0604020202020204" pitchFamily="34" charset="0"/>
              </a:rPr>
              <a:t>Some problems require </a:t>
            </a:r>
            <a:r>
              <a:rPr lang="en-US" sz="2200" b="1" i="1" dirty="0">
                <a:solidFill>
                  <a:srgbClr val="00B050"/>
                </a:solidFill>
                <a:latin typeface="Arial" panose="020B0604020202020204" pitchFamily="34" charset="0"/>
                <a:cs typeface="Arial" panose="020B0604020202020204" pitchFamily="34" charset="0"/>
              </a:rPr>
              <a:t>too much computation</a:t>
            </a:r>
          </a:p>
          <a:p>
            <a:pPr lvl="1" algn="just"/>
            <a:r>
              <a:rPr lang="en-US" sz="2200" dirty="0">
                <a:latin typeface="Arial" panose="020B0604020202020204" pitchFamily="34" charset="0"/>
                <a:cs typeface="Arial" panose="020B0604020202020204" pitchFamily="34" charset="0"/>
              </a:rPr>
              <a:t>Some problems use </a:t>
            </a:r>
            <a:r>
              <a:rPr lang="en-US" sz="2200" b="1" i="1" dirty="0">
                <a:solidFill>
                  <a:srgbClr val="00B050"/>
                </a:solidFill>
                <a:latin typeface="Arial" panose="020B0604020202020204" pitchFamily="34" charset="0"/>
                <a:cs typeface="Arial" panose="020B0604020202020204" pitchFamily="34" charset="0"/>
              </a:rPr>
              <a:t>too much data</a:t>
            </a:r>
          </a:p>
          <a:p>
            <a:pPr lvl="1" algn="just"/>
            <a:r>
              <a:rPr lang="en-US" sz="2200" dirty="0">
                <a:latin typeface="Arial" panose="020B0604020202020204" pitchFamily="34" charset="0"/>
                <a:cs typeface="Arial" panose="020B0604020202020204" pitchFamily="34" charset="0"/>
              </a:rPr>
              <a:t>Some problems have </a:t>
            </a:r>
            <a:r>
              <a:rPr lang="en-US" sz="2200" b="1" i="1" dirty="0">
                <a:solidFill>
                  <a:srgbClr val="00B050"/>
                </a:solidFill>
                <a:latin typeface="Arial" panose="020B0604020202020204" pitchFamily="34" charset="0"/>
                <a:cs typeface="Arial" panose="020B0604020202020204" pitchFamily="34" charset="0"/>
              </a:rPr>
              <a:t>too many parameters to explore</a:t>
            </a:r>
          </a:p>
          <a:p>
            <a:pPr algn="just"/>
            <a:endParaRPr lang="en-US" sz="12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“For example:</a:t>
            </a:r>
          </a:p>
          <a:p>
            <a:pPr lvl="1" algn="just"/>
            <a:r>
              <a:rPr lang="en-US" sz="2200" dirty="0">
                <a:latin typeface="Arial" panose="020B0604020202020204" pitchFamily="34" charset="0"/>
                <a:cs typeface="Arial" panose="020B0604020202020204" pitchFamily="34" charset="0"/>
              </a:rPr>
              <a:t>Weather simulations</a:t>
            </a:r>
          </a:p>
          <a:p>
            <a:pPr lvl="1" algn="just"/>
            <a:r>
              <a:rPr lang="en-US" sz="2200" dirty="0">
                <a:latin typeface="Arial" panose="020B0604020202020204" pitchFamily="34" charset="0"/>
                <a:cs typeface="Arial" panose="020B0604020202020204" pitchFamily="34" charset="0"/>
              </a:rPr>
              <a:t>Gaming</a:t>
            </a:r>
          </a:p>
          <a:p>
            <a:pPr lvl="1" algn="just"/>
            <a:r>
              <a:rPr lang="en-US" sz="2200" dirty="0">
                <a:latin typeface="Arial" panose="020B0604020202020204" pitchFamily="34" charset="0"/>
                <a:cs typeface="Arial" panose="020B0604020202020204" pitchFamily="34" charset="0"/>
              </a:rPr>
              <a:t>Web servers</a:t>
            </a:r>
          </a:p>
          <a:p>
            <a:pPr lvl="1" algn="just"/>
            <a:r>
              <a:rPr lang="en-US" sz="2200" dirty="0">
                <a:latin typeface="Arial" panose="020B0604020202020204" pitchFamily="34" charset="0"/>
                <a:cs typeface="Arial" panose="020B0604020202020204" pitchFamily="34" charset="0"/>
              </a:rPr>
              <a:t>Code breaking</a:t>
            </a:r>
          </a:p>
        </p:txBody>
      </p:sp>
      <p:pic>
        <p:nvPicPr>
          <p:cNvPr id="2" name="Picture 1">
            <a:extLst>
              <a:ext uri="{FF2B5EF4-FFF2-40B4-BE49-F238E27FC236}">
                <a16:creationId xmlns:a16="http://schemas.microsoft.com/office/drawing/2014/main" id="{39A4A1C5-E88E-82A0-242C-8ABE31684E74}"/>
              </a:ext>
            </a:extLst>
          </p:cNvPr>
          <p:cNvPicPr>
            <a:picLocks noChangeAspect="1"/>
          </p:cNvPicPr>
          <p:nvPr/>
        </p:nvPicPr>
        <p:blipFill>
          <a:blip r:embed="rId3"/>
          <a:stretch>
            <a:fillRect/>
          </a:stretch>
        </p:blipFill>
        <p:spPr>
          <a:xfrm>
            <a:off x="7928529" y="3866148"/>
            <a:ext cx="2984244" cy="2660732"/>
          </a:xfrm>
          <a:prstGeom prst="rect">
            <a:avLst/>
          </a:prstGeom>
        </p:spPr>
      </p:pic>
    </p:spTree>
    <p:custDataLst>
      <p:tags r:id="rId1"/>
    </p:custDataLst>
    <p:extLst>
      <p:ext uri="{BB962C8B-B14F-4D97-AF65-F5344CB8AC3E}">
        <p14:creationId xmlns:p14="http://schemas.microsoft.com/office/powerpoint/2010/main" val="133773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443FE-C988-05C5-C768-952BE54F0AEB}"/>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D5560B9F-C1B5-11D3-D06E-8466AADF05B8}"/>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Flynn's Classical Taxonomy</a:t>
            </a:r>
          </a:p>
        </p:txBody>
      </p:sp>
      <p:sp>
        <p:nvSpPr>
          <p:cNvPr id="3" name="Slide Number Placeholder 2">
            <a:extLst>
              <a:ext uri="{FF2B5EF4-FFF2-40B4-BE49-F238E27FC236}">
                <a16:creationId xmlns:a16="http://schemas.microsoft.com/office/drawing/2014/main" id="{47168A2D-832E-BA7C-F2F8-D3EF532E12C9}"/>
              </a:ext>
            </a:extLst>
          </p:cNvPr>
          <p:cNvSpPr>
            <a:spLocks noGrp="1"/>
          </p:cNvSpPr>
          <p:nvPr>
            <p:ph type="sldNum" sz="quarter" idx="12"/>
          </p:nvPr>
        </p:nvSpPr>
        <p:spPr/>
        <p:txBody>
          <a:bodyPr/>
          <a:lstStyle/>
          <a:p>
            <a:fld id="{3485D9CA-6DAA-4C3C-A3E2-EDEA918D5F89}" type="slidenum">
              <a:rPr lang="en-US">
                <a:latin typeface="Calibri"/>
              </a:rPr>
              <a:pPr/>
              <a:t>20</a:t>
            </a:fld>
            <a:endParaRPr lang="en-US">
              <a:latin typeface="Calibri"/>
            </a:endParaRPr>
          </a:p>
        </p:txBody>
      </p:sp>
      <p:sp>
        <p:nvSpPr>
          <p:cNvPr id="12" name="Rectangle 3">
            <a:extLst>
              <a:ext uri="{FF2B5EF4-FFF2-40B4-BE49-F238E27FC236}">
                <a16:creationId xmlns:a16="http://schemas.microsoft.com/office/drawing/2014/main" id="{8B50561C-3587-187F-0FB7-B36B50F34E5F}"/>
              </a:ext>
            </a:extLst>
          </p:cNvPr>
          <p:cNvSpPr txBox="1">
            <a:spLocks noChangeArrowheads="1"/>
          </p:cNvSpPr>
          <p:nvPr/>
        </p:nvSpPr>
        <p:spPr>
          <a:xfrm>
            <a:off x="632150" y="1453241"/>
            <a:ext cx="10340649" cy="525235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There are different ways to classify parallel computers. One of the more widely used classifications, in use since 1966, is called Flynn's Taxonomy.</a:t>
            </a:r>
            <a:endParaRPr lang="en-US" b="1" i="1" dirty="0">
              <a:solidFill>
                <a:srgbClr val="00B050"/>
              </a:solidFill>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Flynn's taxonomy distinguishes multi-processor computer architectures according to how they can be classified along the two independent dimensions of </a:t>
            </a:r>
            <a:r>
              <a:rPr lang="en-US" b="1" i="1" dirty="0">
                <a:solidFill>
                  <a:srgbClr val="FF0000"/>
                </a:solidFill>
                <a:latin typeface="Arial" panose="020B0604020202020204" pitchFamily="34" charset="0"/>
                <a:cs typeface="Arial" panose="020B0604020202020204" pitchFamily="34" charset="0"/>
              </a:rPr>
              <a:t>Instruction</a:t>
            </a:r>
            <a:r>
              <a:rPr lang="en-US" dirty="0">
                <a:latin typeface="Arial" panose="020B0604020202020204" pitchFamily="34" charset="0"/>
                <a:cs typeface="Arial" panose="020B0604020202020204" pitchFamily="34" charset="0"/>
              </a:rPr>
              <a:t> and </a:t>
            </a:r>
            <a:r>
              <a:rPr lang="en-US" b="1" i="1" dirty="0">
                <a:solidFill>
                  <a:srgbClr val="FF0000"/>
                </a:solidFill>
                <a:latin typeface="Arial" panose="020B0604020202020204" pitchFamily="34" charset="0"/>
                <a:cs typeface="Arial" panose="020B0604020202020204" pitchFamily="34" charset="0"/>
              </a:rPr>
              <a:t>Data</a:t>
            </a:r>
            <a:r>
              <a:rPr lang="en-US" dirty="0">
                <a:latin typeface="Arial" panose="020B0604020202020204" pitchFamily="34" charset="0"/>
                <a:cs typeface="Arial" panose="020B0604020202020204" pitchFamily="34" charset="0"/>
              </a:rPr>
              <a:t>. Each of these dimensions can have only one of two possible states: </a:t>
            </a:r>
            <a:r>
              <a:rPr lang="en-US" b="1" i="1" dirty="0">
                <a:solidFill>
                  <a:srgbClr val="FF0000"/>
                </a:solidFill>
                <a:latin typeface="Arial" panose="020B0604020202020204" pitchFamily="34" charset="0"/>
                <a:cs typeface="Arial" panose="020B0604020202020204" pitchFamily="34" charset="0"/>
              </a:rPr>
              <a:t>Single</a:t>
            </a:r>
            <a:r>
              <a:rPr lang="en-US" dirty="0">
                <a:latin typeface="Arial" panose="020B0604020202020204" pitchFamily="34" charset="0"/>
                <a:cs typeface="Arial" panose="020B0604020202020204" pitchFamily="34" charset="0"/>
              </a:rPr>
              <a:t> or </a:t>
            </a:r>
            <a:r>
              <a:rPr lang="en-US" b="1" i="1" dirty="0">
                <a:solidFill>
                  <a:srgbClr val="FF0000"/>
                </a:solidFill>
                <a:latin typeface="Arial" panose="020B0604020202020204" pitchFamily="34" charset="0"/>
                <a:cs typeface="Arial" panose="020B0604020202020204" pitchFamily="34" charset="0"/>
              </a:rPr>
              <a:t>Multiple</a:t>
            </a:r>
            <a:r>
              <a:rPr lang="en-US" dirty="0">
                <a:latin typeface="Arial" panose="020B0604020202020204" pitchFamily="34" charset="0"/>
                <a:cs typeface="Arial" panose="020B0604020202020204" pitchFamily="34" charset="0"/>
              </a:rPr>
              <a:t>.</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Flynn matrix below defines the 4 possible classifications:</a:t>
            </a:r>
          </a:p>
          <a:p>
            <a:pPr marL="114300" indent="0" algn="just">
              <a:buNone/>
            </a:pPr>
            <a:endParaRPr lang="en-US" dirty="0">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B73564D0-9EF5-EF04-7148-C1B1183EF1C6}"/>
              </a:ext>
            </a:extLst>
          </p:cNvPr>
          <p:cNvGraphicFramePr>
            <a:graphicFrameLocks noGrp="1"/>
          </p:cNvGraphicFramePr>
          <p:nvPr/>
        </p:nvGraphicFramePr>
        <p:xfrm>
          <a:off x="1686465" y="4778318"/>
          <a:ext cx="8128000" cy="128016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734016835"/>
                    </a:ext>
                  </a:extLst>
                </a:gridCol>
                <a:gridCol w="4064000">
                  <a:extLst>
                    <a:ext uri="{9D8B030D-6E8A-4147-A177-3AD203B41FA5}">
                      <a16:colId xmlns:a16="http://schemas.microsoft.com/office/drawing/2014/main" val="1360231316"/>
                    </a:ext>
                  </a:extLst>
                </a:gridCol>
              </a:tblGrid>
              <a:tr h="370840">
                <a:tc>
                  <a:txBody>
                    <a:bodyPr/>
                    <a:lstStyle/>
                    <a:p>
                      <a:pPr algn="ctr"/>
                      <a:r>
                        <a:rPr lang="en-US" b="1" dirty="0">
                          <a:solidFill>
                            <a:srgbClr val="00B050"/>
                          </a:solidFill>
                          <a:latin typeface="Arial" panose="020B0604020202020204" pitchFamily="34" charset="0"/>
                          <a:cs typeface="Arial" panose="020B0604020202020204" pitchFamily="34" charset="0"/>
                        </a:rPr>
                        <a:t>SISD</a:t>
                      </a:r>
                    </a:p>
                    <a:p>
                      <a:pPr algn="ctr"/>
                      <a:r>
                        <a:rPr lang="en-US" b="1" dirty="0">
                          <a:latin typeface="Arial" panose="020B0604020202020204" pitchFamily="34" charset="0"/>
                          <a:cs typeface="Arial" panose="020B0604020202020204" pitchFamily="34" charset="0"/>
                        </a:rPr>
                        <a:t>Single Instruction, Single Data</a:t>
                      </a:r>
                    </a:p>
                  </a:txBody>
                  <a:tcPr/>
                </a:tc>
                <a:tc>
                  <a:txBody>
                    <a:bodyPr/>
                    <a:lstStyle/>
                    <a:p>
                      <a:pPr algn="ctr"/>
                      <a:r>
                        <a:rPr lang="en-US" b="1" dirty="0">
                          <a:solidFill>
                            <a:srgbClr val="00B050"/>
                          </a:solidFill>
                          <a:latin typeface="Arial" panose="020B0604020202020204" pitchFamily="34" charset="0"/>
                          <a:cs typeface="Arial" panose="020B0604020202020204" pitchFamily="34" charset="0"/>
                        </a:rPr>
                        <a:t>SIMD</a:t>
                      </a:r>
                    </a:p>
                    <a:p>
                      <a:pPr algn="ctr"/>
                      <a:r>
                        <a:rPr lang="en-US" b="1" dirty="0">
                          <a:latin typeface="Arial" panose="020B0604020202020204" pitchFamily="34" charset="0"/>
                          <a:cs typeface="Arial" panose="020B0604020202020204" pitchFamily="34" charset="0"/>
                        </a:rPr>
                        <a:t>Single Instruction, Multiple Data</a:t>
                      </a:r>
                    </a:p>
                  </a:txBody>
                  <a:tcPr/>
                </a:tc>
                <a:extLst>
                  <a:ext uri="{0D108BD9-81ED-4DB2-BD59-A6C34878D82A}">
                    <a16:rowId xmlns:a16="http://schemas.microsoft.com/office/drawing/2014/main" val="3893662160"/>
                  </a:ext>
                </a:extLst>
              </a:tr>
              <a:tr h="370840">
                <a:tc>
                  <a:txBody>
                    <a:bodyPr/>
                    <a:lstStyle/>
                    <a:p>
                      <a:pPr algn="ctr"/>
                      <a:r>
                        <a:rPr lang="en-US" b="1" dirty="0">
                          <a:solidFill>
                            <a:srgbClr val="00B050"/>
                          </a:solidFill>
                          <a:latin typeface="Arial" panose="020B0604020202020204" pitchFamily="34" charset="0"/>
                          <a:cs typeface="Arial" panose="020B0604020202020204" pitchFamily="34" charset="0"/>
                        </a:rPr>
                        <a:t>MISD</a:t>
                      </a:r>
                    </a:p>
                    <a:p>
                      <a:pPr algn="ctr"/>
                      <a:r>
                        <a:rPr lang="en-US" b="1" dirty="0">
                          <a:latin typeface="Arial" panose="020B0604020202020204" pitchFamily="34" charset="0"/>
                          <a:cs typeface="Arial" panose="020B0604020202020204" pitchFamily="34" charset="0"/>
                        </a:rPr>
                        <a:t>Multiple Instruction, Single Data</a:t>
                      </a:r>
                    </a:p>
                  </a:txBody>
                  <a:tcPr/>
                </a:tc>
                <a:tc>
                  <a:txBody>
                    <a:bodyPr/>
                    <a:lstStyle/>
                    <a:p>
                      <a:pPr algn="ctr"/>
                      <a:r>
                        <a:rPr lang="en-US" b="1" dirty="0">
                          <a:solidFill>
                            <a:srgbClr val="00B050"/>
                          </a:solidFill>
                          <a:latin typeface="Arial" panose="020B0604020202020204" pitchFamily="34" charset="0"/>
                          <a:cs typeface="Arial" panose="020B0604020202020204" pitchFamily="34" charset="0"/>
                        </a:rPr>
                        <a:t>MIMD</a:t>
                      </a:r>
                    </a:p>
                    <a:p>
                      <a:pPr algn="ctr"/>
                      <a:r>
                        <a:rPr lang="en-US" b="1" dirty="0">
                          <a:latin typeface="Arial" panose="020B0604020202020204" pitchFamily="34" charset="0"/>
                          <a:cs typeface="Arial" panose="020B0604020202020204" pitchFamily="34" charset="0"/>
                        </a:rPr>
                        <a:t>Multiple Instruction, Multiple Data</a:t>
                      </a:r>
                    </a:p>
                  </a:txBody>
                  <a:tcPr/>
                </a:tc>
                <a:extLst>
                  <a:ext uri="{0D108BD9-81ED-4DB2-BD59-A6C34878D82A}">
                    <a16:rowId xmlns:a16="http://schemas.microsoft.com/office/drawing/2014/main" val="4162727944"/>
                  </a:ext>
                </a:extLst>
              </a:tr>
            </a:tbl>
          </a:graphicData>
        </a:graphic>
      </p:graphicFrame>
    </p:spTree>
    <p:custDataLst>
      <p:tags r:id="rId1"/>
    </p:custDataLst>
    <p:extLst>
      <p:ext uri="{BB962C8B-B14F-4D97-AF65-F5344CB8AC3E}">
        <p14:creationId xmlns:p14="http://schemas.microsoft.com/office/powerpoint/2010/main" val="2693649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Single Instruction, Single Data (SISD)</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21</a:t>
            </a:fld>
            <a:endParaRPr lang="en-US">
              <a:latin typeface="Calibri"/>
            </a:endParaRPr>
          </a:p>
        </p:txBody>
      </p:sp>
      <p:sp>
        <p:nvSpPr>
          <p:cNvPr id="12" name="Rectangle 3">
            <a:extLst>
              <a:ext uri="{FF2B5EF4-FFF2-40B4-BE49-F238E27FC236}">
                <a16:creationId xmlns:a16="http://schemas.microsoft.com/office/drawing/2014/main" id="{A773B303-CEA4-39FE-8190-A77ECCC638B8}"/>
              </a:ext>
            </a:extLst>
          </p:cNvPr>
          <p:cNvSpPr txBox="1">
            <a:spLocks noChangeArrowheads="1"/>
          </p:cNvSpPr>
          <p:nvPr/>
        </p:nvSpPr>
        <p:spPr>
          <a:xfrm>
            <a:off x="632151" y="1453241"/>
            <a:ext cx="7276607" cy="5292333"/>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A serial (non-parallel) computer </a:t>
            </a:r>
          </a:p>
          <a:p>
            <a:pPr algn="just"/>
            <a:endParaRPr lang="en-US" sz="1200"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Single instruction</a:t>
            </a:r>
            <a:r>
              <a:rPr lang="en-US" dirty="0">
                <a:latin typeface="Arial" panose="020B0604020202020204" pitchFamily="34" charset="0"/>
                <a:cs typeface="Arial" panose="020B0604020202020204" pitchFamily="34" charset="0"/>
              </a:rPr>
              <a:t>: only one instruction stream is being acted on by the CPU during any one clock cycle </a:t>
            </a:r>
          </a:p>
          <a:p>
            <a:pPr algn="just"/>
            <a:endParaRPr lang="en-US" sz="1200"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Single data</a:t>
            </a:r>
            <a:r>
              <a:rPr lang="en-US" dirty="0">
                <a:latin typeface="Arial" panose="020B0604020202020204" pitchFamily="34" charset="0"/>
                <a:cs typeface="Arial" panose="020B0604020202020204" pitchFamily="34" charset="0"/>
              </a:rPr>
              <a:t>: only one data stream is being used as input during any one clock cycle </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Deterministic execution </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This is the oldest and until recently, the most prevalent form of computer </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Examples: most PCs, single CPU workstations and mainframes </a:t>
            </a:r>
          </a:p>
        </p:txBody>
      </p:sp>
      <p:pic>
        <p:nvPicPr>
          <p:cNvPr id="7172" name="Picture 4" descr="SISD">
            <a:extLst>
              <a:ext uri="{FF2B5EF4-FFF2-40B4-BE49-F238E27FC236}">
                <a16:creationId xmlns:a16="http://schemas.microsoft.com/office/drawing/2014/main" id="{8D11D1ED-7B64-9DB1-1BFC-0A752981B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3677" y="1597862"/>
            <a:ext cx="1942633" cy="2312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SISD diagram">
            <a:extLst>
              <a:ext uri="{FF2B5EF4-FFF2-40B4-BE49-F238E27FC236}">
                <a16:creationId xmlns:a16="http://schemas.microsoft.com/office/drawing/2014/main" id="{B566EFD0-F984-93CE-FB2A-D4C68091DD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3405" y="4243785"/>
            <a:ext cx="2477856" cy="247785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41988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6DC1D-25EA-1119-E05E-12DF329085FF}"/>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C486F265-33E2-E811-5683-C5CF1553F4F5}"/>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Single Instruction, Multiple Data (SIMD)</a:t>
            </a:r>
          </a:p>
        </p:txBody>
      </p:sp>
      <p:sp>
        <p:nvSpPr>
          <p:cNvPr id="3" name="Slide Number Placeholder 2">
            <a:extLst>
              <a:ext uri="{FF2B5EF4-FFF2-40B4-BE49-F238E27FC236}">
                <a16:creationId xmlns:a16="http://schemas.microsoft.com/office/drawing/2014/main" id="{420B8FCA-2020-92B0-5F64-91C5B7155CF1}"/>
              </a:ext>
            </a:extLst>
          </p:cNvPr>
          <p:cNvSpPr>
            <a:spLocks noGrp="1"/>
          </p:cNvSpPr>
          <p:nvPr>
            <p:ph type="sldNum" sz="quarter" idx="12"/>
          </p:nvPr>
        </p:nvSpPr>
        <p:spPr/>
        <p:txBody>
          <a:bodyPr/>
          <a:lstStyle/>
          <a:p>
            <a:fld id="{3485D9CA-6DAA-4C3C-A3E2-EDEA918D5F89}" type="slidenum">
              <a:rPr lang="en-US">
                <a:latin typeface="Calibri"/>
              </a:rPr>
              <a:pPr/>
              <a:t>22</a:t>
            </a:fld>
            <a:endParaRPr lang="en-US">
              <a:latin typeface="Calibri"/>
            </a:endParaRPr>
          </a:p>
        </p:txBody>
      </p:sp>
      <p:sp>
        <p:nvSpPr>
          <p:cNvPr id="12" name="Rectangle 3">
            <a:extLst>
              <a:ext uri="{FF2B5EF4-FFF2-40B4-BE49-F238E27FC236}">
                <a16:creationId xmlns:a16="http://schemas.microsoft.com/office/drawing/2014/main" id="{23407A01-7BE3-6241-60CA-B0D129BE685D}"/>
              </a:ext>
            </a:extLst>
          </p:cNvPr>
          <p:cNvSpPr txBox="1">
            <a:spLocks noChangeArrowheads="1"/>
          </p:cNvSpPr>
          <p:nvPr/>
        </p:nvSpPr>
        <p:spPr>
          <a:xfrm>
            <a:off x="632151" y="1453241"/>
            <a:ext cx="10356691" cy="5292333"/>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000" dirty="0">
                <a:latin typeface="Arial" panose="020B0604020202020204" pitchFamily="34" charset="0"/>
                <a:cs typeface="Arial" panose="020B0604020202020204" pitchFamily="34" charset="0"/>
              </a:rPr>
              <a:t>A type of parallel computer </a:t>
            </a:r>
          </a:p>
          <a:p>
            <a:pPr algn="just"/>
            <a:endParaRPr lang="en-US" sz="1200" b="1" dirty="0">
              <a:solidFill>
                <a:srgbClr val="FF0000"/>
              </a:solidFill>
              <a:latin typeface="Arial" panose="020B0604020202020204" pitchFamily="34" charset="0"/>
              <a:cs typeface="Arial" panose="020B0604020202020204" pitchFamily="34" charset="0"/>
            </a:endParaRPr>
          </a:p>
          <a:p>
            <a:pPr algn="just"/>
            <a:r>
              <a:rPr lang="en-US" sz="2000" b="1" dirty="0">
                <a:solidFill>
                  <a:srgbClr val="FF0000"/>
                </a:solidFill>
                <a:latin typeface="Arial" panose="020B0604020202020204" pitchFamily="34" charset="0"/>
                <a:cs typeface="Arial" panose="020B0604020202020204" pitchFamily="34" charset="0"/>
              </a:rPr>
              <a:t>Single instruction</a:t>
            </a:r>
            <a:r>
              <a:rPr lang="en-US" sz="2000" dirty="0">
                <a:latin typeface="Arial" panose="020B0604020202020204" pitchFamily="34" charset="0"/>
                <a:cs typeface="Arial" panose="020B0604020202020204" pitchFamily="34" charset="0"/>
              </a:rPr>
              <a:t>: All processing units execute the same instruction at any given clock cycle </a:t>
            </a:r>
          </a:p>
          <a:p>
            <a:pPr algn="just"/>
            <a:endParaRPr lang="en-US" sz="1200" b="1" dirty="0">
              <a:solidFill>
                <a:srgbClr val="FF0000"/>
              </a:solidFill>
              <a:latin typeface="Arial" panose="020B0604020202020204" pitchFamily="34" charset="0"/>
              <a:cs typeface="Arial" panose="020B0604020202020204" pitchFamily="34" charset="0"/>
            </a:endParaRPr>
          </a:p>
          <a:p>
            <a:pPr algn="just"/>
            <a:r>
              <a:rPr lang="en-US" sz="2000" b="1" dirty="0">
                <a:solidFill>
                  <a:srgbClr val="FF0000"/>
                </a:solidFill>
                <a:latin typeface="Arial" panose="020B0604020202020204" pitchFamily="34" charset="0"/>
                <a:cs typeface="Arial" panose="020B0604020202020204" pitchFamily="34" charset="0"/>
              </a:rPr>
              <a:t>Multiple data</a:t>
            </a:r>
            <a:r>
              <a:rPr lang="en-US" sz="2000" dirty="0">
                <a:latin typeface="Arial" panose="020B0604020202020204" pitchFamily="34" charset="0"/>
                <a:cs typeface="Arial" panose="020B0604020202020204" pitchFamily="34" charset="0"/>
              </a:rPr>
              <a:t>: Each processing unit can operate on a different data element </a:t>
            </a:r>
          </a:p>
          <a:p>
            <a:pPr algn="just"/>
            <a:endParaRPr lang="en-US" sz="12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This type of machine typically has an instruction dispatcher, a very high-bandwidth internal network, and a very large array of very small-capacity instruction units. </a:t>
            </a:r>
          </a:p>
          <a:p>
            <a:pPr algn="just"/>
            <a:endParaRPr lang="en-US" sz="12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Best suited for specialized problems characterized by a high degree of regularity, such as graphics/image processing. </a:t>
            </a:r>
          </a:p>
          <a:p>
            <a:pPr algn="just"/>
            <a:endParaRPr lang="en-US" sz="12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Synchronous (lockstep) and deterministic execution </a:t>
            </a:r>
          </a:p>
          <a:p>
            <a:pPr algn="just"/>
            <a:endParaRPr lang="en-US" sz="12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Two varieties: Processor Arrays and Vector Pipelines </a:t>
            </a:r>
          </a:p>
        </p:txBody>
      </p:sp>
    </p:spTree>
    <p:custDataLst>
      <p:tags r:id="rId1"/>
    </p:custDataLst>
    <p:extLst>
      <p:ext uri="{BB962C8B-B14F-4D97-AF65-F5344CB8AC3E}">
        <p14:creationId xmlns:p14="http://schemas.microsoft.com/office/powerpoint/2010/main" val="421186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9F61C-F125-0B97-2A77-A5BCAC2C6E0C}"/>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CC4C567B-6E48-36DD-C9F7-FE3DAEF04919}"/>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Single Instruction, Multiple Data (SIMD)</a:t>
            </a:r>
          </a:p>
        </p:txBody>
      </p:sp>
      <p:sp>
        <p:nvSpPr>
          <p:cNvPr id="3" name="Slide Number Placeholder 2">
            <a:extLst>
              <a:ext uri="{FF2B5EF4-FFF2-40B4-BE49-F238E27FC236}">
                <a16:creationId xmlns:a16="http://schemas.microsoft.com/office/drawing/2014/main" id="{3EB0A540-982F-534C-769F-C191715BD864}"/>
              </a:ext>
            </a:extLst>
          </p:cNvPr>
          <p:cNvSpPr>
            <a:spLocks noGrp="1"/>
          </p:cNvSpPr>
          <p:nvPr>
            <p:ph type="sldNum" sz="quarter" idx="12"/>
          </p:nvPr>
        </p:nvSpPr>
        <p:spPr/>
        <p:txBody>
          <a:bodyPr/>
          <a:lstStyle/>
          <a:p>
            <a:fld id="{3485D9CA-6DAA-4C3C-A3E2-EDEA918D5F89}" type="slidenum">
              <a:rPr lang="en-US">
                <a:latin typeface="Calibri"/>
              </a:rPr>
              <a:pPr/>
              <a:t>23</a:t>
            </a:fld>
            <a:endParaRPr lang="en-US">
              <a:latin typeface="Calibri"/>
            </a:endParaRPr>
          </a:p>
        </p:txBody>
      </p:sp>
      <p:sp>
        <p:nvSpPr>
          <p:cNvPr id="12" name="Rectangle 3">
            <a:extLst>
              <a:ext uri="{FF2B5EF4-FFF2-40B4-BE49-F238E27FC236}">
                <a16:creationId xmlns:a16="http://schemas.microsoft.com/office/drawing/2014/main" id="{791E1F0A-68CB-DE57-88AD-A5BE8FB8AE7A}"/>
              </a:ext>
            </a:extLst>
          </p:cNvPr>
          <p:cNvSpPr txBox="1">
            <a:spLocks noChangeArrowheads="1"/>
          </p:cNvSpPr>
          <p:nvPr/>
        </p:nvSpPr>
        <p:spPr>
          <a:xfrm>
            <a:off x="632151" y="1453241"/>
            <a:ext cx="10356691" cy="5292333"/>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000" dirty="0">
                <a:latin typeface="Arial" panose="020B0604020202020204" pitchFamily="34" charset="0"/>
                <a:cs typeface="Arial" panose="020B0604020202020204" pitchFamily="34" charset="0"/>
              </a:rPr>
              <a:t>Examples:</a:t>
            </a:r>
          </a:p>
          <a:p>
            <a:pPr lvl="1" algn="just"/>
            <a:r>
              <a:rPr lang="en-US" sz="1800" dirty="0">
                <a:latin typeface="Arial" panose="020B0604020202020204" pitchFamily="34" charset="0"/>
                <a:cs typeface="Arial" panose="020B0604020202020204" pitchFamily="34" charset="0"/>
              </a:rPr>
              <a:t>Processor Arrays: Thinking Machine CM-2, </a:t>
            </a:r>
            <a:r>
              <a:rPr lang="en-US" sz="1800" dirty="0" err="1">
                <a:latin typeface="Arial" panose="020B0604020202020204" pitchFamily="34" charset="0"/>
                <a:cs typeface="Arial" panose="020B0604020202020204" pitchFamily="34" charset="0"/>
              </a:rPr>
              <a:t>MasPar</a:t>
            </a:r>
            <a:r>
              <a:rPr lang="en-US" sz="1800" dirty="0">
                <a:latin typeface="Arial" panose="020B0604020202020204" pitchFamily="34" charset="0"/>
                <a:cs typeface="Arial" panose="020B0604020202020204" pitchFamily="34" charset="0"/>
              </a:rPr>
              <a:t> MP-1 &amp; MP-2 </a:t>
            </a:r>
          </a:p>
          <a:p>
            <a:pPr lvl="1" algn="just"/>
            <a:r>
              <a:rPr lang="en-US" sz="1800" dirty="0">
                <a:latin typeface="Arial" panose="020B0604020202020204" pitchFamily="34" charset="0"/>
                <a:cs typeface="Arial" panose="020B0604020202020204" pitchFamily="34" charset="0"/>
              </a:rPr>
              <a:t>Vector Pipelines: IBM 9000, Cray C90, Fujitsu VP, NEC SX-2, Hitachi S820</a:t>
            </a:r>
          </a:p>
          <a:p>
            <a:pPr lvl="1" algn="just"/>
            <a:endParaRPr lang="en-US" sz="1800" dirty="0">
              <a:latin typeface="Arial" panose="020B0604020202020204" pitchFamily="34" charset="0"/>
              <a:cs typeface="Arial" panose="020B0604020202020204" pitchFamily="34" charset="0"/>
            </a:endParaRPr>
          </a:p>
          <a:p>
            <a:pPr lvl="1" algn="just"/>
            <a:endParaRPr lang="en-US" sz="1800" dirty="0">
              <a:latin typeface="Arial" panose="020B0604020202020204" pitchFamily="34" charset="0"/>
              <a:cs typeface="Arial" panose="020B0604020202020204" pitchFamily="34" charset="0"/>
            </a:endParaRPr>
          </a:p>
          <a:p>
            <a:pPr lvl="1" algn="just"/>
            <a:endParaRPr lang="en-US" sz="1800" dirty="0">
              <a:latin typeface="Arial" panose="020B0604020202020204" pitchFamily="34" charset="0"/>
              <a:cs typeface="Arial" panose="020B0604020202020204" pitchFamily="34" charset="0"/>
            </a:endParaRPr>
          </a:p>
          <a:p>
            <a:pPr lvl="1" algn="just"/>
            <a:endParaRPr lang="en-US" sz="1800" dirty="0">
              <a:latin typeface="Arial" panose="020B0604020202020204" pitchFamily="34" charset="0"/>
              <a:cs typeface="Arial" panose="020B0604020202020204" pitchFamily="34" charset="0"/>
            </a:endParaRPr>
          </a:p>
          <a:p>
            <a:pPr lvl="1" algn="just"/>
            <a:endParaRPr lang="en-US" sz="1800" dirty="0">
              <a:latin typeface="Arial" panose="020B0604020202020204" pitchFamily="34" charset="0"/>
              <a:cs typeface="Arial" panose="020B0604020202020204" pitchFamily="34" charset="0"/>
            </a:endParaRPr>
          </a:p>
          <a:p>
            <a:pPr lvl="1" algn="just"/>
            <a:endParaRPr lang="en-US" sz="1800" dirty="0">
              <a:latin typeface="Arial" panose="020B0604020202020204" pitchFamily="34" charset="0"/>
              <a:cs typeface="Arial" panose="020B0604020202020204" pitchFamily="34" charset="0"/>
            </a:endParaRPr>
          </a:p>
          <a:p>
            <a:pPr lvl="1" algn="just"/>
            <a:endParaRPr lang="en-US" sz="1800" dirty="0">
              <a:latin typeface="Arial" panose="020B0604020202020204" pitchFamily="34" charset="0"/>
              <a:cs typeface="Arial" panose="020B0604020202020204" pitchFamily="34" charset="0"/>
            </a:endParaRPr>
          </a:p>
          <a:p>
            <a:pPr lvl="1" algn="just"/>
            <a:endParaRPr lang="en-US" sz="1800" dirty="0">
              <a:latin typeface="Arial" panose="020B0604020202020204" pitchFamily="34" charset="0"/>
              <a:cs typeface="Arial" panose="020B0604020202020204" pitchFamily="34" charset="0"/>
            </a:endParaRPr>
          </a:p>
          <a:p>
            <a:pPr lvl="1" algn="just"/>
            <a:endParaRPr lang="en-US" sz="18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Most modern computers, particularly those with graphics processor units (GPUs) employ SIMD instructions and execution units.</a:t>
            </a:r>
          </a:p>
        </p:txBody>
      </p:sp>
      <p:pic>
        <p:nvPicPr>
          <p:cNvPr id="8196" name="Picture 4" descr="SIMD">
            <a:extLst>
              <a:ext uri="{FF2B5EF4-FFF2-40B4-BE49-F238E27FC236}">
                <a16:creationId xmlns:a16="http://schemas.microsoft.com/office/drawing/2014/main" id="{2DCB2492-64C8-F038-E8B5-CB4FCA51D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9318" y="3188369"/>
            <a:ext cx="3536986" cy="197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descr="SIMD diagram">
            <a:extLst>
              <a:ext uri="{FF2B5EF4-FFF2-40B4-BE49-F238E27FC236}">
                <a16:creationId xmlns:a16="http://schemas.microsoft.com/office/drawing/2014/main" id="{D9BF0536-53C6-6816-AA26-8763EB047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357" y="3034538"/>
            <a:ext cx="2241884" cy="22418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IMD diagram">
            <a:extLst>
              <a:ext uri="{FF2B5EF4-FFF2-40B4-BE49-F238E27FC236}">
                <a16:creationId xmlns:a16="http://schemas.microsoft.com/office/drawing/2014/main" id="{448CA157-56E4-35C8-9885-2E608CBD1B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5620" y="3254581"/>
            <a:ext cx="3513221" cy="129110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86501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E5905-ACB8-90B3-712B-E671D4083299}"/>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7AA1EA68-7A33-53EA-4C03-3087D3846C2E}"/>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Multiple Instruction, Single Data (MISD)</a:t>
            </a:r>
          </a:p>
        </p:txBody>
      </p:sp>
      <p:sp>
        <p:nvSpPr>
          <p:cNvPr id="3" name="Slide Number Placeholder 2">
            <a:extLst>
              <a:ext uri="{FF2B5EF4-FFF2-40B4-BE49-F238E27FC236}">
                <a16:creationId xmlns:a16="http://schemas.microsoft.com/office/drawing/2014/main" id="{F7B87DA6-BCC4-A0FF-2E05-91729B4B067D}"/>
              </a:ext>
            </a:extLst>
          </p:cNvPr>
          <p:cNvSpPr>
            <a:spLocks noGrp="1"/>
          </p:cNvSpPr>
          <p:nvPr>
            <p:ph type="sldNum" sz="quarter" idx="12"/>
          </p:nvPr>
        </p:nvSpPr>
        <p:spPr/>
        <p:txBody>
          <a:bodyPr/>
          <a:lstStyle/>
          <a:p>
            <a:fld id="{3485D9CA-6DAA-4C3C-A3E2-EDEA918D5F89}" type="slidenum">
              <a:rPr lang="en-US">
                <a:latin typeface="Calibri"/>
              </a:rPr>
              <a:pPr/>
              <a:t>24</a:t>
            </a:fld>
            <a:endParaRPr lang="en-US">
              <a:latin typeface="Calibri"/>
            </a:endParaRPr>
          </a:p>
        </p:txBody>
      </p:sp>
      <p:sp>
        <p:nvSpPr>
          <p:cNvPr id="12" name="Rectangle 3">
            <a:extLst>
              <a:ext uri="{FF2B5EF4-FFF2-40B4-BE49-F238E27FC236}">
                <a16:creationId xmlns:a16="http://schemas.microsoft.com/office/drawing/2014/main" id="{BFCAC76A-3B35-3F34-7E44-EEB8F1DDCDD3}"/>
              </a:ext>
            </a:extLst>
          </p:cNvPr>
          <p:cNvSpPr txBox="1">
            <a:spLocks noChangeArrowheads="1"/>
          </p:cNvSpPr>
          <p:nvPr/>
        </p:nvSpPr>
        <p:spPr>
          <a:xfrm>
            <a:off x="632150" y="1453241"/>
            <a:ext cx="10629407" cy="5292333"/>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A type of a parallel computer</a:t>
            </a:r>
          </a:p>
          <a:p>
            <a:pPr algn="just"/>
            <a:r>
              <a:rPr lang="en-US" b="1" dirty="0">
                <a:solidFill>
                  <a:srgbClr val="FF0000"/>
                </a:solidFill>
                <a:latin typeface="Arial" panose="020B0604020202020204" pitchFamily="34" charset="0"/>
                <a:cs typeface="Arial" panose="020B0604020202020204" pitchFamily="34" charset="0"/>
              </a:rPr>
              <a:t>Multiple Instruction</a:t>
            </a:r>
            <a:r>
              <a:rPr lang="en-US" dirty="0">
                <a:latin typeface="Arial" panose="020B0604020202020204" pitchFamily="34" charset="0"/>
                <a:cs typeface="Arial" panose="020B0604020202020204" pitchFamily="34" charset="0"/>
              </a:rPr>
              <a:t>: Each processing unit operates on the data independently. via independent instruction streams.</a:t>
            </a:r>
          </a:p>
          <a:p>
            <a:pPr algn="just"/>
            <a:r>
              <a:rPr lang="en-US" b="1" dirty="0">
                <a:solidFill>
                  <a:srgbClr val="FF0000"/>
                </a:solidFill>
                <a:latin typeface="Arial" panose="020B0604020202020204" pitchFamily="34" charset="0"/>
                <a:cs typeface="Arial" panose="020B0604020202020204" pitchFamily="34" charset="0"/>
              </a:rPr>
              <a:t>Single Data</a:t>
            </a:r>
            <a:r>
              <a:rPr lang="en-US" dirty="0">
                <a:latin typeface="Arial" panose="020B0604020202020204" pitchFamily="34" charset="0"/>
                <a:cs typeface="Arial" panose="020B0604020202020204" pitchFamily="34" charset="0"/>
              </a:rPr>
              <a:t>: A single data stream is fed into multiple processing units. </a:t>
            </a:r>
          </a:p>
          <a:p>
            <a:pPr algn="just"/>
            <a:r>
              <a:rPr lang="en-US" dirty="0">
                <a:latin typeface="Arial" panose="020B0604020202020204" pitchFamily="34" charset="0"/>
                <a:cs typeface="Arial" panose="020B0604020202020204" pitchFamily="34" charset="0"/>
              </a:rPr>
              <a:t>Few (if any) actual examples of this class of parallel computer have ever existed. </a:t>
            </a:r>
          </a:p>
          <a:p>
            <a:pPr algn="just"/>
            <a:r>
              <a:rPr lang="en-US" dirty="0">
                <a:latin typeface="Arial" panose="020B0604020202020204" pitchFamily="34" charset="0"/>
                <a:cs typeface="Arial" panose="020B0604020202020204" pitchFamily="34" charset="0"/>
              </a:rPr>
              <a:t>Some conceivable uses might be: </a:t>
            </a:r>
          </a:p>
          <a:p>
            <a:pPr lvl="1" algn="just"/>
            <a:r>
              <a:rPr lang="en-US" dirty="0">
                <a:latin typeface="Arial" panose="020B0604020202020204" pitchFamily="34" charset="0"/>
                <a:cs typeface="Arial" panose="020B0604020202020204" pitchFamily="34" charset="0"/>
              </a:rPr>
              <a:t>multiple frequency filters operating on a single signal stream </a:t>
            </a:r>
          </a:p>
          <a:p>
            <a:pPr lvl="1" algn="just"/>
            <a:r>
              <a:rPr lang="en-US" dirty="0">
                <a:latin typeface="Arial" panose="020B0604020202020204" pitchFamily="34" charset="0"/>
                <a:cs typeface="Arial" panose="020B0604020202020204" pitchFamily="34" charset="0"/>
              </a:rPr>
              <a:t>multiple cryptography algorithms attempting to crack a single coded message.</a:t>
            </a:r>
          </a:p>
        </p:txBody>
      </p:sp>
      <p:pic>
        <p:nvPicPr>
          <p:cNvPr id="9220" name="Picture 4" descr="MISD">
            <a:extLst>
              <a:ext uri="{FF2B5EF4-FFF2-40B4-BE49-F238E27FC236}">
                <a16:creationId xmlns:a16="http://schemas.microsoft.com/office/drawing/2014/main" id="{CED2F78D-DD36-2677-76D2-CF337CC9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575" y="4744126"/>
            <a:ext cx="417195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descr="MISD diagram">
            <a:extLst>
              <a:ext uri="{FF2B5EF4-FFF2-40B4-BE49-F238E27FC236}">
                <a16:creationId xmlns:a16="http://schemas.microsoft.com/office/drawing/2014/main" id="{CAE0D9C1-CFA7-CA90-7D62-78E7A2223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5074" y="4639741"/>
            <a:ext cx="2256492" cy="225649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91887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0B51F-5DF2-95CA-E7FC-72CDB6ED479B}"/>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7B0B9964-17ED-7091-C5BC-6A5F8F8A5CD5}"/>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Multiple Instruction, Multiple Data (MIMD)</a:t>
            </a:r>
          </a:p>
        </p:txBody>
      </p:sp>
      <p:sp>
        <p:nvSpPr>
          <p:cNvPr id="3" name="Slide Number Placeholder 2">
            <a:extLst>
              <a:ext uri="{FF2B5EF4-FFF2-40B4-BE49-F238E27FC236}">
                <a16:creationId xmlns:a16="http://schemas.microsoft.com/office/drawing/2014/main" id="{99F3647D-B7E6-BA36-3453-6217BDF7FBEC}"/>
              </a:ext>
            </a:extLst>
          </p:cNvPr>
          <p:cNvSpPr>
            <a:spLocks noGrp="1"/>
          </p:cNvSpPr>
          <p:nvPr>
            <p:ph type="sldNum" sz="quarter" idx="12"/>
          </p:nvPr>
        </p:nvSpPr>
        <p:spPr/>
        <p:txBody>
          <a:bodyPr/>
          <a:lstStyle/>
          <a:p>
            <a:fld id="{3485D9CA-6DAA-4C3C-A3E2-EDEA918D5F89}" type="slidenum">
              <a:rPr lang="en-US">
                <a:latin typeface="Calibri"/>
              </a:rPr>
              <a:pPr/>
              <a:t>25</a:t>
            </a:fld>
            <a:endParaRPr lang="en-US">
              <a:latin typeface="Calibri"/>
            </a:endParaRPr>
          </a:p>
        </p:txBody>
      </p:sp>
      <p:sp>
        <p:nvSpPr>
          <p:cNvPr id="12" name="Rectangle 3">
            <a:extLst>
              <a:ext uri="{FF2B5EF4-FFF2-40B4-BE49-F238E27FC236}">
                <a16:creationId xmlns:a16="http://schemas.microsoft.com/office/drawing/2014/main" id="{550C8FE7-9DF5-7E07-F4E9-B14FF0999794}"/>
              </a:ext>
            </a:extLst>
          </p:cNvPr>
          <p:cNvSpPr txBox="1">
            <a:spLocks noChangeArrowheads="1"/>
          </p:cNvSpPr>
          <p:nvPr/>
        </p:nvSpPr>
        <p:spPr>
          <a:xfrm>
            <a:off x="632151" y="1453241"/>
            <a:ext cx="6538670"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Currently, the most common type of parallel computer. Most modern computers fall into this category. </a:t>
            </a:r>
          </a:p>
          <a:p>
            <a:pPr algn="just"/>
            <a:endParaRPr lang="en-US" sz="1300" b="1" dirty="0">
              <a:solidFill>
                <a:srgbClr val="FF0000"/>
              </a:solidFill>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Multiple Instruction</a:t>
            </a:r>
            <a:r>
              <a:rPr lang="en-US" dirty="0">
                <a:latin typeface="Arial" panose="020B0604020202020204" pitchFamily="34" charset="0"/>
                <a:cs typeface="Arial" panose="020B0604020202020204" pitchFamily="34" charset="0"/>
              </a:rPr>
              <a:t>: every processor may be executing a different instruction stream </a:t>
            </a:r>
          </a:p>
          <a:p>
            <a:pPr algn="just"/>
            <a:endParaRPr lang="en-US" sz="1200" b="1" dirty="0">
              <a:solidFill>
                <a:srgbClr val="FF0000"/>
              </a:solidFill>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Multiple Data</a:t>
            </a:r>
            <a:r>
              <a:rPr lang="en-US" dirty="0">
                <a:latin typeface="Arial" panose="020B0604020202020204" pitchFamily="34" charset="0"/>
                <a:cs typeface="Arial" panose="020B0604020202020204" pitchFamily="34" charset="0"/>
              </a:rPr>
              <a:t>: every processor may be working with a different data stream </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Execution can be synchronous or asynchronous, deterministic or non-deterministic </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Examples: most current supercomputers, networked parallel computer "grids" and multi-processor SMP computers, multi-core PCs.</a:t>
            </a:r>
          </a:p>
        </p:txBody>
      </p:sp>
      <p:pic>
        <p:nvPicPr>
          <p:cNvPr id="10244" name="Picture 4" descr="MIMD">
            <a:extLst>
              <a:ext uri="{FF2B5EF4-FFF2-40B4-BE49-F238E27FC236}">
                <a16:creationId xmlns:a16="http://schemas.microsoft.com/office/drawing/2014/main" id="{8CD5E75A-2D75-D5FB-EF68-2BDFCC17D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0512" y="4362919"/>
            <a:ext cx="3734352" cy="208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MIMD diagram">
            <a:extLst>
              <a:ext uri="{FF2B5EF4-FFF2-40B4-BE49-F238E27FC236}">
                <a16:creationId xmlns:a16="http://schemas.microsoft.com/office/drawing/2014/main" id="{48F5A724-7A2A-01B5-0590-03B4899F67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0073" y="1386570"/>
            <a:ext cx="2672083" cy="267208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12541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4FF8D-8124-6771-E9B7-7C5D36EA160F}"/>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62A4E6B9-528D-F4C3-FBE9-CBFD6659A420}"/>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General Parallel Computing Terminology</a:t>
            </a:r>
          </a:p>
        </p:txBody>
      </p:sp>
      <p:sp>
        <p:nvSpPr>
          <p:cNvPr id="3" name="Slide Number Placeholder 2">
            <a:extLst>
              <a:ext uri="{FF2B5EF4-FFF2-40B4-BE49-F238E27FC236}">
                <a16:creationId xmlns:a16="http://schemas.microsoft.com/office/drawing/2014/main" id="{415ABABB-EDFA-8616-7A38-8F67F46855F6}"/>
              </a:ext>
            </a:extLst>
          </p:cNvPr>
          <p:cNvSpPr>
            <a:spLocks noGrp="1"/>
          </p:cNvSpPr>
          <p:nvPr>
            <p:ph type="sldNum" sz="quarter" idx="12"/>
          </p:nvPr>
        </p:nvSpPr>
        <p:spPr/>
        <p:txBody>
          <a:bodyPr/>
          <a:lstStyle/>
          <a:p>
            <a:fld id="{3485D9CA-6DAA-4C3C-A3E2-EDEA918D5F89}" type="slidenum">
              <a:rPr lang="en-US">
                <a:latin typeface="Calibri"/>
              </a:rPr>
              <a:pPr/>
              <a:t>26</a:t>
            </a:fld>
            <a:endParaRPr lang="en-US">
              <a:latin typeface="Calibri"/>
            </a:endParaRPr>
          </a:p>
        </p:txBody>
      </p:sp>
      <p:sp>
        <p:nvSpPr>
          <p:cNvPr id="12" name="Rectangle 3">
            <a:extLst>
              <a:ext uri="{FF2B5EF4-FFF2-40B4-BE49-F238E27FC236}">
                <a16:creationId xmlns:a16="http://schemas.microsoft.com/office/drawing/2014/main" id="{93EDE252-CE2B-C5A7-42A8-23343E7546BB}"/>
              </a:ext>
            </a:extLst>
          </p:cNvPr>
          <p:cNvSpPr txBox="1">
            <a:spLocks noChangeArrowheads="1"/>
          </p:cNvSpPr>
          <p:nvPr/>
        </p:nvSpPr>
        <p:spPr>
          <a:xfrm>
            <a:off x="632151" y="1453241"/>
            <a:ext cx="10420860" cy="5404759"/>
          </a:xfrm>
          <a:prstGeom prst="rect">
            <a:avLst/>
          </a:prstGeom>
          <a:ln w="15875">
            <a:noFill/>
          </a:ln>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b="1" dirty="0">
                <a:solidFill>
                  <a:srgbClr val="FF0000"/>
                </a:solidFill>
                <a:latin typeface="Arial" panose="020B0604020202020204" pitchFamily="34" charset="0"/>
                <a:cs typeface="Arial" panose="020B0604020202020204" pitchFamily="34" charset="0"/>
              </a:rPr>
              <a:t>CPU</a:t>
            </a:r>
            <a:r>
              <a:rPr lang="en-US" dirty="0">
                <a:latin typeface="Arial" panose="020B0604020202020204" pitchFamily="34" charset="0"/>
                <a:cs typeface="Arial" panose="020B0604020202020204" pitchFamily="34" charset="0"/>
              </a:rPr>
              <a:t>: Modern CPUs comprise one or more cores – a distinct execution unit with its own instruction stream. Cores with a CPU may be organized into one or more sockets - each socket with its own distinct memory . When a CPU consists of two or more sockets, usually hardware infrastructure supports memory sharing across sockets.</a:t>
            </a:r>
          </a:p>
          <a:p>
            <a:pPr algn="just"/>
            <a:endParaRPr lang="en-US" sz="1200"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Node</a:t>
            </a:r>
            <a:r>
              <a:rPr lang="en-US" dirty="0">
                <a:latin typeface="Arial" panose="020B0604020202020204" pitchFamily="34" charset="0"/>
                <a:cs typeface="Arial" panose="020B0604020202020204" pitchFamily="34" charset="0"/>
              </a:rPr>
              <a:t>: A standalone "computer in a box." Usually comprised of multiple CPUs/processors/cores, memory, network interfaces, etc. Nodes are networked together to comprise a supercomputer.</a:t>
            </a:r>
          </a:p>
          <a:p>
            <a:pPr marL="114300" indent="0" algn="just">
              <a:buNone/>
            </a:pPr>
            <a:endParaRPr lang="en-US" sz="1200"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Task</a:t>
            </a:r>
            <a:r>
              <a:rPr lang="en-US" dirty="0">
                <a:latin typeface="Arial" panose="020B0604020202020204" pitchFamily="34" charset="0"/>
                <a:cs typeface="Arial" panose="020B0604020202020204" pitchFamily="34" charset="0"/>
              </a:rPr>
              <a:t>: A logically discrete section of computational work. A task is typically a program or program-like set of instructions that is executed by a processor. A parallel program consists of multiple tasks running on multiple processors.</a:t>
            </a:r>
          </a:p>
          <a:p>
            <a:pPr algn="just"/>
            <a:endParaRPr lang="en-US" sz="1200"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Pipelining</a:t>
            </a:r>
            <a:r>
              <a:rPr lang="en-US" dirty="0">
                <a:latin typeface="Arial" panose="020B0604020202020204" pitchFamily="34" charset="0"/>
                <a:cs typeface="Arial" panose="020B0604020202020204" pitchFamily="34" charset="0"/>
              </a:rPr>
              <a:t>: Breaking a task into steps performed by different processor units, with inputs streaming through, much like an assembly line; a type of parallel computing. </a:t>
            </a:r>
          </a:p>
        </p:txBody>
      </p:sp>
    </p:spTree>
    <p:custDataLst>
      <p:tags r:id="rId1"/>
    </p:custDataLst>
    <p:extLst>
      <p:ext uri="{BB962C8B-B14F-4D97-AF65-F5344CB8AC3E}">
        <p14:creationId xmlns:p14="http://schemas.microsoft.com/office/powerpoint/2010/main" val="42114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A1E7F-765A-5FE3-492B-01355480DD9C}"/>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FF41FA13-D884-06C8-437C-14B18F87114F}"/>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General Parallel Computing Terminology</a:t>
            </a:r>
          </a:p>
        </p:txBody>
      </p:sp>
      <p:sp>
        <p:nvSpPr>
          <p:cNvPr id="3" name="Slide Number Placeholder 2">
            <a:extLst>
              <a:ext uri="{FF2B5EF4-FFF2-40B4-BE49-F238E27FC236}">
                <a16:creationId xmlns:a16="http://schemas.microsoft.com/office/drawing/2014/main" id="{E288F1A5-DA87-DCA1-EE3F-078FFEADAD5A}"/>
              </a:ext>
            </a:extLst>
          </p:cNvPr>
          <p:cNvSpPr>
            <a:spLocks noGrp="1"/>
          </p:cNvSpPr>
          <p:nvPr>
            <p:ph type="sldNum" sz="quarter" idx="12"/>
          </p:nvPr>
        </p:nvSpPr>
        <p:spPr/>
        <p:txBody>
          <a:bodyPr/>
          <a:lstStyle/>
          <a:p>
            <a:fld id="{3485D9CA-6DAA-4C3C-A3E2-EDEA918D5F89}" type="slidenum">
              <a:rPr lang="en-US">
                <a:latin typeface="Calibri"/>
              </a:rPr>
              <a:pPr/>
              <a:t>27</a:t>
            </a:fld>
            <a:endParaRPr lang="en-US">
              <a:latin typeface="Calibri"/>
            </a:endParaRPr>
          </a:p>
        </p:txBody>
      </p:sp>
      <p:sp>
        <p:nvSpPr>
          <p:cNvPr id="12" name="Rectangle 3">
            <a:extLst>
              <a:ext uri="{FF2B5EF4-FFF2-40B4-BE49-F238E27FC236}">
                <a16:creationId xmlns:a16="http://schemas.microsoft.com/office/drawing/2014/main" id="{DDB23003-E88E-507C-4956-F830F9C65442}"/>
              </a:ext>
            </a:extLst>
          </p:cNvPr>
          <p:cNvSpPr txBox="1">
            <a:spLocks noChangeArrowheads="1"/>
          </p:cNvSpPr>
          <p:nvPr/>
        </p:nvSpPr>
        <p:spPr>
          <a:xfrm>
            <a:off x="632151" y="1453241"/>
            <a:ext cx="10340650" cy="5292333"/>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b="1" dirty="0">
                <a:solidFill>
                  <a:srgbClr val="FF0000"/>
                </a:solidFill>
                <a:latin typeface="Arial" panose="020B0604020202020204" pitchFamily="34" charset="0"/>
                <a:cs typeface="Arial" panose="020B0604020202020204" pitchFamily="34" charset="0"/>
              </a:rPr>
              <a:t>Serial Execution</a:t>
            </a:r>
            <a:r>
              <a:rPr lang="en-US" dirty="0">
                <a:latin typeface="Arial" panose="020B0604020202020204" pitchFamily="34" charset="0"/>
                <a:cs typeface="Arial" panose="020B0604020202020204" pitchFamily="34" charset="0"/>
              </a:rPr>
              <a:t>: Execution of a program sequentially, one statement at a time. In the simplest sense, this is what happens on a one processor machine. However, virtually all parallel tasks will have sections of a parallel program that must be executed serially.</a:t>
            </a:r>
          </a:p>
          <a:p>
            <a:pPr algn="just"/>
            <a:endParaRPr lang="en-US" sz="1200"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Parallel Execution</a:t>
            </a:r>
            <a:r>
              <a:rPr lang="en-US" dirty="0">
                <a:latin typeface="Arial" panose="020B0604020202020204" pitchFamily="34" charset="0"/>
                <a:cs typeface="Arial" panose="020B0604020202020204" pitchFamily="34" charset="0"/>
              </a:rPr>
              <a:t>: Execution of a program by more than one task, with each task being able to execute the same or different statement at the same moment in time.</a:t>
            </a:r>
          </a:p>
          <a:p>
            <a:pPr marL="114300" indent="0" algn="just">
              <a:buNone/>
            </a:pPr>
            <a:endParaRPr lang="en-US" sz="1200"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Shared Memory</a:t>
            </a:r>
            <a:r>
              <a:rPr lang="en-US" dirty="0">
                <a:latin typeface="Arial" panose="020B0604020202020204" pitchFamily="34" charset="0"/>
                <a:cs typeface="Arial" panose="020B0604020202020204" pitchFamily="34" charset="0"/>
              </a:rPr>
              <a:t>: From a strictly hardware point of view, describes a computer architecture where all processors have direct (usually bus based) access to common physical memory. In a programming sense, it describes a model where parallel tasks all have the same "picture" of memory and can directly address and access the same logical memory locations regardless of where the physical memory actually exists.</a:t>
            </a:r>
          </a:p>
        </p:txBody>
      </p:sp>
    </p:spTree>
    <p:custDataLst>
      <p:tags r:id="rId1"/>
    </p:custDataLst>
    <p:extLst>
      <p:ext uri="{BB962C8B-B14F-4D97-AF65-F5344CB8AC3E}">
        <p14:creationId xmlns:p14="http://schemas.microsoft.com/office/powerpoint/2010/main" val="2295380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E1740-8D40-E8B4-436F-23B17A11BDA8}"/>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EE3976D4-EB9F-6FBB-2AFC-715AFFBA2115}"/>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General Parallel Computing Terminology</a:t>
            </a:r>
          </a:p>
        </p:txBody>
      </p:sp>
      <p:sp>
        <p:nvSpPr>
          <p:cNvPr id="3" name="Slide Number Placeholder 2">
            <a:extLst>
              <a:ext uri="{FF2B5EF4-FFF2-40B4-BE49-F238E27FC236}">
                <a16:creationId xmlns:a16="http://schemas.microsoft.com/office/drawing/2014/main" id="{44391C5F-5FDD-4BFA-D9EE-C7679CA0C625}"/>
              </a:ext>
            </a:extLst>
          </p:cNvPr>
          <p:cNvSpPr>
            <a:spLocks noGrp="1"/>
          </p:cNvSpPr>
          <p:nvPr>
            <p:ph type="sldNum" sz="quarter" idx="12"/>
          </p:nvPr>
        </p:nvSpPr>
        <p:spPr/>
        <p:txBody>
          <a:bodyPr/>
          <a:lstStyle/>
          <a:p>
            <a:fld id="{3485D9CA-6DAA-4C3C-A3E2-EDEA918D5F89}" type="slidenum">
              <a:rPr lang="en-US">
                <a:latin typeface="Calibri"/>
              </a:rPr>
              <a:pPr/>
              <a:t>28</a:t>
            </a:fld>
            <a:endParaRPr lang="en-US">
              <a:latin typeface="Calibri"/>
            </a:endParaRPr>
          </a:p>
        </p:txBody>
      </p:sp>
      <p:sp>
        <p:nvSpPr>
          <p:cNvPr id="12" name="Rectangle 3">
            <a:extLst>
              <a:ext uri="{FF2B5EF4-FFF2-40B4-BE49-F238E27FC236}">
                <a16:creationId xmlns:a16="http://schemas.microsoft.com/office/drawing/2014/main" id="{57EEF7BC-99CE-6319-C110-829CE376CAAB}"/>
              </a:ext>
            </a:extLst>
          </p:cNvPr>
          <p:cNvSpPr txBox="1">
            <a:spLocks noChangeArrowheads="1"/>
          </p:cNvSpPr>
          <p:nvPr/>
        </p:nvSpPr>
        <p:spPr>
          <a:xfrm>
            <a:off x="632151" y="1453241"/>
            <a:ext cx="10501070"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b="1" dirty="0">
                <a:solidFill>
                  <a:srgbClr val="FF0000"/>
                </a:solidFill>
                <a:latin typeface="Arial" panose="020B0604020202020204" pitchFamily="34" charset="0"/>
                <a:cs typeface="Arial" panose="020B0604020202020204" pitchFamily="34" charset="0"/>
              </a:rPr>
              <a:t>Distributed Memory</a:t>
            </a:r>
            <a:r>
              <a:rPr lang="en-US" dirty="0">
                <a:latin typeface="Arial" panose="020B0604020202020204" pitchFamily="34" charset="0"/>
                <a:cs typeface="Arial" panose="020B0604020202020204" pitchFamily="34" charset="0"/>
              </a:rPr>
              <a:t>: In hardware, refers to network-based memory access for physical memory that is not common. As a programming model, tasks can only logically "see" local machine memory and must use communications to access memory on other machines where other tasks are executing.</a:t>
            </a:r>
          </a:p>
          <a:p>
            <a:pPr algn="just"/>
            <a:endParaRPr lang="en-US" sz="1200"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Communications</a:t>
            </a:r>
            <a:r>
              <a:rPr lang="en-US" dirty="0">
                <a:latin typeface="Arial" panose="020B0604020202020204" pitchFamily="34" charset="0"/>
                <a:cs typeface="Arial" panose="020B0604020202020204" pitchFamily="34" charset="0"/>
              </a:rPr>
              <a:t>: Parallel tasks typically need to exchange data. There are several ways this can be accomplished, such as through a shared memory bus or over a network, however the actual event of data exchange is commonly referred to as communications regardless of the method employed.</a:t>
            </a:r>
          </a:p>
          <a:p>
            <a:pPr marL="114300" indent="0" algn="just">
              <a:buNone/>
            </a:pPr>
            <a:endParaRPr lang="en-US" sz="1200"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Synchronization</a:t>
            </a:r>
            <a:r>
              <a:rPr lang="en-US" dirty="0">
                <a:latin typeface="Arial" panose="020B0604020202020204" pitchFamily="34" charset="0"/>
                <a:cs typeface="Arial" panose="020B0604020202020204" pitchFamily="34" charset="0"/>
              </a:rPr>
              <a:t>: The coordination of parallel tasks in real time, very often associated with communications. Often implemented by establishing a synchronization point within an application where a task may not proceed further until another task(s) reaches the same or logically equivalent point. Synchronization usually involves waiting by at least one task and can therefore cause a parallel application's wall clock execution time to increase.</a:t>
            </a:r>
          </a:p>
        </p:txBody>
      </p:sp>
    </p:spTree>
    <p:custDataLst>
      <p:tags r:id="rId1"/>
    </p:custDataLst>
    <p:extLst>
      <p:ext uri="{BB962C8B-B14F-4D97-AF65-F5344CB8AC3E}">
        <p14:creationId xmlns:p14="http://schemas.microsoft.com/office/powerpoint/2010/main" val="946817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878AF-9F66-1196-6469-A660AB862495}"/>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6EBD8D7E-9445-2DDF-F220-24F0426600D9}"/>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General Parallel Computing Terminology</a:t>
            </a:r>
          </a:p>
        </p:txBody>
      </p:sp>
      <p:sp>
        <p:nvSpPr>
          <p:cNvPr id="3" name="Slide Number Placeholder 2">
            <a:extLst>
              <a:ext uri="{FF2B5EF4-FFF2-40B4-BE49-F238E27FC236}">
                <a16:creationId xmlns:a16="http://schemas.microsoft.com/office/drawing/2014/main" id="{F61AED7D-F86C-C3FA-AE3D-AFE4A92D9258}"/>
              </a:ext>
            </a:extLst>
          </p:cNvPr>
          <p:cNvSpPr>
            <a:spLocks noGrp="1"/>
          </p:cNvSpPr>
          <p:nvPr>
            <p:ph type="sldNum" sz="quarter" idx="12"/>
          </p:nvPr>
        </p:nvSpPr>
        <p:spPr/>
        <p:txBody>
          <a:bodyPr/>
          <a:lstStyle/>
          <a:p>
            <a:fld id="{3485D9CA-6DAA-4C3C-A3E2-EDEA918D5F89}" type="slidenum">
              <a:rPr lang="en-US">
                <a:latin typeface="Calibri"/>
              </a:rPr>
              <a:pPr/>
              <a:t>29</a:t>
            </a:fld>
            <a:endParaRPr lang="en-US">
              <a:latin typeface="Calibri"/>
            </a:endParaRPr>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BA46557A-8B0B-0483-D686-CEC7A9A32B61}"/>
                  </a:ext>
                </a:extLst>
              </p:cNvPr>
              <p:cNvSpPr txBox="1">
                <a:spLocks noChangeArrowheads="1"/>
              </p:cNvSpPr>
              <p:nvPr/>
            </p:nvSpPr>
            <p:spPr>
              <a:xfrm>
                <a:off x="632151" y="1453241"/>
                <a:ext cx="10308565"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b="1" dirty="0">
                    <a:solidFill>
                      <a:srgbClr val="FF0000"/>
                    </a:solidFill>
                    <a:latin typeface="Arial" panose="020B0604020202020204" pitchFamily="34" charset="0"/>
                    <a:cs typeface="Arial" panose="020B0604020202020204" pitchFamily="34" charset="0"/>
                  </a:rPr>
                  <a:t>Computational Granularity</a:t>
                </a:r>
                <a:r>
                  <a:rPr lang="en-US" dirty="0">
                    <a:latin typeface="Arial" panose="020B0604020202020204" pitchFamily="34" charset="0"/>
                    <a:cs typeface="Arial" panose="020B0604020202020204" pitchFamily="34" charset="0"/>
                  </a:rPr>
                  <a:t>: In parallel computing, granularity is a qualitative measure of the ratio of computation to communication.</a:t>
                </a:r>
              </a:p>
              <a:p>
                <a:pPr lvl="1" algn="just"/>
                <a:r>
                  <a:rPr lang="en-US" b="1" dirty="0">
                    <a:solidFill>
                      <a:srgbClr val="00B050"/>
                    </a:solidFill>
                    <a:latin typeface="Arial" panose="020B0604020202020204" pitchFamily="34" charset="0"/>
                    <a:cs typeface="Arial" panose="020B0604020202020204" pitchFamily="34" charset="0"/>
                  </a:rPr>
                  <a:t>Coarse</a:t>
                </a:r>
                <a:r>
                  <a:rPr lang="en-US" dirty="0">
                    <a:latin typeface="Arial" panose="020B0604020202020204" pitchFamily="34" charset="0"/>
                    <a:cs typeface="Arial" panose="020B0604020202020204" pitchFamily="34" charset="0"/>
                  </a:rPr>
                  <a:t>: relatively large amounts of computational work are done between communication events </a:t>
                </a:r>
              </a:p>
              <a:p>
                <a:pPr lvl="1" algn="just"/>
                <a:r>
                  <a:rPr lang="en-US" b="1" dirty="0">
                    <a:solidFill>
                      <a:srgbClr val="00B050"/>
                    </a:solidFill>
                    <a:latin typeface="Arial" panose="020B0604020202020204" pitchFamily="34" charset="0"/>
                    <a:cs typeface="Arial" panose="020B0604020202020204" pitchFamily="34" charset="0"/>
                  </a:rPr>
                  <a:t>Fine</a:t>
                </a:r>
                <a:r>
                  <a:rPr lang="en-US" dirty="0">
                    <a:latin typeface="Arial" panose="020B0604020202020204" pitchFamily="34" charset="0"/>
                    <a:cs typeface="Arial" panose="020B0604020202020204" pitchFamily="34" charset="0"/>
                  </a:rPr>
                  <a:t>: relatively small amounts of computational work are done between communication events</a:t>
                </a:r>
              </a:p>
              <a:p>
                <a:pPr algn="just"/>
                <a:endParaRPr lang="en-US" sz="1200"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Observed Speedup</a:t>
                </a:r>
                <a:r>
                  <a:rPr lang="en-US" dirty="0">
                    <a:latin typeface="Arial" panose="020B0604020202020204" pitchFamily="34" charset="0"/>
                    <a:cs typeface="Arial" panose="020B0604020202020204" pitchFamily="34" charset="0"/>
                  </a:rPr>
                  <a:t>: One of the simplest and most widely used indicators for a parallel program's performance. Observed speedup of a code which has been parallelized, defined as: </a:t>
                </a:r>
              </a:p>
              <a:p>
                <a:pPr algn="just"/>
                <a:endParaRPr lang="en-US" sz="1000" dirty="0">
                  <a:latin typeface="Arial" panose="020B0604020202020204" pitchFamily="34" charset="0"/>
                  <a:cs typeface="Arial" panose="020B0604020202020204" pitchFamily="34" charset="0"/>
                </a:endParaRPr>
              </a:p>
              <a:p>
                <a:pPr marL="114300" indent="0" algn="just">
                  <a:buNone/>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cs typeface="Arial" panose="020B0604020202020204" pitchFamily="34" charset="0"/>
                            </a:rPr>
                          </m:ctrlPr>
                        </m:fPr>
                        <m:num>
                          <m:r>
                            <m:rPr>
                              <m:nor/>
                            </m:rPr>
                            <a:rPr lang="en-GB" altLang="en-US" sz="1800" dirty="0">
                              <a:latin typeface="Arial" panose="020B0604020202020204" pitchFamily="34" charset="0"/>
                              <a:cs typeface="Arial" panose="020B0604020202020204" pitchFamily="34" charset="0"/>
                            </a:rPr>
                            <m:t>wall</m:t>
                          </m:r>
                          <m:r>
                            <m:rPr>
                              <m:nor/>
                            </m:rPr>
                            <a:rPr lang="en-GB" altLang="en-US" sz="1800" dirty="0">
                              <a:latin typeface="Arial" panose="020B0604020202020204" pitchFamily="34" charset="0"/>
                              <a:cs typeface="Arial" panose="020B0604020202020204" pitchFamily="34" charset="0"/>
                            </a:rPr>
                            <m:t>−</m:t>
                          </m:r>
                          <m:r>
                            <m:rPr>
                              <m:nor/>
                            </m:rPr>
                            <a:rPr lang="en-GB" altLang="en-US" sz="1800" dirty="0">
                              <a:latin typeface="Arial" panose="020B0604020202020204" pitchFamily="34" charset="0"/>
                              <a:cs typeface="Arial" panose="020B0604020202020204" pitchFamily="34" charset="0"/>
                            </a:rPr>
                            <m:t>clock</m:t>
                          </m:r>
                          <m:r>
                            <m:rPr>
                              <m:nor/>
                            </m:rPr>
                            <a:rPr lang="en-GB" altLang="en-US" sz="1800" dirty="0">
                              <a:latin typeface="Arial" panose="020B0604020202020204" pitchFamily="34" charset="0"/>
                              <a:cs typeface="Arial" panose="020B0604020202020204" pitchFamily="34" charset="0"/>
                            </a:rPr>
                            <m:t> </m:t>
                          </m:r>
                          <m:r>
                            <m:rPr>
                              <m:nor/>
                            </m:rPr>
                            <a:rPr lang="en-GB" altLang="en-US" sz="1800" dirty="0">
                              <a:latin typeface="Arial" panose="020B0604020202020204" pitchFamily="34" charset="0"/>
                              <a:cs typeface="Arial" panose="020B0604020202020204" pitchFamily="34" charset="0"/>
                            </a:rPr>
                            <m:t>time</m:t>
                          </m:r>
                          <m:r>
                            <m:rPr>
                              <m:nor/>
                            </m:rPr>
                            <a:rPr lang="en-GB" altLang="en-US" sz="1800" dirty="0">
                              <a:latin typeface="Arial" panose="020B0604020202020204" pitchFamily="34" charset="0"/>
                              <a:cs typeface="Arial" panose="020B0604020202020204" pitchFamily="34" charset="0"/>
                            </a:rPr>
                            <m:t> </m:t>
                          </m:r>
                          <m:r>
                            <m:rPr>
                              <m:nor/>
                            </m:rPr>
                            <a:rPr lang="en-GB" altLang="en-US" sz="1800" dirty="0">
                              <a:latin typeface="Arial" panose="020B0604020202020204" pitchFamily="34" charset="0"/>
                              <a:cs typeface="Arial" panose="020B0604020202020204" pitchFamily="34" charset="0"/>
                            </a:rPr>
                            <m:t>of</m:t>
                          </m:r>
                          <m:r>
                            <m:rPr>
                              <m:nor/>
                            </m:rPr>
                            <a:rPr lang="en-GB" altLang="en-US" sz="1800" dirty="0">
                              <a:latin typeface="Arial" panose="020B0604020202020204" pitchFamily="34" charset="0"/>
                              <a:cs typeface="Arial" panose="020B0604020202020204" pitchFamily="34" charset="0"/>
                            </a:rPr>
                            <m:t> </m:t>
                          </m:r>
                          <m:r>
                            <m:rPr>
                              <m:nor/>
                            </m:rPr>
                            <a:rPr lang="en-GB" altLang="en-US" sz="1800" dirty="0">
                              <a:latin typeface="Arial" panose="020B0604020202020204" pitchFamily="34" charset="0"/>
                              <a:cs typeface="Arial" panose="020B0604020202020204" pitchFamily="34" charset="0"/>
                            </a:rPr>
                            <m:t>serial</m:t>
                          </m:r>
                          <m:r>
                            <m:rPr>
                              <m:nor/>
                            </m:rPr>
                            <a:rPr lang="en-GB" altLang="en-US" sz="1800" dirty="0">
                              <a:latin typeface="Arial" panose="020B0604020202020204" pitchFamily="34" charset="0"/>
                              <a:cs typeface="Arial" panose="020B0604020202020204" pitchFamily="34" charset="0"/>
                            </a:rPr>
                            <m:t> </m:t>
                          </m:r>
                          <m:r>
                            <m:rPr>
                              <m:nor/>
                            </m:rPr>
                            <a:rPr lang="en-GB" altLang="en-US" sz="1800" dirty="0">
                              <a:latin typeface="Arial" panose="020B0604020202020204" pitchFamily="34" charset="0"/>
                              <a:cs typeface="Arial" panose="020B0604020202020204" pitchFamily="34" charset="0"/>
                            </a:rPr>
                            <m:t>execution</m:t>
                          </m:r>
                        </m:num>
                        <m:den>
                          <m:r>
                            <m:rPr>
                              <m:nor/>
                            </m:rPr>
                            <a:rPr lang="en-GB" altLang="en-US" sz="1800" dirty="0">
                              <a:latin typeface="Arial" panose="020B0604020202020204" pitchFamily="34" charset="0"/>
                              <a:cs typeface="Arial" panose="020B0604020202020204" pitchFamily="34" charset="0"/>
                            </a:rPr>
                            <m:t>wall</m:t>
                          </m:r>
                          <m:r>
                            <m:rPr>
                              <m:nor/>
                            </m:rPr>
                            <a:rPr lang="en-GB" altLang="en-US" sz="1800" dirty="0">
                              <a:latin typeface="Arial" panose="020B0604020202020204" pitchFamily="34" charset="0"/>
                              <a:cs typeface="Arial" panose="020B0604020202020204" pitchFamily="34" charset="0"/>
                            </a:rPr>
                            <m:t>−</m:t>
                          </m:r>
                          <m:r>
                            <m:rPr>
                              <m:nor/>
                            </m:rPr>
                            <a:rPr lang="en-GB" altLang="en-US" sz="1800" dirty="0">
                              <a:latin typeface="Arial" panose="020B0604020202020204" pitchFamily="34" charset="0"/>
                              <a:cs typeface="Arial" panose="020B0604020202020204" pitchFamily="34" charset="0"/>
                            </a:rPr>
                            <m:t>clock</m:t>
                          </m:r>
                          <m:r>
                            <m:rPr>
                              <m:nor/>
                            </m:rPr>
                            <a:rPr lang="en-GB" altLang="en-US" sz="1800" dirty="0">
                              <a:latin typeface="Arial" panose="020B0604020202020204" pitchFamily="34" charset="0"/>
                              <a:cs typeface="Arial" panose="020B0604020202020204" pitchFamily="34" charset="0"/>
                            </a:rPr>
                            <m:t> </m:t>
                          </m:r>
                          <m:r>
                            <m:rPr>
                              <m:nor/>
                            </m:rPr>
                            <a:rPr lang="en-GB" altLang="en-US" sz="1800" dirty="0">
                              <a:latin typeface="Arial" panose="020B0604020202020204" pitchFamily="34" charset="0"/>
                              <a:cs typeface="Arial" panose="020B0604020202020204" pitchFamily="34" charset="0"/>
                            </a:rPr>
                            <m:t>time</m:t>
                          </m:r>
                          <m:r>
                            <m:rPr>
                              <m:nor/>
                            </m:rPr>
                            <a:rPr lang="en-GB" altLang="en-US" sz="1800" dirty="0">
                              <a:latin typeface="Arial" panose="020B0604020202020204" pitchFamily="34" charset="0"/>
                              <a:cs typeface="Arial" panose="020B0604020202020204" pitchFamily="34" charset="0"/>
                            </a:rPr>
                            <m:t> </m:t>
                          </m:r>
                          <m:r>
                            <m:rPr>
                              <m:nor/>
                            </m:rPr>
                            <a:rPr lang="en-GB" altLang="en-US" sz="1800" dirty="0">
                              <a:latin typeface="Arial" panose="020B0604020202020204" pitchFamily="34" charset="0"/>
                              <a:cs typeface="Arial" panose="020B0604020202020204" pitchFamily="34" charset="0"/>
                            </a:rPr>
                            <m:t>of</m:t>
                          </m:r>
                          <m:r>
                            <m:rPr>
                              <m:nor/>
                            </m:rPr>
                            <a:rPr lang="en-GB" altLang="en-US" sz="1800" dirty="0">
                              <a:latin typeface="Arial" panose="020B0604020202020204" pitchFamily="34" charset="0"/>
                              <a:cs typeface="Arial" panose="020B0604020202020204" pitchFamily="34" charset="0"/>
                            </a:rPr>
                            <m:t> </m:t>
                          </m:r>
                          <m:r>
                            <m:rPr>
                              <m:nor/>
                            </m:rPr>
                            <a:rPr lang="en-GB" altLang="en-US" sz="1800" dirty="0">
                              <a:latin typeface="Arial" panose="020B0604020202020204" pitchFamily="34" charset="0"/>
                              <a:cs typeface="Arial" panose="020B0604020202020204" pitchFamily="34" charset="0"/>
                            </a:rPr>
                            <m:t>parallel</m:t>
                          </m:r>
                          <m:r>
                            <m:rPr>
                              <m:nor/>
                            </m:rPr>
                            <a:rPr lang="en-GB" altLang="en-US" sz="1800" dirty="0">
                              <a:latin typeface="Arial" panose="020B0604020202020204" pitchFamily="34" charset="0"/>
                              <a:cs typeface="Arial" panose="020B0604020202020204" pitchFamily="34" charset="0"/>
                            </a:rPr>
                            <m:t> </m:t>
                          </m:r>
                          <m:r>
                            <m:rPr>
                              <m:nor/>
                            </m:rPr>
                            <a:rPr lang="en-GB" altLang="en-US" sz="1800" dirty="0">
                              <a:latin typeface="Arial" panose="020B0604020202020204" pitchFamily="34" charset="0"/>
                              <a:cs typeface="Arial" panose="020B0604020202020204" pitchFamily="34" charset="0"/>
                            </a:rPr>
                            <m:t>execution</m:t>
                          </m:r>
                        </m:den>
                      </m:f>
                    </m:oMath>
                  </m:oMathPara>
                </a14:m>
                <a:endParaRPr lang="en-US" sz="1800" dirty="0">
                  <a:latin typeface="Arial" panose="020B0604020202020204" pitchFamily="34" charset="0"/>
                  <a:cs typeface="Arial" panose="020B0604020202020204" pitchFamily="34" charset="0"/>
                </a:endParaRPr>
              </a:p>
            </p:txBody>
          </p:sp>
        </mc:Choice>
        <mc:Fallback xmlns="">
          <p:sp>
            <p:nvSpPr>
              <p:cNvPr id="12" name="Rectangle 3">
                <a:extLst>
                  <a:ext uri="{FF2B5EF4-FFF2-40B4-BE49-F238E27FC236}">
                    <a16:creationId xmlns:a16="http://schemas.microsoft.com/office/drawing/2014/main" id="{BA46557A-8B0B-0483-D686-CEC7A9A32B61}"/>
                  </a:ext>
                </a:extLst>
              </p:cNvPr>
              <p:cNvSpPr txBox="1">
                <a:spLocks noRot="1" noChangeAspect="1" noMove="1" noResize="1" noEditPoints="1" noAdjustHandles="1" noChangeArrowheads="1" noChangeShapeType="1" noTextEdit="1"/>
              </p:cNvSpPr>
              <p:nvPr/>
            </p:nvSpPr>
            <p:spPr>
              <a:xfrm>
                <a:off x="632151" y="1453241"/>
                <a:ext cx="10308565" cy="5404759"/>
              </a:xfrm>
              <a:prstGeom prst="rect">
                <a:avLst/>
              </a:prstGeom>
              <a:blipFill>
                <a:blip r:embed="rId3"/>
                <a:stretch>
                  <a:fillRect t="-564" r="-769"/>
                </a:stretch>
              </a:blipFill>
              <a:ln w="15875">
                <a:no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78793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443FE-C988-05C5-C768-952BE54F0AEB}"/>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D5560B9F-C1B5-11D3-D06E-8466AADF05B8}"/>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Motivating Parallelism</a:t>
            </a:r>
          </a:p>
        </p:txBody>
      </p:sp>
      <p:sp>
        <p:nvSpPr>
          <p:cNvPr id="3" name="Slide Number Placeholder 2">
            <a:extLst>
              <a:ext uri="{FF2B5EF4-FFF2-40B4-BE49-F238E27FC236}">
                <a16:creationId xmlns:a16="http://schemas.microsoft.com/office/drawing/2014/main" id="{47168A2D-832E-BA7C-F2F8-D3EF532E12C9}"/>
              </a:ext>
            </a:extLst>
          </p:cNvPr>
          <p:cNvSpPr>
            <a:spLocks noGrp="1"/>
          </p:cNvSpPr>
          <p:nvPr>
            <p:ph type="sldNum" sz="quarter" idx="12"/>
          </p:nvPr>
        </p:nvSpPr>
        <p:spPr/>
        <p:txBody>
          <a:bodyPr/>
          <a:lstStyle/>
          <a:p>
            <a:fld id="{3485D9CA-6DAA-4C3C-A3E2-EDEA918D5F89}" type="slidenum">
              <a:rPr lang="en-US">
                <a:latin typeface="Calibri"/>
              </a:rPr>
              <a:pPr/>
              <a:t>3</a:t>
            </a:fld>
            <a:endParaRPr lang="en-US">
              <a:latin typeface="Calibri"/>
            </a:endParaRPr>
          </a:p>
        </p:txBody>
      </p:sp>
      <p:sp>
        <p:nvSpPr>
          <p:cNvPr id="12" name="Rectangle 3">
            <a:extLst>
              <a:ext uri="{FF2B5EF4-FFF2-40B4-BE49-F238E27FC236}">
                <a16:creationId xmlns:a16="http://schemas.microsoft.com/office/drawing/2014/main" id="{8B50561C-3587-187F-0FB7-B36B50F34E5F}"/>
              </a:ext>
            </a:extLst>
          </p:cNvPr>
          <p:cNvSpPr txBox="1">
            <a:spLocks noChangeArrowheads="1"/>
          </p:cNvSpPr>
          <p:nvPr/>
        </p:nvSpPr>
        <p:spPr>
          <a:xfrm>
            <a:off x="632150" y="1453241"/>
            <a:ext cx="10340649" cy="525235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In the simplest sense, </a:t>
            </a:r>
            <a:r>
              <a:rPr lang="en-US" b="1" i="1" dirty="0">
                <a:solidFill>
                  <a:srgbClr val="FF0000"/>
                </a:solidFill>
                <a:latin typeface="Arial" panose="020B0604020202020204" pitchFamily="34" charset="0"/>
                <a:cs typeface="Arial" panose="020B0604020202020204" pitchFamily="34" charset="0"/>
              </a:rPr>
              <a:t>parallel computing</a:t>
            </a:r>
            <a:r>
              <a:rPr lang="en-US" dirty="0">
                <a:latin typeface="Arial" panose="020B0604020202020204" pitchFamily="34" charset="0"/>
                <a:cs typeface="Arial" panose="020B0604020202020204" pitchFamily="34" charset="0"/>
              </a:rPr>
              <a:t> is the simultaneous use of multiple compute resources to solve a computational problem</a:t>
            </a:r>
          </a:p>
          <a:p>
            <a:pPr lvl="1" algn="just"/>
            <a:r>
              <a:rPr lang="en-US" dirty="0">
                <a:latin typeface="Arial" panose="020B0604020202020204" pitchFamily="34" charset="0"/>
                <a:cs typeface="Arial" panose="020B0604020202020204" pitchFamily="34" charset="0"/>
              </a:rPr>
              <a:t>To be run using multiple CPUs </a:t>
            </a:r>
          </a:p>
          <a:p>
            <a:pPr lvl="1" algn="just"/>
            <a:r>
              <a:rPr lang="en-US" dirty="0">
                <a:latin typeface="Arial" panose="020B0604020202020204" pitchFamily="34" charset="0"/>
                <a:cs typeface="Arial" panose="020B0604020202020204" pitchFamily="34" charset="0"/>
              </a:rPr>
              <a:t>A problem is broken into discrete parts that can be solved in parallel</a:t>
            </a:r>
          </a:p>
          <a:p>
            <a:pPr lvl="1" algn="just"/>
            <a:r>
              <a:rPr lang="en-US" dirty="0">
                <a:latin typeface="Arial" panose="020B0604020202020204" pitchFamily="34" charset="0"/>
                <a:cs typeface="Arial" panose="020B0604020202020204" pitchFamily="34" charset="0"/>
              </a:rPr>
              <a:t>Each part is further broken down to a series of instructions </a:t>
            </a:r>
            <a:endParaRPr lang="en-US" b="1" i="1" dirty="0">
              <a:solidFill>
                <a:srgbClr val="00B050"/>
              </a:solidFill>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Instructions from each part execute simultaneously on different CPUs</a:t>
            </a:r>
          </a:p>
        </p:txBody>
      </p:sp>
      <p:pic>
        <p:nvPicPr>
          <p:cNvPr id="27652" name="Picture 4" descr="Parallel computing">
            <a:extLst>
              <a:ext uri="{FF2B5EF4-FFF2-40B4-BE49-F238E27FC236}">
                <a16:creationId xmlns:a16="http://schemas.microsoft.com/office/drawing/2014/main" id="{16B31148-56A9-8B81-0E68-1C58C917A54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2798" y="4052052"/>
            <a:ext cx="4971299" cy="27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294690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E82F5-3B06-61DA-CC02-DBEB7E46F191}"/>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32F6FAC7-8E43-73EB-414E-3972BD8A2CBE}"/>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General Parallel Computing Terminology</a:t>
            </a:r>
          </a:p>
        </p:txBody>
      </p:sp>
      <p:sp>
        <p:nvSpPr>
          <p:cNvPr id="3" name="Slide Number Placeholder 2">
            <a:extLst>
              <a:ext uri="{FF2B5EF4-FFF2-40B4-BE49-F238E27FC236}">
                <a16:creationId xmlns:a16="http://schemas.microsoft.com/office/drawing/2014/main" id="{DF58F4AB-8676-F2BC-0F51-4F8E35E6CA8F}"/>
              </a:ext>
            </a:extLst>
          </p:cNvPr>
          <p:cNvSpPr>
            <a:spLocks noGrp="1"/>
          </p:cNvSpPr>
          <p:nvPr>
            <p:ph type="sldNum" sz="quarter" idx="12"/>
          </p:nvPr>
        </p:nvSpPr>
        <p:spPr/>
        <p:txBody>
          <a:bodyPr/>
          <a:lstStyle/>
          <a:p>
            <a:fld id="{3485D9CA-6DAA-4C3C-A3E2-EDEA918D5F89}" type="slidenum">
              <a:rPr lang="en-US">
                <a:latin typeface="Calibri"/>
              </a:rPr>
              <a:pPr/>
              <a:t>30</a:t>
            </a:fld>
            <a:endParaRPr lang="en-US">
              <a:latin typeface="Calibri"/>
            </a:endParaRPr>
          </a:p>
        </p:txBody>
      </p:sp>
      <p:sp>
        <p:nvSpPr>
          <p:cNvPr id="12" name="Rectangle 3">
            <a:extLst>
              <a:ext uri="{FF2B5EF4-FFF2-40B4-BE49-F238E27FC236}">
                <a16:creationId xmlns:a16="http://schemas.microsoft.com/office/drawing/2014/main" id="{1754FB14-8A0F-7F4E-807D-BEC0A90F31ED}"/>
              </a:ext>
            </a:extLst>
          </p:cNvPr>
          <p:cNvSpPr txBox="1">
            <a:spLocks noChangeArrowheads="1"/>
          </p:cNvSpPr>
          <p:nvPr/>
        </p:nvSpPr>
        <p:spPr>
          <a:xfrm>
            <a:off x="632151" y="1453241"/>
            <a:ext cx="10561320"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b="1" dirty="0">
                <a:solidFill>
                  <a:srgbClr val="FF0000"/>
                </a:solidFill>
                <a:latin typeface="Arial" panose="020B0604020202020204" pitchFamily="34" charset="0"/>
                <a:cs typeface="Arial" panose="020B0604020202020204" pitchFamily="34" charset="0"/>
              </a:rPr>
              <a:t>Parallel Overhead</a:t>
            </a:r>
            <a:r>
              <a:rPr lang="en-US"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Required execution time that is unique to parallel tasks, as opposed to that for doing useful work. Parallel overhead can include factors such as:</a:t>
            </a:r>
          </a:p>
          <a:p>
            <a:pPr lvl="1" algn="just"/>
            <a:r>
              <a:rPr lang="en-US" dirty="0">
                <a:latin typeface="Arial" panose="020B0604020202020204" pitchFamily="34" charset="0"/>
                <a:cs typeface="Arial" panose="020B0604020202020204" pitchFamily="34" charset="0"/>
              </a:rPr>
              <a:t>Task start-up time</a:t>
            </a:r>
          </a:p>
          <a:p>
            <a:pPr lvl="1" algn="just"/>
            <a:r>
              <a:rPr lang="en-US" dirty="0">
                <a:latin typeface="Arial" panose="020B0604020202020204" pitchFamily="34" charset="0"/>
                <a:cs typeface="Arial" panose="020B0604020202020204" pitchFamily="34" charset="0"/>
              </a:rPr>
              <a:t>Synchronizations</a:t>
            </a:r>
          </a:p>
          <a:p>
            <a:pPr lvl="1" algn="just"/>
            <a:r>
              <a:rPr lang="en-US" dirty="0">
                <a:latin typeface="Arial" panose="020B0604020202020204" pitchFamily="34" charset="0"/>
                <a:cs typeface="Arial" panose="020B0604020202020204" pitchFamily="34" charset="0"/>
              </a:rPr>
              <a:t>Data communications</a:t>
            </a:r>
          </a:p>
          <a:p>
            <a:pPr lvl="1" algn="just"/>
            <a:r>
              <a:rPr lang="en-US" dirty="0">
                <a:latin typeface="Arial" panose="020B0604020202020204" pitchFamily="34" charset="0"/>
                <a:cs typeface="Arial" panose="020B0604020202020204" pitchFamily="34" charset="0"/>
              </a:rPr>
              <a:t>Software overhead imposed by parallel languages, libraries, operating system, etc.</a:t>
            </a:r>
          </a:p>
          <a:p>
            <a:pPr lvl="1" algn="just"/>
            <a:r>
              <a:rPr lang="en-US" dirty="0">
                <a:latin typeface="Arial" panose="020B0604020202020204" pitchFamily="34" charset="0"/>
                <a:cs typeface="Arial" panose="020B0604020202020204" pitchFamily="34" charset="0"/>
              </a:rPr>
              <a:t>Task termination time</a:t>
            </a:r>
          </a:p>
          <a:p>
            <a:pPr algn="just"/>
            <a:endParaRPr lang="en-US" sz="1200"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Massively Parallel</a:t>
            </a:r>
            <a:r>
              <a:rPr lang="en-US" dirty="0">
                <a:latin typeface="Arial" panose="020B0604020202020204" pitchFamily="34" charset="0"/>
                <a:cs typeface="Arial" panose="020B0604020202020204" pitchFamily="34" charset="0"/>
              </a:rPr>
              <a:t>: Refers to parallel system hardware, having many processing elements. The meaning of "many" keeps increasing, but currently, the largest parallel computers are comprised of processing elements numbering in the hundreds of thousands to millions.</a:t>
            </a:r>
          </a:p>
          <a:p>
            <a:pPr algn="just"/>
            <a:endParaRPr lang="en-US"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28647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D621A-D998-EDE2-0993-002AF8103270}"/>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1AC0BC8C-EBF6-C585-0374-3C567AAABA31}"/>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General Parallel Computing Terminology</a:t>
            </a:r>
          </a:p>
        </p:txBody>
      </p:sp>
      <p:sp>
        <p:nvSpPr>
          <p:cNvPr id="3" name="Slide Number Placeholder 2">
            <a:extLst>
              <a:ext uri="{FF2B5EF4-FFF2-40B4-BE49-F238E27FC236}">
                <a16:creationId xmlns:a16="http://schemas.microsoft.com/office/drawing/2014/main" id="{9927ADA8-7345-0E2F-295F-2D205A050F4D}"/>
              </a:ext>
            </a:extLst>
          </p:cNvPr>
          <p:cNvSpPr>
            <a:spLocks noGrp="1"/>
          </p:cNvSpPr>
          <p:nvPr>
            <p:ph type="sldNum" sz="quarter" idx="12"/>
          </p:nvPr>
        </p:nvSpPr>
        <p:spPr/>
        <p:txBody>
          <a:bodyPr/>
          <a:lstStyle/>
          <a:p>
            <a:fld id="{3485D9CA-6DAA-4C3C-A3E2-EDEA918D5F89}" type="slidenum">
              <a:rPr lang="en-US">
                <a:latin typeface="Calibri"/>
              </a:rPr>
              <a:pPr/>
              <a:t>31</a:t>
            </a:fld>
            <a:endParaRPr lang="en-US">
              <a:latin typeface="Calibri"/>
            </a:endParaRPr>
          </a:p>
        </p:txBody>
      </p:sp>
      <p:sp>
        <p:nvSpPr>
          <p:cNvPr id="12" name="Rectangle 3">
            <a:extLst>
              <a:ext uri="{FF2B5EF4-FFF2-40B4-BE49-F238E27FC236}">
                <a16:creationId xmlns:a16="http://schemas.microsoft.com/office/drawing/2014/main" id="{2EAA7415-6851-E5B4-AC3B-70FCE500F34D}"/>
              </a:ext>
            </a:extLst>
          </p:cNvPr>
          <p:cNvSpPr txBox="1">
            <a:spLocks noChangeArrowheads="1"/>
          </p:cNvSpPr>
          <p:nvPr/>
        </p:nvSpPr>
        <p:spPr>
          <a:xfrm>
            <a:off x="632151" y="1453241"/>
            <a:ext cx="10561320"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b="1" dirty="0">
                <a:solidFill>
                  <a:srgbClr val="FF0000"/>
                </a:solidFill>
                <a:latin typeface="Arial" panose="020B0604020202020204" pitchFamily="34" charset="0"/>
                <a:cs typeface="Arial" panose="020B0604020202020204" pitchFamily="34" charset="0"/>
              </a:rPr>
              <a:t>Embarrassingly (IDEALLY) Parallel</a:t>
            </a:r>
            <a:r>
              <a:rPr lang="en-US"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Solving many similar, but independent tasks simultaneously; little to no need for coordination between the tasks.</a:t>
            </a:r>
          </a:p>
          <a:p>
            <a:pPr algn="just"/>
            <a:endParaRPr lang="en-US" sz="1200"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Scalability</a:t>
            </a:r>
            <a:r>
              <a:rPr lang="en-US" dirty="0">
                <a:latin typeface="Arial" panose="020B0604020202020204" pitchFamily="34" charset="0"/>
                <a:cs typeface="Arial" panose="020B0604020202020204" pitchFamily="34" charset="0"/>
              </a:rPr>
              <a:t>: Refers to a parallel system's (hardware and/or software) ability to demonstrate a proportionate increase in parallel speedup with the addition of more resources. Factors that contribute to scalability include:</a:t>
            </a:r>
          </a:p>
          <a:p>
            <a:pPr lvl="1" algn="just"/>
            <a:r>
              <a:rPr lang="en-US" dirty="0">
                <a:latin typeface="Arial" panose="020B0604020202020204" pitchFamily="34" charset="0"/>
                <a:cs typeface="Arial" panose="020B0604020202020204" pitchFamily="34" charset="0"/>
              </a:rPr>
              <a:t>Hardware – particularly memory-CPU bandwidths and network communication</a:t>
            </a:r>
          </a:p>
          <a:p>
            <a:pPr lvl="1" algn="just"/>
            <a:r>
              <a:rPr lang="en-US" dirty="0">
                <a:latin typeface="Arial" panose="020B0604020202020204" pitchFamily="34" charset="0"/>
                <a:cs typeface="Arial" panose="020B0604020202020204" pitchFamily="34" charset="0"/>
              </a:rPr>
              <a:t>Application algorithm</a:t>
            </a:r>
          </a:p>
          <a:p>
            <a:pPr lvl="1" algn="just"/>
            <a:r>
              <a:rPr lang="en-US" dirty="0">
                <a:latin typeface="Arial" panose="020B0604020202020204" pitchFamily="34" charset="0"/>
                <a:cs typeface="Arial" panose="020B0604020202020204" pitchFamily="34" charset="0"/>
              </a:rPr>
              <a:t>Parallel overhead related</a:t>
            </a:r>
          </a:p>
          <a:p>
            <a:pPr lvl="1" algn="just"/>
            <a:r>
              <a:rPr lang="en-US" dirty="0">
                <a:latin typeface="Arial" panose="020B0604020202020204" pitchFamily="34" charset="0"/>
                <a:cs typeface="Arial" panose="020B0604020202020204" pitchFamily="34" charset="0"/>
              </a:rPr>
              <a:t>Characteristics of your specific application and coding</a:t>
            </a:r>
          </a:p>
        </p:txBody>
      </p:sp>
    </p:spTree>
    <p:custDataLst>
      <p:tags r:id="rId1"/>
    </p:custDataLst>
    <p:extLst>
      <p:ext uri="{BB962C8B-B14F-4D97-AF65-F5344CB8AC3E}">
        <p14:creationId xmlns:p14="http://schemas.microsoft.com/office/powerpoint/2010/main" val="3626956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4A018-1B5C-2C00-0AC8-55A2878E57E8}"/>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41DA21FA-3E48-BB10-2F35-C52BC2804ECA}"/>
              </a:ext>
            </a:extLst>
          </p:cNvPr>
          <p:cNvSpPr>
            <a:spLocks noGrp="1" noChangeArrowheads="1"/>
          </p:cNvSpPr>
          <p:nvPr>
            <p:ph type="title"/>
          </p:nvPr>
        </p:nvSpPr>
        <p:spPr>
          <a:xfrm>
            <a:off x="764620" y="554038"/>
            <a:ext cx="10149840" cy="407507"/>
          </a:xfrm>
        </p:spPr>
        <p:txBody>
          <a:bodyPr/>
          <a:lstStyle/>
          <a:p>
            <a:r>
              <a:rPr lang="en-US" sz="3600" dirty="0">
                <a:latin typeface="Arial" panose="020B0604020202020204" pitchFamily="34" charset="0"/>
                <a:cs typeface="Arial" panose="020B0604020202020204" pitchFamily="34" charset="0"/>
              </a:rPr>
              <a:t>Design Goals of Parallel and Distributed Computing</a:t>
            </a:r>
            <a:endParaRPr lang="en-US" sz="40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85287F77-82E7-1ACC-F1F3-9D14C7A62806}"/>
              </a:ext>
            </a:extLst>
          </p:cNvPr>
          <p:cNvSpPr>
            <a:spLocks noGrp="1"/>
          </p:cNvSpPr>
          <p:nvPr>
            <p:ph type="sldNum" sz="quarter" idx="12"/>
          </p:nvPr>
        </p:nvSpPr>
        <p:spPr/>
        <p:txBody>
          <a:bodyPr/>
          <a:lstStyle/>
          <a:p>
            <a:fld id="{3485D9CA-6DAA-4C3C-A3E2-EDEA918D5F89}" type="slidenum">
              <a:rPr lang="en-US">
                <a:latin typeface="Calibri"/>
              </a:rPr>
              <a:pPr/>
              <a:t>32</a:t>
            </a:fld>
            <a:endParaRPr lang="en-US">
              <a:latin typeface="Calibri"/>
            </a:endParaRPr>
          </a:p>
        </p:txBody>
      </p:sp>
      <p:sp>
        <p:nvSpPr>
          <p:cNvPr id="12" name="Rectangle 3">
            <a:extLst>
              <a:ext uri="{FF2B5EF4-FFF2-40B4-BE49-F238E27FC236}">
                <a16:creationId xmlns:a16="http://schemas.microsoft.com/office/drawing/2014/main" id="{F3D4B723-AA69-669D-F6DF-E3C662D859D4}"/>
              </a:ext>
            </a:extLst>
          </p:cNvPr>
          <p:cNvSpPr txBox="1">
            <a:spLocks noChangeArrowheads="1"/>
          </p:cNvSpPr>
          <p:nvPr/>
        </p:nvSpPr>
        <p:spPr>
          <a:xfrm>
            <a:off x="632150" y="1453242"/>
            <a:ext cx="10607349" cy="5109484"/>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600"/>
              </a:spcBef>
            </a:pPr>
            <a:r>
              <a:rPr lang="en-US" dirty="0">
                <a:latin typeface="Arial" panose="020B0604020202020204" pitchFamily="34" charset="0"/>
                <a:cs typeface="Arial" panose="020B0604020202020204" pitchFamily="34" charset="0"/>
              </a:rPr>
              <a:t>Performance Improvement</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Speedup</a:t>
            </a:r>
            <a:r>
              <a:rPr lang="en-US" dirty="0">
                <a:latin typeface="Arial" panose="020B0604020202020204" pitchFamily="34" charset="0"/>
                <a:cs typeface="Arial" panose="020B0604020202020204" pitchFamily="34" charset="0"/>
              </a:rPr>
              <a:t>: Execute tasks faster by dividing the workload among multiple processors.</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High Throughput</a:t>
            </a:r>
            <a:r>
              <a:rPr lang="en-US" dirty="0">
                <a:latin typeface="Arial" panose="020B0604020202020204" pitchFamily="34" charset="0"/>
                <a:cs typeface="Arial" panose="020B0604020202020204" pitchFamily="34" charset="0"/>
              </a:rPr>
              <a:t>: Perform many tasks concurrently.</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Low Latency</a:t>
            </a:r>
            <a:r>
              <a:rPr lang="en-US" dirty="0">
                <a:latin typeface="Arial" panose="020B0604020202020204" pitchFamily="34" charset="0"/>
                <a:cs typeface="Arial" panose="020B0604020202020204" pitchFamily="34" charset="0"/>
              </a:rPr>
              <a:t>: Reduce time to complete individual tasks through parallel execution.</a:t>
            </a:r>
          </a:p>
          <a:p>
            <a:pPr algn="just">
              <a:spcBef>
                <a:spcPts val="600"/>
              </a:spcBef>
            </a:pPr>
            <a:endParaRPr lang="en-US" dirty="0">
              <a:latin typeface="Arial" panose="020B0604020202020204" pitchFamily="34" charset="0"/>
              <a:cs typeface="Arial" panose="020B0604020202020204" pitchFamily="34" charset="0"/>
            </a:endParaRPr>
          </a:p>
          <a:p>
            <a:pPr algn="just">
              <a:spcBef>
                <a:spcPts val="600"/>
              </a:spcBef>
            </a:pPr>
            <a:r>
              <a:rPr lang="en-US" dirty="0">
                <a:latin typeface="Arial" panose="020B0604020202020204" pitchFamily="34" charset="0"/>
                <a:cs typeface="Arial" panose="020B0604020202020204" pitchFamily="34" charset="0"/>
              </a:rPr>
              <a:t>Scalability</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Horizontal Scalability</a:t>
            </a:r>
            <a:r>
              <a:rPr lang="en-US" dirty="0">
                <a:latin typeface="Arial" panose="020B0604020202020204" pitchFamily="34" charset="0"/>
                <a:cs typeface="Arial" panose="020B0604020202020204" pitchFamily="34" charset="0"/>
              </a:rPr>
              <a:t>: Add more nodes/processors without significant reconfiguration.</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Vertical Scalability</a:t>
            </a:r>
            <a:r>
              <a:rPr lang="en-US" dirty="0">
                <a:latin typeface="Arial" panose="020B0604020202020204" pitchFamily="34" charset="0"/>
                <a:cs typeface="Arial" panose="020B0604020202020204" pitchFamily="34" charset="0"/>
              </a:rPr>
              <a:t>: Increase the power of existing nodes.</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Load Balancing</a:t>
            </a:r>
            <a:r>
              <a:rPr lang="en-US" dirty="0">
                <a:latin typeface="Arial" panose="020B0604020202020204" pitchFamily="34" charset="0"/>
                <a:cs typeface="Arial" panose="020B0604020202020204" pitchFamily="34" charset="0"/>
              </a:rPr>
              <a:t>: Efficiently distribute work across available resources to prevent bottlenecks.</a:t>
            </a:r>
          </a:p>
        </p:txBody>
      </p:sp>
    </p:spTree>
    <p:custDataLst>
      <p:tags r:id="rId1"/>
    </p:custDataLst>
    <p:extLst>
      <p:ext uri="{BB962C8B-B14F-4D97-AF65-F5344CB8AC3E}">
        <p14:creationId xmlns:p14="http://schemas.microsoft.com/office/powerpoint/2010/main" val="958534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F9B21-12DA-CDC9-FE2B-FD7E671111AE}"/>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6FD3955B-6149-019D-B1AB-9FEE57D2DB59}"/>
              </a:ext>
            </a:extLst>
          </p:cNvPr>
          <p:cNvSpPr>
            <a:spLocks noGrp="1" noChangeArrowheads="1"/>
          </p:cNvSpPr>
          <p:nvPr>
            <p:ph type="title"/>
          </p:nvPr>
        </p:nvSpPr>
        <p:spPr>
          <a:xfrm>
            <a:off x="764620" y="554038"/>
            <a:ext cx="10149840" cy="407507"/>
          </a:xfrm>
        </p:spPr>
        <p:txBody>
          <a:bodyPr/>
          <a:lstStyle/>
          <a:p>
            <a:r>
              <a:rPr lang="en-US" sz="3600" dirty="0">
                <a:latin typeface="Arial" panose="020B0604020202020204" pitchFamily="34" charset="0"/>
                <a:cs typeface="Arial" panose="020B0604020202020204" pitchFamily="34" charset="0"/>
              </a:rPr>
              <a:t>Design Goals of Parallel and Distributed Computing</a:t>
            </a:r>
            <a:endParaRPr lang="en-US" sz="40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8D40B0C3-D0CA-938D-255E-DD30E935ACBA}"/>
              </a:ext>
            </a:extLst>
          </p:cNvPr>
          <p:cNvSpPr>
            <a:spLocks noGrp="1"/>
          </p:cNvSpPr>
          <p:nvPr>
            <p:ph type="sldNum" sz="quarter" idx="12"/>
          </p:nvPr>
        </p:nvSpPr>
        <p:spPr/>
        <p:txBody>
          <a:bodyPr/>
          <a:lstStyle/>
          <a:p>
            <a:fld id="{3485D9CA-6DAA-4C3C-A3E2-EDEA918D5F89}" type="slidenum">
              <a:rPr lang="en-US">
                <a:latin typeface="Calibri"/>
              </a:rPr>
              <a:pPr/>
              <a:t>33</a:t>
            </a:fld>
            <a:endParaRPr lang="en-US">
              <a:latin typeface="Calibri"/>
            </a:endParaRPr>
          </a:p>
        </p:txBody>
      </p:sp>
      <p:sp>
        <p:nvSpPr>
          <p:cNvPr id="12" name="Rectangle 3">
            <a:extLst>
              <a:ext uri="{FF2B5EF4-FFF2-40B4-BE49-F238E27FC236}">
                <a16:creationId xmlns:a16="http://schemas.microsoft.com/office/drawing/2014/main" id="{ACE79187-BA7C-4E19-8A31-12EFCC246855}"/>
              </a:ext>
            </a:extLst>
          </p:cNvPr>
          <p:cNvSpPr txBox="1">
            <a:spLocks noChangeArrowheads="1"/>
          </p:cNvSpPr>
          <p:nvPr/>
        </p:nvSpPr>
        <p:spPr>
          <a:xfrm>
            <a:off x="632150" y="1453242"/>
            <a:ext cx="10502575" cy="5109484"/>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600"/>
              </a:spcBef>
            </a:pPr>
            <a:r>
              <a:rPr lang="en-US" dirty="0">
                <a:latin typeface="Arial" panose="020B0604020202020204" pitchFamily="34" charset="0"/>
                <a:cs typeface="Arial" panose="020B0604020202020204" pitchFamily="34" charset="0"/>
              </a:rPr>
              <a:t>Reliability and Fault Tolerance</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Redundancy</a:t>
            </a:r>
            <a:r>
              <a:rPr lang="en-US" dirty="0">
                <a:latin typeface="Arial" panose="020B0604020202020204" pitchFamily="34" charset="0"/>
                <a:cs typeface="Arial" panose="020B0604020202020204" pitchFamily="34" charset="0"/>
              </a:rPr>
              <a:t>: Ensure backup systems are available in case of failure.</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Replication</a:t>
            </a:r>
            <a:r>
              <a:rPr lang="en-US" dirty="0">
                <a:latin typeface="Arial" panose="020B0604020202020204" pitchFamily="34" charset="0"/>
                <a:cs typeface="Arial" panose="020B0604020202020204" pitchFamily="34" charset="0"/>
              </a:rPr>
              <a:t>: Duplicate critical data and services across nodes.</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Recovery Mechanism</a:t>
            </a:r>
            <a:r>
              <a:rPr lang="en-US" dirty="0">
                <a:latin typeface="Arial" panose="020B0604020202020204" pitchFamily="34" charset="0"/>
                <a:cs typeface="Arial" panose="020B0604020202020204" pitchFamily="34" charset="0"/>
              </a:rPr>
              <a:t>: Enable quick recovery after failures through checkpointing and rollback mechanisms.</a:t>
            </a:r>
          </a:p>
          <a:p>
            <a:pPr algn="just">
              <a:spcBef>
                <a:spcPts val="600"/>
              </a:spcBef>
            </a:pPr>
            <a:endParaRPr lang="en-US" dirty="0">
              <a:latin typeface="Arial" panose="020B0604020202020204" pitchFamily="34" charset="0"/>
              <a:cs typeface="Arial" panose="020B0604020202020204" pitchFamily="34" charset="0"/>
            </a:endParaRPr>
          </a:p>
          <a:p>
            <a:pPr algn="just">
              <a:spcBef>
                <a:spcPts val="600"/>
              </a:spcBef>
            </a:pPr>
            <a:r>
              <a:rPr lang="en-US" dirty="0">
                <a:latin typeface="Arial" panose="020B0604020202020204" pitchFamily="34" charset="0"/>
                <a:cs typeface="Arial" panose="020B0604020202020204" pitchFamily="34" charset="0"/>
              </a:rPr>
              <a:t>Resource Sharing and Utilization</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Efficient Resource Utilization</a:t>
            </a:r>
            <a:r>
              <a:rPr lang="en-US" dirty="0">
                <a:latin typeface="Arial" panose="020B0604020202020204" pitchFamily="34" charset="0"/>
                <a:cs typeface="Arial" panose="020B0604020202020204" pitchFamily="34" charset="0"/>
              </a:rPr>
              <a:t>: Optimize the use of computational resources like CPU, memory, and network bandwidth.</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Multi-user Support</a:t>
            </a:r>
            <a:r>
              <a:rPr lang="en-US" dirty="0">
                <a:latin typeface="Arial" panose="020B0604020202020204" pitchFamily="34" charset="0"/>
                <a:cs typeface="Arial" panose="020B0604020202020204" pitchFamily="34" charset="0"/>
              </a:rPr>
              <a:t>: Allow multiple users or tasks to share and access resources concurrently</a:t>
            </a:r>
          </a:p>
        </p:txBody>
      </p:sp>
    </p:spTree>
    <p:custDataLst>
      <p:tags r:id="rId1"/>
    </p:custDataLst>
    <p:extLst>
      <p:ext uri="{BB962C8B-B14F-4D97-AF65-F5344CB8AC3E}">
        <p14:creationId xmlns:p14="http://schemas.microsoft.com/office/powerpoint/2010/main" val="811554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21685-45CA-CCA8-160C-DBC0B523E02B}"/>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F9843997-E2FE-D349-F22F-9049ECBE8EEC}"/>
              </a:ext>
            </a:extLst>
          </p:cNvPr>
          <p:cNvSpPr>
            <a:spLocks noGrp="1" noChangeArrowheads="1"/>
          </p:cNvSpPr>
          <p:nvPr>
            <p:ph type="title"/>
          </p:nvPr>
        </p:nvSpPr>
        <p:spPr>
          <a:xfrm>
            <a:off x="764620" y="554038"/>
            <a:ext cx="10149840" cy="407507"/>
          </a:xfrm>
        </p:spPr>
        <p:txBody>
          <a:bodyPr/>
          <a:lstStyle/>
          <a:p>
            <a:r>
              <a:rPr lang="en-US" sz="3600" dirty="0">
                <a:latin typeface="Arial" panose="020B0604020202020204" pitchFamily="34" charset="0"/>
                <a:cs typeface="Arial" panose="020B0604020202020204" pitchFamily="34" charset="0"/>
              </a:rPr>
              <a:t>Design Goals of Parallel and Distributed Computing</a:t>
            </a:r>
            <a:endParaRPr lang="en-US" sz="40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926B29A6-56CB-AFAC-A44E-259F51273C66}"/>
              </a:ext>
            </a:extLst>
          </p:cNvPr>
          <p:cNvSpPr>
            <a:spLocks noGrp="1"/>
          </p:cNvSpPr>
          <p:nvPr>
            <p:ph type="sldNum" sz="quarter" idx="12"/>
          </p:nvPr>
        </p:nvSpPr>
        <p:spPr/>
        <p:txBody>
          <a:bodyPr/>
          <a:lstStyle/>
          <a:p>
            <a:fld id="{3485D9CA-6DAA-4C3C-A3E2-EDEA918D5F89}" type="slidenum">
              <a:rPr lang="en-US">
                <a:latin typeface="Calibri"/>
              </a:rPr>
              <a:pPr/>
              <a:t>34</a:t>
            </a:fld>
            <a:endParaRPr lang="en-US">
              <a:latin typeface="Calibri"/>
            </a:endParaRPr>
          </a:p>
        </p:txBody>
      </p:sp>
      <p:sp>
        <p:nvSpPr>
          <p:cNvPr id="12" name="Rectangle 3">
            <a:extLst>
              <a:ext uri="{FF2B5EF4-FFF2-40B4-BE49-F238E27FC236}">
                <a16:creationId xmlns:a16="http://schemas.microsoft.com/office/drawing/2014/main" id="{6054657B-8208-4E63-3823-23FA9AC03541}"/>
              </a:ext>
            </a:extLst>
          </p:cNvPr>
          <p:cNvSpPr txBox="1">
            <a:spLocks noChangeArrowheads="1"/>
          </p:cNvSpPr>
          <p:nvPr/>
        </p:nvSpPr>
        <p:spPr>
          <a:xfrm>
            <a:off x="632150" y="1453242"/>
            <a:ext cx="10502575" cy="5404758"/>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600"/>
              </a:spcBef>
            </a:pPr>
            <a:r>
              <a:rPr lang="en-US" dirty="0">
                <a:latin typeface="Arial" panose="020B0604020202020204" pitchFamily="34" charset="0"/>
                <a:cs typeface="Arial" panose="020B0604020202020204" pitchFamily="34" charset="0"/>
              </a:rPr>
              <a:t>Transparency</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Access Transparency</a:t>
            </a:r>
            <a:r>
              <a:rPr lang="en-US" dirty="0">
                <a:latin typeface="Arial" panose="020B0604020202020204" pitchFamily="34" charset="0"/>
                <a:cs typeface="Arial" panose="020B0604020202020204" pitchFamily="34" charset="0"/>
              </a:rPr>
              <a:t>: Users do not need to know the physical location of resources.</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Location Transparency</a:t>
            </a:r>
            <a:r>
              <a:rPr lang="en-US" dirty="0">
                <a:latin typeface="Arial" panose="020B0604020202020204" pitchFamily="34" charset="0"/>
                <a:cs typeface="Arial" panose="020B0604020202020204" pitchFamily="34" charset="0"/>
              </a:rPr>
              <a:t>: Resource location changes are hidden from users.</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Replication Transparency</a:t>
            </a:r>
            <a:r>
              <a:rPr lang="en-US" dirty="0">
                <a:latin typeface="Arial" panose="020B0604020202020204" pitchFamily="34" charset="0"/>
                <a:cs typeface="Arial" panose="020B0604020202020204" pitchFamily="34" charset="0"/>
              </a:rPr>
              <a:t>: Users are unaware of the presence of multiple copies.</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Concurrency Transparency</a:t>
            </a:r>
            <a:r>
              <a:rPr lang="en-US" dirty="0">
                <a:latin typeface="Arial" panose="020B0604020202020204" pitchFamily="34" charset="0"/>
                <a:cs typeface="Arial" panose="020B0604020202020204" pitchFamily="34" charset="0"/>
              </a:rPr>
              <a:t>: Multiple processes execute simultaneously without conflict.</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Failure Transparency</a:t>
            </a:r>
            <a:r>
              <a:rPr lang="en-US" dirty="0">
                <a:latin typeface="Arial" panose="020B0604020202020204" pitchFamily="34" charset="0"/>
                <a:cs typeface="Arial" panose="020B0604020202020204" pitchFamily="34" charset="0"/>
              </a:rPr>
              <a:t>: Failures are masked from users to ensure uninterrupted service.</a:t>
            </a:r>
          </a:p>
          <a:p>
            <a:pPr algn="just">
              <a:spcBef>
                <a:spcPts val="600"/>
              </a:spcBef>
            </a:pPr>
            <a:endParaRPr lang="en-US" sz="1200" dirty="0">
              <a:latin typeface="Arial" panose="020B0604020202020204" pitchFamily="34" charset="0"/>
              <a:cs typeface="Arial" panose="020B0604020202020204" pitchFamily="34" charset="0"/>
            </a:endParaRPr>
          </a:p>
          <a:p>
            <a:pPr algn="just">
              <a:spcBef>
                <a:spcPts val="600"/>
              </a:spcBef>
            </a:pPr>
            <a:r>
              <a:rPr lang="en-US" dirty="0">
                <a:latin typeface="Arial" panose="020B0604020202020204" pitchFamily="34" charset="0"/>
                <a:cs typeface="Arial" panose="020B0604020202020204" pitchFamily="34" charset="0"/>
              </a:rPr>
              <a:t>Modularity and Flexibility</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Modularity</a:t>
            </a:r>
            <a:r>
              <a:rPr lang="en-US" dirty="0">
                <a:latin typeface="Arial" panose="020B0604020202020204" pitchFamily="34" charset="0"/>
                <a:cs typeface="Arial" panose="020B0604020202020204" pitchFamily="34" charset="0"/>
              </a:rPr>
              <a:t>: Design systems as independent components that can be developed, tested, and maintained separately.</a:t>
            </a:r>
          </a:p>
          <a:p>
            <a:pPr lvl="1" algn="just">
              <a:spcBef>
                <a:spcPts val="600"/>
              </a:spcBef>
            </a:pPr>
            <a:r>
              <a:rPr lang="en-US" b="1" dirty="0">
                <a:solidFill>
                  <a:srgbClr val="FF0000"/>
                </a:solidFill>
                <a:latin typeface="Arial" panose="020B0604020202020204" pitchFamily="34" charset="0"/>
                <a:cs typeface="Arial" panose="020B0604020202020204" pitchFamily="34" charset="0"/>
              </a:rPr>
              <a:t>Flexibility</a:t>
            </a:r>
            <a:r>
              <a:rPr lang="en-US" dirty="0">
                <a:latin typeface="Arial" panose="020B0604020202020204" pitchFamily="34" charset="0"/>
                <a:cs typeface="Arial" panose="020B0604020202020204" pitchFamily="34" charset="0"/>
              </a:rPr>
              <a:t>: Easily upgrade, modify, or reconfigure the system without major overhauls.</a:t>
            </a:r>
          </a:p>
        </p:txBody>
      </p:sp>
    </p:spTree>
    <p:custDataLst>
      <p:tags r:id="rId1"/>
    </p:custDataLst>
    <p:extLst>
      <p:ext uri="{BB962C8B-B14F-4D97-AF65-F5344CB8AC3E}">
        <p14:creationId xmlns:p14="http://schemas.microsoft.com/office/powerpoint/2010/main" val="3984080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C248B-6637-E94F-D57F-96C6C8593B39}"/>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5D3C117B-D06C-49D8-306E-6FC50CB60198}"/>
              </a:ext>
            </a:extLst>
          </p:cNvPr>
          <p:cNvSpPr>
            <a:spLocks noGrp="1" noChangeArrowheads="1"/>
          </p:cNvSpPr>
          <p:nvPr>
            <p:ph type="title"/>
          </p:nvPr>
        </p:nvSpPr>
        <p:spPr>
          <a:xfrm>
            <a:off x="764620" y="554038"/>
            <a:ext cx="10149840" cy="407507"/>
          </a:xfrm>
        </p:spPr>
        <p:txBody>
          <a:bodyPr/>
          <a:lstStyle/>
          <a:p>
            <a:r>
              <a:rPr lang="en-US" sz="3600" dirty="0">
                <a:latin typeface="Arial" panose="020B0604020202020204" pitchFamily="34" charset="0"/>
                <a:cs typeface="Arial" panose="020B0604020202020204" pitchFamily="34" charset="0"/>
              </a:rPr>
              <a:t>Design Goals of Parallel and Distributed Computing</a:t>
            </a:r>
            <a:endParaRPr lang="en-US" sz="40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29519898-CBAF-A975-0475-F3F75AB38D9D}"/>
              </a:ext>
            </a:extLst>
          </p:cNvPr>
          <p:cNvSpPr>
            <a:spLocks noGrp="1"/>
          </p:cNvSpPr>
          <p:nvPr>
            <p:ph type="sldNum" sz="quarter" idx="12"/>
          </p:nvPr>
        </p:nvSpPr>
        <p:spPr/>
        <p:txBody>
          <a:bodyPr/>
          <a:lstStyle/>
          <a:p>
            <a:fld id="{3485D9CA-6DAA-4C3C-A3E2-EDEA918D5F89}" type="slidenum">
              <a:rPr lang="en-US">
                <a:latin typeface="Calibri"/>
              </a:rPr>
              <a:pPr/>
              <a:t>35</a:t>
            </a:fld>
            <a:endParaRPr lang="en-US">
              <a:latin typeface="Calibri"/>
            </a:endParaRPr>
          </a:p>
        </p:txBody>
      </p:sp>
      <p:sp>
        <p:nvSpPr>
          <p:cNvPr id="12" name="Rectangle 3">
            <a:extLst>
              <a:ext uri="{FF2B5EF4-FFF2-40B4-BE49-F238E27FC236}">
                <a16:creationId xmlns:a16="http://schemas.microsoft.com/office/drawing/2014/main" id="{9456D551-3781-023F-AD1E-4F7FCC8C820B}"/>
              </a:ext>
            </a:extLst>
          </p:cNvPr>
          <p:cNvSpPr txBox="1">
            <a:spLocks noChangeArrowheads="1"/>
          </p:cNvSpPr>
          <p:nvPr/>
        </p:nvSpPr>
        <p:spPr>
          <a:xfrm>
            <a:off x="632150" y="1453242"/>
            <a:ext cx="10502575" cy="5404758"/>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600"/>
              </a:spcBef>
            </a:pPr>
            <a:r>
              <a:rPr lang="en-US" b="1" dirty="0">
                <a:solidFill>
                  <a:srgbClr val="FF0000"/>
                </a:solidFill>
                <a:latin typeface="Arial" panose="020B0604020202020204" pitchFamily="34" charset="0"/>
                <a:cs typeface="Arial" panose="020B0604020202020204" pitchFamily="34" charset="0"/>
              </a:rPr>
              <a:t>Heterogeneity Support:</a:t>
            </a:r>
            <a:r>
              <a:rPr lang="en-US" dirty="0">
                <a:latin typeface="Arial" panose="020B0604020202020204" pitchFamily="34" charset="0"/>
                <a:cs typeface="Arial" panose="020B0604020202020204" pitchFamily="34" charset="0"/>
              </a:rPr>
              <a:t> </a:t>
            </a:r>
          </a:p>
          <a:p>
            <a:pPr lvl="1" algn="just">
              <a:spcBef>
                <a:spcPts val="600"/>
              </a:spcBef>
            </a:pPr>
            <a:r>
              <a:rPr lang="en-US" dirty="0">
                <a:latin typeface="Arial" panose="020B0604020202020204" pitchFamily="34" charset="0"/>
                <a:cs typeface="Arial" panose="020B0604020202020204" pitchFamily="34" charset="0"/>
              </a:rPr>
              <a:t>Support for diverse hardware, operating systems, and network protocols to ensure seamless integration and communication.</a:t>
            </a:r>
          </a:p>
          <a:p>
            <a:pPr algn="just">
              <a:spcBef>
                <a:spcPts val="600"/>
              </a:spcBef>
            </a:pPr>
            <a:endParaRPr lang="en-US" sz="1200" dirty="0">
              <a:latin typeface="Arial" panose="020B0604020202020204" pitchFamily="34" charset="0"/>
              <a:cs typeface="Arial" panose="020B0604020202020204" pitchFamily="34" charset="0"/>
            </a:endParaRPr>
          </a:p>
          <a:p>
            <a:pPr algn="just">
              <a:spcBef>
                <a:spcPts val="600"/>
              </a:spcBef>
            </a:pPr>
            <a:r>
              <a:rPr lang="en-US" b="1" dirty="0">
                <a:solidFill>
                  <a:srgbClr val="FF0000"/>
                </a:solidFill>
                <a:latin typeface="Arial" panose="020B0604020202020204" pitchFamily="34" charset="0"/>
                <a:cs typeface="Arial" panose="020B0604020202020204" pitchFamily="34" charset="0"/>
              </a:rPr>
              <a:t>Cost Effectiveness</a:t>
            </a:r>
          </a:p>
          <a:p>
            <a:pPr lvl="1" algn="just">
              <a:spcBef>
                <a:spcPts val="600"/>
              </a:spcBef>
            </a:pPr>
            <a:r>
              <a:rPr lang="en-US" dirty="0">
                <a:latin typeface="Arial" panose="020B0604020202020204" pitchFamily="34" charset="0"/>
                <a:cs typeface="Arial" panose="020B0604020202020204" pitchFamily="34" charset="0"/>
              </a:rPr>
              <a:t>Utilize cost-effective commodity hardware.</a:t>
            </a:r>
          </a:p>
          <a:p>
            <a:pPr lvl="1" algn="just">
              <a:spcBef>
                <a:spcPts val="600"/>
              </a:spcBef>
            </a:pPr>
            <a:r>
              <a:rPr lang="en-US" dirty="0">
                <a:latin typeface="Arial" panose="020B0604020202020204" pitchFamily="34" charset="0"/>
                <a:cs typeface="Arial" panose="020B0604020202020204" pitchFamily="34" charset="0"/>
              </a:rPr>
              <a:t>Reduce operational costs through optimized parallel and distributed processing.</a:t>
            </a:r>
          </a:p>
          <a:p>
            <a:pPr lvl="1" algn="just">
              <a:spcBef>
                <a:spcPts val="600"/>
              </a:spcBef>
            </a:pPr>
            <a:endParaRPr lang="en-US" sz="1200" dirty="0">
              <a:latin typeface="Arial" panose="020B0604020202020204" pitchFamily="34" charset="0"/>
              <a:cs typeface="Arial" panose="020B0604020202020204" pitchFamily="34" charset="0"/>
            </a:endParaRPr>
          </a:p>
          <a:p>
            <a:pPr algn="just">
              <a:spcBef>
                <a:spcPts val="600"/>
              </a:spcBef>
            </a:pPr>
            <a:r>
              <a:rPr lang="en-US" b="1" dirty="0">
                <a:solidFill>
                  <a:srgbClr val="FF0000"/>
                </a:solidFill>
                <a:latin typeface="Arial" panose="020B0604020202020204" pitchFamily="34" charset="0"/>
                <a:cs typeface="Arial" panose="020B0604020202020204" pitchFamily="34" charset="0"/>
              </a:rPr>
              <a:t>Security and Privacy</a:t>
            </a:r>
          </a:p>
          <a:p>
            <a:pPr lvl="1" algn="just">
              <a:spcBef>
                <a:spcPts val="600"/>
              </a:spcBef>
            </a:pPr>
            <a:r>
              <a:rPr lang="en-US" dirty="0">
                <a:latin typeface="Arial" panose="020B0604020202020204" pitchFamily="34" charset="0"/>
                <a:cs typeface="Arial" panose="020B0604020202020204" pitchFamily="34" charset="0"/>
              </a:rPr>
              <a:t>Implement robust security measures like encryption, authentication, and secure communication to protect data in distributed environments.</a:t>
            </a:r>
          </a:p>
        </p:txBody>
      </p:sp>
    </p:spTree>
    <p:custDataLst>
      <p:tags r:id="rId1"/>
    </p:custDataLst>
    <p:extLst>
      <p:ext uri="{BB962C8B-B14F-4D97-AF65-F5344CB8AC3E}">
        <p14:creationId xmlns:p14="http://schemas.microsoft.com/office/powerpoint/2010/main" val="3567455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Types of Parallel Systems</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36</a:t>
            </a:fld>
            <a:endParaRPr lang="en-US">
              <a:latin typeface="Calibri"/>
            </a:endParaRPr>
          </a:p>
        </p:txBody>
      </p:sp>
      <p:sp>
        <p:nvSpPr>
          <p:cNvPr id="12" name="Rectangle 3">
            <a:extLst>
              <a:ext uri="{FF2B5EF4-FFF2-40B4-BE49-F238E27FC236}">
                <a16:creationId xmlns:a16="http://schemas.microsoft.com/office/drawing/2014/main" id="{A773B303-CEA4-39FE-8190-A77ECCC638B8}"/>
              </a:ext>
            </a:extLst>
          </p:cNvPr>
          <p:cNvSpPr txBox="1">
            <a:spLocks noChangeArrowheads="1"/>
          </p:cNvSpPr>
          <p:nvPr/>
        </p:nvSpPr>
        <p:spPr>
          <a:xfrm>
            <a:off x="632152" y="1453241"/>
            <a:ext cx="10436901"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0"/>
              </a:spcBef>
            </a:pPr>
            <a:r>
              <a:rPr lang="en-US" dirty="0">
                <a:latin typeface="Arial" panose="020B0604020202020204" pitchFamily="34" charset="0"/>
                <a:cs typeface="Arial" panose="020B0604020202020204" pitchFamily="34" charset="0"/>
              </a:rPr>
              <a:t>Shared Memory Systems:</a:t>
            </a:r>
          </a:p>
          <a:p>
            <a:pPr lvl="1" algn="just">
              <a:spcBef>
                <a:spcPts val="0"/>
              </a:spcBef>
            </a:pPr>
            <a:r>
              <a:rPr lang="en-US" dirty="0">
                <a:latin typeface="Arial" panose="020B0604020202020204" pitchFamily="34" charset="0"/>
                <a:cs typeface="Arial" panose="020B0604020202020204" pitchFamily="34" charset="0"/>
              </a:rPr>
              <a:t>Multiple processors share a single address space (RAM)</a:t>
            </a:r>
          </a:p>
          <a:p>
            <a:pPr lvl="1" algn="just">
              <a:spcBef>
                <a:spcPts val="0"/>
              </a:spcBef>
            </a:pPr>
            <a:r>
              <a:rPr lang="en-US" dirty="0">
                <a:latin typeface="Arial" panose="020B0604020202020204" pitchFamily="34" charset="0"/>
                <a:cs typeface="Arial" panose="020B0604020202020204" pitchFamily="34" charset="0"/>
              </a:rPr>
              <a:t>Communication happen through shared variables</a:t>
            </a:r>
          </a:p>
          <a:p>
            <a:pPr lvl="1" algn="just">
              <a:spcBef>
                <a:spcPts val="0"/>
              </a:spcBef>
            </a:pPr>
            <a:r>
              <a:rPr lang="en-US" dirty="0">
                <a:latin typeface="Arial" panose="020B0604020202020204" pitchFamily="34" charset="0"/>
                <a:cs typeface="Arial" panose="020B0604020202020204" pitchFamily="34" charset="0"/>
              </a:rPr>
              <a:t>Examples:</a:t>
            </a:r>
          </a:p>
          <a:p>
            <a:pPr lvl="2" algn="just">
              <a:spcBef>
                <a:spcPts val="0"/>
              </a:spcBef>
            </a:pPr>
            <a:r>
              <a:rPr lang="en-US" dirty="0">
                <a:latin typeface="Arial" panose="020B0604020202020204" pitchFamily="34" charset="0"/>
                <a:cs typeface="Arial" panose="020B0604020202020204" pitchFamily="34" charset="0"/>
              </a:rPr>
              <a:t>symmetric multiprocessing (SMP) </a:t>
            </a:r>
          </a:p>
          <a:p>
            <a:pPr lvl="2" algn="just">
              <a:spcBef>
                <a:spcPts val="0"/>
              </a:spcBef>
            </a:pPr>
            <a:r>
              <a:rPr lang="en-US" dirty="0">
                <a:latin typeface="Arial" panose="020B0604020202020204" pitchFamily="34" charset="0"/>
                <a:cs typeface="Arial" panose="020B0604020202020204" pitchFamily="34" charset="0"/>
              </a:rPr>
              <a:t>NUMA (non-uniform memory access)</a:t>
            </a:r>
          </a:p>
          <a:p>
            <a:pPr lvl="1" algn="just">
              <a:spcBef>
                <a:spcPts val="0"/>
              </a:spcBef>
            </a:pPr>
            <a:r>
              <a:rPr lang="en-US" dirty="0">
                <a:latin typeface="Arial" panose="020B0604020202020204" pitchFamily="34" charset="0"/>
                <a:cs typeface="Arial" panose="020B0604020202020204" pitchFamily="34" charset="0"/>
              </a:rPr>
              <a:t>Pros: Low communication overhead, easy programming</a:t>
            </a:r>
          </a:p>
          <a:p>
            <a:pPr lvl="1" algn="just">
              <a:spcBef>
                <a:spcPts val="0"/>
              </a:spcBef>
            </a:pPr>
            <a:r>
              <a:rPr lang="en-US" dirty="0">
                <a:latin typeface="Arial" panose="020B0604020202020204" pitchFamily="34" charset="0"/>
                <a:cs typeface="Arial" panose="020B0604020202020204" pitchFamily="34" charset="0"/>
              </a:rPr>
              <a:t>Cons: Scalability issues, memory access bottlenecks</a:t>
            </a:r>
          </a:p>
          <a:p>
            <a:pPr algn="just">
              <a:spcBef>
                <a:spcPts val="0"/>
              </a:spcBef>
            </a:pPr>
            <a:endParaRPr lang="en-US" dirty="0">
              <a:latin typeface="Arial" panose="020B0604020202020204" pitchFamily="34" charset="0"/>
              <a:cs typeface="Arial" panose="020B0604020202020204" pitchFamily="34" charset="0"/>
            </a:endParaRPr>
          </a:p>
          <a:p>
            <a:pPr algn="just">
              <a:spcBef>
                <a:spcPts val="0"/>
              </a:spcBef>
            </a:pPr>
            <a:r>
              <a:rPr lang="en-US" dirty="0">
                <a:latin typeface="Arial" panose="020B0604020202020204" pitchFamily="34" charset="0"/>
                <a:cs typeface="Arial" panose="020B0604020202020204" pitchFamily="34" charset="0"/>
              </a:rPr>
              <a:t>Distributed Memory Systems:</a:t>
            </a:r>
          </a:p>
          <a:p>
            <a:pPr lvl="1" algn="just">
              <a:spcBef>
                <a:spcPts val="0"/>
              </a:spcBef>
            </a:pPr>
            <a:r>
              <a:rPr lang="en-US" dirty="0">
                <a:latin typeface="Arial" panose="020B0604020202020204" pitchFamily="34" charset="0"/>
                <a:cs typeface="Arial" panose="020B0604020202020204" pitchFamily="34" charset="0"/>
              </a:rPr>
              <a:t>Each processor has its own private memory</a:t>
            </a:r>
          </a:p>
          <a:p>
            <a:pPr lvl="1" algn="just">
              <a:spcBef>
                <a:spcPts val="0"/>
              </a:spcBef>
            </a:pPr>
            <a:r>
              <a:rPr lang="en-US" dirty="0">
                <a:latin typeface="Arial" panose="020B0604020202020204" pitchFamily="34" charset="0"/>
                <a:cs typeface="Arial" panose="020B0604020202020204" pitchFamily="34" charset="0"/>
              </a:rPr>
              <a:t>Processes communicate using message passing (MPI, PVM)</a:t>
            </a:r>
          </a:p>
          <a:p>
            <a:pPr lvl="1" algn="just">
              <a:spcBef>
                <a:spcPts val="0"/>
              </a:spcBef>
            </a:pPr>
            <a:r>
              <a:rPr lang="en-US" dirty="0">
                <a:latin typeface="Arial" panose="020B0604020202020204" pitchFamily="34" charset="0"/>
                <a:cs typeface="Arial" panose="020B0604020202020204" pitchFamily="34" charset="0"/>
              </a:rPr>
              <a:t>Examples:</a:t>
            </a:r>
          </a:p>
          <a:p>
            <a:pPr lvl="2" algn="just">
              <a:spcBef>
                <a:spcPts val="0"/>
              </a:spcBef>
            </a:pPr>
            <a:r>
              <a:rPr lang="en-US" dirty="0">
                <a:latin typeface="Arial" panose="020B0604020202020204" pitchFamily="34" charset="0"/>
                <a:cs typeface="Arial" panose="020B0604020202020204" pitchFamily="34" charset="0"/>
              </a:rPr>
              <a:t>Cluster Computing</a:t>
            </a:r>
          </a:p>
          <a:p>
            <a:pPr lvl="2" algn="just">
              <a:spcBef>
                <a:spcPts val="0"/>
              </a:spcBef>
            </a:pPr>
            <a:r>
              <a:rPr lang="en-US" dirty="0">
                <a:latin typeface="Arial" panose="020B0604020202020204" pitchFamily="34" charset="0"/>
                <a:cs typeface="Arial" panose="020B0604020202020204" pitchFamily="34" charset="0"/>
              </a:rPr>
              <a:t>Massively Parallel Processors (MPP)</a:t>
            </a:r>
          </a:p>
          <a:p>
            <a:pPr lvl="1" algn="just">
              <a:spcBef>
                <a:spcPts val="0"/>
              </a:spcBef>
            </a:pPr>
            <a:r>
              <a:rPr lang="en-US" dirty="0">
                <a:latin typeface="Arial" panose="020B0604020202020204" pitchFamily="34" charset="0"/>
                <a:cs typeface="Arial" panose="020B0604020202020204" pitchFamily="34" charset="0"/>
              </a:rPr>
              <a:t>Pros: High scalability, cost-effective</a:t>
            </a:r>
          </a:p>
          <a:p>
            <a:pPr lvl="1" algn="just">
              <a:spcBef>
                <a:spcPts val="0"/>
              </a:spcBef>
            </a:pPr>
            <a:r>
              <a:rPr lang="en-US" dirty="0">
                <a:latin typeface="Arial" panose="020B0604020202020204" pitchFamily="34" charset="0"/>
                <a:cs typeface="Arial" panose="020B0604020202020204" pitchFamily="34" charset="0"/>
              </a:rPr>
              <a:t>Cons: Complex programming, data consistency challenges</a:t>
            </a:r>
            <a:endParaRPr lang="en-US" b="1" i="1" dirty="0">
              <a:solidFill>
                <a:srgbClr val="FF0000"/>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05531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54257-4177-31F9-33F2-47695B826640}"/>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E31A39C6-F95B-34AA-3925-B49CEE7BB7F4}"/>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Types of Parallel Systems</a:t>
            </a:r>
          </a:p>
        </p:txBody>
      </p:sp>
      <p:sp>
        <p:nvSpPr>
          <p:cNvPr id="3" name="Slide Number Placeholder 2">
            <a:extLst>
              <a:ext uri="{FF2B5EF4-FFF2-40B4-BE49-F238E27FC236}">
                <a16:creationId xmlns:a16="http://schemas.microsoft.com/office/drawing/2014/main" id="{80D38BB2-D95F-DE7E-0F4F-40692B752447}"/>
              </a:ext>
            </a:extLst>
          </p:cNvPr>
          <p:cNvSpPr>
            <a:spLocks noGrp="1"/>
          </p:cNvSpPr>
          <p:nvPr>
            <p:ph type="sldNum" sz="quarter" idx="12"/>
          </p:nvPr>
        </p:nvSpPr>
        <p:spPr/>
        <p:txBody>
          <a:bodyPr/>
          <a:lstStyle/>
          <a:p>
            <a:fld id="{3485D9CA-6DAA-4C3C-A3E2-EDEA918D5F89}" type="slidenum">
              <a:rPr lang="en-US">
                <a:latin typeface="Calibri"/>
              </a:rPr>
              <a:pPr/>
              <a:t>37</a:t>
            </a:fld>
            <a:endParaRPr lang="en-US">
              <a:latin typeface="Calibri"/>
            </a:endParaRPr>
          </a:p>
        </p:txBody>
      </p:sp>
      <p:sp>
        <p:nvSpPr>
          <p:cNvPr id="12" name="Rectangle 3">
            <a:extLst>
              <a:ext uri="{FF2B5EF4-FFF2-40B4-BE49-F238E27FC236}">
                <a16:creationId xmlns:a16="http://schemas.microsoft.com/office/drawing/2014/main" id="{D801BC35-088F-B679-40BF-BB2AB0A78E3E}"/>
              </a:ext>
            </a:extLst>
          </p:cNvPr>
          <p:cNvSpPr txBox="1">
            <a:spLocks noChangeArrowheads="1"/>
          </p:cNvSpPr>
          <p:nvPr/>
        </p:nvSpPr>
        <p:spPr>
          <a:xfrm>
            <a:off x="632152" y="1453241"/>
            <a:ext cx="10468985"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0"/>
              </a:spcBef>
            </a:pPr>
            <a:r>
              <a:rPr lang="en-US" dirty="0">
                <a:latin typeface="Arial" panose="020B0604020202020204" pitchFamily="34" charset="0"/>
                <a:cs typeface="Arial" panose="020B0604020202020204" pitchFamily="34" charset="0"/>
              </a:rPr>
              <a:t>Hybrid Systems (Distributed Shared Memory):</a:t>
            </a:r>
          </a:p>
          <a:p>
            <a:pPr lvl="1" algn="just">
              <a:spcBef>
                <a:spcPts val="0"/>
              </a:spcBef>
            </a:pPr>
            <a:r>
              <a:rPr lang="en-US" dirty="0">
                <a:latin typeface="Arial" panose="020B0604020202020204" pitchFamily="34" charset="0"/>
                <a:cs typeface="Arial" panose="020B0604020202020204" pitchFamily="34" charset="0"/>
              </a:rPr>
              <a:t>Combines shared memory and distributed memory models</a:t>
            </a:r>
          </a:p>
          <a:p>
            <a:pPr lvl="1" algn="just">
              <a:spcBef>
                <a:spcPts val="0"/>
              </a:spcBef>
            </a:pPr>
            <a:r>
              <a:rPr lang="en-US" dirty="0">
                <a:latin typeface="Arial" panose="020B0604020202020204" pitchFamily="34" charset="0"/>
                <a:cs typeface="Arial" panose="020B0604020202020204" pitchFamily="34" charset="0"/>
              </a:rPr>
              <a:t>Allows processes to communicate either through shared memory or message passing</a:t>
            </a:r>
          </a:p>
          <a:p>
            <a:pPr lvl="1" algn="just">
              <a:spcBef>
                <a:spcPts val="0"/>
              </a:spcBef>
            </a:pPr>
            <a:r>
              <a:rPr lang="en-US" dirty="0">
                <a:latin typeface="Arial" panose="020B0604020202020204" pitchFamily="34" charset="0"/>
                <a:cs typeface="Arial" panose="020B0604020202020204" pitchFamily="34" charset="0"/>
              </a:rPr>
              <a:t>Examples:</a:t>
            </a:r>
          </a:p>
          <a:p>
            <a:pPr lvl="2" algn="just">
              <a:spcBef>
                <a:spcPts val="0"/>
              </a:spcBef>
            </a:pPr>
            <a:r>
              <a:rPr lang="en-US" dirty="0">
                <a:latin typeface="Arial" panose="020B0604020202020204" pitchFamily="34" charset="0"/>
                <a:cs typeface="Arial" panose="020B0604020202020204" pitchFamily="34" charset="0"/>
              </a:rPr>
              <a:t>Intel Xeon Phi, Cray supercomputers</a:t>
            </a:r>
          </a:p>
          <a:p>
            <a:pPr lvl="2" algn="just">
              <a:spcBef>
                <a:spcPts val="0"/>
              </a:spcBef>
            </a:pPr>
            <a:r>
              <a:rPr lang="en-US" dirty="0">
                <a:latin typeface="Arial" panose="020B0604020202020204" pitchFamily="34" charset="0"/>
                <a:cs typeface="Arial" panose="020B0604020202020204" pitchFamily="34" charset="0"/>
              </a:rPr>
              <a:t>NUMA (non-uniform memory access)</a:t>
            </a:r>
          </a:p>
          <a:p>
            <a:pPr algn="just">
              <a:spcBef>
                <a:spcPts val="0"/>
              </a:spcBef>
            </a:pPr>
            <a:endParaRPr lang="en-US" dirty="0">
              <a:latin typeface="Arial" panose="020B0604020202020204" pitchFamily="34" charset="0"/>
              <a:cs typeface="Arial" panose="020B0604020202020204" pitchFamily="34" charset="0"/>
            </a:endParaRPr>
          </a:p>
          <a:p>
            <a:pPr algn="just">
              <a:spcBef>
                <a:spcPts val="0"/>
              </a:spcBef>
            </a:pPr>
            <a:r>
              <a:rPr lang="en-US" dirty="0">
                <a:latin typeface="Arial" panose="020B0604020202020204" pitchFamily="34" charset="0"/>
                <a:cs typeface="Arial" panose="020B0604020202020204" pitchFamily="34" charset="0"/>
              </a:rPr>
              <a:t>SIMD vs. MIMD Systems:</a:t>
            </a:r>
          </a:p>
          <a:p>
            <a:pPr lvl="1" algn="just">
              <a:spcBef>
                <a:spcPts val="0"/>
              </a:spcBef>
            </a:pPr>
            <a:r>
              <a:rPr lang="en-US" dirty="0">
                <a:latin typeface="Arial" panose="020B0604020202020204" pitchFamily="34" charset="0"/>
                <a:cs typeface="Arial" panose="020B0604020202020204" pitchFamily="34" charset="0"/>
              </a:rPr>
              <a:t>SIMD (Single Instruction, Multiple Data) – One instruction operates on multiple data streams (e.g., GPUs). </a:t>
            </a:r>
          </a:p>
          <a:p>
            <a:pPr lvl="1" algn="just">
              <a:spcBef>
                <a:spcPts val="0"/>
              </a:spcBef>
            </a:pPr>
            <a:r>
              <a:rPr lang="en-US" dirty="0">
                <a:latin typeface="Arial" panose="020B0604020202020204" pitchFamily="34" charset="0"/>
                <a:cs typeface="Arial" panose="020B0604020202020204" pitchFamily="34" charset="0"/>
              </a:rPr>
              <a:t>MIMD (Multiple Instruction, Multiple Data) – Different processors execute different instructions independently.</a:t>
            </a:r>
          </a:p>
        </p:txBody>
      </p:sp>
    </p:spTree>
    <p:custDataLst>
      <p:tags r:id="rId1"/>
    </p:custDataLst>
    <p:extLst>
      <p:ext uri="{BB962C8B-B14F-4D97-AF65-F5344CB8AC3E}">
        <p14:creationId xmlns:p14="http://schemas.microsoft.com/office/powerpoint/2010/main" val="2061705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BA32C-3E09-70A4-6DFA-98C51EAA0BCE}"/>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C00CB87D-8CD7-9FBB-7B5D-16BD6E2C6FE3}"/>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Types of Distributed Systems</a:t>
            </a:r>
          </a:p>
        </p:txBody>
      </p:sp>
      <p:sp>
        <p:nvSpPr>
          <p:cNvPr id="3" name="Slide Number Placeholder 2">
            <a:extLst>
              <a:ext uri="{FF2B5EF4-FFF2-40B4-BE49-F238E27FC236}">
                <a16:creationId xmlns:a16="http://schemas.microsoft.com/office/drawing/2014/main" id="{D45CED6E-FCA9-D561-3EE5-C09F3F418E16}"/>
              </a:ext>
            </a:extLst>
          </p:cNvPr>
          <p:cNvSpPr>
            <a:spLocks noGrp="1"/>
          </p:cNvSpPr>
          <p:nvPr>
            <p:ph type="sldNum" sz="quarter" idx="12"/>
          </p:nvPr>
        </p:nvSpPr>
        <p:spPr/>
        <p:txBody>
          <a:bodyPr/>
          <a:lstStyle/>
          <a:p>
            <a:fld id="{3485D9CA-6DAA-4C3C-A3E2-EDEA918D5F89}" type="slidenum">
              <a:rPr lang="en-US">
                <a:latin typeface="Calibri"/>
              </a:rPr>
              <a:pPr/>
              <a:t>38</a:t>
            </a:fld>
            <a:endParaRPr lang="en-US">
              <a:latin typeface="Calibri"/>
            </a:endParaRPr>
          </a:p>
        </p:txBody>
      </p:sp>
      <p:sp>
        <p:nvSpPr>
          <p:cNvPr id="12" name="Rectangle 3">
            <a:extLst>
              <a:ext uri="{FF2B5EF4-FFF2-40B4-BE49-F238E27FC236}">
                <a16:creationId xmlns:a16="http://schemas.microsoft.com/office/drawing/2014/main" id="{6F8E73B3-9392-9096-081B-15B2E925BD32}"/>
              </a:ext>
            </a:extLst>
          </p:cNvPr>
          <p:cNvSpPr txBox="1">
            <a:spLocks noChangeArrowheads="1"/>
          </p:cNvSpPr>
          <p:nvPr/>
        </p:nvSpPr>
        <p:spPr>
          <a:xfrm>
            <a:off x="632152" y="1453241"/>
            <a:ext cx="10468985"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0"/>
              </a:spcBef>
            </a:pPr>
            <a:r>
              <a:rPr lang="en-US" dirty="0">
                <a:latin typeface="Arial" panose="020B0604020202020204" pitchFamily="34" charset="0"/>
                <a:cs typeface="Arial" panose="020B0604020202020204" pitchFamily="34" charset="0"/>
              </a:rPr>
              <a:t>Cluster Computing</a:t>
            </a:r>
          </a:p>
          <a:p>
            <a:pPr lvl="1" algn="just">
              <a:spcBef>
                <a:spcPts val="0"/>
              </a:spcBef>
            </a:pPr>
            <a:r>
              <a:rPr lang="en-US" dirty="0">
                <a:latin typeface="Arial" panose="020B0604020202020204" pitchFamily="34" charset="0"/>
                <a:cs typeface="Arial" panose="020B0604020202020204" pitchFamily="34" charset="0"/>
              </a:rPr>
              <a:t>Multiple computers (nodes) work together as a single logical unit.</a:t>
            </a:r>
          </a:p>
          <a:p>
            <a:pPr lvl="1" algn="just">
              <a:spcBef>
                <a:spcPts val="0"/>
              </a:spcBef>
            </a:pPr>
            <a:r>
              <a:rPr lang="en-US" dirty="0">
                <a:latin typeface="Arial" panose="020B0604020202020204" pitchFamily="34" charset="0"/>
                <a:cs typeface="Arial" panose="020B0604020202020204" pitchFamily="34" charset="0"/>
              </a:rPr>
              <a:t>Typically uses high-speed local networks (LAN).</a:t>
            </a:r>
          </a:p>
          <a:p>
            <a:pPr lvl="1" algn="just">
              <a:spcBef>
                <a:spcPts val="0"/>
              </a:spcBef>
            </a:pPr>
            <a:r>
              <a:rPr lang="en-US" dirty="0">
                <a:latin typeface="Arial" panose="020B0604020202020204" pitchFamily="34" charset="0"/>
                <a:cs typeface="Arial" panose="020B0604020202020204" pitchFamily="34" charset="0"/>
              </a:rPr>
              <a:t>Example: Beowulf Clusters, Apache Hadoop Clusters.</a:t>
            </a:r>
          </a:p>
          <a:p>
            <a:pPr lvl="1" algn="just">
              <a:spcBef>
                <a:spcPts val="0"/>
              </a:spcBef>
            </a:pPr>
            <a:endParaRPr lang="en-US" dirty="0">
              <a:latin typeface="Arial" panose="020B0604020202020204" pitchFamily="34" charset="0"/>
              <a:cs typeface="Arial" panose="020B0604020202020204" pitchFamily="34" charset="0"/>
            </a:endParaRPr>
          </a:p>
          <a:p>
            <a:pPr algn="just">
              <a:spcBef>
                <a:spcPts val="0"/>
              </a:spcBef>
            </a:pPr>
            <a:r>
              <a:rPr lang="en-US" dirty="0">
                <a:latin typeface="Arial" panose="020B0604020202020204" pitchFamily="34" charset="0"/>
                <a:cs typeface="Arial" panose="020B0604020202020204" pitchFamily="34" charset="0"/>
              </a:rPr>
              <a:t>Grid Computing</a:t>
            </a:r>
          </a:p>
          <a:p>
            <a:pPr lvl="1" algn="just">
              <a:spcBef>
                <a:spcPts val="0"/>
              </a:spcBef>
            </a:pPr>
            <a:r>
              <a:rPr lang="en-US" dirty="0">
                <a:latin typeface="Arial" panose="020B0604020202020204" pitchFamily="34" charset="0"/>
                <a:cs typeface="Arial" panose="020B0604020202020204" pitchFamily="34" charset="0"/>
              </a:rPr>
              <a:t>Uses geographically distributed computers to perform large-scale computations.</a:t>
            </a:r>
          </a:p>
          <a:p>
            <a:pPr lvl="1" algn="just">
              <a:spcBef>
                <a:spcPts val="0"/>
              </a:spcBef>
            </a:pPr>
            <a:r>
              <a:rPr lang="en-US" dirty="0">
                <a:latin typeface="Arial" panose="020B0604020202020204" pitchFamily="34" charset="0"/>
                <a:cs typeface="Arial" panose="020B0604020202020204" pitchFamily="34" charset="0"/>
              </a:rPr>
              <a:t>Typically, loosely coupled compared to clusters.</a:t>
            </a:r>
          </a:p>
          <a:p>
            <a:pPr lvl="1" algn="just">
              <a:spcBef>
                <a:spcPts val="0"/>
              </a:spcBef>
            </a:pPr>
            <a:endParaRPr lang="en-US" dirty="0">
              <a:latin typeface="Arial" panose="020B0604020202020204" pitchFamily="34" charset="0"/>
              <a:cs typeface="Arial" panose="020B0604020202020204" pitchFamily="34" charset="0"/>
            </a:endParaRPr>
          </a:p>
          <a:p>
            <a:pPr algn="just">
              <a:spcBef>
                <a:spcPts val="0"/>
              </a:spcBef>
            </a:pPr>
            <a:r>
              <a:rPr lang="en-US" dirty="0">
                <a:latin typeface="Arial" panose="020B0604020202020204" pitchFamily="34" charset="0"/>
                <a:cs typeface="Arial" panose="020B0604020202020204" pitchFamily="34" charset="0"/>
              </a:rPr>
              <a:t>Cloud Computing</a:t>
            </a:r>
          </a:p>
          <a:p>
            <a:pPr lvl="1" algn="just">
              <a:spcBef>
                <a:spcPts val="0"/>
              </a:spcBef>
            </a:pPr>
            <a:r>
              <a:rPr lang="en-US" dirty="0">
                <a:latin typeface="Arial" panose="020B0604020202020204" pitchFamily="34" charset="0"/>
                <a:cs typeface="Arial" panose="020B0604020202020204" pitchFamily="34" charset="0"/>
              </a:rPr>
              <a:t>Uses virtualized distributed resources over the Internet.</a:t>
            </a:r>
          </a:p>
          <a:p>
            <a:pPr lvl="1" algn="just">
              <a:spcBef>
                <a:spcPts val="0"/>
              </a:spcBef>
            </a:pPr>
            <a:r>
              <a:rPr lang="en-US" dirty="0">
                <a:latin typeface="Arial" panose="020B0604020202020204" pitchFamily="34" charset="0"/>
                <a:cs typeface="Arial" panose="020B0604020202020204" pitchFamily="34" charset="0"/>
              </a:rPr>
              <a:t>Provides services like IaaS, PaaS, SaaS.</a:t>
            </a:r>
          </a:p>
          <a:p>
            <a:pPr lvl="1" algn="just">
              <a:spcBef>
                <a:spcPts val="0"/>
              </a:spcBef>
            </a:pPr>
            <a:r>
              <a:rPr lang="en-US" dirty="0">
                <a:latin typeface="Arial" panose="020B0604020202020204" pitchFamily="34" charset="0"/>
                <a:cs typeface="Arial" panose="020B0604020202020204" pitchFamily="34" charset="0"/>
              </a:rPr>
              <a:t>Example: AWS, Google Cloud, Microsoft Azure.</a:t>
            </a:r>
          </a:p>
          <a:p>
            <a:pPr lvl="1" algn="just">
              <a:spcBef>
                <a:spcPts val="0"/>
              </a:spcBef>
            </a:pPr>
            <a:endParaRPr lang="en-US"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4753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91F76-C7CF-6661-ABE4-8005718716F3}"/>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FC9B6B1C-B598-E184-D705-84433B506B22}"/>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Types of Distributed Systems</a:t>
            </a:r>
          </a:p>
        </p:txBody>
      </p:sp>
      <p:sp>
        <p:nvSpPr>
          <p:cNvPr id="3" name="Slide Number Placeholder 2">
            <a:extLst>
              <a:ext uri="{FF2B5EF4-FFF2-40B4-BE49-F238E27FC236}">
                <a16:creationId xmlns:a16="http://schemas.microsoft.com/office/drawing/2014/main" id="{37B96DCA-0D01-77AD-E456-533AE398CF27}"/>
              </a:ext>
            </a:extLst>
          </p:cNvPr>
          <p:cNvSpPr>
            <a:spLocks noGrp="1"/>
          </p:cNvSpPr>
          <p:nvPr>
            <p:ph type="sldNum" sz="quarter" idx="12"/>
          </p:nvPr>
        </p:nvSpPr>
        <p:spPr/>
        <p:txBody>
          <a:bodyPr/>
          <a:lstStyle/>
          <a:p>
            <a:fld id="{3485D9CA-6DAA-4C3C-A3E2-EDEA918D5F89}" type="slidenum">
              <a:rPr lang="en-US">
                <a:latin typeface="Calibri"/>
              </a:rPr>
              <a:pPr/>
              <a:t>39</a:t>
            </a:fld>
            <a:endParaRPr lang="en-US">
              <a:latin typeface="Calibri"/>
            </a:endParaRPr>
          </a:p>
        </p:txBody>
      </p:sp>
      <p:sp>
        <p:nvSpPr>
          <p:cNvPr id="12" name="Rectangle 3">
            <a:extLst>
              <a:ext uri="{FF2B5EF4-FFF2-40B4-BE49-F238E27FC236}">
                <a16:creationId xmlns:a16="http://schemas.microsoft.com/office/drawing/2014/main" id="{DA30B921-B1C7-ABDE-FE8A-609F6FF543E2}"/>
              </a:ext>
            </a:extLst>
          </p:cNvPr>
          <p:cNvSpPr txBox="1">
            <a:spLocks noChangeArrowheads="1"/>
          </p:cNvSpPr>
          <p:nvPr/>
        </p:nvSpPr>
        <p:spPr>
          <a:xfrm>
            <a:off x="632152" y="1453241"/>
            <a:ext cx="10468985"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0"/>
              </a:spcBef>
            </a:pPr>
            <a:r>
              <a:rPr lang="en-US" dirty="0">
                <a:latin typeface="Arial" panose="020B0604020202020204" pitchFamily="34" charset="0"/>
                <a:cs typeface="Arial" panose="020B0604020202020204" pitchFamily="34" charset="0"/>
              </a:rPr>
              <a:t>Peer-to-Peer (P2P) Systems</a:t>
            </a:r>
          </a:p>
          <a:p>
            <a:pPr lvl="1" algn="just">
              <a:spcBef>
                <a:spcPts val="0"/>
              </a:spcBef>
            </a:pPr>
            <a:r>
              <a:rPr lang="en-US" dirty="0">
                <a:latin typeface="Arial" panose="020B0604020202020204" pitchFamily="34" charset="0"/>
                <a:cs typeface="Arial" panose="020B0604020202020204" pitchFamily="34" charset="0"/>
              </a:rPr>
              <a:t>No central authority; all nodes are equal and communicate directly.</a:t>
            </a:r>
          </a:p>
          <a:p>
            <a:pPr lvl="1" algn="just">
              <a:spcBef>
                <a:spcPts val="0"/>
              </a:spcBef>
            </a:pPr>
            <a:r>
              <a:rPr lang="en-US" dirty="0">
                <a:latin typeface="Arial" panose="020B0604020202020204" pitchFamily="34" charset="0"/>
                <a:cs typeface="Arial" panose="020B0604020202020204" pitchFamily="34" charset="0"/>
              </a:rPr>
              <a:t>Used in file sharing, cryptocurrencies, decentralized networks.</a:t>
            </a:r>
          </a:p>
          <a:p>
            <a:pPr lvl="1" algn="just">
              <a:spcBef>
                <a:spcPts val="0"/>
              </a:spcBef>
            </a:pPr>
            <a:r>
              <a:rPr lang="en-US" dirty="0">
                <a:latin typeface="Arial" panose="020B0604020202020204" pitchFamily="34" charset="0"/>
                <a:cs typeface="Arial" panose="020B0604020202020204" pitchFamily="34" charset="0"/>
              </a:rPr>
              <a:t>Example: BitTorrent, Ethereum blockchain.</a:t>
            </a:r>
          </a:p>
          <a:p>
            <a:pPr lvl="1" algn="just">
              <a:spcBef>
                <a:spcPts val="0"/>
              </a:spcBef>
            </a:pPr>
            <a:endParaRPr lang="en-US" dirty="0">
              <a:latin typeface="Arial" panose="020B0604020202020204" pitchFamily="34" charset="0"/>
              <a:cs typeface="Arial" panose="020B0604020202020204" pitchFamily="34" charset="0"/>
            </a:endParaRPr>
          </a:p>
          <a:p>
            <a:pPr algn="just">
              <a:spcBef>
                <a:spcPts val="0"/>
              </a:spcBef>
            </a:pPr>
            <a:r>
              <a:rPr lang="en-US" dirty="0">
                <a:latin typeface="Arial" panose="020B0604020202020204" pitchFamily="34" charset="0"/>
                <a:cs typeface="Arial" panose="020B0604020202020204" pitchFamily="34" charset="0"/>
              </a:rPr>
              <a:t>Internet of Things (IoT) Systems</a:t>
            </a:r>
          </a:p>
          <a:p>
            <a:pPr lvl="1" algn="just">
              <a:spcBef>
                <a:spcPts val="0"/>
              </a:spcBef>
            </a:pPr>
            <a:r>
              <a:rPr lang="en-US" dirty="0">
                <a:latin typeface="Arial" panose="020B0604020202020204" pitchFamily="34" charset="0"/>
                <a:cs typeface="Arial" panose="020B0604020202020204" pitchFamily="34" charset="0"/>
              </a:rPr>
              <a:t>Distributed network of smart devices that process and share data.</a:t>
            </a:r>
          </a:p>
          <a:p>
            <a:pPr lvl="1" algn="just">
              <a:spcBef>
                <a:spcPts val="0"/>
              </a:spcBef>
            </a:pPr>
            <a:r>
              <a:rPr lang="en-US" dirty="0">
                <a:latin typeface="Arial" panose="020B0604020202020204" pitchFamily="34" charset="0"/>
                <a:cs typeface="Arial" panose="020B0604020202020204" pitchFamily="34" charset="0"/>
              </a:rPr>
              <a:t>Uses Edge &amp; Fog Computing to process data closer to the source.</a:t>
            </a:r>
          </a:p>
          <a:p>
            <a:pPr lvl="1" algn="just">
              <a:spcBef>
                <a:spcPts val="0"/>
              </a:spcBef>
            </a:pPr>
            <a:r>
              <a:rPr lang="en-US" dirty="0">
                <a:latin typeface="Arial" panose="020B0604020202020204" pitchFamily="34" charset="0"/>
                <a:cs typeface="Arial" panose="020B0604020202020204" pitchFamily="34" charset="0"/>
              </a:rPr>
              <a:t>Example: Smart Cities, Industrial IoT.</a:t>
            </a:r>
          </a:p>
          <a:p>
            <a:pPr marL="411480" lvl="1" indent="0" algn="just">
              <a:spcBef>
                <a:spcPts val="0"/>
              </a:spcBef>
              <a:buNone/>
            </a:pPr>
            <a:endParaRPr lang="en-US"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89934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Motivating Parallelism</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4</a:t>
            </a:fld>
            <a:endParaRPr lang="en-US">
              <a:latin typeface="Calibri"/>
            </a:endParaRPr>
          </a:p>
        </p:txBody>
      </p:sp>
      <p:sp>
        <p:nvSpPr>
          <p:cNvPr id="12" name="Rectangle 3">
            <a:extLst>
              <a:ext uri="{FF2B5EF4-FFF2-40B4-BE49-F238E27FC236}">
                <a16:creationId xmlns:a16="http://schemas.microsoft.com/office/drawing/2014/main" id="{A773B303-CEA4-39FE-8190-A77ECCC638B8}"/>
              </a:ext>
            </a:extLst>
          </p:cNvPr>
          <p:cNvSpPr txBox="1">
            <a:spLocks noChangeArrowheads="1"/>
          </p:cNvSpPr>
          <p:nvPr/>
        </p:nvSpPr>
        <p:spPr>
          <a:xfrm>
            <a:off x="632150" y="1453241"/>
            <a:ext cx="10463741" cy="5292333"/>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The role of parallelism in accelerating computing speeds has been recognized for several decades</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Its role in providing multiplicity of </a:t>
            </a:r>
            <a:r>
              <a:rPr lang="en-US" dirty="0" err="1">
                <a:latin typeface="Arial" panose="020B0604020202020204" pitchFamily="34" charset="0"/>
                <a:cs typeface="Arial" panose="020B0604020202020204" pitchFamily="34" charset="0"/>
              </a:rPr>
              <a:t>datapaths</a:t>
            </a:r>
            <a:r>
              <a:rPr lang="en-US" dirty="0">
                <a:latin typeface="Arial" panose="020B0604020202020204" pitchFamily="34" charset="0"/>
                <a:cs typeface="Arial" panose="020B0604020202020204" pitchFamily="34" charset="0"/>
              </a:rPr>
              <a:t> and increased access to storage elements has been significant in commercial applications.</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scalable performance and lower cost of parallel platforms is reflected in the wide variety of applications</a:t>
            </a:r>
          </a:p>
        </p:txBody>
      </p:sp>
    </p:spTree>
    <p:custDataLst>
      <p:tags r:id="rId1"/>
    </p:custDataLst>
    <p:extLst>
      <p:ext uri="{BB962C8B-B14F-4D97-AF65-F5344CB8AC3E}">
        <p14:creationId xmlns:p14="http://schemas.microsoft.com/office/powerpoint/2010/main" val="3673589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A89AF-80C6-080B-DA55-D19245C6A700}"/>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207D8777-DD50-EF28-EACB-50D19112F0E9}"/>
              </a:ext>
            </a:extLst>
          </p:cNvPr>
          <p:cNvSpPr>
            <a:spLocks noGrp="1" noChangeArrowheads="1"/>
          </p:cNvSpPr>
          <p:nvPr>
            <p:ph type="title"/>
          </p:nvPr>
        </p:nvSpPr>
        <p:spPr>
          <a:xfrm>
            <a:off x="764620" y="554038"/>
            <a:ext cx="10332720" cy="407507"/>
          </a:xfrm>
        </p:spPr>
        <p:txBody>
          <a:bodyPr/>
          <a:lstStyle/>
          <a:p>
            <a:r>
              <a:rPr lang="en-US" sz="4000" dirty="0">
                <a:latin typeface="Arial" panose="020B0604020202020204" pitchFamily="34" charset="0"/>
                <a:cs typeface="Arial" panose="020B0604020202020204" pitchFamily="34" charset="0"/>
              </a:rPr>
              <a:t>Comparison of Parallel vs. Distributed Systems</a:t>
            </a:r>
          </a:p>
        </p:txBody>
      </p:sp>
      <p:sp>
        <p:nvSpPr>
          <p:cNvPr id="3" name="Slide Number Placeholder 2">
            <a:extLst>
              <a:ext uri="{FF2B5EF4-FFF2-40B4-BE49-F238E27FC236}">
                <a16:creationId xmlns:a16="http://schemas.microsoft.com/office/drawing/2014/main" id="{D633AE48-5034-5551-975D-55917AEBCA56}"/>
              </a:ext>
            </a:extLst>
          </p:cNvPr>
          <p:cNvSpPr>
            <a:spLocks noGrp="1"/>
          </p:cNvSpPr>
          <p:nvPr>
            <p:ph type="sldNum" sz="quarter" idx="12"/>
          </p:nvPr>
        </p:nvSpPr>
        <p:spPr/>
        <p:txBody>
          <a:bodyPr/>
          <a:lstStyle/>
          <a:p>
            <a:fld id="{3485D9CA-6DAA-4C3C-A3E2-EDEA918D5F89}" type="slidenum">
              <a:rPr lang="en-US">
                <a:latin typeface="Calibri"/>
              </a:rPr>
              <a:pPr/>
              <a:t>40</a:t>
            </a:fld>
            <a:endParaRPr lang="en-US">
              <a:latin typeface="Calibri"/>
            </a:endParaRPr>
          </a:p>
        </p:txBody>
      </p:sp>
      <p:graphicFrame>
        <p:nvGraphicFramePr>
          <p:cNvPr id="2" name="Table 1">
            <a:extLst>
              <a:ext uri="{FF2B5EF4-FFF2-40B4-BE49-F238E27FC236}">
                <a16:creationId xmlns:a16="http://schemas.microsoft.com/office/drawing/2014/main" id="{73CF294D-7D4E-A8D3-2E1A-5E25028CF470}"/>
              </a:ext>
            </a:extLst>
          </p:cNvPr>
          <p:cNvGraphicFramePr>
            <a:graphicFrameLocks noGrp="1"/>
          </p:cNvGraphicFramePr>
          <p:nvPr>
            <p:extLst>
              <p:ext uri="{D42A27DB-BD31-4B8C-83A1-F6EECF244321}">
                <p14:modId xmlns:p14="http://schemas.microsoft.com/office/powerpoint/2010/main" val="1434087173"/>
              </p:ext>
            </p:extLst>
          </p:nvPr>
        </p:nvGraphicFramePr>
        <p:xfrm>
          <a:off x="1213853" y="2103120"/>
          <a:ext cx="9144000" cy="26517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977038123"/>
                    </a:ext>
                  </a:extLst>
                </a:gridCol>
                <a:gridCol w="3048000">
                  <a:extLst>
                    <a:ext uri="{9D8B030D-6E8A-4147-A177-3AD203B41FA5}">
                      <a16:colId xmlns:a16="http://schemas.microsoft.com/office/drawing/2014/main" val="3063747103"/>
                    </a:ext>
                  </a:extLst>
                </a:gridCol>
                <a:gridCol w="3048000">
                  <a:extLst>
                    <a:ext uri="{9D8B030D-6E8A-4147-A177-3AD203B41FA5}">
                      <a16:colId xmlns:a16="http://schemas.microsoft.com/office/drawing/2014/main" val="3445474110"/>
                    </a:ext>
                  </a:extLst>
                </a:gridCol>
              </a:tblGrid>
              <a:tr h="441960">
                <a:tc>
                  <a:txBody>
                    <a:bodyPr/>
                    <a:lstStyle/>
                    <a:p>
                      <a:pPr algn="ctr"/>
                      <a:r>
                        <a:rPr lang="en-US"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Parallel Systems</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Distributed Systems</a:t>
                      </a:r>
                    </a:p>
                  </a:txBody>
                  <a:tcPr anchor="ctr"/>
                </a:tc>
                <a:extLst>
                  <a:ext uri="{0D108BD9-81ED-4DB2-BD59-A6C34878D82A}">
                    <a16:rowId xmlns:a16="http://schemas.microsoft.com/office/drawing/2014/main" val="3851961182"/>
                  </a:ext>
                </a:extLst>
              </a:tr>
              <a:tr h="441960">
                <a:tc>
                  <a:txBody>
                    <a:bodyPr/>
                    <a:lstStyle/>
                    <a:p>
                      <a:pPr algn="ctr"/>
                      <a:r>
                        <a:rPr lang="en-US" dirty="0">
                          <a:solidFill>
                            <a:schemeClr val="tx1"/>
                          </a:solidFill>
                          <a:latin typeface="Arial" panose="020B0604020202020204" pitchFamily="34" charset="0"/>
                          <a:cs typeface="Arial" panose="020B0604020202020204" pitchFamily="34" charset="0"/>
                        </a:rPr>
                        <a:t>Memory Sharing</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Shared or Distributed</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Completely Distributed</a:t>
                      </a:r>
                    </a:p>
                  </a:txBody>
                  <a:tcPr anchor="ctr"/>
                </a:tc>
                <a:extLst>
                  <a:ext uri="{0D108BD9-81ED-4DB2-BD59-A6C34878D82A}">
                    <a16:rowId xmlns:a16="http://schemas.microsoft.com/office/drawing/2014/main" val="2017148664"/>
                  </a:ext>
                </a:extLst>
              </a:tr>
              <a:tr h="441960">
                <a:tc>
                  <a:txBody>
                    <a:bodyPr/>
                    <a:lstStyle/>
                    <a:p>
                      <a:pPr algn="ctr"/>
                      <a:r>
                        <a:rPr lang="en-US" dirty="0">
                          <a:solidFill>
                            <a:schemeClr val="tx1"/>
                          </a:solidFill>
                          <a:latin typeface="Arial" panose="020B0604020202020204" pitchFamily="34" charset="0"/>
                          <a:cs typeface="Arial" panose="020B0604020202020204" pitchFamily="34" charset="0"/>
                        </a:rPr>
                        <a:t>Communication</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Fast, Low Latency</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Uses Networks (LAN/WAN)</a:t>
                      </a:r>
                    </a:p>
                  </a:txBody>
                  <a:tcPr anchor="ctr"/>
                </a:tc>
                <a:extLst>
                  <a:ext uri="{0D108BD9-81ED-4DB2-BD59-A6C34878D82A}">
                    <a16:rowId xmlns:a16="http://schemas.microsoft.com/office/drawing/2014/main" val="1969238438"/>
                  </a:ext>
                </a:extLst>
              </a:tr>
              <a:tr h="441960">
                <a:tc>
                  <a:txBody>
                    <a:bodyPr/>
                    <a:lstStyle/>
                    <a:p>
                      <a:pPr algn="ctr"/>
                      <a:r>
                        <a:rPr lang="en-US" dirty="0">
                          <a:solidFill>
                            <a:schemeClr val="tx1"/>
                          </a:solidFill>
                          <a:latin typeface="Arial" panose="020B0604020202020204" pitchFamily="34" charset="0"/>
                          <a:cs typeface="Arial" panose="020B0604020202020204" pitchFamily="34" charset="0"/>
                        </a:rPr>
                        <a:t>Scalability</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Limited</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Highly Scalable</a:t>
                      </a:r>
                    </a:p>
                  </a:txBody>
                  <a:tcPr anchor="ctr"/>
                </a:tc>
                <a:extLst>
                  <a:ext uri="{0D108BD9-81ED-4DB2-BD59-A6C34878D82A}">
                    <a16:rowId xmlns:a16="http://schemas.microsoft.com/office/drawing/2014/main" val="3677901439"/>
                  </a:ext>
                </a:extLst>
              </a:tr>
              <a:tr h="441960">
                <a:tc>
                  <a:txBody>
                    <a:bodyPr/>
                    <a:lstStyle/>
                    <a:p>
                      <a:pPr algn="ctr"/>
                      <a:r>
                        <a:rPr lang="en-US" dirty="0">
                          <a:solidFill>
                            <a:schemeClr val="tx1"/>
                          </a:solidFill>
                          <a:latin typeface="Arial" panose="020B0604020202020204" pitchFamily="34" charset="0"/>
                          <a:cs typeface="Arial" panose="020B0604020202020204" pitchFamily="34" charset="0"/>
                        </a:rPr>
                        <a:t>Fault Tolerance</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Lower</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Higher</a:t>
                      </a:r>
                    </a:p>
                  </a:txBody>
                  <a:tcPr anchor="ctr"/>
                </a:tc>
                <a:extLst>
                  <a:ext uri="{0D108BD9-81ED-4DB2-BD59-A6C34878D82A}">
                    <a16:rowId xmlns:a16="http://schemas.microsoft.com/office/drawing/2014/main" val="413315639"/>
                  </a:ext>
                </a:extLst>
              </a:tr>
              <a:tr h="441960">
                <a:tc>
                  <a:txBody>
                    <a:bodyPr/>
                    <a:lstStyle/>
                    <a:p>
                      <a:pPr algn="ctr"/>
                      <a:r>
                        <a:rPr lang="en-US" dirty="0">
                          <a:solidFill>
                            <a:schemeClr val="tx1"/>
                          </a:solidFill>
                          <a:latin typeface="Arial" panose="020B0604020202020204" pitchFamily="34" charset="0"/>
                          <a:cs typeface="Arial" panose="020B0604020202020204" pitchFamily="34" charset="0"/>
                        </a:rPr>
                        <a:t>Use Cases</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HPC, Scientific Simulations</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Cloud, IoT, Big Data</a:t>
                      </a:r>
                    </a:p>
                  </a:txBody>
                  <a:tcPr anchor="ctr"/>
                </a:tc>
                <a:extLst>
                  <a:ext uri="{0D108BD9-81ED-4DB2-BD59-A6C34878D82A}">
                    <a16:rowId xmlns:a16="http://schemas.microsoft.com/office/drawing/2014/main" val="2088291382"/>
                  </a:ext>
                </a:extLst>
              </a:tr>
            </a:tbl>
          </a:graphicData>
        </a:graphic>
      </p:graphicFrame>
    </p:spTree>
    <p:custDataLst>
      <p:tags r:id="rId1"/>
    </p:custDataLst>
    <p:extLst>
      <p:ext uri="{BB962C8B-B14F-4D97-AF65-F5344CB8AC3E}">
        <p14:creationId xmlns:p14="http://schemas.microsoft.com/office/powerpoint/2010/main" val="2939910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3E982-E5B6-AC46-1040-4B3A10333682}"/>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0A81A515-3769-7490-E18B-48FE8F056275}"/>
              </a:ext>
            </a:extLst>
          </p:cNvPr>
          <p:cNvSpPr>
            <a:spLocks noGrp="1" noChangeArrowheads="1"/>
          </p:cNvSpPr>
          <p:nvPr>
            <p:ph type="title"/>
          </p:nvPr>
        </p:nvSpPr>
        <p:spPr>
          <a:xfrm>
            <a:off x="764620" y="554038"/>
            <a:ext cx="10149840" cy="407507"/>
          </a:xfrm>
        </p:spPr>
        <p:txBody>
          <a:bodyPr/>
          <a:lstStyle/>
          <a:p>
            <a:r>
              <a:rPr lang="en-US" sz="3600" dirty="0">
                <a:latin typeface="Arial" panose="020B0604020202020204" pitchFamily="34" charset="0"/>
                <a:cs typeface="Arial" panose="020B0604020202020204" pitchFamily="34" charset="0"/>
              </a:rPr>
              <a:t>Enabling Technologies for PDC</a:t>
            </a:r>
            <a:endParaRPr lang="en-US" sz="40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E57BB7C6-2374-9A79-653B-DCA0F85A3E74}"/>
              </a:ext>
            </a:extLst>
          </p:cNvPr>
          <p:cNvSpPr>
            <a:spLocks noGrp="1"/>
          </p:cNvSpPr>
          <p:nvPr>
            <p:ph type="sldNum" sz="quarter" idx="12"/>
          </p:nvPr>
        </p:nvSpPr>
        <p:spPr/>
        <p:txBody>
          <a:bodyPr/>
          <a:lstStyle/>
          <a:p>
            <a:fld id="{3485D9CA-6DAA-4C3C-A3E2-EDEA918D5F89}" type="slidenum">
              <a:rPr lang="en-US">
                <a:latin typeface="Calibri"/>
              </a:rPr>
              <a:pPr/>
              <a:t>41</a:t>
            </a:fld>
            <a:endParaRPr lang="en-US">
              <a:latin typeface="Calibri"/>
            </a:endParaRPr>
          </a:p>
        </p:txBody>
      </p:sp>
      <p:sp>
        <p:nvSpPr>
          <p:cNvPr id="12" name="Rectangle 3">
            <a:extLst>
              <a:ext uri="{FF2B5EF4-FFF2-40B4-BE49-F238E27FC236}">
                <a16:creationId xmlns:a16="http://schemas.microsoft.com/office/drawing/2014/main" id="{AB7B1E0B-D82C-ACA2-C34A-5C8AEB41496F}"/>
              </a:ext>
            </a:extLst>
          </p:cNvPr>
          <p:cNvSpPr txBox="1">
            <a:spLocks noChangeArrowheads="1"/>
          </p:cNvSpPr>
          <p:nvPr/>
        </p:nvSpPr>
        <p:spPr>
          <a:xfrm>
            <a:off x="632151" y="1453242"/>
            <a:ext cx="10436902" cy="5404758"/>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600"/>
              </a:spcBef>
            </a:pPr>
            <a:r>
              <a:rPr lang="en-US" b="1" dirty="0">
                <a:solidFill>
                  <a:srgbClr val="FF0000"/>
                </a:solidFill>
                <a:latin typeface="Arial" panose="020B0604020202020204" pitchFamily="34" charset="0"/>
                <a:cs typeface="Arial" panose="020B0604020202020204" pitchFamily="34" charset="0"/>
              </a:rPr>
              <a:t>Hardware:</a:t>
            </a:r>
            <a:r>
              <a:rPr lang="en-US" dirty="0">
                <a:latin typeface="Arial" panose="020B0604020202020204" pitchFamily="34" charset="0"/>
                <a:cs typeface="Arial" panose="020B0604020202020204" pitchFamily="34" charset="0"/>
              </a:rPr>
              <a:t> </a:t>
            </a:r>
          </a:p>
          <a:p>
            <a:pPr lvl="1" algn="just">
              <a:spcBef>
                <a:spcPts val="600"/>
              </a:spcBef>
            </a:pPr>
            <a:r>
              <a:rPr lang="en-US" dirty="0">
                <a:latin typeface="Arial" panose="020B0604020202020204" pitchFamily="34" charset="0"/>
                <a:cs typeface="Arial" panose="020B0604020202020204" pitchFamily="34" charset="0"/>
              </a:rPr>
              <a:t>Multicore Processors </a:t>
            </a:r>
          </a:p>
          <a:p>
            <a:pPr lvl="2" algn="just">
              <a:spcBef>
                <a:spcPts val="600"/>
              </a:spcBef>
            </a:pPr>
            <a:r>
              <a:rPr lang="en-US" dirty="0">
                <a:latin typeface="Arial" panose="020B0604020202020204" pitchFamily="34" charset="0"/>
                <a:cs typeface="Arial" panose="020B0604020202020204" pitchFamily="34" charset="0"/>
              </a:rPr>
              <a:t>CPUs with multiple cores for parallel execution (e.g., Intel Xeon, AMD Ryzen).</a:t>
            </a:r>
          </a:p>
          <a:p>
            <a:pPr lvl="1" algn="just">
              <a:spcBef>
                <a:spcPts val="600"/>
              </a:spcBef>
            </a:pPr>
            <a:endParaRPr lang="en-US" sz="1200" dirty="0">
              <a:latin typeface="Arial" panose="020B0604020202020204" pitchFamily="34" charset="0"/>
              <a:cs typeface="Arial" panose="020B0604020202020204" pitchFamily="34" charset="0"/>
            </a:endParaRPr>
          </a:p>
          <a:p>
            <a:pPr lvl="1" algn="just">
              <a:spcBef>
                <a:spcPts val="600"/>
              </a:spcBef>
            </a:pPr>
            <a:r>
              <a:rPr lang="en-US" dirty="0">
                <a:latin typeface="Arial" panose="020B0604020202020204" pitchFamily="34" charset="0"/>
                <a:cs typeface="Arial" panose="020B0604020202020204" pitchFamily="34" charset="0"/>
              </a:rPr>
              <a:t>GPUs (Graphics Processing Units)</a:t>
            </a:r>
          </a:p>
          <a:p>
            <a:pPr lvl="2" algn="just">
              <a:spcBef>
                <a:spcPts val="600"/>
              </a:spcBef>
            </a:pPr>
            <a:r>
              <a:rPr lang="en-US" dirty="0">
                <a:latin typeface="Arial" panose="020B0604020202020204" pitchFamily="34" charset="0"/>
                <a:cs typeface="Arial" panose="020B0604020202020204" pitchFamily="34" charset="0"/>
              </a:rPr>
              <a:t>Parallel execution of thousands of threads (e.g., NVIDIA CUDA, AMD </a:t>
            </a:r>
            <a:r>
              <a:rPr lang="en-US" dirty="0" err="1">
                <a:latin typeface="Arial" panose="020B0604020202020204" pitchFamily="34" charset="0"/>
                <a:cs typeface="Arial" panose="020B0604020202020204" pitchFamily="34" charset="0"/>
              </a:rPr>
              <a:t>ROCm</a:t>
            </a:r>
            <a:r>
              <a:rPr lang="en-US" dirty="0">
                <a:latin typeface="Arial" panose="020B0604020202020204" pitchFamily="34" charset="0"/>
                <a:cs typeface="Arial" panose="020B0604020202020204" pitchFamily="34" charset="0"/>
              </a:rPr>
              <a:t>).</a:t>
            </a:r>
          </a:p>
          <a:p>
            <a:pPr lvl="1" algn="just">
              <a:spcBef>
                <a:spcPts val="600"/>
              </a:spcBef>
            </a:pPr>
            <a:endParaRPr lang="en-US" sz="1200" dirty="0">
              <a:latin typeface="Arial" panose="020B0604020202020204" pitchFamily="34" charset="0"/>
              <a:cs typeface="Arial" panose="020B0604020202020204" pitchFamily="34" charset="0"/>
            </a:endParaRPr>
          </a:p>
          <a:p>
            <a:pPr lvl="1" algn="just">
              <a:spcBef>
                <a:spcPts val="600"/>
              </a:spcBef>
            </a:pPr>
            <a:r>
              <a:rPr lang="en-US" dirty="0">
                <a:latin typeface="Arial" panose="020B0604020202020204" pitchFamily="34" charset="0"/>
                <a:cs typeface="Arial" panose="020B0604020202020204" pitchFamily="34" charset="0"/>
              </a:rPr>
              <a:t>FPGAs (Field-Programmable Gate Arrays)</a:t>
            </a:r>
          </a:p>
          <a:p>
            <a:pPr lvl="2" algn="just">
              <a:spcBef>
                <a:spcPts val="600"/>
              </a:spcBef>
            </a:pPr>
            <a:r>
              <a:rPr lang="en-US" dirty="0">
                <a:latin typeface="Arial" panose="020B0604020202020204" pitchFamily="34" charset="0"/>
                <a:cs typeface="Arial" panose="020B0604020202020204" pitchFamily="34" charset="0"/>
              </a:rPr>
              <a:t>Hardware acceleration for parallel tasks (e.g., Xilinx, Intel FPGA).</a:t>
            </a:r>
          </a:p>
          <a:p>
            <a:pPr lvl="1" algn="just">
              <a:spcBef>
                <a:spcPts val="600"/>
              </a:spcBef>
            </a:pPr>
            <a:endParaRPr lang="en-US" sz="1200" dirty="0">
              <a:latin typeface="Arial" panose="020B0604020202020204" pitchFamily="34" charset="0"/>
              <a:cs typeface="Arial" panose="020B0604020202020204" pitchFamily="34" charset="0"/>
            </a:endParaRPr>
          </a:p>
          <a:p>
            <a:pPr lvl="1" algn="just">
              <a:spcBef>
                <a:spcPts val="600"/>
              </a:spcBef>
            </a:pPr>
            <a:r>
              <a:rPr lang="en-US" dirty="0">
                <a:latin typeface="Arial" panose="020B0604020202020204" pitchFamily="34" charset="0"/>
                <a:cs typeface="Arial" panose="020B0604020202020204" pitchFamily="34" charset="0"/>
              </a:rPr>
              <a:t>High-Speed Networks </a:t>
            </a:r>
          </a:p>
          <a:p>
            <a:pPr lvl="2" algn="just">
              <a:spcBef>
                <a:spcPts val="600"/>
              </a:spcBef>
            </a:pPr>
            <a:r>
              <a:rPr lang="en-US" dirty="0">
                <a:latin typeface="Arial" panose="020B0604020202020204" pitchFamily="34" charset="0"/>
                <a:cs typeface="Arial" panose="020B0604020202020204" pitchFamily="34" charset="0"/>
              </a:rPr>
              <a:t>InfiniBand, Ethernet, RDMA for fast inter-node communication.</a:t>
            </a:r>
          </a:p>
          <a:p>
            <a:pPr lvl="1" algn="just">
              <a:spcBef>
                <a:spcPts val="600"/>
              </a:spcBef>
            </a:pPr>
            <a:endParaRPr lang="en-US" sz="1200" dirty="0">
              <a:latin typeface="Arial" panose="020B0604020202020204" pitchFamily="34" charset="0"/>
              <a:cs typeface="Arial" panose="020B0604020202020204" pitchFamily="34" charset="0"/>
            </a:endParaRPr>
          </a:p>
          <a:p>
            <a:pPr lvl="1" algn="just">
              <a:spcBef>
                <a:spcPts val="600"/>
              </a:spcBef>
            </a:pPr>
            <a:r>
              <a:rPr lang="en-US" dirty="0">
                <a:latin typeface="Arial" panose="020B0604020202020204" pitchFamily="34" charset="0"/>
                <a:cs typeface="Arial" panose="020B0604020202020204" pitchFamily="34" charset="0"/>
              </a:rPr>
              <a:t>Storage Technologies</a:t>
            </a:r>
          </a:p>
          <a:p>
            <a:pPr lvl="2" algn="just">
              <a:spcBef>
                <a:spcPts val="600"/>
              </a:spcBef>
            </a:pPr>
            <a:r>
              <a:rPr lang="en-US" dirty="0">
                <a:latin typeface="Arial" panose="020B0604020202020204" pitchFamily="34" charset="0"/>
                <a:cs typeface="Arial" panose="020B0604020202020204" pitchFamily="34" charset="0"/>
              </a:rPr>
              <a:t>HDFS, </a:t>
            </a:r>
            <a:r>
              <a:rPr lang="en-US" dirty="0" err="1">
                <a:latin typeface="Arial" panose="020B0604020202020204" pitchFamily="34" charset="0"/>
                <a:cs typeface="Arial" panose="020B0604020202020204" pitchFamily="34" charset="0"/>
              </a:rPr>
              <a:t>NVMe</a:t>
            </a:r>
            <a:r>
              <a:rPr lang="en-US" dirty="0">
                <a:latin typeface="Arial" panose="020B0604020202020204" pitchFamily="34" charset="0"/>
                <a:cs typeface="Arial" panose="020B0604020202020204" pitchFamily="34" charset="0"/>
              </a:rPr>
              <a:t>, Object Storage for distributed data access.</a:t>
            </a:r>
          </a:p>
        </p:txBody>
      </p:sp>
    </p:spTree>
    <p:custDataLst>
      <p:tags r:id="rId1"/>
    </p:custDataLst>
    <p:extLst>
      <p:ext uri="{BB962C8B-B14F-4D97-AF65-F5344CB8AC3E}">
        <p14:creationId xmlns:p14="http://schemas.microsoft.com/office/powerpoint/2010/main" val="1665852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9E02B-207B-80A7-2337-FECDA064EC8E}"/>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09E006F6-1129-5C53-C52D-91DDE3D0613F}"/>
              </a:ext>
            </a:extLst>
          </p:cNvPr>
          <p:cNvSpPr>
            <a:spLocks noGrp="1" noChangeArrowheads="1"/>
          </p:cNvSpPr>
          <p:nvPr>
            <p:ph type="title"/>
          </p:nvPr>
        </p:nvSpPr>
        <p:spPr>
          <a:xfrm>
            <a:off x="764620" y="554038"/>
            <a:ext cx="10149840" cy="407507"/>
          </a:xfrm>
        </p:spPr>
        <p:txBody>
          <a:bodyPr/>
          <a:lstStyle/>
          <a:p>
            <a:r>
              <a:rPr lang="en-US" sz="3600" dirty="0">
                <a:latin typeface="Arial" panose="020B0604020202020204" pitchFamily="34" charset="0"/>
                <a:cs typeface="Arial" panose="020B0604020202020204" pitchFamily="34" charset="0"/>
              </a:rPr>
              <a:t>Enabling Technologies for PDC</a:t>
            </a:r>
            <a:endParaRPr lang="en-US" sz="40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14FF5ACE-0DD2-921C-66B4-BBDDAA6FEFE4}"/>
              </a:ext>
            </a:extLst>
          </p:cNvPr>
          <p:cNvSpPr>
            <a:spLocks noGrp="1"/>
          </p:cNvSpPr>
          <p:nvPr>
            <p:ph type="sldNum" sz="quarter" idx="12"/>
          </p:nvPr>
        </p:nvSpPr>
        <p:spPr/>
        <p:txBody>
          <a:bodyPr/>
          <a:lstStyle/>
          <a:p>
            <a:fld id="{3485D9CA-6DAA-4C3C-A3E2-EDEA918D5F89}" type="slidenum">
              <a:rPr lang="en-US">
                <a:latin typeface="Calibri"/>
              </a:rPr>
              <a:pPr/>
              <a:t>42</a:t>
            </a:fld>
            <a:endParaRPr lang="en-US">
              <a:latin typeface="Calibri"/>
            </a:endParaRPr>
          </a:p>
        </p:txBody>
      </p:sp>
      <p:sp>
        <p:nvSpPr>
          <p:cNvPr id="12" name="Rectangle 3">
            <a:extLst>
              <a:ext uri="{FF2B5EF4-FFF2-40B4-BE49-F238E27FC236}">
                <a16:creationId xmlns:a16="http://schemas.microsoft.com/office/drawing/2014/main" id="{58C79ADD-35B1-46C4-162A-431F0A540052}"/>
              </a:ext>
            </a:extLst>
          </p:cNvPr>
          <p:cNvSpPr txBox="1">
            <a:spLocks noChangeArrowheads="1"/>
          </p:cNvSpPr>
          <p:nvPr/>
        </p:nvSpPr>
        <p:spPr>
          <a:xfrm>
            <a:off x="632151" y="1453242"/>
            <a:ext cx="10436902" cy="5404758"/>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600"/>
              </a:spcBef>
            </a:pPr>
            <a:r>
              <a:rPr lang="en-US" b="1" dirty="0">
                <a:solidFill>
                  <a:srgbClr val="FF0000"/>
                </a:solidFill>
                <a:latin typeface="Arial" panose="020B0604020202020204" pitchFamily="34" charset="0"/>
                <a:cs typeface="Arial" panose="020B0604020202020204" pitchFamily="34" charset="0"/>
              </a:rPr>
              <a:t>Middleware and Communication:</a:t>
            </a:r>
            <a:r>
              <a:rPr lang="en-US" dirty="0">
                <a:latin typeface="Arial" panose="020B0604020202020204" pitchFamily="34" charset="0"/>
                <a:cs typeface="Arial" panose="020B0604020202020204" pitchFamily="34" charset="0"/>
              </a:rPr>
              <a:t> </a:t>
            </a:r>
          </a:p>
          <a:p>
            <a:pPr lvl="1" algn="just">
              <a:spcBef>
                <a:spcPts val="600"/>
              </a:spcBef>
            </a:pPr>
            <a:r>
              <a:rPr lang="en-US" dirty="0">
                <a:latin typeface="Arial" panose="020B0604020202020204" pitchFamily="34" charset="0"/>
                <a:cs typeface="Arial" panose="020B0604020202020204" pitchFamily="34" charset="0"/>
              </a:rPr>
              <a:t>Message Passing Interface (MPI) </a:t>
            </a:r>
          </a:p>
          <a:p>
            <a:pPr lvl="2" algn="just">
              <a:spcBef>
                <a:spcPts val="600"/>
              </a:spcBef>
            </a:pPr>
            <a:r>
              <a:rPr lang="en-US" dirty="0">
                <a:latin typeface="Arial" panose="020B0604020202020204" pitchFamily="34" charset="0"/>
                <a:cs typeface="Arial" panose="020B0604020202020204" pitchFamily="34" charset="0"/>
              </a:rPr>
              <a:t>Standard for distributed computing communication (e.g., </a:t>
            </a:r>
            <a:r>
              <a:rPr lang="en-US" dirty="0" err="1">
                <a:latin typeface="Arial" panose="020B0604020202020204" pitchFamily="34" charset="0"/>
                <a:cs typeface="Arial" panose="020B0604020202020204" pitchFamily="34" charset="0"/>
              </a:rPr>
              <a:t>OpenMPI</a:t>
            </a:r>
            <a:r>
              <a:rPr lang="en-US" dirty="0">
                <a:latin typeface="Arial" panose="020B0604020202020204" pitchFamily="34" charset="0"/>
                <a:cs typeface="Arial" panose="020B0604020202020204" pitchFamily="34" charset="0"/>
              </a:rPr>
              <a:t>, MPICH).</a:t>
            </a:r>
          </a:p>
          <a:p>
            <a:pPr lvl="1" algn="just">
              <a:spcBef>
                <a:spcPts val="600"/>
              </a:spcBef>
            </a:pPr>
            <a:endParaRPr lang="en-US" sz="1200" dirty="0">
              <a:latin typeface="Arial" panose="020B0604020202020204" pitchFamily="34" charset="0"/>
              <a:cs typeface="Arial" panose="020B0604020202020204" pitchFamily="34" charset="0"/>
            </a:endParaRPr>
          </a:p>
          <a:p>
            <a:pPr lvl="1" algn="just">
              <a:spcBef>
                <a:spcPts val="600"/>
              </a:spcBef>
            </a:pPr>
            <a:r>
              <a:rPr lang="en-US" dirty="0">
                <a:latin typeface="Arial" panose="020B0604020202020204" pitchFamily="34" charset="0"/>
                <a:cs typeface="Arial" panose="020B0604020202020204" pitchFamily="34" charset="0"/>
              </a:rPr>
              <a:t>Remote Procedure Call (RPC)</a:t>
            </a:r>
          </a:p>
          <a:p>
            <a:pPr lvl="2" algn="just">
              <a:spcBef>
                <a:spcPts val="600"/>
              </a:spcBef>
            </a:pPr>
            <a:r>
              <a:rPr lang="en-US" dirty="0">
                <a:latin typeface="Arial" panose="020B0604020202020204" pitchFamily="34" charset="0"/>
                <a:cs typeface="Arial" panose="020B0604020202020204" pitchFamily="34" charset="0"/>
              </a:rPr>
              <a:t>Enables function calls between distributed systems (e.g., </a:t>
            </a:r>
            <a:r>
              <a:rPr lang="en-US" dirty="0" err="1">
                <a:latin typeface="Arial" panose="020B0604020202020204" pitchFamily="34" charset="0"/>
                <a:cs typeface="Arial" panose="020B0604020202020204" pitchFamily="34" charset="0"/>
              </a:rPr>
              <a:t>gRPC</a:t>
            </a:r>
            <a:r>
              <a:rPr lang="en-US" dirty="0">
                <a:latin typeface="Arial" panose="020B0604020202020204" pitchFamily="34" charset="0"/>
                <a:cs typeface="Arial" panose="020B0604020202020204" pitchFamily="34" charset="0"/>
              </a:rPr>
              <a:t>, Thrift).</a:t>
            </a:r>
          </a:p>
          <a:p>
            <a:pPr lvl="1" algn="just">
              <a:spcBef>
                <a:spcPts val="600"/>
              </a:spcBef>
            </a:pPr>
            <a:endParaRPr lang="en-US" sz="1200" dirty="0">
              <a:latin typeface="Arial" panose="020B0604020202020204" pitchFamily="34" charset="0"/>
              <a:cs typeface="Arial" panose="020B0604020202020204" pitchFamily="34" charset="0"/>
            </a:endParaRPr>
          </a:p>
          <a:p>
            <a:pPr lvl="1" algn="just">
              <a:spcBef>
                <a:spcPts val="600"/>
              </a:spcBef>
            </a:pPr>
            <a:r>
              <a:rPr lang="en-US" dirty="0">
                <a:latin typeface="Arial" panose="020B0604020202020204" pitchFamily="34" charset="0"/>
                <a:cs typeface="Arial" panose="020B0604020202020204" pitchFamily="34" charset="0"/>
              </a:rPr>
              <a:t>Distributed File Systems</a:t>
            </a:r>
          </a:p>
          <a:p>
            <a:pPr lvl="2" algn="just">
              <a:spcBef>
                <a:spcPts val="600"/>
              </a:spcBef>
            </a:pPr>
            <a:r>
              <a:rPr lang="en-US" dirty="0">
                <a:latin typeface="Arial" panose="020B0604020202020204" pitchFamily="34" charset="0"/>
                <a:cs typeface="Arial" panose="020B0604020202020204" pitchFamily="34" charset="0"/>
              </a:rPr>
              <a:t>HDFS, Google File System (GFS), </a:t>
            </a:r>
            <a:r>
              <a:rPr lang="en-US" dirty="0" err="1">
                <a:latin typeface="Arial" panose="020B0604020202020204" pitchFamily="34" charset="0"/>
                <a:cs typeface="Arial" panose="020B0604020202020204" pitchFamily="34" charset="0"/>
              </a:rPr>
              <a:t>Ceph</a:t>
            </a:r>
            <a:r>
              <a:rPr lang="en-US" dirty="0">
                <a:latin typeface="Arial" panose="020B0604020202020204" pitchFamily="34" charset="0"/>
                <a:cs typeface="Arial" panose="020B0604020202020204" pitchFamily="34" charset="0"/>
              </a:rPr>
              <a:t>.</a:t>
            </a:r>
          </a:p>
          <a:p>
            <a:pPr lvl="1" algn="just">
              <a:spcBef>
                <a:spcPts val="600"/>
              </a:spcBef>
            </a:pPr>
            <a:endParaRPr lang="en-US" sz="1200" dirty="0">
              <a:latin typeface="Arial" panose="020B0604020202020204" pitchFamily="34" charset="0"/>
              <a:cs typeface="Arial" panose="020B0604020202020204" pitchFamily="34" charset="0"/>
            </a:endParaRPr>
          </a:p>
          <a:p>
            <a:pPr lvl="1" algn="just">
              <a:spcBef>
                <a:spcPts val="600"/>
              </a:spcBef>
            </a:pPr>
            <a:r>
              <a:rPr lang="en-US" dirty="0">
                <a:latin typeface="Arial" panose="020B0604020202020204" pitchFamily="34" charset="0"/>
                <a:cs typeface="Arial" panose="020B0604020202020204" pitchFamily="34" charset="0"/>
              </a:rPr>
              <a:t>Virtualization &amp; Containerization</a:t>
            </a:r>
          </a:p>
          <a:p>
            <a:pPr lvl="2" algn="just">
              <a:spcBef>
                <a:spcPts val="600"/>
              </a:spcBef>
            </a:pPr>
            <a:r>
              <a:rPr lang="en-US" dirty="0" err="1">
                <a:latin typeface="Arial" panose="020B0604020202020204" pitchFamily="34" charset="0"/>
                <a:cs typeface="Arial" panose="020B0604020202020204" pitchFamily="34" charset="0"/>
              </a:rPr>
              <a:t>Vmware</a:t>
            </a:r>
            <a:r>
              <a:rPr lang="en-US" dirty="0">
                <a:latin typeface="Arial" panose="020B0604020202020204" pitchFamily="34" charset="0"/>
                <a:cs typeface="Arial" panose="020B0604020202020204" pitchFamily="34" charset="0"/>
              </a:rPr>
              <a:t>, KVM, Docker, Kubernetes</a:t>
            </a:r>
          </a:p>
        </p:txBody>
      </p:sp>
    </p:spTree>
    <p:custDataLst>
      <p:tags r:id="rId1"/>
    </p:custDataLst>
    <p:extLst>
      <p:ext uri="{BB962C8B-B14F-4D97-AF65-F5344CB8AC3E}">
        <p14:creationId xmlns:p14="http://schemas.microsoft.com/office/powerpoint/2010/main" val="2838617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8A1C-21BD-CD7A-3DA2-F5717F64C768}"/>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EC55805E-43EA-A228-2581-7130C2593FD5}"/>
              </a:ext>
            </a:extLst>
          </p:cNvPr>
          <p:cNvSpPr>
            <a:spLocks noGrp="1" noChangeArrowheads="1"/>
          </p:cNvSpPr>
          <p:nvPr>
            <p:ph type="title"/>
          </p:nvPr>
        </p:nvSpPr>
        <p:spPr>
          <a:xfrm>
            <a:off x="764620" y="554038"/>
            <a:ext cx="10149840" cy="407507"/>
          </a:xfrm>
        </p:spPr>
        <p:txBody>
          <a:bodyPr/>
          <a:lstStyle/>
          <a:p>
            <a:r>
              <a:rPr lang="en-US" sz="3600" dirty="0">
                <a:latin typeface="Arial" panose="020B0604020202020204" pitchFamily="34" charset="0"/>
                <a:cs typeface="Arial" panose="020B0604020202020204" pitchFamily="34" charset="0"/>
              </a:rPr>
              <a:t>Enabling Technologies for PDC</a:t>
            </a:r>
            <a:endParaRPr lang="en-US" sz="40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AFB5710E-CAC6-B001-C931-00A2AD74E6D9}"/>
              </a:ext>
            </a:extLst>
          </p:cNvPr>
          <p:cNvSpPr>
            <a:spLocks noGrp="1"/>
          </p:cNvSpPr>
          <p:nvPr>
            <p:ph type="sldNum" sz="quarter" idx="12"/>
          </p:nvPr>
        </p:nvSpPr>
        <p:spPr/>
        <p:txBody>
          <a:bodyPr/>
          <a:lstStyle/>
          <a:p>
            <a:fld id="{3485D9CA-6DAA-4C3C-A3E2-EDEA918D5F89}" type="slidenum">
              <a:rPr lang="en-US">
                <a:latin typeface="Calibri"/>
              </a:rPr>
              <a:pPr/>
              <a:t>43</a:t>
            </a:fld>
            <a:endParaRPr lang="en-US">
              <a:latin typeface="Calibri"/>
            </a:endParaRPr>
          </a:p>
        </p:txBody>
      </p:sp>
      <p:sp>
        <p:nvSpPr>
          <p:cNvPr id="12" name="Rectangle 3">
            <a:extLst>
              <a:ext uri="{FF2B5EF4-FFF2-40B4-BE49-F238E27FC236}">
                <a16:creationId xmlns:a16="http://schemas.microsoft.com/office/drawing/2014/main" id="{6C8840BA-23EC-8284-B268-27FC745773E8}"/>
              </a:ext>
            </a:extLst>
          </p:cNvPr>
          <p:cNvSpPr txBox="1">
            <a:spLocks noChangeArrowheads="1"/>
          </p:cNvSpPr>
          <p:nvPr/>
        </p:nvSpPr>
        <p:spPr>
          <a:xfrm>
            <a:off x="632151" y="1453242"/>
            <a:ext cx="10436902" cy="5404758"/>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600"/>
              </a:spcBef>
            </a:pPr>
            <a:r>
              <a:rPr lang="en-US" b="1" dirty="0">
                <a:solidFill>
                  <a:srgbClr val="FF0000"/>
                </a:solidFill>
                <a:latin typeface="Arial" panose="020B0604020202020204" pitchFamily="34" charset="0"/>
                <a:cs typeface="Arial" panose="020B0604020202020204" pitchFamily="34" charset="0"/>
              </a:rPr>
              <a:t>Cloud &amp; Edge Computing:</a:t>
            </a:r>
            <a:r>
              <a:rPr lang="en-US" dirty="0">
                <a:latin typeface="Arial" panose="020B0604020202020204" pitchFamily="34" charset="0"/>
                <a:cs typeface="Arial" panose="020B0604020202020204" pitchFamily="34" charset="0"/>
              </a:rPr>
              <a:t> </a:t>
            </a:r>
          </a:p>
          <a:p>
            <a:pPr lvl="1" algn="just">
              <a:spcBef>
                <a:spcPts val="600"/>
              </a:spcBef>
            </a:pPr>
            <a:r>
              <a:rPr lang="en-US" dirty="0">
                <a:latin typeface="Arial" panose="020B0604020202020204" pitchFamily="34" charset="0"/>
                <a:cs typeface="Arial" panose="020B0604020202020204" pitchFamily="34" charset="0"/>
              </a:rPr>
              <a:t>Virtual Machines (VMs) &amp; Hypervisors</a:t>
            </a:r>
          </a:p>
          <a:p>
            <a:pPr lvl="2" algn="just">
              <a:spcBef>
                <a:spcPts val="600"/>
              </a:spcBef>
            </a:pPr>
            <a:r>
              <a:rPr lang="en-US" dirty="0">
                <a:latin typeface="Arial" panose="020B0604020202020204" pitchFamily="34" charset="0"/>
                <a:cs typeface="Arial" panose="020B0604020202020204" pitchFamily="34" charset="0"/>
              </a:rPr>
              <a:t>Xen, KVM, Hyper-V for cloud-based distributed computing.</a:t>
            </a:r>
          </a:p>
          <a:p>
            <a:pPr lvl="1" algn="just">
              <a:spcBef>
                <a:spcPts val="600"/>
              </a:spcBef>
            </a:pPr>
            <a:endParaRPr lang="en-US" sz="1200" dirty="0">
              <a:latin typeface="Arial" panose="020B0604020202020204" pitchFamily="34" charset="0"/>
              <a:cs typeface="Arial" panose="020B0604020202020204" pitchFamily="34" charset="0"/>
            </a:endParaRPr>
          </a:p>
          <a:p>
            <a:pPr lvl="1" algn="just">
              <a:spcBef>
                <a:spcPts val="600"/>
              </a:spcBef>
            </a:pPr>
            <a:r>
              <a:rPr lang="en-US" dirty="0">
                <a:latin typeface="Arial" panose="020B0604020202020204" pitchFamily="34" charset="0"/>
                <a:cs typeface="Arial" panose="020B0604020202020204" pitchFamily="34" charset="0"/>
              </a:rPr>
              <a:t>Serverless Computing</a:t>
            </a:r>
          </a:p>
          <a:p>
            <a:pPr lvl="2" algn="just">
              <a:spcBef>
                <a:spcPts val="600"/>
              </a:spcBef>
            </a:pPr>
            <a:r>
              <a:rPr lang="en-US" dirty="0">
                <a:latin typeface="Arial" panose="020B0604020202020204" pitchFamily="34" charset="0"/>
                <a:cs typeface="Arial" panose="020B0604020202020204" pitchFamily="34" charset="0"/>
              </a:rPr>
              <a:t>AWS Lambda, Google Cloud Functions, Azure Functions</a:t>
            </a:r>
          </a:p>
          <a:p>
            <a:pPr lvl="1" algn="just">
              <a:spcBef>
                <a:spcPts val="600"/>
              </a:spcBef>
            </a:pPr>
            <a:endParaRPr lang="en-US" sz="1200" dirty="0">
              <a:latin typeface="Arial" panose="020B0604020202020204" pitchFamily="34" charset="0"/>
              <a:cs typeface="Arial" panose="020B0604020202020204" pitchFamily="34" charset="0"/>
            </a:endParaRPr>
          </a:p>
          <a:p>
            <a:pPr lvl="1" algn="just">
              <a:spcBef>
                <a:spcPts val="600"/>
              </a:spcBef>
            </a:pPr>
            <a:r>
              <a:rPr lang="en-US" dirty="0">
                <a:latin typeface="Arial" panose="020B0604020202020204" pitchFamily="34" charset="0"/>
                <a:cs typeface="Arial" panose="020B0604020202020204" pitchFamily="34" charset="0"/>
              </a:rPr>
              <a:t>Edge Computing Platforms</a:t>
            </a:r>
          </a:p>
          <a:p>
            <a:pPr lvl="2" algn="just">
              <a:spcBef>
                <a:spcPts val="600"/>
              </a:spcBef>
            </a:pPr>
            <a:r>
              <a:rPr lang="en-US" dirty="0">
                <a:latin typeface="Arial" panose="020B0604020202020204" pitchFamily="34" charset="0"/>
                <a:cs typeface="Arial" panose="020B0604020202020204" pitchFamily="34" charset="0"/>
              </a:rPr>
              <a:t>NVIDIA Jetson, Intel </a:t>
            </a:r>
            <a:r>
              <a:rPr lang="en-US" dirty="0" err="1">
                <a:latin typeface="Arial" panose="020B0604020202020204" pitchFamily="34" charset="0"/>
                <a:cs typeface="Arial" panose="020B0604020202020204" pitchFamily="34" charset="0"/>
              </a:rPr>
              <a:t>OpenVINO</a:t>
            </a:r>
            <a:r>
              <a:rPr lang="en-US" dirty="0">
                <a:latin typeface="Arial" panose="020B0604020202020204" pitchFamily="34" charset="0"/>
                <a:cs typeface="Arial" panose="020B0604020202020204" pitchFamily="34" charset="0"/>
              </a:rPr>
              <a:t>, AWS Greengrass</a:t>
            </a:r>
          </a:p>
        </p:txBody>
      </p:sp>
    </p:spTree>
    <p:custDataLst>
      <p:tags r:id="rId1"/>
    </p:custDataLst>
    <p:extLst>
      <p:ext uri="{BB962C8B-B14F-4D97-AF65-F5344CB8AC3E}">
        <p14:creationId xmlns:p14="http://schemas.microsoft.com/office/powerpoint/2010/main" val="1733431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475EA-330E-1B25-9A33-97065D946293}"/>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DB50677F-B8E4-1460-79B2-2D7B3CBC0039}"/>
              </a:ext>
            </a:extLst>
          </p:cNvPr>
          <p:cNvSpPr>
            <a:spLocks noGrp="1" noChangeArrowheads="1"/>
          </p:cNvSpPr>
          <p:nvPr>
            <p:ph type="title"/>
          </p:nvPr>
        </p:nvSpPr>
        <p:spPr>
          <a:xfrm>
            <a:off x="764620" y="554038"/>
            <a:ext cx="10149840" cy="407507"/>
          </a:xfrm>
        </p:spPr>
        <p:txBody>
          <a:bodyPr/>
          <a:lstStyle/>
          <a:p>
            <a:r>
              <a:rPr lang="en-US" sz="3600" dirty="0">
                <a:latin typeface="Arial" panose="020B0604020202020204" pitchFamily="34" charset="0"/>
                <a:cs typeface="Arial" panose="020B0604020202020204" pitchFamily="34" charset="0"/>
              </a:rPr>
              <a:t>Platforms for PDC</a:t>
            </a:r>
            <a:endParaRPr lang="en-US" sz="40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E33788F-FE35-1ACD-B048-996A159005C8}"/>
              </a:ext>
            </a:extLst>
          </p:cNvPr>
          <p:cNvSpPr>
            <a:spLocks noGrp="1"/>
          </p:cNvSpPr>
          <p:nvPr>
            <p:ph type="sldNum" sz="quarter" idx="12"/>
          </p:nvPr>
        </p:nvSpPr>
        <p:spPr/>
        <p:txBody>
          <a:bodyPr/>
          <a:lstStyle/>
          <a:p>
            <a:fld id="{3485D9CA-6DAA-4C3C-A3E2-EDEA918D5F89}" type="slidenum">
              <a:rPr lang="en-US">
                <a:latin typeface="Calibri"/>
              </a:rPr>
              <a:pPr/>
              <a:t>44</a:t>
            </a:fld>
            <a:endParaRPr lang="en-US">
              <a:latin typeface="Calibri"/>
            </a:endParaRPr>
          </a:p>
        </p:txBody>
      </p:sp>
      <p:sp>
        <p:nvSpPr>
          <p:cNvPr id="12" name="Rectangle 3">
            <a:extLst>
              <a:ext uri="{FF2B5EF4-FFF2-40B4-BE49-F238E27FC236}">
                <a16:creationId xmlns:a16="http://schemas.microsoft.com/office/drawing/2014/main" id="{587213BE-490E-65FD-D0F4-8E2161AB1567}"/>
              </a:ext>
            </a:extLst>
          </p:cNvPr>
          <p:cNvSpPr txBox="1">
            <a:spLocks noChangeArrowheads="1"/>
          </p:cNvSpPr>
          <p:nvPr/>
        </p:nvSpPr>
        <p:spPr>
          <a:xfrm>
            <a:off x="632151" y="1453242"/>
            <a:ext cx="10436902" cy="5404758"/>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600"/>
              </a:spcBef>
            </a:pPr>
            <a:r>
              <a:rPr lang="en-US" b="1" dirty="0">
                <a:solidFill>
                  <a:srgbClr val="FF0000"/>
                </a:solidFill>
                <a:latin typeface="Arial" panose="020B0604020202020204" pitchFamily="34" charset="0"/>
                <a:cs typeface="Arial" panose="020B0604020202020204" pitchFamily="34" charset="0"/>
              </a:rPr>
              <a:t>High Performance Computing (HPC):</a:t>
            </a:r>
            <a:r>
              <a:rPr lang="en-US" dirty="0">
                <a:latin typeface="Arial" panose="020B0604020202020204" pitchFamily="34" charset="0"/>
                <a:cs typeface="Arial" panose="020B0604020202020204" pitchFamily="34" charset="0"/>
              </a:rPr>
              <a:t> </a:t>
            </a:r>
          </a:p>
          <a:p>
            <a:pPr lvl="1" algn="just">
              <a:spcBef>
                <a:spcPts val="600"/>
              </a:spcBef>
            </a:pPr>
            <a:r>
              <a:rPr lang="en-US" dirty="0">
                <a:latin typeface="Arial" panose="020B0604020202020204" pitchFamily="34" charset="0"/>
                <a:cs typeface="Arial" panose="020B0604020202020204" pitchFamily="34" charset="0"/>
              </a:rPr>
              <a:t>Supercomputers – IBM Summit, </a:t>
            </a:r>
            <a:r>
              <a:rPr lang="en-US" dirty="0" err="1">
                <a:latin typeface="Arial" panose="020B0604020202020204" pitchFamily="34" charset="0"/>
                <a:cs typeface="Arial" panose="020B0604020202020204" pitchFamily="34" charset="0"/>
              </a:rPr>
              <a:t>Fugaku</a:t>
            </a:r>
            <a:r>
              <a:rPr lang="en-US" dirty="0">
                <a:latin typeface="Arial" panose="020B0604020202020204" pitchFamily="34" charset="0"/>
                <a:cs typeface="Arial" panose="020B0604020202020204" pitchFamily="34" charset="0"/>
              </a:rPr>
              <a:t>, Cray XC40.</a:t>
            </a:r>
          </a:p>
          <a:p>
            <a:pPr lvl="1" algn="just">
              <a:spcBef>
                <a:spcPts val="600"/>
              </a:spcBef>
            </a:pPr>
            <a:r>
              <a:rPr lang="en-US" dirty="0">
                <a:latin typeface="Arial" panose="020B0604020202020204" pitchFamily="34" charset="0"/>
                <a:cs typeface="Arial" panose="020B0604020202020204" pitchFamily="34" charset="0"/>
              </a:rPr>
              <a:t>HPC Clusters – Linux-based Beowulf Clusters, </a:t>
            </a:r>
            <a:r>
              <a:rPr lang="en-US" dirty="0" err="1">
                <a:latin typeface="Arial" panose="020B0604020202020204" pitchFamily="34" charset="0"/>
                <a:cs typeface="Arial" panose="020B0604020202020204" pitchFamily="34" charset="0"/>
              </a:rPr>
              <a:t>Slurm</a:t>
            </a:r>
            <a:r>
              <a:rPr lang="en-US" dirty="0">
                <a:latin typeface="Arial" panose="020B0604020202020204" pitchFamily="34" charset="0"/>
                <a:cs typeface="Arial" panose="020B0604020202020204" pitchFamily="34" charset="0"/>
              </a:rPr>
              <a:t> Workload Manager.</a:t>
            </a:r>
          </a:p>
          <a:p>
            <a:pPr lvl="1" algn="just">
              <a:spcBef>
                <a:spcPts val="600"/>
              </a:spcBef>
            </a:pPr>
            <a:endParaRPr lang="en-US" sz="1200" dirty="0">
              <a:latin typeface="Arial" panose="020B0604020202020204" pitchFamily="34" charset="0"/>
              <a:cs typeface="Arial" panose="020B0604020202020204" pitchFamily="34" charset="0"/>
            </a:endParaRPr>
          </a:p>
          <a:p>
            <a:pPr algn="just">
              <a:spcBef>
                <a:spcPts val="600"/>
              </a:spcBef>
            </a:pPr>
            <a:r>
              <a:rPr lang="en-US" b="1" dirty="0">
                <a:solidFill>
                  <a:srgbClr val="FF0000"/>
                </a:solidFill>
                <a:latin typeface="Arial" panose="020B0604020202020204" pitchFamily="34" charset="0"/>
                <a:cs typeface="Arial" panose="020B0604020202020204" pitchFamily="34" charset="0"/>
              </a:rPr>
              <a:t>Cloud Computing:</a:t>
            </a:r>
            <a:r>
              <a:rPr lang="en-US" dirty="0">
                <a:latin typeface="Arial" panose="020B0604020202020204" pitchFamily="34" charset="0"/>
                <a:cs typeface="Arial" panose="020B0604020202020204" pitchFamily="34" charset="0"/>
              </a:rPr>
              <a:t> </a:t>
            </a:r>
          </a:p>
          <a:p>
            <a:pPr lvl="1" algn="just">
              <a:spcBef>
                <a:spcPts val="600"/>
              </a:spcBef>
            </a:pPr>
            <a:r>
              <a:rPr lang="en-US" dirty="0">
                <a:latin typeface="Arial" panose="020B0604020202020204" pitchFamily="34" charset="0"/>
                <a:cs typeface="Arial" panose="020B0604020202020204" pitchFamily="34" charset="0"/>
              </a:rPr>
              <a:t>Amazon Web Services (AWS) – EC2, S3, Lambda, EMR.</a:t>
            </a:r>
          </a:p>
          <a:p>
            <a:pPr lvl="1" algn="just">
              <a:spcBef>
                <a:spcPts val="600"/>
              </a:spcBef>
            </a:pPr>
            <a:r>
              <a:rPr lang="en-US" dirty="0">
                <a:latin typeface="Arial" panose="020B0604020202020204" pitchFamily="34" charset="0"/>
                <a:cs typeface="Arial" panose="020B0604020202020204" pitchFamily="34" charset="0"/>
              </a:rPr>
              <a:t>Microsoft Azure – Azure Virtual Machines, Kubernetes Service.</a:t>
            </a:r>
          </a:p>
          <a:p>
            <a:pPr lvl="1" algn="just">
              <a:spcBef>
                <a:spcPts val="600"/>
              </a:spcBef>
            </a:pPr>
            <a:r>
              <a:rPr lang="en-US" dirty="0">
                <a:latin typeface="Arial" panose="020B0604020202020204" pitchFamily="34" charset="0"/>
                <a:cs typeface="Arial" panose="020B0604020202020204" pitchFamily="34" charset="0"/>
              </a:rPr>
              <a:t>Google Cloud Platform (GCP) – Compute Engine, Kubernetes, </a:t>
            </a:r>
            <a:r>
              <a:rPr lang="en-US" dirty="0" err="1">
                <a:latin typeface="Arial" panose="020B0604020202020204" pitchFamily="34" charset="0"/>
                <a:cs typeface="Arial" panose="020B0604020202020204" pitchFamily="34" charset="0"/>
              </a:rPr>
              <a:t>BigQuery</a:t>
            </a:r>
            <a:r>
              <a:rPr lang="en-US" dirty="0">
                <a:latin typeface="Arial" panose="020B0604020202020204" pitchFamily="34" charset="0"/>
                <a:cs typeface="Arial" panose="020B0604020202020204" pitchFamily="34" charset="0"/>
              </a:rPr>
              <a:t>.</a:t>
            </a:r>
          </a:p>
          <a:p>
            <a:pPr lvl="1" algn="just">
              <a:spcBef>
                <a:spcPts val="600"/>
              </a:spcBef>
            </a:pPr>
            <a:endParaRPr lang="en-US" sz="1200" dirty="0">
              <a:latin typeface="Arial" panose="020B0604020202020204" pitchFamily="34" charset="0"/>
              <a:cs typeface="Arial" panose="020B0604020202020204" pitchFamily="34" charset="0"/>
            </a:endParaRPr>
          </a:p>
          <a:p>
            <a:pPr algn="just">
              <a:spcBef>
                <a:spcPts val="600"/>
              </a:spcBef>
            </a:pPr>
            <a:r>
              <a:rPr lang="en-US" b="1" dirty="0">
                <a:solidFill>
                  <a:srgbClr val="FF0000"/>
                </a:solidFill>
                <a:latin typeface="Arial" panose="020B0604020202020204" pitchFamily="34" charset="0"/>
                <a:cs typeface="Arial" panose="020B0604020202020204" pitchFamily="34" charset="0"/>
              </a:rPr>
              <a:t>Big Data Analytics:</a:t>
            </a:r>
            <a:r>
              <a:rPr lang="en-US" dirty="0">
                <a:latin typeface="Arial" panose="020B0604020202020204" pitchFamily="34" charset="0"/>
                <a:cs typeface="Arial" panose="020B0604020202020204" pitchFamily="34" charset="0"/>
              </a:rPr>
              <a:t> </a:t>
            </a:r>
          </a:p>
          <a:p>
            <a:pPr lvl="1" algn="just">
              <a:spcBef>
                <a:spcPts val="600"/>
              </a:spcBef>
            </a:pPr>
            <a:r>
              <a:rPr lang="en-US" dirty="0">
                <a:latin typeface="Arial" panose="020B0604020202020204" pitchFamily="34" charset="0"/>
                <a:cs typeface="Arial" panose="020B0604020202020204" pitchFamily="34" charset="0"/>
              </a:rPr>
              <a:t>Apache Hadoop – Distributed storage and processing (HDFS + MapReduce).</a:t>
            </a:r>
          </a:p>
          <a:p>
            <a:pPr lvl="1" algn="just">
              <a:spcBef>
                <a:spcPts val="600"/>
              </a:spcBef>
            </a:pPr>
            <a:r>
              <a:rPr lang="en-US" dirty="0">
                <a:latin typeface="Arial" panose="020B0604020202020204" pitchFamily="34" charset="0"/>
                <a:cs typeface="Arial" panose="020B0604020202020204" pitchFamily="34" charset="0"/>
              </a:rPr>
              <a:t>Apache Spark – Fast in-memory distributed processing.</a:t>
            </a:r>
          </a:p>
          <a:p>
            <a:pPr lvl="1" algn="just">
              <a:spcBef>
                <a:spcPts val="600"/>
              </a:spcBef>
            </a:pPr>
            <a:r>
              <a:rPr lang="en-US" dirty="0">
                <a:latin typeface="Arial" panose="020B0604020202020204" pitchFamily="34" charset="0"/>
                <a:cs typeface="Arial" panose="020B0604020202020204" pitchFamily="34" charset="0"/>
              </a:rPr>
              <a:t>Google </a:t>
            </a:r>
            <a:r>
              <a:rPr lang="en-US" dirty="0" err="1">
                <a:latin typeface="Arial" panose="020B0604020202020204" pitchFamily="34" charset="0"/>
                <a:cs typeface="Arial" panose="020B0604020202020204" pitchFamily="34" charset="0"/>
              </a:rPr>
              <a:t>BigQuery</a:t>
            </a:r>
            <a:r>
              <a:rPr lang="en-US" dirty="0">
                <a:latin typeface="Arial" panose="020B0604020202020204" pitchFamily="34" charset="0"/>
                <a:cs typeface="Arial" panose="020B0604020202020204" pitchFamily="34" charset="0"/>
              </a:rPr>
              <a:t> – Distributed cloud data warehouse.</a:t>
            </a:r>
          </a:p>
        </p:txBody>
      </p:sp>
    </p:spTree>
    <p:custDataLst>
      <p:tags r:id="rId1"/>
    </p:custDataLst>
    <p:extLst>
      <p:ext uri="{BB962C8B-B14F-4D97-AF65-F5344CB8AC3E}">
        <p14:creationId xmlns:p14="http://schemas.microsoft.com/office/powerpoint/2010/main" val="34566214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3FFF4-24FB-30E4-F18C-13CF97574835}"/>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C11EC75D-9BEB-4457-D3C2-AD36C04CE03C}"/>
              </a:ext>
            </a:extLst>
          </p:cNvPr>
          <p:cNvSpPr>
            <a:spLocks noGrp="1" noChangeArrowheads="1"/>
          </p:cNvSpPr>
          <p:nvPr>
            <p:ph type="title"/>
          </p:nvPr>
        </p:nvSpPr>
        <p:spPr>
          <a:xfrm>
            <a:off x="764620" y="554038"/>
            <a:ext cx="10149840" cy="407507"/>
          </a:xfrm>
        </p:spPr>
        <p:txBody>
          <a:bodyPr/>
          <a:lstStyle/>
          <a:p>
            <a:r>
              <a:rPr lang="en-US" sz="3600" dirty="0">
                <a:latin typeface="Arial" panose="020B0604020202020204" pitchFamily="34" charset="0"/>
                <a:cs typeface="Arial" panose="020B0604020202020204" pitchFamily="34" charset="0"/>
              </a:rPr>
              <a:t>Platforms for PDC</a:t>
            </a:r>
            <a:endParaRPr lang="en-US" sz="40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EE4D5858-9D85-456E-D617-0F19CBB2B50F}"/>
              </a:ext>
            </a:extLst>
          </p:cNvPr>
          <p:cNvSpPr>
            <a:spLocks noGrp="1"/>
          </p:cNvSpPr>
          <p:nvPr>
            <p:ph type="sldNum" sz="quarter" idx="12"/>
          </p:nvPr>
        </p:nvSpPr>
        <p:spPr/>
        <p:txBody>
          <a:bodyPr/>
          <a:lstStyle/>
          <a:p>
            <a:fld id="{3485D9CA-6DAA-4C3C-A3E2-EDEA918D5F89}" type="slidenum">
              <a:rPr lang="en-US">
                <a:latin typeface="Calibri"/>
              </a:rPr>
              <a:pPr/>
              <a:t>45</a:t>
            </a:fld>
            <a:endParaRPr lang="en-US">
              <a:latin typeface="Calibri"/>
            </a:endParaRPr>
          </a:p>
        </p:txBody>
      </p:sp>
      <p:sp>
        <p:nvSpPr>
          <p:cNvPr id="12" name="Rectangle 3">
            <a:extLst>
              <a:ext uri="{FF2B5EF4-FFF2-40B4-BE49-F238E27FC236}">
                <a16:creationId xmlns:a16="http://schemas.microsoft.com/office/drawing/2014/main" id="{ACF37237-A2ED-94BE-E78D-7DE9613B372A}"/>
              </a:ext>
            </a:extLst>
          </p:cNvPr>
          <p:cNvSpPr txBox="1">
            <a:spLocks noChangeArrowheads="1"/>
          </p:cNvSpPr>
          <p:nvPr/>
        </p:nvSpPr>
        <p:spPr>
          <a:xfrm>
            <a:off x="632151" y="1453242"/>
            <a:ext cx="10436902" cy="5404758"/>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600"/>
              </a:spcBef>
            </a:pPr>
            <a:r>
              <a:rPr lang="en-US" b="1" dirty="0">
                <a:solidFill>
                  <a:srgbClr val="FF0000"/>
                </a:solidFill>
                <a:latin typeface="Arial" panose="020B0604020202020204" pitchFamily="34" charset="0"/>
                <a:cs typeface="Arial" panose="020B0604020202020204" pitchFamily="34" charset="0"/>
              </a:rPr>
              <a:t>Blockchain &amp; Distributed Ledger:</a:t>
            </a:r>
            <a:r>
              <a:rPr lang="en-US" dirty="0">
                <a:latin typeface="Arial" panose="020B0604020202020204" pitchFamily="34" charset="0"/>
                <a:cs typeface="Arial" panose="020B0604020202020204" pitchFamily="34" charset="0"/>
              </a:rPr>
              <a:t> </a:t>
            </a:r>
          </a:p>
          <a:p>
            <a:pPr lvl="1" algn="just">
              <a:spcBef>
                <a:spcPts val="600"/>
              </a:spcBef>
            </a:pPr>
            <a:r>
              <a:rPr lang="en-US" dirty="0">
                <a:latin typeface="Arial" panose="020B0604020202020204" pitchFamily="34" charset="0"/>
                <a:cs typeface="Arial" panose="020B0604020202020204" pitchFamily="34" charset="0"/>
              </a:rPr>
              <a:t>Ethereum – Smart contracts and decentralized applications.</a:t>
            </a:r>
          </a:p>
          <a:p>
            <a:pPr lvl="1" algn="just">
              <a:spcBef>
                <a:spcPts val="600"/>
              </a:spcBef>
            </a:pPr>
            <a:r>
              <a:rPr lang="en-US" dirty="0">
                <a:latin typeface="Arial" panose="020B0604020202020204" pitchFamily="34" charset="0"/>
                <a:cs typeface="Arial" panose="020B0604020202020204" pitchFamily="34" charset="0"/>
              </a:rPr>
              <a:t>Hyperledger Fabric – Enterprise blockchain solutions.</a:t>
            </a:r>
          </a:p>
          <a:p>
            <a:pPr lvl="1" algn="just">
              <a:spcBef>
                <a:spcPts val="600"/>
              </a:spcBef>
            </a:pPr>
            <a:endParaRPr lang="en-US" sz="1200" dirty="0">
              <a:latin typeface="Arial" panose="020B0604020202020204" pitchFamily="34" charset="0"/>
              <a:cs typeface="Arial" panose="020B0604020202020204" pitchFamily="34" charset="0"/>
            </a:endParaRPr>
          </a:p>
          <a:p>
            <a:pPr algn="just">
              <a:spcBef>
                <a:spcPts val="600"/>
              </a:spcBef>
            </a:pPr>
            <a:r>
              <a:rPr lang="en-US" b="1" dirty="0">
                <a:solidFill>
                  <a:srgbClr val="FF0000"/>
                </a:solidFill>
                <a:latin typeface="Arial" panose="020B0604020202020204" pitchFamily="34" charset="0"/>
                <a:cs typeface="Arial" panose="020B0604020202020204" pitchFamily="34" charset="0"/>
              </a:rPr>
              <a:t>IoT and Edge Computing:</a:t>
            </a:r>
            <a:r>
              <a:rPr lang="en-US" dirty="0">
                <a:latin typeface="Arial" panose="020B0604020202020204" pitchFamily="34" charset="0"/>
                <a:cs typeface="Arial" panose="020B0604020202020204" pitchFamily="34" charset="0"/>
              </a:rPr>
              <a:t> </a:t>
            </a:r>
          </a:p>
          <a:p>
            <a:pPr lvl="1" algn="just">
              <a:spcBef>
                <a:spcPts val="600"/>
              </a:spcBef>
            </a:pPr>
            <a:r>
              <a:rPr lang="en-US" dirty="0">
                <a:latin typeface="Arial" panose="020B0604020202020204" pitchFamily="34" charset="0"/>
                <a:cs typeface="Arial" panose="020B0604020202020204" pitchFamily="34" charset="0"/>
              </a:rPr>
              <a:t>AWS IoT, Azure IoT Hub – Cloud-based IoT data processing.</a:t>
            </a:r>
          </a:p>
          <a:p>
            <a:pPr lvl="1" algn="just">
              <a:spcBef>
                <a:spcPts val="600"/>
              </a:spcBef>
            </a:pPr>
            <a:r>
              <a:rPr lang="en-US" dirty="0">
                <a:latin typeface="Arial" panose="020B0604020202020204" pitchFamily="34" charset="0"/>
                <a:cs typeface="Arial" panose="020B0604020202020204" pitchFamily="34" charset="0"/>
              </a:rPr>
              <a:t>Google TensorFlow Lite – AI inference on edge devices.</a:t>
            </a:r>
          </a:p>
          <a:p>
            <a:pPr lvl="1" algn="just">
              <a:spcBef>
                <a:spcPts val="600"/>
              </a:spcBef>
            </a:pPr>
            <a:endParaRPr lang="en-US" sz="12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115596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6558E-43EF-EBE0-93F8-C36349CB2D39}"/>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9D346291-E61E-EB5A-257D-5807CF3BFAE6}"/>
              </a:ext>
            </a:extLst>
          </p:cNvPr>
          <p:cNvSpPr>
            <a:spLocks noGrp="1" noChangeArrowheads="1"/>
          </p:cNvSpPr>
          <p:nvPr>
            <p:ph type="title"/>
          </p:nvPr>
        </p:nvSpPr>
        <p:spPr>
          <a:xfrm>
            <a:off x="764620" y="554038"/>
            <a:ext cx="10149840" cy="407507"/>
          </a:xfrm>
        </p:spPr>
        <p:txBody>
          <a:bodyPr/>
          <a:lstStyle/>
          <a:p>
            <a:r>
              <a:rPr lang="en-US" sz="3600" dirty="0">
                <a:latin typeface="Arial" panose="020B0604020202020204" pitchFamily="34" charset="0"/>
                <a:cs typeface="Arial" panose="020B0604020202020204" pitchFamily="34" charset="0"/>
              </a:rPr>
              <a:t>Software Environments for PDC</a:t>
            </a:r>
            <a:endParaRPr lang="en-US" sz="40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AA146AE0-9257-A39B-5089-0CCC389D6FB5}"/>
              </a:ext>
            </a:extLst>
          </p:cNvPr>
          <p:cNvSpPr>
            <a:spLocks noGrp="1"/>
          </p:cNvSpPr>
          <p:nvPr>
            <p:ph type="sldNum" sz="quarter" idx="12"/>
          </p:nvPr>
        </p:nvSpPr>
        <p:spPr/>
        <p:txBody>
          <a:bodyPr/>
          <a:lstStyle/>
          <a:p>
            <a:fld id="{3485D9CA-6DAA-4C3C-A3E2-EDEA918D5F89}" type="slidenum">
              <a:rPr lang="en-US">
                <a:latin typeface="Calibri"/>
              </a:rPr>
              <a:pPr/>
              <a:t>46</a:t>
            </a:fld>
            <a:endParaRPr lang="en-US">
              <a:latin typeface="Calibri"/>
            </a:endParaRPr>
          </a:p>
        </p:txBody>
      </p:sp>
      <p:sp>
        <p:nvSpPr>
          <p:cNvPr id="12" name="Rectangle 3">
            <a:extLst>
              <a:ext uri="{FF2B5EF4-FFF2-40B4-BE49-F238E27FC236}">
                <a16:creationId xmlns:a16="http://schemas.microsoft.com/office/drawing/2014/main" id="{13060982-3896-5FA4-7194-50BF28BE1774}"/>
              </a:ext>
            </a:extLst>
          </p:cNvPr>
          <p:cNvSpPr txBox="1">
            <a:spLocks noChangeArrowheads="1"/>
          </p:cNvSpPr>
          <p:nvPr/>
        </p:nvSpPr>
        <p:spPr>
          <a:xfrm>
            <a:off x="632151" y="1453242"/>
            <a:ext cx="10436902" cy="5404758"/>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600"/>
              </a:spcBef>
            </a:pPr>
            <a:r>
              <a:rPr lang="en-US" b="1" dirty="0">
                <a:solidFill>
                  <a:srgbClr val="FF0000"/>
                </a:solidFill>
                <a:latin typeface="Arial" panose="020B0604020202020204" pitchFamily="34" charset="0"/>
                <a:cs typeface="Arial" panose="020B0604020202020204" pitchFamily="34" charset="0"/>
              </a:rPr>
              <a:t>Programming Models &amp; Languages:</a:t>
            </a:r>
            <a:r>
              <a:rPr lang="en-US" dirty="0">
                <a:latin typeface="Arial" panose="020B0604020202020204" pitchFamily="34" charset="0"/>
                <a:cs typeface="Arial" panose="020B0604020202020204" pitchFamily="34" charset="0"/>
              </a:rPr>
              <a:t> </a:t>
            </a:r>
          </a:p>
          <a:p>
            <a:pPr lvl="1" algn="just">
              <a:spcBef>
                <a:spcPts val="600"/>
              </a:spcBef>
            </a:pPr>
            <a:r>
              <a:rPr lang="en-US" dirty="0">
                <a:latin typeface="Arial" panose="020B0604020202020204" pitchFamily="34" charset="0"/>
                <a:cs typeface="Arial" panose="020B0604020202020204" pitchFamily="34" charset="0"/>
              </a:rPr>
              <a:t>Parallel Programming</a:t>
            </a:r>
          </a:p>
          <a:p>
            <a:pPr lvl="2" algn="just">
              <a:spcBef>
                <a:spcPts val="600"/>
              </a:spcBef>
            </a:pPr>
            <a:r>
              <a:rPr lang="en-US" dirty="0">
                <a:latin typeface="Arial" panose="020B0604020202020204" pitchFamily="34" charset="0"/>
                <a:cs typeface="Arial" panose="020B0604020202020204" pitchFamily="34" charset="0"/>
              </a:rPr>
              <a:t>OpenMP (C, C++, Fortran) – Shared memory parallelism.</a:t>
            </a:r>
          </a:p>
          <a:p>
            <a:pPr lvl="2" algn="just">
              <a:spcBef>
                <a:spcPts val="600"/>
              </a:spcBef>
            </a:pPr>
            <a:r>
              <a:rPr lang="en-US" dirty="0">
                <a:latin typeface="Arial" panose="020B0604020202020204" pitchFamily="34" charset="0"/>
                <a:cs typeface="Arial" panose="020B0604020202020204" pitchFamily="34" charset="0"/>
              </a:rPr>
              <a:t>MPI (C, C++, Python) – Message passing for distributed systems.</a:t>
            </a:r>
          </a:p>
          <a:p>
            <a:pPr lvl="2" algn="just">
              <a:spcBef>
                <a:spcPts val="600"/>
              </a:spcBef>
            </a:pPr>
            <a:r>
              <a:rPr lang="en-US" dirty="0">
                <a:latin typeface="Arial" panose="020B0604020202020204" pitchFamily="34" charset="0"/>
                <a:cs typeface="Arial" panose="020B0604020202020204" pitchFamily="34" charset="0"/>
              </a:rPr>
              <a:t>CUDA (C, Python) – GPU programming for high-performance tasks.</a:t>
            </a:r>
          </a:p>
          <a:p>
            <a:pPr lvl="1" algn="just">
              <a:spcBef>
                <a:spcPts val="600"/>
              </a:spcBef>
            </a:pPr>
            <a:r>
              <a:rPr lang="en-US" dirty="0">
                <a:latin typeface="Arial" panose="020B0604020202020204" pitchFamily="34" charset="0"/>
                <a:cs typeface="Arial" panose="020B0604020202020204" pitchFamily="34" charset="0"/>
              </a:rPr>
              <a:t>Distributed Programming</a:t>
            </a:r>
          </a:p>
          <a:p>
            <a:pPr lvl="2" algn="just">
              <a:spcBef>
                <a:spcPts val="600"/>
              </a:spcBef>
            </a:pPr>
            <a:r>
              <a:rPr lang="en-US" dirty="0">
                <a:latin typeface="Arial" panose="020B0604020202020204" pitchFamily="34" charset="0"/>
                <a:cs typeface="Arial" panose="020B0604020202020204" pitchFamily="34" charset="0"/>
              </a:rPr>
              <a:t>Hadoop MapReduce (Java, Python) – Large-scale data processing.</a:t>
            </a:r>
          </a:p>
          <a:p>
            <a:pPr lvl="2" algn="just">
              <a:spcBef>
                <a:spcPts val="600"/>
              </a:spcBef>
            </a:pPr>
            <a:r>
              <a:rPr lang="en-US" dirty="0">
                <a:latin typeface="Arial" panose="020B0604020202020204" pitchFamily="34" charset="0"/>
                <a:cs typeface="Arial" panose="020B0604020202020204" pitchFamily="34" charset="0"/>
              </a:rPr>
              <a:t>Apache Spark (Scala, Python) – Distributed in-memory computing.</a:t>
            </a:r>
          </a:p>
          <a:p>
            <a:pPr lvl="2" algn="just">
              <a:spcBef>
                <a:spcPts val="600"/>
              </a:spcBef>
            </a:pPr>
            <a:r>
              <a:rPr lang="en-US" dirty="0">
                <a:latin typeface="Arial" panose="020B0604020202020204" pitchFamily="34" charset="0"/>
                <a:cs typeface="Arial" panose="020B0604020202020204" pitchFamily="34" charset="0"/>
              </a:rPr>
              <a:t>TensorFlow, </a:t>
            </a:r>
            <a:r>
              <a:rPr lang="en-US" dirty="0" err="1">
                <a:latin typeface="Arial" panose="020B0604020202020204" pitchFamily="34" charset="0"/>
                <a:cs typeface="Arial" panose="020B0604020202020204" pitchFamily="34" charset="0"/>
              </a:rPr>
              <a:t>PyTorch</a:t>
            </a:r>
            <a:r>
              <a:rPr lang="en-US" dirty="0">
                <a:latin typeface="Arial" panose="020B0604020202020204" pitchFamily="34" charset="0"/>
                <a:cs typeface="Arial" panose="020B0604020202020204" pitchFamily="34" charset="0"/>
              </a:rPr>
              <a:t> (Python) – Distributed deep learning.</a:t>
            </a:r>
            <a:endParaRPr lang="en-US" sz="1200" dirty="0">
              <a:latin typeface="Arial" panose="020B0604020202020204" pitchFamily="34" charset="0"/>
              <a:cs typeface="Arial" panose="020B0604020202020204" pitchFamily="34" charset="0"/>
            </a:endParaRPr>
          </a:p>
          <a:p>
            <a:pPr lvl="1" algn="just">
              <a:spcBef>
                <a:spcPts val="600"/>
              </a:spcBef>
            </a:pPr>
            <a:r>
              <a:rPr lang="en-US" dirty="0">
                <a:latin typeface="Arial" panose="020B0604020202020204" pitchFamily="34" charset="0"/>
                <a:cs typeface="Arial" panose="020B0604020202020204" pitchFamily="34" charset="0"/>
              </a:rPr>
              <a:t>General-Purpose Languages</a:t>
            </a:r>
          </a:p>
          <a:p>
            <a:pPr lvl="2" algn="just">
              <a:spcBef>
                <a:spcPts val="600"/>
              </a:spcBef>
            </a:pPr>
            <a:r>
              <a:rPr lang="en-US" dirty="0">
                <a:latin typeface="Arial" panose="020B0604020202020204" pitchFamily="34" charset="0"/>
                <a:cs typeface="Arial" panose="020B0604020202020204" pitchFamily="34" charset="0"/>
              </a:rPr>
              <a:t>Python (</a:t>
            </a:r>
            <a:r>
              <a:rPr lang="en-US" dirty="0" err="1">
                <a:latin typeface="Arial" panose="020B0604020202020204" pitchFamily="34" charset="0"/>
                <a:cs typeface="Arial" panose="020B0604020202020204" pitchFamily="34" charset="0"/>
              </a:rPr>
              <a:t>Dask</a:t>
            </a:r>
            <a:r>
              <a:rPr lang="en-US" dirty="0">
                <a:latin typeface="Arial" panose="020B0604020202020204" pitchFamily="34" charset="0"/>
                <a:cs typeface="Arial" panose="020B0604020202020204" pitchFamily="34" charset="0"/>
              </a:rPr>
              <a:t>, Ray) – Distributed computing frameworks.</a:t>
            </a:r>
          </a:p>
          <a:p>
            <a:pPr lvl="2" algn="just">
              <a:spcBef>
                <a:spcPts val="600"/>
              </a:spcBef>
            </a:pPr>
            <a:r>
              <a:rPr lang="en-US" dirty="0">
                <a:latin typeface="Arial" panose="020B0604020202020204" pitchFamily="34" charset="0"/>
                <a:cs typeface="Arial" panose="020B0604020202020204" pitchFamily="34" charset="0"/>
              </a:rPr>
              <a:t>Rust – Safe and efficient parallel programming.</a:t>
            </a:r>
          </a:p>
          <a:p>
            <a:pPr lvl="2" algn="just">
              <a:spcBef>
                <a:spcPts val="600"/>
              </a:spcBef>
            </a:pPr>
            <a:r>
              <a:rPr lang="en-US" dirty="0">
                <a:latin typeface="Arial" panose="020B0604020202020204" pitchFamily="34" charset="0"/>
                <a:cs typeface="Arial" panose="020B0604020202020204" pitchFamily="34" charset="0"/>
              </a:rPr>
              <a:t>Java, Scala – Used in cloud-based distributed systems.</a:t>
            </a:r>
          </a:p>
        </p:txBody>
      </p:sp>
    </p:spTree>
    <p:custDataLst>
      <p:tags r:id="rId1"/>
    </p:custDataLst>
    <p:extLst>
      <p:ext uri="{BB962C8B-B14F-4D97-AF65-F5344CB8AC3E}">
        <p14:creationId xmlns:p14="http://schemas.microsoft.com/office/powerpoint/2010/main" val="3699259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4A745-1C05-3A8D-2399-C321D3D88123}"/>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826C60EA-D185-65E1-5508-7B300ADE3F0C}"/>
              </a:ext>
            </a:extLst>
          </p:cNvPr>
          <p:cNvSpPr>
            <a:spLocks noGrp="1" noChangeArrowheads="1"/>
          </p:cNvSpPr>
          <p:nvPr>
            <p:ph type="title"/>
          </p:nvPr>
        </p:nvSpPr>
        <p:spPr>
          <a:xfrm>
            <a:off x="764620" y="554038"/>
            <a:ext cx="10149840" cy="407507"/>
          </a:xfrm>
        </p:spPr>
        <p:txBody>
          <a:bodyPr/>
          <a:lstStyle/>
          <a:p>
            <a:r>
              <a:rPr lang="en-US" sz="3600" dirty="0">
                <a:latin typeface="Arial" panose="020B0604020202020204" pitchFamily="34" charset="0"/>
                <a:cs typeface="Arial" panose="020B0604020202020204" pitchFamily="34" charset="0"/>
              </a:rPr>
              <a:t>Software Environments for PDC</a:t>
            </a:r>
            <a:endParaRPr lang="en-US" sz="40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2554A0BD-CFD7-5F7F-975E-A7F55DB33B31}"/>
              </a:ext>
            </a:extLst>
          </p:cNvPr>
          <p:cNvSpPr>
            <a:spLocks noGrp="1"/>
          </p:cNvSpPr>
          <p:nvPr>
            <p:ph type="sldNum" sz="quarter" idx="12"/>
          </p:nvPr>
        </p:nvSpPr>
        <p:spPr/>
        <p:txBody>
          <a:bodyPr/>
          <a:lstStyle/>
          <a:p>
            <a:fld id="{3485D9CA-6DAA-4C3C-A3E2-EDEA918D5F89}" type="slidenum">
              <a:rPr lang="en-US">
                <a:latin typeface="Calibri"/>
              </a:rPr>
              <a:pPr/>
              <a:t>47</a:t>
            </a:fld>
            <a:endParaRPr lang="en-US">
              <a:latin typeface="Calibri"/>
            </a:endParaRPr>
          </a:p>
        </p:txBody>
      </p:sp>
      <p:sp>
        <p:nvSpPr>
          <p:cNvPr id="12" name="Rectangle 3">
            <a:extLst>
              <a:ext uri="{FF2B5EF4-FFF2-40B4-BE49-F238E27FC236}">
                <a16:creationId xmlns:a16="http://schemas.microsoft.com/office/drawing/2014/main" id="{F4BFDF5C-6C25-7143-E9D5-CA3308933286}"/>
              </a:ext>
            </a:extLst>
          </p:cNvPr>
          <p:cNvSpPr txBox="1">
            <a:spLocks noChangeArrowheads="1"/>
          </p:cNvSpPr>
          <p:nvPr/>
        </p:nvSpPr>
        <p:spPr>
          <a:xfrm>
            <a:off x="632151" y="1453242"/>
            <a:ext cx="10436902" cy="5404758"/>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spcBef>
                <a:spcPts val="600"/>
              </a:spcBef>
            </a:pPr>
            <a:r>
              <a:rPr lang="en-US" b="1" dirty="0">
                <a:solidFill>
                  <a:srgbClr val="FF0000"/>
                </a:solidFill>
                <a:latin typeface="Arial" panose="020B0604020202020204" pitchFamily="34" charset="0"/>
                <a:cs typeface="Arial" panose="020B0604020202020204" pitchFamily="34" charset="0"/>
              </a:rPr>
              <a:t>Workflow Management &amp; Orchestration:</a:t>
            </a:r>
            <a:r>
              <a:rPr lang="en-US" dirty="0">
                <a:latin typeface="Arial" panose="020B0604020202020204" pitchFamily="34" charset="0"/>
                <a:cs typeface="Arial" panose="020B0604020202020204" pitchFamily="34" charset="0"/>
              </a:rPr>
              <a:t> </a:t>
            </a:r>
          </a:p>
          <a:p>
            <a:pPr lvl="1" algn="just">
              <a:spcBef>
                <a:spcPts val="600"/>
              </a:spcBef>
            </a:pPr>
            <a:r>
              <a:rPr lang="en-US" dirty="0">
                <a:latin typeface="Arial" panose="020B0604020202020204" pitchFamily="34" charset="0"/>
                <a:cs typeface="Arial" panose="020B0604020202020204" pitchFamily="34" charset="0"/>
              </a:rPr>
              <a:t>Apache Airflow – Distributed task scheduling.</a:t>
            </a:r>
          </a:p>
          <a:p>
            <a:pPr lvl="1" algn="just">
              <a:spcBef>
                <a:spcPts val="600"/>
              </a:spcBef>
            </a:pPr>
            <a:r>
              <a:rPr lang="en-US" dirty="0">
                <a:latin typeface="Arial" panose="020B0604020202020204" pitchFamily="34" charset="0"/>
                <a:cs typeface="Arial" panose="020B0604020202020204" pitchFamily="34" charset="0"/>
              </a:rPr>
              <a:t>Kubernetes – Container orchestration for cloud and edge.</a:t>
            </a:r>
          </a:p>
          <a:p>
            <a:pPr lvl="1" algn="just">
              <a:spcBef>
                <a:spcPts val="600"/>
              </a:spcBef>
            </a:pPr>
            <a:r>
              <a:rPr lang="en-US" dirty="0">
                <a:latin typeface="Arial" panose="020B0604020202020204" pitchFamily="34" charset="0"/>
                <a:cs typeface="Arial" panose="020B0604020202020204" pitchFamily="34" charset="0"/>
              </a:rPr>
              <a:t>Apache Kafka – Distributed streaming and event processing.</a:t>
            </a:r>
          </a:p>
          <a:p>
            <a:pPr lvl="1" algn="just">
              <a:spcBef>
                <a:spcPts val="600"/>
              </a:spcBef>
            </a:pPr>
            <a:endParaRPr lang="en-US" dirty="0">
              <a:latin typeface="Arial" panose="020B0604020202020204" pitchFamily="34" charset="0"/>
              <a:cs typeface="Arial" panose="020B0604020202020204" pitchFamily="34" charset="0"/>
            </a:endParaRPr>
          </a:p>
          <a:p>
            <a:pPr algn="just">
              <a:spcBef>
                <a:spcPts val="600"/>
              </a:spcBef>
            </a:pPr>
            <a:r>
              <a:rPr lang="en-US" b="1" dirty="0">
                <a:solidFill>
                  <a:srgbClr val="FF0000"/>
                </a:solidFill>
                <a:latin typeface="Arial" panose="020B0604020202020204" pitchFamily="34" charset="0"/>
                <a:cs typeface="Arial" panose="020B0604020202020204" pitchFamily="34" charset="0"/>
              </a:rPr>
              <a:t>Distributed Databases:</a:t>
            </a:r>
            <a:r>
              <a:rPr lang="en-US" dirty="0">
                <a:latin typeface="Arial" panose="020B0604020202020204" pitchFamily="34" charset="0"/>
                <a:cs typeface="Arial" panose="020B0604020202020204" pitchFamily="34" charset="0"/>
              </a:rPr>
              <a:t> </a:t>
            </a:r>
          </a:p>
          <a:p>
            <a:pPr lvl="1" algn="just">
              <a:spcBef>
                <a:spcPts val="600"/>
              </a:spcBef>
            </a:pPr>
            <a:r>
              <a:rPr lang="en-US" dirty="0">
                <a:latin typeface="Arial" panose="020B0604020202020204" pitchFamily="34" charset="0"/>
                <a:cs typeface="Arial" panose="020B0604020202020204" pitchFamily="34" charset="0"/>
              </a:rPr>
              <a:t>NoSQL Databases: Apache Cassandra, MongoDB, Google Bigtable.</a:t>
            </a:r>
          </a:p>
          <a:p>
            <a:pPr lvl="1" algn="just">
              <a:spcBef>
                <a:spcPts val="600"/>
              </a:spcBef>
            </a:pPr>
            <a:r>
              <a:rPr lang="en-US" dirty="0">
                <a:latin typeface="Arial" panose="020B0604020202020204" pitchFamily="34" charset="0"/>
                <a:cs typeface="Arial" panose="020B0604020202020204" pitchFamily="34" charset="0"/>
              </a:rPr>
              <a:t>NewSQL Databases: Google Spanner, </a:t>
            </a:r>
            <a:r>
              <a:rPr lang="en-US" dirty="0" err="1">
                <a:latin typeface="Arial" panose="020B0604020202020204" pitchFamily="34" charset="0"/>
                <a:cs typeface="Arial" panose="020B0604020202020204" pitchFamily="34" charset="0"/>
              </a:rPr>
              <a:t>CockroachDB</a:t>
            </a:r>
            <a:r>
              <a:rPr lang="en-US" dirty="0">
                <a:latin typeface="Arial" panose="020B0604020202020204" pitchFamily="34" charset="0"/>
                <a:cs typeface="Arial" panose="020B0604020202020204" pitchFamily="34" charset="0"/>
              </a:rPr>
              <a:t>.</a:t>
            </a:r>
          </a:p>
        </p:txBody>
      </p:sp>
    </p:spTree>
    <p:custDataLst>
      <p:tags r:id="rId1"/>
    </p:custDataLst>
    <p:extLst>
      <p:ext uri="{BB962C8B-B14F-4D97-AF65-F5344CB8AC3E}">
        <p14:creationId xmlns:p14="http://schemas.microsoft.com/office/powerpoint/2010/main" val="3208756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621FA-48D4-845A-6776-2F0EDC896897}"/>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8E8A7B6A-E791-67C4-DD53-FE6913CBE5E7}"/>
              </a:ext>
            </a:extLst>
          </p:cNvPr>
          <p:cNvSpPr>
            <a:spLocks noGrp="1" noChangeArrowheads="1"/>
          </p:cNvSpPr>
          <p:nvPr>
            <p:ph type="title"/>
          </p:nvPr>
        </p:nvSpPr>
        <p:spPr>
          <a:xfrm>
            <a:off x="764620" y="554038"/>
            <a:ext cx="10789920" cy="407507"/>
          </a:xfrm>
        </p:spPr>
        <p:txBody>
          <a:bodyPr/>
          <a:lstStyle/>
          <a:p>
            <a:r>
              <a:rPr lang="en-US" sz="3600" dirty="0">
                <a:latin typeface="Arial" panose="020B0604020202020204" pitchFamily="34" charset="0"/>
                <a:cs typeface="Arial" panose="020B0604020202020204" pitchFamily="34" charset="0"/>
              </a:rPr>
              <a:t>Summary: Technologies, Platforms, and Software</a:t>
            </a:r>
          </a:p>
        </p:txBody>
      </p:sp>
      <p:sp>
        <p:nvSpPr>
          <p:cNvPr id="3" name="Slide Number Placeholder 2">
            <a:extLst>
              <a:ext uri="{FF2B5EF4-FFF2-40B4-BE49-F238E27FC236}">
                <a16:creationId xmlns:a16="http://schemas.microsoft.com/office/drawing/2014/main" id="{7EA4B3EE-7DFA-6E29-BE5D-6F66D6EE95FC}"/>
              </a:ext>
            </a:extLst>
          </p:cNvPr>
          <p:cNvSpPr>
            <a:spLocks noGrp="1"/>
          </p:cNvSpPr>
          <p:nvPr>
            <p:ph type="sldNum" sz="quarter" idx="12"/>
          </p:nvPr>
        </p:nvSpPr>
        <p:spPr/>
        <p:txBody>
          <a:bodyPr/>
          <a:lstStyle/>
          <a:p>
            <a:fld id="{3485D9CA-6DAA-4C3C-A3E2-EDEA918D5F89}" type="slidenum">
              <a:rPr lang="en-US">
                <a:latin typeface="Calibri"/>
              </a:rPr>
              <a:pPr/>
              <a:t>48</a:t>
            </a:fld>
            <a:endParaRPr lang="en-US">
              <a:latin typeface="Calibri"/>
            </a:endParaRPr>
          </a:p>
        </p:txBody>
      </p:sp>
      <p:graphicFrame>
        <p:nvGraphicFramePr>
          <p:cNvPr id="2" name="Table 1">
            <a:extLst>
              <a:ext uri="{FF2B5EF4-FFF2-40B4-BE49-F238E27FC236}">
                <a16:creationId xmlns:a16="http://schemas.microsoft.com/office/drawing/2014/main" id="{BBB4E3EC-F85A-C931-BDC2-4DAD6327CF0E}"/>
              </a:ext>
            </a:extLst>
          </p:cNvPr>
          <p:cNvGraphicFramePr>
            <a:graphicFrameLocks noGrp="1"/>
          </p:cNvGraphicFramePr>
          <p:nvPr>
            <p:extLst>
              <p:ext uri="{D42A27DB-BD31-4B8C-83A1-F6EECF244321}">
                <p14:modId xmlns:p14="http://schemas.microsoft.com/office/powerpoint/2010/main" val="417963818"/>
              </p:ext>
            </p:extLst>
          </p:nvPr>
        </p:nvGraphicFramePr>
        <p:xfrm>
          <a:off x="764620" y="1869440"/>
          <a:ext cx="9935410" cy="3977640"/>
        </p:xfrm>
        <a:graphic>
          <a:graphicData uri="http://schemas.openxmlformats.org/drawingml/2006/table">
            <a:tbl>
              <a:tblPr firstRow="1" bandRow="1">
                <a:tableStyleId>{5C22544A-7EE6-4342-B048-85BDC9FD1C3A}</a:tableStyleId>
              </a:tblPr>
              <a:tblGrid>
                <a:gridCol w="2875605">
                  <a:extLst>
                    <a:ext uri="{9D8B030D-6E8A-4147-A177-3AD203B41FA5}">
                      <a16:colId xmlns:a16="http://schemas.microsoft.com/office/drawing/2014/main" val="3977038123"/>
                    </a:ext>
                  </a:extLst>
                </a:gridCol>
                <a:gridCol w="7059805">
                  <a:extLst>
                    <a:ext uri="{9D8B030D-6E8A-4147-A177-3AD203B41FA5}">
                      <a16:colId xmlns:a16="http://schemas.microsoft.com/office/drawing/2014/main" val="3063747103"/>
                    </a:ext>
                  </a:extLst>
                </a:gridCol>
              </a:tblGrid>
              <a:tr h="441960">
                <a:tc>
                  <a:txBody>
                    <a:bodyPr/>
                    <a:lstStyle/>
                    <a:p>
                      <a:pPr algn="ctr"/>
                      <a:r>
                        <a:rPr lang="en-US" dirty="0">
                          <a:solidFill>
                            <a:schemeClr val="tx1"/>
                          </a:solidFill>
                          <a:latin typeface="Arial" panose="020B0604020202020204" pitchFamily="34" charset="0"/>
                          <a:cs typeface="Arial" panose="020B0604020202020204" pitchFamily="34" charset="0"/>
                        </a:rPr>
                        <a:t>Category</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Examples</a:t>
                      </a:r>
                    </a:p>
                  </a:txBody>
                  <a:tcPr anchor="ctr"/>
                </a:tc>
                <a:extLst>
                  <a:ext uri="{0D108BD9-81ED-4DB2-BD59-A6C34878D82A}">
                    <a16:rowId xmlns:a16="http://schemas.microsoft.com/office/drawing/2014/main" val="3851961182"/>
                  </a:ext>
                </a:extLst>
              </a:tr>
              <a:tr h="441960">
                <a:tc>
                  <a:txBody>
                    <a:bodyPr/>
                    <a:lstStyle/>
                    <a:p>
                      <a:pPr algn="ctr"/>
                      <a:r>
                        <a:rPr lang="en-US" dirty="0">
                          <a:solidFill>
                            <a:schemeClr val="tx1"/>
                          </a:solidFill>
                          <a:latin typeface="Arial" panose="020B0604020202020204" pitchFamily="34" charset="0"/>
                          <a:cs typeface="Arial" panose="020B0604020202020204" pitchFamily="34" charset="0"/>
                        </a:rPr>
                        <a:t>Hardware</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Multicore CPUs, GPUs (NVIDIA, AMD), FPGAs, InfiniBand</a:t>
                      </a:r>
                    </a:p>
                  </a:txBody>
                  <a:tcPr anchor="ctr"/>
                </a:tc>
                <a:extLst>
                  <a:ext uri="{0D108BD9-81ED-4DB2-BD59-A6C34878D82A}">
                    <a16:rowId xmlns:a16="http://schemas.microsoft.com/office/drawing/2014/main" val="2017148664"/>
                  </a:ext>
                </a:extLst>
              </a:tr>
              <a:tr h="441960">
                <a:tc>
                  <a:txBody>
                    <a:bodyPr/>
                    <a:lstStyle/>
                    <a:p>
                      <a:pPr algn="ctr"/>
                      <a:r>
                        <a:rPr lang="en-US" dirty="0">
                          <a:solidFill>
                            <a:schemeClr val="tx1"/>
                          </a:solidFill>
                          <a:latin typeface="Arial" panose="020B0604020202020204" pitchFamily="34" charset="0"/>
                          <a:cs typeface="Arial" panose="020B0604020202020204" pitchFamily="34" charset="0"/>
                        </a:rPr>
                        <a:t>Middleware</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	MPI, RPC, </a:t>
                      </a:r>
                      <a:r>
                        <a:rPr lang="en-US" dirty="0" err="1">
                          <a:solidFill>
                            <a:schemeClr val="tx1"/>
                          </a:solidFill>
                          <a:latin typeface="Arial" panose="020B0604020202020204" pitchFamily="34" charset="0"/>
                          <a:cs typeface="Arial" panose="020B0604020202020204" pitchFamily="34" charset="0"/>
                        </a:rPr>
                        <a:t>gRPC</a:t>
                      </a:r>
                      <a:r>
                        <a:rPr lang="en-US" dirty="0">
                          <a:solidFill>
                            <a:schemeClr val="tx1"/>
                          </a:solidFill>
                          <a:latin typeface="Arial" panose="020B0604020202020204" pitchFamily="34" charset="0"/>
                          <a:cs typeface="Arial" panose="020B0604020202020204" pitchFamily="34" charset="0"/>
                        </a:rPr>
                        <a:t>, Distributed File Systems (HDFS, </a:t>
                      </a:r>
                      <a:r>
                        <a:rPr lang="en-US" dirty="0" err="1">
                          <a:solidFill>
                            <a:schemeClr val="tx1"/>
                          </a:solidFill>
                          <a:latin typeface="Arial" panose="020B0604020202020204" pitchFamily="34" charset="0"/>
                          <a:cs typeface="Arial" panose="020B0604020202020204" pitchFamily="34" charset="0"/>
                        </a:rPr>
                        <a:t>Ceph</a:t>
                      </a:r>
                      <a:r>
                        <a:rPr lang="en-US" dirty="0">
                          <a:solidFill>
                            <a:schemeClr val="tx1"/>
                          </a:solidFill>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1969238438"/>
                  </a:ext>
                </a:extLst>
              </a:tr>
              <a:tr h="441960">
                <a:tc>
                  <a:txBody>
                    <a:bodyPr/>
                    <a:lstStyle/>
                    <a:p>
                      <a:pPr algn="ctr"/>
                      <a:r>
                        <a:rPr lang="en-US" dirty="0">
                          <a:solidFill>
                            <a:schemeClr val="tx1"/>
                          </a:solidFill>
                          <a:latin typeface="Arial" panose="020B0604020202020204" pitchFamily="34" charset="0"/>
                          <a:cs typeface="Arial" panose="020B0604020202020204" pitchFamily="34" charset="0"/>
                        </a:rPr>
                        <a:t>Cloud Platform</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AWS, Azure, Google Cloud, OpenStack</a:t>
                      </a:r>
                    </a:p>
                  </a:txBody>
                  <a:tcPr anchor="ctr"/>
                </a:tc>
                <a:extLst>
                  <a:ext uri="{0D108BD9-81ED-4DB2-BD59-A6C34878D82A}">
                    <a16:rowId xmlns:a16="http://schemas.microsoft.com/office/drawing/2014/main" val="3677901439"/>
                  </a:ext>
                </a:extLst>
              </a:tr>
              <a:tr h="441960">
                <a:tc>
                  <a:txBody>
                    <a:bodyPr/>
                    <a:lstStyle/>
                    <a:p>
                      <a:pPr algn="ctr"/>
                      <a:r>
                        <a:rPr lang="en-US" dirty="0">
                          <a:solidFill>
                            <a:schemeClr val="tx1"/>
                          </a:solidFill>
                          <a:latin typeface="Arial" panose="020B0604020202020204" pitchFamily="34" charset="0"/>
                          <a:cs typeface="Arial" panose="020B0604020202020204" pitchFamily="34" charset="0"/>
                        </a:rPr>
                        <a:t>Big Data</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Apache Hadoop, Spark, Google </a:t>
                      </a:r>
                      <a:r>
                        <a:rPr lang="en-US" dirty="0" err="1">
                          <a:solidFill>
                            <a:schemeClr val="tx1"/>
                          </a:solidFill>
                          <a:latin typeface="Arial" panose="020B0604020202020204" pitchFamily="34" charset="0"/>
                          <a:cs typeface="Arial" panose="020B0604020202020204" pitchFamily="34" charset="0"/>
                        </a:rPr>
                        <a:t>BigQuery</a:t>
                      </a:r>
                      <a:endParaRPr lang="en-US"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13315639"/>
                  </a:ext>
                </a:extLst>
              </a:tr>
              <a:tr h="441960">
                <a:tc>
                  <a:txBody>
                    <a:bodyPr/>
                    <a:lstStyle/>
                    <a:p>
                      <a:pPr algn="ctr"/>
                      <a:r>
                        <a:rPr lang="en-US" dirty="0">
                          <a:solidFill>
                            <a:schemeClr val="tx1"/>
                          </a:solidFill>
                          <a:latin typeface="Arial" panose="020B0604020202020204" pitchFamily="34" charset="0"/>
                          <a:cs typeface="Arial" panose="020B0604020202020204" pitchFamily="34" charset="0"/>
                        </a:rPr>
                        <a:t>Edge Computing</a:t>
                      </a:r>
                    </a:p>
                  </a:txBody>
                  <a:tcPr anchor="ctr"/>
                </a:tc>
                <a:tc>
                  <a:txBody>
                    <a:bodyPr/>
                    <a:lstStyle/>
                    <a:p>
                      <a:pPr algn="ctr"/>
                      <a:r>
                        <a:rPr lang="en-US" dirty="0"/>
                        <a:t>NVIDIA Jetson, AWS Greengrass, </a:t>
                      </a:r>
                      <a:r>
                        <a:rPr lang="en-US" dirty="0" err="1"/>
                        <a:t>OpenVINO</a:t>
                      </a:r>
                      <a:endParaRPr lang="en-US"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79373169"/>
                  </a:ext>
                </a:extLst>
              </a:tr>
              <a:tr h="441960">
                <a:tc>
                  <a:txBody>
                    <a:bodyPr/>
                    <a:lstStyle/>
                    <a:p>
                      <a:pPr algn="ctr"/>
                      <a:r>
                        <a:rPr lang="en-US" dirty="0">
                          <a:solidFill>
                            <a:schemeClr val="tx1"/>
                          </a:solidFill>
                          <a:latin typeface="Arial" panose="020B0604020202020204" pitchFamily="34" charset="0"/>
                          <a:cs typeface="Arial" panose="020B0604020202020204" pitchFamily="34" charset="0"/>
                        </a:rPr>
                        <a:t>Programming Models</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OpenMP, MPI, CUDA, </a:t>
                      </a:r>
                      <a:r>
                        <a:rPr lang="en-US" dirty="0" err="1">
                          <a:solidFill>
                            <a:schemeClr val="tx1"/>
                          </a:solidFill>
                          <a:latin typeface="Arial" panose="020B0604020202020204" pitchFamily="34" charset="0"/>
                          <a:cs typeface="Arial" panose="020B0604020202020204" pitchFamily="34" charset="0"/>
                        </a:rPr>
                        <a:t>Dask</a:t>
                      </a:r>
                      <a:r>
                        <a:rPr lang="en-US" dirty="0">
                          <a:solidFill>
                            <a:schemeClr val="tx1"/>
                          </a:solidFill>
                          <a:latin typeface="Arial" panose="020B0604020202020204" pitchFamily="34" charset="0"/>
                          <a:cs typeface="Arial" panose="020B0604020202020204" pitchFamily="34" charset="0"/>
                        </a:rPr>
                        <a:t>, Ray</a:t>
                      </a:r>
                    </a:p>
                  </a:txBody>
                  <a:tcPr anchor="ctr"/>
                </a:tc>
                <a:extLst>
                  <a:ext uri="{0D108BD9-81ED-4DB2-BD59-A6C34878D82A}">
                    <a16:rowId xmlns:a16="http://schemas.microsoft.com/office/drawing/2014/main" val="2431262011"/>
                  </a:ext>
                </a:extLst>
              </a:tr>
              <a:tr h="441960">
                <a:tc>
                  <a:txBody>
                    <a:bodyPr/>
                    <a:lstStyle/>
                    <a:p>
                      <a:pPr algn="ctr"/>
                      <a:r>
                        <a:rPr lang="en-US" dirty="0">
                          <a:solidFill>
                            <a:schemeClr val="tx1"/>
                          </a:solidFill>
                          <a:latin typeface="Arial" panose="020B0604020202020204" pitchFamily="34" charset="0"/>
                          <a:cs typeface="Arial" panose="020B0604020202020204" pitchFamily="34" charset="0"/>
                        </a:rPr>
                        <a:t>Workflow Tools</a:t>
                      </a:r>
                    </a:p>
                  </a:txBody>
                  <a:tcPr anchor="ctr"/>
                </a:tc>
                <a:tc>
                  <a:txBody>
                    <a:bodyPr/>
                    <a:lstStyle/>
                    <a:p>
                      <a:pPr algn="ctr"/>
                      <a:r>
                        <a:rPr lang="en-US" dirty="0">
                          <a:solidFill>
                            <a:schemeClr val="tx1"/>
                          </a:solidFill>
                          <a:latin typeface="Arial" panose="020B0604020202020204" pitchFamily="34" charset="0"/>
                          <a:cs typeface="Arial" panose="020B0604020202020204" pitchFamily="34" charset="0"/>
                        </a:rPr>
                        <a:t>Apache Airflow, Kubernetes, Apache Kafka</a:t>
                      </a:r>
                    </a:p>
                  </a:txBody>
                  <a:tcPr anchor="ctr"/>
                </a:tc>
                <a:extLst>
                  <a:ext uri="{0D108BD9-81ED-4DB2-BD59-A6C34878D82A}">
                    <a16:rowId xmlns:a16="http://schemas.microsoft.com/office/drawing/2014/main" val="3260065032"/>
                  </a:ext>
                </a:extLst>
              </a:tr>
              <a:tr h="441960">
                <a:tc>
                  <a:txBody>
                    <a:bodyPr/>
                    <a:lstStyle/>
                    <a:p>
                      <a:pPr algn="ctr"/>
                      <a:r>
                        <a:rPr lang="en-US" dirty="0">
                          <a:solidFill>
                            <a:schemeClr val="tx1"/>
                          </a:solidFill>
                          <a:latin typeface="Arial" panose="020B0604020202020204" pitchFamily="34" charset="0"/>
                          <a:cs typeface="Arial" panose="020B0604020202020204" pitchFamily="34" charset="0"/>
                        </a:rPr>
                        <a:t>Databases</a:t>
                      </a:r>
                    </a:p>
                  </a:txBody>
                  <a:tcPr anchor="ctr"/>
                </a:tc>
                <a:tc>
                  <a:txBody>
                    <a:bodyPr/>
                    <a:lstStyle/>
                    <a:p>
                      <a:pPr algn="ctr"/>
                      <a:r>
                        <a:rPr lang="it-IT" dirty="0">
                          <a:solidFill>
                            <a:schemeClr val="tx1"/>
                          </a:solidFill>
                          <a:latin typeface="Arial" panose="020B0604020202020204" pitchFamily="34" charset="0"/>
                          <a:cs typeface="Arial" panose="020B0604020202020204" pitchFamily="34" charset="0"/>
                        </a:rPr>
                        <a:t>Apache Cassandra, Google Spanner, MongoDB</a:t>
                      </a:r>
                      <a:endParaRPr lang="en-US"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88291382"/>
                  </a:ext>
                </a:extLst>
              </a:tr>
            </a:tbl>
          </a:graphicData>
        </a:graphic>
      </p:graphicFrame>
    </p:spTree>
    <p:custDataLst>
      <p:tags r:id="rId1"/>
    </p:custDataLst>
    <p:extLst>
      <p:ext uri="{BB962C8B-B14F-4D97-AF65-F5344CB8AC3E}">
        <p14:creationId xmlns:p14="http://schemas.microsoft.com/office/powerpoint/2010/main" val="8276624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5A9F7-9DAC-699A-DF2A-3C200E9DDCA8}"/>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C8E28E51-A784-1E29-7770-75E48BEC72D1}"/>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Limitations of Parallel Computing</a:t>
            </a:r>
          </a:p>
        </p:txBody>
      </p:sp>
      <p:sp>
        <p:nvSpPr>
          <p:cNvPr id="3" name="Slide Number Placeholder 2">
            <a:extLst>
              <a:ext uri="{FF2B5EF4-FFF2-40B4-BE49-F238E27FC236}">
                <a16:creationId xmlns:a16="http://schemas.microsoft.com/office/drawing/2014/main" id="{27CDDAED-6D5E-4CEC-6885-882136174CAF}"/>
              </a:ext>
            </a:extLst>
          </p:cNvPr>
          <p:cNvSpPr>
            <a:spLocks noGrp="1"/>
          </p:cNvSpPr>
          <p:nvPr>
            <p:ph type="sldNum" sz="quarter" idx="12"/>
          </p:nvPr>
        </p:nvSpPr>
        <p:spPr/>
        <p:txBody>
          <a:bodyPr/>
          <a:lstStyle/>
          <a:p>
            <a:fld id="{3485D9CA-6DAA-4C3C-A3E2-EDEA918D5F89}" type="slidenum">
              <a:rPr lang="en-US">
                <a:latin typeface="Calibri"/>
              </a:rPr>
              <a:pPr/>
              <a:t>49</a:t>
            </a:fld>
            <a:endParaRPr lang="en-US">
              <a:latin typeface="Calibri"/>
            </a:endParaRPr>
          </a:p>
        </p:txBody>
      </p:sp>
      <p:sp>
        <p:nvSpPr>
          <p:cNvPr id="12" name="Rectangle 3">
            <a:extLst>
              <a:ext uri="{FF2B5EF4-FFF2-40B4-BE49-F238E27FC236}">
                <a16:creationId xmlns:a16="http://schemas.microsoft.com/office/drawing/2014/main" id="{F79015B3-8472-0BC8-730A-58B95A044993}"/>
              </a:ext>
            </a:extLst>
          </p:cNvPr>
          <p:cNvSpPr txBox="1">
            <a:spLocks noChangeArrowheads="1"/>
          </p:cNvSpPr>
          <p:nvPr/>
        </p:nvSpPr>
        <p:spPr>
          <a:xfrm>
            <a:off x="632152" y="1453241"/>
            <a:ext cx="10436901" cy="5228913"/>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just">
              <a:spcBef>
                <a:spcPts val="0"/>
              </a:spcBef>
              <a:buNone/>
            </a:pPr>
            <a:r>
              <a:rPr lang="en-US" dirty="0">
                <a:latin typeface="Arial" panose="020B0604020202020204" pitchFamily="34" charset="0"/>
                <a:cs typeface="Arial" panose="020B0604020202020204" pitchFamily="34" charset="0"/>
              </a:rPr>
              <a:t>It requires </a:t>
            </a:r>
            <a:r>
              <a:rPr lang="en-US" b="1" i="1" dirty="0">
                <a:solidFill>
                  <a:srgbClr val="FF0000"/>
                </a:solidFill>
                <a:latin typeface="Arial" panose="020B0604020202020204" pitchFamily="34" charset="0"/>
                <a:cs typeface="Arial" panose="020B0604020202020204" pitchFamily="34" charset="0"/>
              </a:rPr>
              <a:t>designing the proper communication and synchronization mechanisms</a:t>
            </a:r>
            <a:r>
              <a:rPr lang="en-US" dirty="0">
                <a:latin typeface="Arial" panose="020B0604020202020204" pitchFamily="34" charset="0"/>
                <a:cs typeface="Arial" panose="020B0604020202020204" pitchFamily="34" charset="0"/>
              </a:rPr>
              <a:t> between the processes and sub-tasks</a:t>
            </a:r>
          </a:p>
          <a:p>
            <a:pPr marL="114300" indent="0" algn="just">
              <a:spcBef>
                <a:spcPts val="0"/>
              </a:spcBef>
              <a:buNone/>
            </a:pPr>
            <a:endParaRPr lang="en-US" dirty="0">
              <a:latin typeface="Arial" panose="020B0604020202020204" pitchFamily="34" charset="0"/>
              <a:cs typeface="Arial" panose="020B0604020202020204" pitchFamily="34" charset="0"/>
            </a:endParaRPr>
          </a:p>
          <a:p>
            <a:pPr algn="just">
              <a:spcBef>
                <a:spcPts val="0"/>
              </a:spcBef>
            </a:pPr>
            <a:r>
              <a:rPr lang="en-US" dirty="0">
                <a:latin typeface="Arial" panose="020B0604020202020204" pitchFamily="34" charset="0"/>
                <a:cs typeface="Arial" panose="020B0604020202020204" pitchFamily="34" charset="0"/>
              </a:rPr>
              <a:t>Exploring the </a:t>
            </a:r>
            <a:r>
              <a:rPr lang="en-US" b="1" i="1" dirty="0">
                <a:solidFill>
                  <a:srgbClr val="FF0000"/>
                </a:solidFill>
                <a:latin typeface="Arial" panose="020B0604020202020204" pitchFamily="34" charset="0"/>
                <a:cs typeface="Arial" panose="020B0604020202020204" pitchFamily="34" charset="0"/>
              </a:rPr>
              <a:t>proper parallelism </a:t>
            </a:r>
            <a:r>
              <a:rPr lang="en-US" dirty="0">
                <a:latin typeface="Arial" panose="020B0604020202020204" pitchFamily="34" charset="0"/>
                <a:cs typeface="Arial" panose="020B0604020202020204" pitchFamily="34" charset="0"/>
              </a:rPr>
              <a:t>from a problem is a hectic process</a:t>
            </a:r>
            <a:endParaRPr lang="en-US" b="1" dirty="0">
              <a:solidFill>
                <a:srgbClr val="FF0000"/>
              </a:solidFill>
              <a:latin typeface="Arial" panose="020B0604020202020204" pitchFamily="34" charset="0"/>
              <a:cs typeface="Arial" panose="020B0604020202020204" pitchFamily="34" charset="0"/>
            </a:endParaRPr>
          </a:p>
          <a:p>
            <a:pPr algn="just">
              <a:spcBef>
                <a:spcPts val="0"/>
              </a:spcBef>
            </a:pPr>
            <a:endParaRPr lang="en-US" b="1" dirty="0">
              <a:solidFill>
                <a:srgbClr val="FF0000"/>
              </a:solidFill>
              <a:latin typeface="Arial" panose="020B0604020202020204" pitchFamily="34" charset="0"/>
              <a:cs typeface="Arial" panose="020B0604020202020204" pitchFamily="34" charset="0"/>
            </a:endParaRPr>
          </a:p>
          <a:p>
            <a:pPr algn="just">
              <a:spcBef>
                <a:spcPts val="0"/>
              </a:spcBef>
            </a:pPr>
            <a:r>
              <a:rPr lang="en-US" dirty="0">
                <a:latin typeface="Arial" panose="020B0604020202020204" pitchFamily="34" charset="0"/>
                <a:cs typeface="Arial" panose="020B0604020202020204" pitchFamily="34" charset="0"/>
              </a:rPr>
              <a:t>The program must have </a:t>
            </a:r>
            <a:r>
              <a:rPr lang="en-US" b="1" i="1" dirty="0">
                <a:solidFill>
                  <a:srgbClr val="FF0000"/>
                </a:solidFill>
                <a:latin typeface="Arial" panose="020B0604020202020204" pitchFamily="34" charset="0"/>
                <a:cs typeface="Arial" panose="020B0604020202020204" pitchFamily="34" charset="0"/>
              </a:rPr>
              <a:t>low coupling </a:t>
            </a:r>
            <a:r>
              <a:rPr lang="en-US" dirty="0">
                <a:latin typeface="Arial" panose="020B0604020202020204" pitchFamily="34" charset="0"/>
                <a:cs typeface="Arial" panose="020B0604020202020204" pitchFamily="34" charset="0"/>
              </a:rPr>
              <a:t>and </a:t>
            </a:r>
            <a:r>
              <a:rPr lang="en-US" b="1" i="1" dirty="0">
                <a:solidFill>
                  <a:srgbClr val="FF0000"/>
                </a:solidFill>
                <a:latin typeface="Arial" panose="020B0604020202020204" pitchFamily="34" charset="0"/>
                <a:cs typeface="Arial" panose="020B0604020202020204" pitchFamily="34" charset="0"/>
              </a:rPr>
              <a:t>high cohesion</a:t>
            </a:r>
            <a:r>
              <a:rPr lang="en-US" dirty="0">
                <a:latin typeface="Arial" panose="020B0604020202020204" pitchFamily="34" charset="0"/>
                <a:cs typeface="Arial" panose="020B0604020202020204" pitchFamily="34" charset="0"/>
              </a:rPr>
              <a:t>. But it’s </a:t>
            </a:r>
            <a:r>
              <a:rPr lang="en-US" b="1" i="1" dirty="0">
                <a:solidFill>
                  <a:srgbClr val="FF0000"/>
                </a:solidFill>
                <a:latin typeface="Arial" panose="020B0604020202020204" pitchFamily="34" charset="0"/>
                <a:cs typeface="Arial" panose="020B0604020202020204" pitchFamily="34" charset="0"/>
              </a:rPr>
              <a:t>difficult</a:t>
            </a:r>
            <a:r>
              <a:rPr lang="en-US" dirty="0">
                <a:latin typeface="Arial" panose="020B0604020202020204" pitchFamily="34" charset="0"/>
                <a:cs typeface="Arial" panose="020B0604020202020204" pitchFamily="34" charset="0"/>
              </a:rPr>
              <a:t> to create such programs</a:t>
            </a:r>
          </a:p>
          <a:p>
            <a:pPr algn="just">
              <a:spcBef>
                <a:spcPts val="0"/>
              </a:spcBef>
            </a:pPr>
            <a:endParaRPr lang="en-US" dirty="0">
              <a:latin typeface="Arial" panose="020B0604020202020204" pitchFamily="34" charset="0"/>
              <a:cs typeface="Arial" panose="020B0604020202020204" pitchFamily="34" charset="0"/>
            </a:endParaRPr>
          </a:p>
          <a:p>
            <a:pPr algn="just">
              <a:spcBef>
                <a:spcPts val="0"/>
              </a:spcBef>
            </a:pPr>
            <a:r>
              <a:rPr lang="en-US" dirty="0">
                <a:latin typeface="Arial" panose="020B0604020202020204" pitchFamily="34" charset="0"/>
                <a:cs typeface="Arial" panose="020B0604020202020204" pitchFamily="34" charset="0"/>
              </a:rPr>
              <a:t>It needs relatively </a:t>
            </a:r>
            <a:r>
              <a:rPr lang="en-US" b="1" i="1" dirty="0">
                <a:solidFill>
                  <a:srgbClr val="FF0000"/>
                </a:solidFill>
                <a:latin typeface="Arial" panose="020B0604020202020204" pitchFamily="34" charset="0"/>
                <a:cs typeface="Arial" panose="020B0604020202020204" pitchFamily="34" charset="0"/>
              </a:rPr>
              <a:t>more technical skills to code a parallel program</a:t>
            </a:r>
          </a:p>
        </p:txBody>
      </p:sp>
    </p:spTree>
    <p:custDataLst>
      <p:tags r:id="rId1"/>
    </p:custDataLst>
    <p:extLst>
      <p:ext uri="{BB962C8B-B14F-4D97-AF65-F5344CB8AC3E}">
        <p14:creationId xmlns:p14="http://schemas.microsoft.com/office/powerpoint/2010/main" val="1483077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4FF8D-8124-6771-E9B7-7C5D36EA160F}"/>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62A4E6B9-528D-F4C3-FBE9-CBFD6659A420}"/>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Motivating Parallelism</a:t>
            </a:r>
          </a:p>
        </p:txBody>
      </p:sp>
      <p:sp>
        <p:nvSpPr>
          <p:cNvPr id="3" name="Slide Number Placeholder 2">
            <a:extLst>
              <a:ext uri="{FF2B5EF4-FFF2-40B4-BE49-F238E27FC236}">
                <a16:creationId xmlns:a16="http://schemas.microsoft.com/office/drawing/2014/main" id="{415ABABB-EDFA-8616-7A38-8F67F46855F6}"/>
              </a:ext>
            </a:extLst>
          </p:cNvPr>
          <p:cNvSpPr>
            <a:spLocks noGrp="1"/>
          </p:cNvSpPr>
          <p:nvPr>
            <p:ph type="sldNum" sz="quarter" idx="12"/>
          </p:nvPr>
        </p:nvSpPr>
        <p:spPr/>
        <p:txBody>
          <a:bodyPr/>
          <a:lstStyle/>
          <a:p>
            <a:fld id="{3485D9CA-6DAA-4C3C-A3E2-EDEA918D5F89}" type="slidenum">
              <a:rPr lang="en-US">
                <a:latin typeface="Calibri"/>
              </a:rPr>
              <a:pPr/>
              <a:t>5</a:t>
            </a:fld>
            <a:endParaRPr lang="en-US">
              <a:latin typeface="Calibri"/>
            </a:endParaRPr>
          </a:p>
        </p:txBody>
      </p:sp>
      <p:sp>
        <p:nvSpPr>
          <p:cNvPr id="12" name="Rectangle 3">
            <a:extLst>
              <a:ext uri="{FF2B5EF4-FFF2-40B4-BE49-F238E27FC236}">
                <a16:creationId xmlns:a16="http://schemas.microsoft.com/office/drawing/2014/main" id="{93EDE252-CE2B-C5A7-42A8-23343E7546BB}"/>
              </a:ext>
            </a:extLst>
          </p:cNvPr>
          <p:cNvSpPr txBox="1">
            <a:spLocks noChangeArrowheads="1"/>
          </p:cNvSpPr>
          <p:nvPr/>
        </p:nvSpPr>
        <p:spPr>
          <a:xfrm>
            <a:off x="632150" y="1453241"/>
            <a:ext cx="10463741" cy="5292333"/>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Developing parallel hardware and software has traditionally been time and effort intensive.</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If one is to view this in the context of rapidly improving uniprocessor speeds, one is tempted to question the need for parallel computing.</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Latest trends in hardware design indicate that uniprocessors may not be able to sustain the rate of realizable performance increments in the future.</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This is the result of several fundamental physical and computational limitations.</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emergence of standardized parallel programming environments, libraries, and hardware have significantly reduced time to develop (parallel) solutions.</a:t>
            </a:r>
          </a:p>
        </p:txBody>
      </p:sp>
    </p:spTree>
    <p:custDataLst>
      <p:tags r:id="rId1"/>
    </p:custDataLst>
    <p:extLst>
      <p:ext uri="{BB962C8B-B14F-4D97-AF65-F5344CB8AC3E}">
        <p14:creationId xmlns:p14="http://schemas.microsoft.com/office/powerpoint/2010/main" val="178183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The Computational Power Argument</a:t>
            </a:r>
          </a:p>
        </p:txBody>
      </p:sp>
      <p:sp>
        <p:nvSpPr>
          <p:cNvPr id="3" name="Slide Number Placeholder 2"/>
          <p:cNvSpPr>
            <a:spLocks noGrp="1"/>
          </p:cNvSpPr>
          <p:nvPr>
            <p:ph type="sldNum" sz="quarter" idx="12"/>
          </p:nvPr>
        </p:nvSpPr>
        <p:spPr/>
        <p:txBody>
          <a:bodyPr/>
          <a:lstStyle/>
          <a:p>
            <a:fld id="{3485D9CA-6DAA-4C3C-A3E2-EDEA918D5F89}" type="slidenum">
              <a:rPr lang="en-US">
                <a:latin typeface="Calibri"/>
              </a:rPr>
              <a:pPr/>
              <a:t>6</a:t>
            </a:fld>
            <a:endParaRPr lang="en-US">
              <a:latin typeface="Calibri"/>
            </a:endParaRPr>
          </a:p>
        </p:txBody>
      </p:sp>
      <p:sp>
        <p:nvSpPr>
          <p:cNvPr id="12" name="Rectangle 3">
            <a:extLst>
              <a:ext uri="{FF2B5EF4-FFF2-40B4-BE49-F238E27FC236}">
                <a16:creationId xmlns:a16="http://schemas.microsoft.com/office/drawing/2014/main" id="{A773B303-CEA4-39FE-8190-A77ECCC638B8}"/>
              </a:ext>
            </a:extLst>
          </p:cNvPr>
          <p:cNvSpPr txBox="1">
            <a:spLocks noChangeArrowheads="1"/>
          </p:cNvSpPr>
          <p:nvPr/>
        </p:nvSpPr>
        <p:spPr>
          <a:xfrm>
            <a:off x="632150" y="1453241"/>
            <a:ext cx="10308565" cy="5264081"/>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Moore’s Law states (1965):</a:t>
            </a:r>
          </a:p>
          <a:p>
            <a:pPr algn="just"/>
            <a:endParaRPr lang="en-US" sz="1050" dirty="0">
              <a:latin typeface="Arial" panose="020B0604020202020204" pitchFamily="34" charset="0"/>
              <a:cs typeface="Arial" panose="020B0604020202020204" pitchFamily="34" charset="0"/>
            </a:endParaRPr>
          </a:p>
          <a:p>
            <a:pPr lvl="1" algn="just"/>
            <a:r>
              <a:rPr lang="en-US" b="1" i="1" dirty="0">
                <a:solidFill>
                  <a:srgbClr val="FF0000"/>
                </a:solidFill>
                <a:latin typeface="Arial" panose="020B0604020202020204" pitchFamily="34" charset="0"/>
                <a:cs typeface="Arial" panose="020B0604020202020204" pitchFamily="34" charset="0"/>
              </a:rPr>
              <a:t>Number of transistors </a:t>
            </a:r>
            <a:r>
              <a:rPr lang="en-US" dirty="0">
                <a:latin typeface="Arial" panose="020B0604020202020204" pitchFamily="34" charset="0"/>
                <a:cs typeface="Arial" panose="020B0604020202020204" pitchFamily="34" charset="0"/>
              </a:rPr>
              <a:t>incorporated on a microchip </a:t>
            </a:r>
            <a:r>
              <a:rPr lang="en-US" b="1" i="1" dirty="0">
                <a:solidFill>
                  <a:srgbClr val="FF0000"/>
                </a:solidFill>
                <a:latin typeface="Arial" panose="020B0604020202020204" pitchFamily="34" charset="0"/>
                <a:cs typeface="Arial" panose="020B0604020202020204" pitchFamily="34" charset="0"/>
              </a:rPr>
              <a:t>doubles approximately every two years, </a:t>
            </a:r>
            <a:r>
              <a:rPr lang="en-US" dirty="0">
                <a:latin typeface="Arial" panose="020B0604020202020204" pitchFamily="34" charset="0"/>
                <a:cs typeface="Arial" panose="020B0604020202020204" pitchFamily="34" charset="0"/>
              </a:rPr>
              <a:t>while the</a:t>
            </a:r>
            <a:r>
              <a:rPr lang="en-US" b="1" i="1" dirty="0">
                <a:solidFill>
                  <a:srgbClr val="FF0000"/>
                </a:solidFill>
                <a:latin typeface="Arial" panose="020B0604020202020204" pitchFamily="34" charset="0"/>
                <a:cs typeface="Arial" panose="020B0604020202020204" pitchFamily="34" charset="0"/>
              </a:rPr>
              <a:t> cost of computers is halved.</a:t>
            </a:r>
          </a:p>
        </p:txBody>
      </p:sp>
      <p:pic>
        <p:nvPicPr>
          <p:cNvPr id="4" name="Picture 3">
            <a:extLst>
              <a:ext uri="{FF2B5EF4-FFF2-40B4-BE49-F238E27FC236}">
                <a16:creationId xmlns:a16="http://schemas.microsoft.com/office/drawing/2014/main" id="{2FD72B06-6D12-E956-B3BC-0FD927C1E035}"/>
              </a:ext>
            </a:extLst>
          </p:cNvPr>
          <p:cNvPicPr>
            <a:picLocks noChangeAspect="1"/>
          </p:cNvPicPr>
          <p:nvPr/>
        </p:nvPicPr>
        <p:blipFill>
          <a:blip r:embed="rId3"/>
          <a:stretch>
            <a:fillRect/>
          </a:stretch>
        </p:blipFill>
        <p:spPr>
          <a:xfrm>
            <a:off x="3045633" y="2907104"/>
            <a:ext cx="5575385" cy="3902770"/>
          </a:xfrm>
          <a:prstGeom prst="rect">
            <a:avLst/>
          </a:prstGeom>
        </p:spPr>
      </p:pic>
    </p:spTree>
    <p:custDataLst>
      <p:tags r:id="rId1"/>
    </p:custDataLst>
    <p:extLst>
      <p:ext uri="{BB962C8B-B14F-4D97-AF65-F5344CB8AC3E}">
        <p14:creationId xmlns:p14="http://schemas.microsoft.com/office/powerpoint/2010/main" val="429278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4F2C6-F33E-3C9E-15FE-425A18B5FD23}"/>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61423D10-1C18-ECBD-51F2-787776769FF0}"/>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The Computational Power Argument</a:t>
            </a:r>
          </a:p>
        </p:txBody>
      </p:sp>
      <p:sp>
        <p:nvSpPr>
          <p:cNvPr id="3" name="Slide Number Placeholder 2">
            <a:extLst>
              <a:ext uri="{FF2B5EF4-FFF2-40B4-BE49-F238E27FC236}">
                <a16:creationId xmlns:a16="http://schemas.microsoft.com/office/drawing/2014/main" id="{EF2B2380-2713-8598-E69D-831AD9B87417}"/>
              </a:ext>
            </a:extLst>
          </p:cNvPr>
          <p:cNvSpPr>
            <a:spLocks noGrp="1"/>
          </p:cNvSpPr>
          <p:nvPr>
            <p:ph type="sldNum" sz="quarter" idx="12"/>
          </p:nvPr>
        </p:nvSpPr>
        <p:spPr/>
        <p:txBody>
          <a:bodyPr/>
          <a:lstStyle/>
          <a:p>
            <a:fld id="{3485D9CA-6DAA-4C3C-A3E2-EDEA918D5F89}" type="slidenum">
              <a:rPr lang="en-US">
                <a:latin typeface="Calibri"/>
              </a:rPr>
              <a:pPr/>
              <a:t>7</a:t>
            </a:fld>
            <a:endParaRPr lang="en-US">
              <a:latin typeface="Calibri"/>
            </a:endParaRPr>
          </a:p>
        </p:txBody>
      </p:sp>
      <p:sp>
        <p:nvSpPr>
          <p:cNvPr id="12" name="Rectangle 3">
            <a:extLst>
              <a:ext uri="{FF2B5EF4-FFF2-40B4-BE49-F238E27FC236}">
                <a16:creationId xmlns:a16="http://schemas.microsoft.com/office/drawing/2014/main" id="{CB37540C-A4D7-FD7D-92C4-52678CA224BE}"/>
              </a:ext>
            </a:extLst>
          </p:cNvPr>
          <p:cNvSpPr txBox="1">
            <a:spLocks noChangeArrowheads="1"/>
          </p:cNvSpPr>
          <p:nvPr/>
        </p:nvSpPr>
        <p:spPr>
          <a:xfrm>
            <a:off x="632150" y="1453241"/>
            <a:ext cx="10404818" cy="5264081"/>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If one is to buy into Moore’s law, the question still remains – how does one translate transistors into useful OPS (operations per second)?</a:t>
            </a:r>
          </a:p>
          <a:p>
            <a:pPr algn="just"/>
            <a:endParaRPr lang="en-US" sz="105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logical recourse is to rely on parallelism, both implicit and explicit.</a:t>
            </a:r>
          </a:p>
          <a:p>
            <a:pPr algn="just"/>
            <a:endParaRPr lang="en-US" sz="1050" dirty="0">
              <a:latin typeface="Arial" panose="020B0604020202020204" pitchFamily="34" charset="0"/>
              <a:cs typeface="Arial" panose="020B0604020202020204" pitchFamily="34" charset="0"/>
            </a:endParaRPr>
          </a:p>
          <a:p>
            <a:pPr algn="just"/>
            <a:r>
              <a:rPr lang="en-US" sz="2100" dirty="0">
                <a:latin typeface="Arial" panose="020B0604020202020204" pitchFamily="34" charset="0"/>
                <a:cs typeface="Arial" panose="020B0604020202020204" pitchFamily="34" charset="0"/>
              </a:rPr>
              <a:t>Most serial (or seemingly serial) processors rely extensively on implicit parallelism.</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focus of this class, for the most part, is on explicit parallelism.</a:t>
            </a:r>
            <a:endParaRPr lang="en-US" b="1" i="1" dirty="0">
              <a:solidFill>
                <a:srgbClr val="FF0000"/>
              </a:solidFill>
              <a:latin typeface="Arial" panose="020B0604020202020204" pitchFamily="34" charset="0"/>
              <a:cs typeface="Arial" panose="020B0604020202020204" pitchFamily="34" charset="0"/>
            </a:endParaRPr>
          </a:p>
          <a:p>
            <a:pPr algn="just"/>
            <a:endParaRPr lang="en-US" b="1" i="1" dirty="0">
              <a:solidFill>
                <a:srgbClr val="FF0000"/>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119623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D2893-3AC9-A801-34B8-8F4921DBC352}"/>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7E183AE2-65AF-B113-A851-9319178C56E7}"/>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The Computational Power Argument</a:t>
            </a:r>
          </a:p>
        </p:txBody>
      </p:sp>
      <p:sp>
        <p:nvSpPr>
          <p:cNvPr id="3" name="Slide Number Placeholder 2">
            <a:extLst>
              <a:ext uri="{FF2B5EF4-FFF2-40B4-BE49-F238E27FC236}">
                <a16:creationId xmlns:a16="http://schemas.microsoft.com/office/drawing/2014/main" id="{121F955C-96A5-FCC2-FEFB-65BFA22A5DD9}"/>
              </a:ext>
            </a:extLst>
          </p:cNvPr>
          <p:cNvSpPr>
            <a:spLocks noGrp="1"/>
          </p:cNvSpPr>
          <p:nvPr>
            <p:ph type="sldNum" sz="quarter" idx="12"/>
          </p:nvPr>
        </p:nvSpPr>
        <p:spPr/>
        <p:txBody>
          <a:bodyPr/>
          <a:lstStyle/>
          <a:p>
            <a:fld id="{3485D9CA-6DAA-4C3C-A3E2-EDEA918D5F89}" type="slidenum">
              <a:rPr lang="en-US">
                <a:latin typeface="Calibri"/>
              </a:rPr>
              <a:pPr/>
              <a:t>8</a:t>
            </a:fld>
            <a:endParaRPr lang="en-US">
              <a:latin typeface="Calibri"/>
            </a:endParaRPr>
          </a:p>
        </p:txBody>
      </p:sp>
      <p:sp>
        <p:nvSpPr>
          <p:cNvPr id="12" name="Rectangle 3">
            <a:extLst>
              <a:ext uri="{FF2B5EF4-FFF2-40B4-BE49-F238E27FC236}">
                <a16:creationId xmlns:a16="http://schemas.microsoft.com/office/drawing/2014/main" id="{6BFEB6C4-2FE0-A449-292D-6EBF0CA2FFFA}"/>
              </a:ext>
            </a:extLst>
          </p:cNvPr>
          <p:cNvSpPr txBox="1">
            <a:spLocks noChangeArrowheads="1"/>
          </p:cNvSpPr>
          <p:nvPr/>
        </p:nvSpPr>
        <p:spPr>
          <a:xfrm>
            <a:off x="632150" y="1453241"/>
            <a:ext cx="10475561" cy="525235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Why doubling the transistors does not double the speed?</a:t>
            </a:r>
            <a:endParaRPr lang="en-US" b="1" dirty="0">
              <a:solidFill>
                <a:srgbClr val="FF0000"/>
              </a:solidFill>
              <a:latin typeface="Arial" panose="020B0604020202020204" pitchFamily="34" charset="0"/>
              <a:cs typeface="Arial" panose="020B0604020202020204" pitchFamily="34" charset="0"/>
            </a:endParaRPr>
          </a:p>
          <a:p>
            <a:pPr lvl="1" algn="just"/>
            <a:r>
              <a:rPr lang="en-US" dirty="0">
                <a:latin typeface="Arial" panose="020B0604020202020204" pitchFamily="34" charset="0"/>
                <a:cs typeface="Arial" panose="020B0604020202020204" pitchFamily="34" charset="0"/>
              </a:rPr>
              <a:t>Increase in number of transistor per processor is due to multi-core CPUs</a:t>
            </a:r>
          </a:p>
          <a:p>
            <a:pPr lvl="1" algn="just"/>
            <a:r>
              <a:rPr lang="en-US" dirty="0">
                <a:latin typeface="Arial" panose="020B0604020202020204" pitchFamily="34" charset="0"/>
                <a:cs typeface="Arial" panose="020B0604020202020204" pitchFamily="34" charset="0"/>
              </a:rPr>
              <a:t>It means, to follow Moore’s law, companies had to introduce ultra large-scale integrations and multi-core processing era</a:t>
            </a:r>
          </a:p>
          <a:p>
            <a:pPr lvl="1"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Will Moore’s law hold forever?</a:t>
            </a:r>
          </a:p>
          <a:p>
            <a:pPr lvl="1" algn="just"/>
            <a:r>
              <a:rPr lang="en-US" dirty="0">
                <a:latin typeface="Arial" panose="020B0604020202020204" pitchFamily="34" charset="0"/>
                <a:cs typeface="Arial" panose="020B0604020202020204" pitchFamily="34" charset="0"/>
              </a:rPr>
              <a:t>Adding multiple cores on a single chip causes heat issues</a:t>
            </a:r>
          </a:p>
          <a:p>
            <a:pPr lvl="1" algn="just"/>
            <a:r>
              <a:rPr lang="en-US" dirty="0">
                <a:latin typeface="Arial" panose="020B0604020202020204" pitchFamily="34" charset="0"/>
                <a:cs typeface="Arial" panose="020B0604020202020204" pitchFamily="34" charset="0"/>
              </a:rPr>
              <a:t>Furthermore, increasing the number of cores, may not be able to increase speeds due to inter-process interactions</a:t>
            </a:r>
          </a:p>
          <a:p>
            <a:pPr lvl="1" algn="just"/>
            <a:r>
              <a:rPr lang="en-US" dirty="0">
                <a:latin typeface="Arial" panose="020B0604020202020204" pitchFamily="34" charset="0"/>
                <a:cs typeface="Arial" panose="020B0604020202020204" pitchFamily="34" charset="0"/>
              </a:rPr>
              <a:t>Moreover, transistors would eventually reach the limit of miniaturization at atomic level</a:t>
            </a:r>
            <a:endParaRPr lang="en-US" b="1" dirty="0">
              <a:solidFill>
                <a:srgbClr val="00B050"/>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82128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D3BF3-B62E-0DCA-1C7E-9FB8DD63FD44}"/>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3F9C34C4-613D-2539-CDFA-F2F53B245EEE}"/>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The Computational Power Argument</a:t>
            </a:r>
          </a:p>
        </p:txBody>
      </p:sp>
      <p:sp>
        <p:nvSpPr>
          <p:cNvPr id="3" name="Slide Number Placeholder 2">
            <a:extLst>
              <a:ext uri="{FF2B5EF4-FFF2-40B4-BE49-F238E27FC236}">
                <a16:creationId xmlns:a16="http://schemas.microsoft.com/office/drawing/2014/main" id="{FF12BB41-E44D-B54C-3C17-6C03F4EE54F1}"/>
              </a:ext>
            </a:extLst>
          </p:cNvPr>
          <p:cNvSpPr>
            <a:spLocks noGrp="1"/>
          </p:cNvSpPr>
          <p:nvPr>
            <p:ph type="sldNum" sz="quarter" idx="12"/>
          </p:nvPr>
        </p:nvSpPr>
        <p:spPr/>
        <p:txBody>
          <a:bodyPr/>
          <a:lstStyle/>
          <a:p>
            <a:fld id="{3485D9CA-6DAA-4C3C-A3E2-EDEA918D5F89}" type="slidenum">
              <a:rPr lang="en-US">
                <a:latin typeface="Calibri"/>
              </a:rPr>
              <a:pPr/>
              <a:t>9</a:t>
            </a:fld>
            <a:endParaRPr lang="en-US">
              <a:latin typeface="Calibri"/>
            </a:endParaRPr>
          </a:p>
        </p:txBody>
      </p:sp>
      <p:sp>
        <p:nvSpPr>
          <p:cNvPr id="12" name="Rectangle 3">
            <a:extLst>
              <a:ext uri="{FF2B5EF4-FFF2-40B4-BE49-F238E27FC236}">
                <a16:creationId xmlns:a16="http://schemas.microsoft.com/office/drawing/2014/main" id="{613AD3DD-FE39-7FA9-2AAD-6825ED1CDCEA}"/>
              </a:ext>
            </a:extLst>
          </p:cNvPr>
          <p:cNvSpPr txBox="1">
            <a:spLocks noChangeArrowheads="1"/>
          </p:cNvSpPr>
          <p:nvPr/>
        </p:nvSpPr>
        <p:spPr>
          <a:xfrm>
            <a:off x="632150" y="1453241"/>
            <a:ext cx="4794289" cy="525235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So, we must look for efficient parallel software solutions to fulfill our future computational needs</a:t>
            </a:r>
            <a:endParaRPr lang="en-US" b="1" dirty="0">
              <a:solidFill>
                <a:srgbClr val="FF0000"/>
              </a:solidFill>
              <a:latin typeface="Arial" panose="020B0604020202020204" pitchFamily="34" charset="0"/>
              <a:cs typeface="Arial" panose="020B0604020202020204" pitchFamily="34" charset="0"/>
            </a:endParaRPr>
          </a:p>
          <a:p>
            <a:pPr lvl="1"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As stated earlier, number of cores on a single chip also have some restrictions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Solution(s)?</a:t>
            </a:r>
          </a:p>
          <a:p>
            <a:pPr lvl="1" algn="just"/>
            <a:r>
              <a:rPr lang="en-US" dirty="0">
                <a:latin typeface="Arial" panose="020B0604020202020204" pitchFamily="34" charset="0"/>
                <a:cs typeface="Arial" panose="020B0604020202020204" pitchFamily="34" charset="0"/>
              </a:rPr>
              <a:t>Need to find more scalable distributed and hybrid solutions</a:t>
            </a:r>
            <a:endParaRPr lang="en-US" b="1" dirty="0">
              <a:solidFill>
                <a:srgbClr val="00B05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EF4E9EC-C9C3-8C64-66B2-E511E4E22F07}"/>
              </a:ext>
            </a:extLst>
          </p:cNvPr>
          <p:cNvPicPr>
            <a:picLocks noChangeAspect="1"/>
          </p:cNvPicPr>
          <p:nvPr/>
        </p:nvPicPr>
        <p:blipFill>
          <a:blip r:embed="rId3"/>
          <a:stretch>
            <a:fillRect/>
          </a:stretch>
        </p:blipFill>
        <p:spPr>
          <a:xfrm>
            <a:off x="5620556" y="1573162"/>
            <a:ext cx="5520181" cy="3778326"/>
          </a:xfrm>
          <a:prstGeom prst="rect">
            <a:avLst/>
          </a:prstGeom>
        </p:spPr>
      </p:pic>
    </p:spTree>
    <p:custDataLst>
      <p:tags r:id="rId1"/>
    </p:custDataLst>
    <p:extLst>
      <p:ext uri="{BB962C8B-B14F-4D97-AF65-F5344CB8AC3E}">
        <p14:creationId xmlns:p14="http://schemas.microsoft.com/office/powerpoint/2010/main" val="19684284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8.5"/>
</p:tagLst>
</file>

<file path=ppt/tags/tag10.xml><?xml version="1.0" encoding="utf-8"?>
<p:tagLst xmlns:a="http://schemas.openxmlformats.org/drawingml/2006/main" xmlns:r="http://schemas.openxmlformats.org/officeDocument/2006/relationships" xmlns:p="http://schemas.openxmlformats.org/presentationml/2006/main">
  <p:tag name="TIMING" val="|38.5"/>
</p:tagLst>
</file>

<file path=ppt/tags/tag11.xml><?xml version="1.0" encoding="utf-8"?>
<p:tagLst xmlns:a="http://schemas.openxmlformats.org/drawingml/2006/main" xmlns:r="http://schemas.openxmlformats.org/officeDocument/2006/relationships" xmlns:p="http://schemas.openxmlformats.org/presentationml/2006/main">
  <p:tag name="TIMING" val="|38.5"/>
</p:tagLst>
</file>

<file path=ppt/tags/tag12.xml><?xml version="1.0" encoding="utf-8"?>
<p:tagLst xmlns:a="http://schemas.openxmlformats.org/drawingml/2006/main" xmlns:r="http://schemas.openxmlformats.org/officeDocument/2006/relationships" xmlns:p="http://schemas.openxmlformats.org/presentationml/2006/main">
  <p:tag name="TIMING" val="|38.5"/>
</p:tagLst>
</file>

<file path=ppt/tags/tag13.xml><?xml version="1.0" encoding="utf-8"?>
<p:tagLst xmlns:a="http://schemas.openxmlformats.org/drawingml/2006/main" xmlns:r="http://schemas.openxmlformats.org/officeDocument/2006/relationships" xmlns:p="http://schemas.openxmlformats.org/presentationml/2006/main">
  <p:tag name="TIMING" val="|38.5"/>
</p:tagLst>
</file>

<file path=ppt/tags/tag14.xml><?xml version="1.0" encoding="utf-8"?>
<p:tagLst xmlns:a="http://schemas.openxmlformats.org/drawingml/2006/main" xmlns:r="http://schemas.openxmlformats.org/officeDocument/2006/relationships" xmlns:p="http://schemas.openxmlformats.org/presentationml/2006/main">
  <p:tag name="TIMING" val="|38.5"/>
</p:tagLst>
</file>

<file path=ppt/tags/tag15.xml><?xml version="1.0" encoding="utf-8"?>
<p:tagLst xmlns:a="http://schemas.openxmlformats.org/drawingml/2006/main" xmlns:r="http://schemas.openxmlformats.org/officeDocument/2006/relationships" xmlns:p="http://schemas.openxmlformats.org/presentationml/2006/main">
  <p:tag name="TIMING" val="|38.5"/>
</p:tagLst>
</file>

<file path=ppt/tags/tag16.xml><?xml version="1.0" encoding="utf-8"?>
<p:tagLst xmlns:a="http://schemas.openxmlformats.org/drawingml/2006/main" xmlns:r="http://schemas.openxmlformats.org/officeDocument/2006/relationships" xmlns:p="http://schemas.openxmlformats.org/presentationml/2006/main">
  <p:tag name="TIMING" val="|38.5"/>
</p:tagLst>
</file>

<file path=ppt/tags/tag17.xml><?xml version="1.0" encoding="utf-8"?>
<p:tagLst xmlns:a="http://schemas.openxmlformats.org/drawingml/2006/main" xmlns:r="http://schemas.openxmlformats.org/officeDocument/2006/relationships" xmlns:p="http://schemas.openxmlformats.org/presentationml/2006/main">
  <p:tag name="TIMING" val="|38.5"/>
</p:tagLst>
</file>

<file path=ppt/tags/tag18.xml><?xml version="1.0" encoding="utf-8"?>
<p:tagLst xmlns:a="http://schemas.openxmlformats.org/drawingml/2006/main" xmlns:r="http://schemas.openxmlformats.org/officeDocument/2006/relationships" xmlns:p="http://schemas.openxmlformats.org/presentationml/2006/main">
  <p:tag name="TIMING" val="|38.5"/>
</p:tagLst>
</file>

<file path=ppt/tags/tag19.xml><?xml version="1.0" encoding="utf-8"?>
<p:tagLst xmlns:a="http://schemas.openxmlformats.org/drawingml/2006/main" xmlns:r="http://schemas.openxmlformats.org/officeDocument/2006/relationships" xmlns:p="http://schemas.openxmlformats.org/presentationml/2006/main">
  <p:tag name="TIMING" val="|38.5"/>
</p:tagLst>
</file>

<file path=ppt/tags/tag2.xml><?xml version="1.0" encoding="utf-8"?>
<p:tagLst xmlns:a="http://schemas.openxmlformats.org/drawingml/2006/main" xmlns:r="http://schemas.openxmlformats.org/officeDocument/2006/relationships" xmlns:p="http://schemas.openxmlformats.org/presentationml/2006/main">
  <p:tag name="TIMING" val="|38.5"/>
</p:tagLst>
</file>

<file path=ppt/tags/tag20.xml><?xml version="1.0" encoding="utf-8"?>
<p:tagLst xmlns:a="http://schemas.openxmlformats.org/drawingml/2006/main" xmlns:r="http://schemas.openxmlformats.org/officeDocument/2006/relationships" xmlns:p="http://schemas.openxmlformats.org/presentationml/2006/main">
  <p:tag name="TIMING" val="|38.5"/>
</p:tagLst>
</file>

<file path=ppt/tags/tag21.xml><?xml version="1.0" encoding="utf-8"?>
<p:tagLst xmlns:a="http://schemas.openxmlformats.org/drawingml/2006/main" xmlns:r="http://schemas.openxmlformats.org/officeDocument/2006/relationships" xmlns:p="http://schemas.openxmlformats.org/presentationml/2006/main">
  <p:tag name="TIMING" val="|38.5"/>
</p:tagLst>
</file>

<file path=ppt/tags/tag22.xml><?xml version="1.0" encoding="utf-8"?>
<p:tagLst xmlns:a="http://schemas.openxmlformats.org/drawingml/2006/main" xmlns:r="http://schemas.openxmlformats.org/officeDocument/2006/relationships" xmlns:p="http://schemas.openxmlformats.org/presentationml/2006/main">
  <p:tag name="TIMING" val="|38.5"/>
</p:tagLst>
</file>

<file path=ppt/tags/tag23.xml><?xml version="1.0" encoding="utf-8"?>
<p:tagLst xmlns:a="http://schemas.openxmlformats.org/drawingml/2006/main" xmlns:r="http://schemas.openxmlformats.org/officeDocument/2006/relationships" xmlns:p="http://schemas.openxmlformats.org/presentationml/2006/main">
  <p:tag name="TIMING" val="|38.5"/>
</p:tagLst>
</file>

<file path=ppt/tags/tag24.xml><?xml version="1.0" encoding="utf-8"?>
<p:tagLst xmlns:a="http://schemas.openxmlformats.org/drawingml/2006/main" xmlns:r="http://schemas.openxmlformats.org/officeDocument/2006/relationships" xmlns:p="http://schemas.openxmlformats.org/presentationml/2006/main">
  <p:tag name="TIMING" val="|38.5"/>
</p:tagLst>
</file>

<file path=ppt/tags/tag25.xml><?xml version="1.0" encoding="utf-8"?>
<p:tagLst xmlns:a="http://schemas.openxmlformats.org/drawingml/2006/main" xmlns:r="http://schemas.openxmlformats.org/officeDocument/2006/relationships" xmlns:p="http://schemas.openxmlformats.org/presentationml/2006/main">
  <p:tag name="TIMING" val="|38.5"/>
</p:tagLst>
</file>

<file path=ppt/tags/tag26.xml><?xml version="1.0" encoding="utf-8"?>
<p:tagLst xmlns:a="http://schemas.openxmlformats.org/drawingml/2006/main" xmlns:r="http://schemas.openxmlformats.org/officeDocument/2006/relationships" xmlns:p="http://schemas.openxmlformats.org/presentationml/2006/main">
  <p:tag name="TIMING" val="|38.5"/>
</p:tagLst>
</file>

<file path=ppt/tags/tag27.xml><?xml version="1.0" encoding="utf-8"?>
<p:tagLst xmlns:a="http://schemas.openxmlformats.org/drawingml/2006/main" xmlns:r="http://schemas.openxmlformats.org/officeDocument/2006/relationships" xmlns:p="http://schemas.openxmlformats.org/presentationml/2006/main">
  <p:tag name="TIMING" val="|38.5"/>
</p:tagLst>
</file>

<file path=ppt/tags/tag28.xml><?xml version="1.0" encoding="utf-8"?>
<p:tagLst xmlns:a="http://schemas.openxmlformats.org/drawingml/2006/main" xmlns:r="http://schemas.openxmlformats.org/officeDocument/2006/relationships" xmlns:p="http://schemas.openxmlformats.org/presentationml/2006/main">
  <p:tag name="TIMING" val="|38.5"/>
</p:tagLst>
</file>

<file path=ppt/tags/tag29.xml><?xml version="1.0" encoding="utf-8"?>
<p:tagLst xmlns:a="http://schemas.openxmlformats.org/drawingml/2006/main" xmlns:r="http://schemas.openxmlformats.org/officeDocument/2006/relationships" xmlns:p="http://schemas.openxmlformats.org/presentationml/2006/main">
  <p:tag name="TIMING" val="|38.5"/>
</p:tagLst>
</file>

<file path=ppt/tags/tag3.xml><?xml version="1.0" encoding="utf-8"?>
<p:tagLst xmlns:a="http://schemas.openxmlformats.org/drawingml/2006/main" xmlns:r="http://schemas.openxmlformats.org/officeDocument/2006/relationships" xmlns:p="http://schemas.openxmlformats.org/presentationml/2006/main">
  <p:tag name="TIMING" val="|38.5"/>
</p:tagLst>
</file>

<file path=ppt/tags/tag30.xml><?xml version="1.0" encoding="utf-8"?>
<p:tagLst xmlns:a="http://schemas.openxmlformats.org/drawingml/2006/main" xmlns:r="http://schemas.openxmlformats.org/officeDocument/2006/relationships" xmlns:p="http://schemas.openxmlformats.org/presentationml/2006/main">
  <p:tag name="TIMING" val="|38.5"/>
</p:tagLst>
</file>

<file path=ppt/tags/tag31.xml><?xml version="1.0" encoding="utf-8"?>
<p:tagLst xmlns:a="http://schemas.openxmlformats.org/drawingml/2006/main" xmlns:r="http://schemas.openxmlformats.org/officeDocument/2006/relationships" xmlns:p="http://schemas.openxmlformats.org/presentationml/2006/main">
  <p:tag name="TIMING" val="|38.5"/>
</p:tagLst>
</file>

<file path=ppt/tags/tag32.xml><?xml version="1.0" encoding="utf-8"?>
<p:tagLst xmlns:a="http://schemas.openxmlformats.org/drawingml/2006/main" xmlns:r="http://schemas.openxmlformats.org/officeDocument/2006/relationships" xmlns:p="http://schemas.openxmlformats.org/presentationml/2006/main">
  <p:tag name="TIMING" val="|38.5"/>
</p:tagLst>
</file>

<file path=ppt/tags/tag33.xml><?xml version="1.0" encoding="utf-8"?>
<p:tagLst xmlns:a="http://schemas.openxmlformats.org/drawingml/2006/main" xmlns:r="http://schemas.openxmlformats.org/officeDocument/2006/relationships" xmlns:p="http://schemas.openxmlformats.org/presentationml/2006/main">
  <p:tag name="TIMING" val="|38.5"/>
</p:tagLst>
</file>

<file path=ppt/tags/tag34.xml><?xml version="1.0" encoding="utf-8"?>
<p:tagLst xmlns:a="http://schemas.openxmlformats.org/drawingml/2006/main" xmlns:r="http://schemas.openxmlformats.org/officeDocument/2006/relationships" xmlns:p="http://schemas.openxmlformats.org/presentationml/2006/main">
  <p:tag name="TIMING" val="|38.5"/>
</p:tagLst>
</file>

<file path=ppt/tags/tag35.xml><?xml version="1.0" encoding="utf-8"?>
<p:tagLst xmlns:a="http://schemas.openxmlformats.org/drawingml/2006/main" xmlns:r="http://schemas.openxmlformats.org/officeDocument/2006/relationships" xmlns:p="http://schemas.openxmlformats.org/presentationml/2006/main">
  <p:tag name="TIMING" val="|38.5"/>
</p:tagLst>
</file>

<file path=ppt/tags/tag36.xml><?xml version="1.0" encoding="utf-8"?>
<p:tagLst xmlns:a="http://schemas.openxmlformats.org/drawingml/2006/main" xmlns:r="http://schemas.openxmlformats.org/officeDocument/2006/relationships" xmlns:p="http://schemas.openxmlformats.org/presentationml/2006/main">
  <p:tag name="TIMING" val="|38.5"/>
</p:tagLst>
</file>

<file path=ppt/tags/tag37.xml><?xml version="1.0" encoding="utf-8"?>
<p:tagLst xmlns:a="http://schemas.openxmlformats.org/drawingml/2006/main" xmlns:r="http://schemas.openxmlformats.org/officeDocument/2006/relationships" xmlns:p="http://schemas.openxmlformats.org/presentationml/2006/main">
  <p:tag name="TIMING" val="|38.5"/>
</p:tagLst>
</file>

<file path=ppt/tags/tag38.xml><?xml version="1.0" encoding="utf-8"?>
<p:tagLst xmlns:a="http://schemas.openxmlformats.org/drawingml/2006/main" xmlns:r="http://schemas.openxmlformats.org/officeDocument/2006/relationships" xmlns:p="http://schemas.openxmlformats.org/presentationml/2006/main">
  <p:tag name="TIMING" val="|38.5"/>
</p:tagLst>
</file>

<file path=ppt/tags/tag39.xml><?xml version="1.0" encoding="utf-8"?>
<p:tagLst xmlns:a="http://schemas.openxmlformats.org/drawingml/2006/main" xmlns:r="http://schemas.openxmlformats.org/officeDocument/2006/relationships" xmlns:p="http://schemas.openxmlformats.org/presentationml/2006/main">
  <p:tag name="TIMING" val="|38.5"/>
</p:tagLst>
</file>

<file path=ppt/tags/tag4.xml><?xml version="1.0" encoding="utf-8"?>
<p:tagLst xmlns:a="http://schemas.openxmlformats.org/drawingml/2006/main" xmlns:r="http://schemas.openxmlformats.org/officeDocument/2006/relationships" xmlns:p="http://schemas.openxmlformats.org/presentationml/2006/main">
  <p:tag name="TIMING" val="|38.5"/>
</p:tagLst>
</file>

<file path=ppt/tags/tag40.xml><?xml version="1.0" encoding="utf-8"?>
<p:tagLst xmlns:a="http://schemas.openxmlformats.org/drawingml/2006/main" xmlns:r="http://schemas.openxmlformats.org/officeDocument/2006/relationships" xmlns:p="http://schemas.openxmlformats.org/presentationml/2006/main">
  <p:tag name="TIMING" val="|38.5"/>
</p:tagLst>
</file>

<file path=ppt/tags/tag41.xml><?xml version="1.0" encoding="utf-8"?>
<p:tagLst xmlns:a="http://schemas.openxmlformats.org/drawingml/2006/main" xmlns:r="http://schemas.openxmlformats.org/officeDocument/2006/relationships" xmlns:p="http://schemas.openxmlformats.org/presentationml/2006/main">
  <p:tag name="TIMING" val="|38.5"/>
</p:tagLst>
</file>

<file path=ppt/tags/tag42.xml><?xml version="1.0" encoding="utf-8"?>
<p:tagLst xmlns:a="http://schemas.openxmlformats.org/drawingml/2006/main" xmlns:r="http://schemas.openxmlformats.org/officeDocument/2006/relationships" xmlns:p="http://schemas.openxmlformats.org/presentationml/2006/main">
  <p:tag name="TIMING" val="|38.5"/>
</p:tagLst>
</file>

<file path=ppt/tags/tag43.xml><?xml version="1.0" encoding="utf-8"?>
<p:tagLst xmlns:a="http://schemas.openxmlformats.org/drawingml/2006/main" xmlns:r="http://schemas.openxmlformats.org/officeDocument/2006/relationships" xmlns:p="http://schemas.openxmlformats.org/presentationml/2006/main">
  <p:tag name="TIMING" val="|38.5"/>
</p:tagLst>
</file>

<file path=ppt/tags/tag44.xml><?xml version="1.0" encoding="utf-8"?>
<p:tagLst xmlns:a="http://schemas.openxmlformats.org/drawingml/2006/main" xmlns:r="http://schemas.openxmlformats.org/officeDocument/2006/relationships" xmlns:p="http://schemas.openxmlformats.org/presentationml/2006/main">
  <p:tag name="TIMING" val="|38.5"/>
</p:tagLst>
</file>

<file path=ppt/tags/tag45.xml><?xml version="1.0" encoding="utf-8"?>
<p:tagLst xmlns:a="http://schemas.openxmlformats.org/drawingml/2006/main" xmlns:r="http://schemas.openxmlformats.org/officeDocument/2006/relationships" xmlns:p="http://schemas.openxmlformats.org/presentationml/2006/main">
  <p:tag name="TIMING" val="|38.5"/>
</p:tagLst>
</file>

<file path=ppt/tags/tag46.xml><?xml version="1.0" encoding="utf-8"?>
<p:tagLst xmlns:a="http://schemas.openxmlformats.org/drawingml/2006/main" xmlns:r="http://schemas.openxmlformats.org/officeDocument/2006/relationships" xmlns:p="http://schemas.openxmlformats.org/presentationml/2006/main">
  <p:tag name="TIMING" val="|38.5"/>
</p:tagLst>
</file>

<file path=ppt/tags/tag47.xml><?xml version="1.0" encoding="utf-8"?>
<p:tagLst xmlns:a="http://schemas.openxmlformats.org/drawingml/2006/main" xmlns:r="http://schemas.openxmlformats.org/officeDocument/2006/relationships" xmlns:p="http://schemas.openxmlformats.org/presentationml/2006/main">
  <p:tag name="TIMING" val="|38.5"/>
</p:tagLst>
</file>

<file path=ppt/tags/tag48.xml><?xml version="1.0" encoding="utf-8"?>
<p:tagLst xmlns:a="http://schemas.openxmlformats.org/drawingml/2006/main" xmlns:r="http://schemas.openxmlformats.org/officeDocument/2006/relationships" xmlns:p="http://schemas.openxmlformats.org/presentationml/2006/main">
  <p:tag name="TIMING" val="|38.5"/>
</p:tagLst>
</file>

<file path=ppt/tags/tag5.xml><?xml version="1.0" encoding="utf-8"?>
<p:tagLst xmlns:a="http://schemas.openxmlformats.org/drawingml/2006/main" xmlns:r="http://schemas.openxmlformats.org/officeDocument/2006/relationships" xmlns:p="http://schemas.openxmlformats.org/presentationml/2006/main">
  <p:tag name="TIMING" val="|38.5"/>
</p:tagLst>
</file>

<file path=ppt/tags/tag6.xml><?xml version="1.0" encoding="utf-8"?>
<p:tagLst xmlns:a="http://schemas.openxmlformats.org/drawingml/2006/main" xmlns:r="http://schemas.openxmlformats.org/officeDocument/2006/relationships" xmlns:p="http://schemas.openxmlformats.org/presentationml/2006/main">
  <p:tag name="TIMING" val="|38.5"/>
</p:tagLst>
</file>

<file path=ppt/tags/tag7.xml><?xml version="1.0" encoding="utf-8"?>
<p:tagLst xmlns:a="http://schemas.openxmlformats.org/drawingml/2006/main" xmlns:r="http://schemas.openxmlformats.org/officeDocument/2006/relationships" xmlns:p="http://schemas.openxmlformats.org/presentationml/2006/main">
  <p:tag name="TIMING" val="|38.5"/>
</p:tagLst>
</file>

<file path=ppt/tags/tag8.xml><?xml version="1.0" encoding="utf-8"?>
<p:tagLst xmlns:a="http://schemas.openxmlformats.org/drawingml/2006/main" xmlns:r="http://schemas.openxmlformats.org/officeDocument/2006/relationships" xmlns:p="http://schemas.openxmlformats.org/presentationml/2006/main">
  <p:tag name="TIMING" val="|38.5"/>
</p:tagLst>
</file>

<file path=ppt/tags/tag9.xml><?xml version="1.0" encoding="utf-8"?>
<p:tagLst xmlns:a="http://schemas.openxmlformats.org/drawingml/2006/main" xmlns:r="http://schemas.openxmlformats.org/officeDocument/2006/relationships" xmlns:p="http://schemas.openxmlformats.org/presentationml/2006/main">
  <p:tag name="TIMING" val="|38.5"/>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31226</TotalTime>
  <Words>4084</Words>
  <Application>Microsoft Office PowerPoint</Application>
  <PresentationFormat>Widescreen</PresentationFormat>
  <Paragraphs>570</Paragraphs>
  <Slides>49</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49</vt:i4>
      </vt:variant>
    </vt:vector>
  </HeadingPairs>
  <TitlesOfParts>
    <vt:vector size="56" baseType="lpstr">
      <vt:lpstr>Arial</vt:lpstr>
      <vt:lpstr>Calibri</vt:lpstr>
      <vt:lpstr>Calibri Light</vt:lpstr>
      <vt:lpstr>Cambria</vt:lpstr>
      <vt:lpstr>Cambria Math</vt:lpstr>
      <vt:lpstr>Office Theme</vt:lpstr>
      <vt:lpstr>Adjacency</vt:lpstr>
      <vt:lpstr>CSC 334 – Parallel and Distributed Computing</vt:lpstr>
      <vt:lpstr>Motivating Parallelism</vt:lpstr>
      <vt:lpstr>Motivating Parallelism</vt:lpstr>
      <vt:lpstr>Motivating Parallelism</vt:lpstr>
      <vt:lpstr>Motivating Parallelism</vt:lpstr>
      <vt:lpstr>The Computational Power Argument</vt:lpstr>
      <vt:lpstr>The Computational Power Argument</vt:lpstr>
      <vt:lpstr>The Computational Power Argument</vt:lpstr>
      <vt:lpstr>The Computational Power Argument</vt:lpstr>
      <vt:lpstr>The memory/Disk Speed Argument</vt:lpstr>
      <vt:lpstr>The Data Communication Argument</vt:lpstr>
      <vt:lpstr>Computing vs. Systems</vt:lpstr>
      <vt:lpstr>Parallel and Distributed Computing</vt:lpstr>
      <vt:lpstr>Scope of Parallel Computing Applications</vt:lpstr>
      <vt:lpstr>Scientific Applications</vt:lpstr>
      <vt:lpstr>Commercial Applications</vt:lpstr>
      <vt:lpstr>Applications in Computer Systems</vt:lpstr>
      <vt:lpstr>Von Neumann Architecture</vt:lpstr>
      <vt:lpstr>Von Neumann Architecture</vt:lpstr>
      <vt:lpstr>Flynn's Classical Taxonomy</vt:lpstr>
      <vt:lpstr>Single Instruction, Single Data (SISD)</vt:lpstr>
      <vt:lpstr>Single Instruction, Multiple Data (SIMD)</vt:lpstr>
      <vt:lpstr>Single Instruction, Multiple Data (SIMD)</vt:lpstr>
      <vt:lpstr>Multiple Instruction, Single Data (MISD)</vt:lpstr>
      <vt:lpstr>Multiple Instruction, Multiple Data (MIMD)</vt:lpstr>
      <vt:lpstr>General Parallel Computing Terminology</vt:lpstr>
      <vt:lpstr>General Parallel Computing Terminology</vt:lpstr>
      <vt:lpstr>General Parallel Computing Terminology</vt:lpstr>
      <vt:lpstr>General Parallel Computing Terminology</vt:lpstr>
      <vt:lpstr>General Parallel Computing Terminology</vt:lpstr>
      <vt:lpstr>General Parallel Computing Terminology</vt:lpstr>
      <vt:lpstr>Design Goals of Parallel and Distributed Computing</vt:lpstr>
      <vt:lpstr>Design Goals of Parallel and Distributed Computing</vt:lpstr>
      <vt:lpstr>Design Goals of Parallel and Distributed Computing</vt:lpstr>
      <vt:lpstr>Design Goals of Parallel and Distributed Computing</vt:lpstr>
      <vt:lpstr>Types of Parallel Systems</vt:lpstr>
      <vt:lpstr>Types of Parallel Systems</vt:lpstr>
      <vt:lpstr>Types of Distributed Systems</vt:lpstr>
      <vt:lpstr>Types of Distributed Systems</vt:lpstr>
      <vt:lpstr>Comparison of Parallel vs. Distributed Systems</vt:lpstr>
      <vt:lpstr>Enabling Technologies for PDC</vt:lpstr>
      <vt:lpstr>Enabling Technologies for PDC</vt:lpstr>
      <vt:lpstr>Enabling Technologies for PDC</vt:lpstr>
      <vt:lpstr>Platforms for PDC</vt:lpstr>
      <vt:lpstr>Platforms for PDC</vt:lpstr>
      <vt:lpstr>Software Environments for PDC</vt:lpstr>
      <vt:lpstr>Software Environments for PDC</vt:lpstr>
      <vt:lpstr>Summary: Technologies, Platforms, and Software</vt:lpstr>
      <vt:lpstr>Limitations of Parallel Computing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334 – Parallel and Distributed Computing</dc:title>
  <dc:creator>Hasan Jamal</dc:creator>
  <cp:lastModifiedBy>Hasan Jamal</cp:lastModifiedBy>
  <cp:revision>122</cp:revision>
  <dcterms:created xsi:type="dcterms:W3CDTF">2020-06-08T03:46:58Z</dcterms:created>
  <dcterms:modified xsi:type="dcterms:W3CDTF">2025-02-19T05:29:03Z</dcterms:modified>
</cp:coreProperties>
</file>