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56" r:id="rId2"/>
    <p:sldId id="257" r:id="rId3"/>
    <p:sldId id="268" r:id="rId4"/>
    <p:sldId id="269" r:id="rId5"/>
    <p:sldId id="267" r:id="rId6"/>
    <p:sldId id="271" r:id="rId7"/>
    <p:sldId id="263" r:id="rId8"/>
    <p:sldId id="270" r:id="rId9"/>
    <p:sldId id="276" r:id="rId10"/>
    <p:sldId id="278" r:id="rId11"/>
    <p:sldId id="264" r:id="rId12"/>
    <p:sldId id="280" r:id="rId13"/>
    <p:sldId id="266" r:id="rId14"/>
    <p:sldId id="279" r:id="rId15"/>
    <p:sldId id="281" r:id="rId16"/>
    <p:sldId id="274" r:id="rId17"/>
    <p:sldId id="275"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17" autoAdjust="0"/>
    <p:restoredTop sz="94660"/>
  </p:normalViewPr>
  <p:slideViewPr>
    <p:cSldViewPr snapToGrid="0">
      <p:cViewPr>
        <p:scale>
          <a:sx n="66" d="100"/>
          <a:sy n="66" d="100"/>
        </p:scale>
        <p:origin x="784"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35C3C3-51A8-45CB-AB09-F030636A3246}" type="doc">
      <dgm:prSet loTypeId="urn:microsoft.com/office/officeart/2005/8/layout/orgChart1" loCatId="hierarchy" qsTypeId="urn:microsoft.com/office/officeart/2005/8/quickstyle/3d5" qsCatId="3D" csTypeId="urn:microsoft.com/office/officeart/2005/8/colors/accent1_2" csCatId="accent1" phldr="1"/>
      <dgm:spPr/>
      <dgm:t>
        <a:bodyPr/>
        <a:lstStyle/>
        <a:p>
          <a:endParaRPr lang="zh-TW" altLang="en-US"/>
        </a:p>
      </dgm:t>
    </dgm:pt>
    <dgm:pt modelId="{4AD26022-C04A-4FDC-BB73-62C3ABBCDC48}">
      <dgm:prSet phldrT="[Text]"/>
      <dgm:spPr/>
      <dgm:t>
        <a:bodyPr/>
        <a:lstStyle/>
        <a:p>
          <a:r>
            <a:rPr lang="en-US" altLang="zh-TW" b="0" cap="none" spc="0" dirty="0">
              <a:ln w="0"/>
              <a:solidFill>
                <a:schemeClr val="tx1"/>
              </a:solidFill>
              <a:effectLst>
                <a:outerShdw blurRad="38100" dist="19050" dir="2700000" algn="tl" rotWithShape="0">
                  <a:schemeClr val="dk1">
                    <a:alpha val="40000"/>
                  </a:schemeClr>
                </a:outerShdw>
              </a:effectLst>
            </a:rPr>
            <a:t>Dynamic Intersections</a:t>
          </a:r>
          <a:endParaRPr lang="zh-TW" altLang="en-US" b="0" cap="none" spc="0" dirty="0">
            <a:ln w="0"/>
            <a:solidFill>
              <a:schemeClr val="tx1"/>
            </a:solidFill>
            <a:effectLst>
              <a:outerShdw blurRad="38100" dist="19050" dir="2700000" algn="tl" rotWithShape="0">
                <a:schemeClr val="dk1">
                  <a:alpha val="40000"/>
                </a:schemeClr>
              </a:outerShdw>
            </a:effectLst>
          </a:endParaRPr>
        </a:p>
      </dgm:t>
    </dgm:pt>
    <dgm:pt modelId="{C9AF0B59-8646-421F-BA78-346A7FF38CD8}" type="parTrans" cxnId="{4867FF1E-BC28-45F2-9F52-565E9D2F3EFB}">
      <dgm:prSet/>
      <dgm:spPr/>
      <dgm:t>
        <a:bodyPr/>
        <a:lstStyle/>
        <a:p>
          <a:endParaRPr lang="zh-TW" altLang="en-US" b="0" cap="none" spc="0">
            <a:ln w="0"/>
            <a:solidFill>
              <a:schemeClr val="tx1"/>
            </a:solidFill>
            <a:effectLst>
              <a:outerShdw blurRad="38100" dist="19050" dir="2700000" algn="tl" rotWithShape="0">
                <a:schemeClr val="dk1">
                  <a:alpha val="40000"/>
                </a:schemeClr>
              </a:outerShdw>
            </a:effectLst>
          </a:endParaRPr>
        </a:p>
      </dgm:t>
    </dgm:pt>
    <dgm:pt modelId="{849A68A9-82CD-46C7-B59F-0DAA12B133B7}" type="sibTrans" cxnId="{4867FF1E-BC28-45F2-9F52-565E9D2F3EFB}">
      <dgm:prSet/>
      <dgm:spPr/>
      <dgm:t>
        <a:bodyPr/>
        <a:lstStyle/>
        <a:p>
          <a:endParaRPr lang="zh-TW" altLang="en-US" b="0" cap="none" spc="0">
            <a:ln w="0"/>
            <a:solidFill>
              <a:schemeClr val="tx1"/>
            </a:solidFill>
            <a:effectLst>
              <a:outerShdw blurRad="38100" dist="19050" dir="2700000" algn="tl" rotWithShape="0">
                <a:schemeClr val="dk1">
                  <a:alpha val="40000"/>
                </a:schemeClr>
              </a:outerShdw>
            </a:effectLst>
          </a:endParaRPr>
        </a:p>
      </dgm:t>
    </dgm:pt>
    <dgm:pt modelId="{47E4E543-18BB-4E29-B982-B5D3EB79129D}">
      <dgm:prSet phldrT="[Text]"/>
      <dgm:spPr/>
      <dgm:t>
        <a:bodyPr/>
        <a:lstStyle/>
        <a:p>
          <a:r>
            <a:rPr lang="en-US" altLang="zh-TW" b="0" cap="none" spc="0" dirty="0">
              <a:ln w="0"/>
              <a:solidFill>
                <a:schemeClr val="tx1"/>
              </a:solidFill>
              <a:effectLst>
                <a:outerShdw blurRad="38100" dist="19050" dir="2700000" algn="tl" rotWithShape="0">
                  <a:schemeClr val="dk1">
                    <a:alpha val="40000"/>
                  </a:schemeClr>
                </a:outerShdw>
              </a:effectLst>
            </a:rPr>
            <a:t>Unprotected Turns</a:t>
          </a:r>
          <a:endParaRPr lang="zh-TW" altLang="en-US" b="0" cap="none" spc="0" dirty="0">
            <a:ln w="0"/>
            <a:solidFill>
              <a:schemeClr val="tx1"/>
            </a:solidFill>
            <a:effectLst>
              <a:outerShdw blurRad="38100" dist="19050" dir="2700000" algn="tl" rotWithShape="0">
                <a:schemeClr val="dk1">
                  <a:alpha val="40000"/>
                </a:schemeClr>
              </a:outerShdw>
            </a:effectLst>
          </a:endParaRPr>
        </a:p>
      </dgm:t>
    </dgm:pt>
    <dgm:pt modelId="{30CEA47E-CF2E-4207-8C77-8653E6F06758}" type="parTrans" cxnId="{26FED052-ECCB-4158-9C2E-889791DB5A4D}">
      <dgm:prSet/>
      <dgm:spPr/>
      <dgm:t>
        <a:bodyPr/>
        <a:lstStyle/>
        <a:p>
          <a:endParaRPr lang="zh-TW" altLang="en-US" b="0" cap="none" spc="0">
            <a:ln w="0"/>
            <a:solidFill>
              <a:schemeClr val="tx1"/>
            </a:solidFill>
            <a:effectLst>
              <a:outerShdw blurRad="38100" dist="19050" dir="2700000" algn="tl" rotWithShape="0">
                <a:schemeClr val="dk1">
                  <a:alpha val="40000"/>
                </a:schemeClr>
              </a:outerShdw>
            </a:effectLst>
          </a:endParaRPr>
        </a:p>
      </dgm:t>
    </dgm:pt>
    <dgm:pt modelId="{02080057-8A9C-4CE1-A524-88793DD82C93}" type="sibTrans" cxnId="{26FED052-ECCB-4158-9C2E-889791DB5A4D}">
      <dgm:prSet/>
      <dgm:spPr/>
      <dgm:t>
        <a:bodyPr/>
        <a:lstStyle/>
        <a:p>
          <a:endParaRPr lang="zh-TW" altLang="en-US" b="0" cap="none" spc="0">
            <a:ln w="0"/>
            <a:solidFill>
              <a:schemeClr val="tx1"/>
            </a:solidFill>
            <a:effectLst>
              <a:outerShdw blurRad="38100" dist="19050" dir="2700000" algn="tl" rotWithShape="0">
                <a:schemeClr val="dk1">
                  <a:alpha val="40000"/>
                </a:schemeClr>
              </a:outerShdw>
            </a:effectLst>
          </a:endParaRPr>
        </a:p>
      </dgm:t>
    </dgm:pt>
    <dgm:pt modelId="{CCF02298-01FC-4174-8201-BE560AA88182}">
      <dgm:prSet phldrT="[Text]"/>
      <dgm:spPr>
        <a:ln>
          <a:noFill/>
        </a:ln>
      </dgm:spPr>
      <dgm:t>
        <a:bodyPr/>
        <a:lstStyle/>
        <a:p>
          <a:r>
            <a:rPr lang="en-US" altLang="zh-TW" b="0" cap="none" spc="0" dirty="0">
              <a:ln w="0"/>
              <a:solidFill>
                <a:schemeClr val="tx1"/>
              </a:solidFill>
              <a:effectLst>
                <a:outerShdw blurRad="38100" dist="19050" dir="2700000" algn="tl" rotWithShape="0">
                  <a:schemeClr val="dk1">
                    <a:alpha val="40000"/>
                  </a:schemeClr>
                </a:outerShdw>
              </a:effectLst>
            </a:rPr>
            <a:t>Single Track Lanes</a:t>
          </a:r>
          <a:endParaRPr lang="zh-TW" altLang="en-US" b="0" cap="none" spc="0" dirty="0">
            <a:ln w="0"/>
            <a:solidFill>
              <a:schemeClr val="tx1"/>
            </a:solidFill>
            <a:effectLst>
              <a:outerShdw blurRad="38100" dist="19050" dir="2700000" algn="tl" rotWithShape="0">
                <a:schemeClr val="dk1">
                  <a:alpha val="40000"/>
                </a:schemeClr>
              </a:outerShdw>
            </a:effectLst>
          </a:endParaRPr>
        </a:p>
      </dgm:t>
    </dgm:pt>
    <dgm:pt modelId="{3BB72A85-20DE-4792-B0D5-6ACD79676CA3}" type="parTrans" cxnId="{00E0A42F-37CE-46D7-9232-717A8E0CA7D2}">
      <dgm:prSet/>
      <dgm:spPr/>
      <dgm:t>
        <a:bodyPr/>
        <a:lstStyle/>
        <a:p>
          <a:endParaRPr lang="zh-TW" altLang="en-US" b="0" cap="none" spc="0">
            <a:ln w="0"/>
            <a:solidFill>
              <a:schemeClr val="tx1"/>
            </a:solidFill>
            <a:effectLst>
              <a:outerShdw blurRad="38100" dist="19050" dir="2700000" algn="tl" rotWithShape="0">
                <a:schemeClr val="dk1">
                  <a:alpha val="40000"/>
                </a:schemeClr>
              </a:outerShdw>
            </a:effectLst>
          </a:endParaRPr>
        </a:p>
      </dgm:t>
    </dgm:pt>
    <dgm:pt modelId="{61D5F5FC-A593-4A16-ACFC-3E5234F64C68}" type="sibTrans" cxnId="{00E0A42F-37CE-46D7-9232-717A8E0CA7D2}">
      <dgm:prSet/>
      <dgm:spPr/>
      <dgm:t>
        <a:bodyPr/>
        <a:lstStyle/>
        <a:p>
          <a:endParaRPr lang="zh-TW" altLang="en-US" b="0" cap="none" spc="0">
            <a:ln w="0"/>
            <a:solidFill>
              <a:schemeClr val="tx1"/>
            </a:solidFill>
            <a:effectLst>
              <a:outerShdw blurRad="38100" dist="19050" dir="2700000" algn="tl" rotWithShape="0">
                <a:schemeClr val="dk1">
                  <a:alpha val="40000"/>
                </a:schemeClr>
              </a:outerShdw>
            </a:effectLst>
          </a:endParaRPr>
        </a:p>
      </dgm:t>
    </dgm:pt>
    <dgm:pt modelId="{D524BE78-C264-4223-8E0F-54637EF00B63}">
      <dgm:prSet phldrT="[Text]"/>
      <dgm:spPr/>
      <dgm:t>
        <a:bodyPr/>
        <a:lstStyle/>
        <a:p>
          <a:r>
            <a:rPr lang="en-US" altLang="zh-TW" b="0" cap="none" spc="0" dirty="0">
              <a:ln w="0"/>
              <a:solidFill>
                <a:schemeClr val="tx1"/>
              </a:solidFill>
              <a:effectLst>
                <a:outerShdw blurRad="38100" dist="19050" dir="2700000" algn="tl" rotWithShape="0">
                  <a:schemeClr val="dk1">
                    <a:alpha val="40000"/>
                  </a:schemeClr>
                </a:outerShdw>
              </a:effectLst>
            </a:rPr>
            <a:t>Merging Points</a:t>
          </a:r>
          <a:endParaRPr lang="zh-TW" altLang="en-US" b="0" cap="none" spc="0" dirty="0">
            <a:ln w="0"/>
            <a:solidFill>
              <a:schemeClr val="tx1"/>
            </a:solidFill>
            <a:effectLst>
              <a:outerShdw blurRad="38100" dist="19050" dir="2700000" algn="tl" rotWithShape="0">
                <a:schemeClr val="dk1">
                  <a:alpha val="40000"/>
                </a:schemeClr>
              </a:outerShdw>
            </a:effectLst>
          </a:endParaRPr>
        </a:p>
      </dgm:t>
    </dgm:pt>
    <dgm:pt modelId="{404BE9F4-0F81-4CE4-B5C5-96E613748E37}" type="parTrans" cxnId="{57683596-B5C9-4815-9FC9-213F4932C3EF}">
      <dgm:prSet/>
      <dgm:spPr/>
      <dgm:t>
        <a:bodyPr/>
        <a:lstStyle/>
        <a:p>
          <a:endParaRPr lang="zh-TW" altLang="en-US" sz="3200" b="0" cap="none" spc="0">
            <a:ln w="0"/>
            <a:solidFill>
              <a:schemeClr val="tx1"/>
            </a:solidFill>
            <a:effectLst>
              <a:outerShdw blurRad="38100" dist="19050" dir="2700000" algn="tl" rotWithShape="0">
                <a:schemeClr val="dk1">
                  <a:alpha val="40000"/>
                </a:schemeClr>
              </a:outerShdw>
            </a:effectLst>
          </a:endParaRPr>
        </a:p>
      </dgm:t>
    </dgm:pt>
    <dgm:pt modelId="{2C4A9CF4-FF08-444C-B90B-1507FB4BD038}" type="sibTrans" cxnId="{57683596-B5C9-4815-9FC9-213F4932C3EF}">
      <dgm:prSet/>
      <dgm:spPr/>
      <dgm:t>
        <a:bodyPr/>
        <a:lstStyle/>
        <a:p>
          <a:endParaRPr lang="zh-TW" altLang="en-US" b="0" cap="none" spc="0">
            <a:ln w="0"/>
            <a:solidFill>
              <a:schemeClr val="tx1"/>
            </a:solidFill>
            <a:effectLst>
              <a:outerShdw blurRad="38100" dist="19050" dir="2700000" algn="tl" rotWithShape="0">
                <a:schemeClr val="dk1">
                  <a:alpha val="40000"/>
                </a:schemeClr>
              </a:outerShdw>
            </a:effectLst>
          </a:endParaRPr>
        </a:p>
      </dgm:t>
    </dgm:pt>
    <dgm:pt modelId="{32490CF5-BFF6-498A-8D01-EA4C86E63801}" type="pres">
      <dgm:prSet presAssocID="{9D35C3C3-51A8-45CB-AB09-F030636A3246}" presName="hierChild1" presStyleCnt="0">
        <dgm:presLayoutVars>
          <dgm:orgChart val="1"/>
          <dgm:chPref val="1"/>
          <dgm:dir val="rev"/>
          <dgm:animOne val="branch"/>
          <dgm:animLvl val="lvl"/>
          <dgm:resizeHandles/>
        </dgm:presLayoutVars>
      </dgm:prSet>
      <dgm:spPr/>
    </dgm:pt>
    <dgm:pt modelId="{7B5A2C0F-34B8-4F0E-BEA2-D4B7089D47EE}" type="pres">
      <dgm:prSet presAssocID="{4AD26022-C04A-4FDC-BB73-62C3ABBCDC48}" presName="hierRoot1" presStyleCnt="0">
        <dgm:presLayoutVars>
          <dgm:hierBranch val="init"/>
        </dgm:presLayoutVars>
      </dgm:prSet>
      <dgm:spPr/>
    </dgm:pt>
    <dgm:pt modelId="{84C25B01-7F74-4818-9177-2A2473AACA03}" type="pres">
      <dgm:prSet presAssocID="{4AD26022-C04A-4FDC-BB73-62C3ABBCDC48}" presName="rootComposite1" presStyleCnt="0"/>
      <dgm:spPr/>
    </dgm:pt>
    <dgm:pt modelId="{F49B87FB-F215-4FDD-88A3-9805DA96C80F}" type="pres">
      <dgm:prSet presAssocID="{4AD26022-C04A-4FDC-BB73-62C3ABBCDC48}" presName="rootText1" presStyleLbl="node0" presStyleIdx="0" presStyleCnt="1">
        <dgm:presLayoutVars>
          <dgm:chPref val="3"/>
        </dgm:presLayoutVars>
      </dgm:prSet>
      <dgm:spPr/>
    </dgm:pt>
    <dgm:pt modelId="{51B5B6D4-4C13-4029-BE01-CC8325C79DA6}" type="pres">
      <dgm:prSet presAssocID="{4AD26022-C04A-4FDC-BB73-62C3ABBCDC48}" presName="rootConnector1" presStyleLbl="node1" presStyleIdx="0" presStyleCnt="0"/>
      <dgm:spPr/>
    </dgm:pt>
    <dgm:pt modelId="{5A406F29-970C-4D1B-ABC8-2C596D2E5C7C}" type="pres">
      <dgm:prSet presAssocID="{4AD26022-C04A-4FDC-BB73-62C3ABBCDC48}" presName="hierChild2" presStyleCnt="0"/>
      <dgm:spPr/>
    </dgm:pt>
    <dgm:pt modelId="{3642FA69-E72A-4A08-863E-A97A25D0969C}" type="pres">
      <dgm:prSet presAssocID="{30CEA47E-CF2E-4207-8C77-8653E6F06758}" presName="Name37" presStyleLbl="parChTrans1D2" presStyleIdx="0" presStyleCnt="3"/>
      <dgm:spPr/>
    </dgm:pt>
    <dgm:pt modelId="{15CDBCD1-FE21-4C90-B8D3-F677FA283412}" type="pres">
      <dgm:prSet presAssocID="{47E4E543-18BB-4E29-B982-B5D3EB79129D}" presName="hierRoot2" presStyleCnt="0">
        <dgm:presLayoutVars>
          <dgm:hierBranch val="init"/>
        </dgm:presLayoutVars>
      </dgm:prSet>
      <dgm:spPr/>
    </dgm:pt>
    <dgm:pt modelId="{D3D0AB04-1AE5-4C05-831B-02B5D7BC197F}" type="pres">
      <dgm:prSet presAssocID="{47E4E543-18BB-4E29-B982-B5D3EB79129D}" presName="rootComposite" presStyleCnt="0"/>
      <dgm:spPr/>
    </dgm:pt>
    <dgm:pt modelId="{936D5560-8237-42A1-98F3-EC7FE679BC86}" type="pres">
      <dgm:prSet presAssocID="{47E4E543-18BB-4E29-B982-B5D3EB79129D}" presName="rootText" presStyleLbl="node2" presStyleIdx="0" presStyleCnt="3">
        <dgm:presLayoutVars>
          <dgm:chPref val="3"/>
        </dgm:presLayoutVars>
      </dgm:prSet>
      <dgm:spPr/>
    </dgm:pt>
    <dgm:pt modelId="{26535E51-7D43-44B4-8909-8623EA1C220A}" type="pres">
      <dgm:prSet presAssocID="{47E4E543-18BB-4E29-B982-B5D3EB79129D}" presName="rootConnector" presStyleLbl="node2" presStyleIdx="0" presStyleCnt="3"/>
      <dgm:spPr/>
    </dgm:pt>
    <dgm:pt modelId="{E895716C-E480-4303-8E3E-5323F24FCF23}" type="pres">
      <dgm:prSet presAssocID="{47E4E543-18BB-4E29-B982-B5D3EB79129D}" presName="hierChild4" presStyleCnt="0"/>
      <dgm:spPr/>
    </dgm:pt>
    <dgm:pt modelId="{6F6B45E0-5A1E-4DCE-8A97-89CB85A1D521}" type="pres">
      <dgm:prSet presAssocID="{47E4E543-18BB-4E29-B982-B5D3EB79129D}" presName="hierChild5" presStyleCnt="0"/>
      <dgm:spPr/>
    </dgm:pt>
    <dgm:pt modelId="{DF069FA3-1AC0-409E-9363-A078A49DB61C}" type="pres">
      <dgm:prSet presAssocID="{3BB72A85-20DE-4792-B0D5-6ACD79676CA3}" presName="Name37" presStyleLbl="parChTrans1D2" presStyleIdx="1" presStyleCnt="3"/>
      <dgm:spPr/>
    </dgm:pt>
    <dgm:pt modelId="{CAAA29DE-1EE2-4899-9785-4B8B18C03896}" type="pres">
      <dgm:prSet presAssocID="{CCF02298-01FC-4174-8201-BE560AA88182}" presName="hierRoot2" presStyleCnt="0">
        <dgm:presLayoutVars>
          <dgm:hierBranch val="init"/>
        </dgm:presLayoutVars>
      </dgm:prSet>
      <dgm:spPr/>
    </dgm:pt>
    <dgm:pt modelId="{0CD27E00-AE5A-4ECB-9EA2-8BAFF68DFA8C}" type="pres">
      <dgm:prSet presAssocID="{CCF02298-01FC-4174-8201-BE560AA88182}" presName="rootComposite" presStyleCnt="0"/>
      <dgm:spPr/>
    </dgm:pt>
    <dgm:pt modelId="{B4D297A9-B363-4CC9-8449-B40ADFDD8828}" type="pres">
      <dgm:prSet presAssocID="{CCF02298-01FC-4174-8201-BE560AA88182}" presName="rootText" presStyleLbl="node2" presStyleIdx="1" presStyleCnt="3">
        <dgm:presLayoutVars>
          <dgm:chPref val="3"/>
        </dgm:presLayoutVars>
      </dgm:prSet>
      <dgm:spPr/>
    </dgm:pt>
    <dgm:pt modelId="{08F41459-73F3-484E-8257-088B2777D9BB}" type="pres">
      <dgm:prSet presAssocID="{CCF02298-01FC-4174-8201-BE560AA88182}" presName="rootConnector" presStyleLbl="node2" presStyleIdx="1" presStyleCnt="3"/>
      <dgm:spPr/>
    </dgm:pt>
    <dgm:pt modelId="{BD22BA5E-93C8-4B24-8CA6-1BDC02E263A8}" type="pres">
      <dgm:prSet presAssocID="{CCF02298-01FC-4174-8201-BE560AA88182}" presName="hierChild4" presStyleCnt="0"/>
      <dgm:spPr/>
    </dgm:pt>
    <dgm:pt modelId="{8444B984-27A4-4196-A0A5-21A48BB70351}" type="pres">
      <dgm:prSet presAssocID="{CCF02298-01FC-4174-8201-BE560AA88182}" presName="hierChild5" presStyleCnt="0"/>
      <dgm:spPr/>
    </dgm:pt>
    <dgm:pt modelId="{B607D176-44F7-45B5-9D7E-BAE1B6D79937}" type="pres">
      <dgm:prSet presAssocID="{404BE9F4-0F81-4CE4-B5C5-96E613748E37}" presName="Name37" presStyleLbl="parChTrans1D2" presStyleIdx="2" presStyleCnt="3"/>
      <dgm:spPr/>
    </dgm:pt>
    <dgm:pt modelId="{5435A178-987A-4DF8-AFFB-EEC8A3766875}" type="pres">
      <dgm:prSet presAssocID="{D524BE78-C264-4223-8E0F-54637EF00B63}" presName="hierRoot2" presStyleCnt="0">
        <dgm:presLayoutVars>
          <dgm:hierBranch val="init"/>
        </dgm:presLayoutVars>
      </dgm:prSet>
      <dgm:spPr/>
    </dgm:pt>
    <dgm:pt modelId="{BD9ED93C-B037-4414-ACCC-F1842570D244}" type="pres">
      <dgm:prSet presAssocID="{D524BE78-C264-4223-8E0F-54637EF00B63}" presName="rootComposite" presStyleCnt="0"/>
      <dgm:spPr/>
    </dgm:pt>
    <dgm:pt modelId="{EF7F89B6-4388-4A0D-8F37-E3D096329879}" type="pres">
      <dgm:prSet presAssocID="{D524BE78-C264-4223-8E0F-54637EF00B63}" presName="rootText" presStyleLbl="node2" presStyleIdx="2" presStyleCnt="3">
        <dgm:presLayoutVars>
          <dgm:chPref val="3"/>
        </dgm:presLayoutVars>
      </dgm:prSet>
      <dgm:spPr/>
    </dgm:pt>
    <dgm:pt modelId="{7C63CC8D-DD99-4F1E-B912-4971597818C7}" type="pres">
      <dgm:prSet presAssocID="{D524BE78-C264-4223-8E0F-54637EF00B63}" presName="rootConnector" presStyleLbl="node2" presStyleIdx="2" presStyleCnt="3"/>
      <dgm:spPr/>
    </dgm:pt>
    <dgm:pt modelId="{178EB4DF-131D-442D-8330-7326FFB8126E}" type="pres">
      <dgm:prSet presAssocID="{D524BE78-C264-4223-8E0F-54637EF00B63}" presName="hierChild4" presStyleCnt="0"/>
      <dgm:spPr/>
    </dgm:pt>
    <dgm:pt modelId="{39616092-D872-4E5C-B106-F2945E83FDB6}" type="pres">
      <dgm:prSet presAssocID="{D524BE78-C264-4223-8E0F-54637EF00B63}" presName="hierChild5" presStyleCnt="0"/>
      <dgm:spPr/>
    </dgm:pt>
    <dgm:pt modelId="{8196FE77-8CED-41C1-84CD-CECA4B980DE9}" type="pres">
      <dgm:prSet presAssocID="{4AD26022-C04A-4FDC-BB73-62C3ABBCDC48}" presName="hierChild3" presStyleCnt="0"/>
      <dgm:spPr/>
    </dgm:pt>
  </dgm:ptLst>
  <dgm:cxnLst>
    <dgm:cxn modelId="{4867FF1E-BC28-45F2-9F52-565E9D2F3EFB}" srcId="{9D35C3C3-51A8-45CB-AB09-F030636A3246}" destId="{4AD26022-C04A-4FDC-BB73-62C3ABBCDC48}" srcOrd="0" destOrd="0" parTransId="{C9AF0B59-8646-421F-BA78-346A7FF38CD8}" sibTransId="{849A68A9-82CD-46C7-B59F-0DAA12B133B7}"/>
    <dgm:cxn modelId="{BA8C691F-EFEA-477E-B0B9-8A8C94CE523B}" type="presOf" srcId="{47E4E543-18BB-4E29-B982-B5D3EB79129D}" destId="{936D5560-8237-42A1-98F3-EC7FE679BC86}" srcOrd="0" destOrd="0" presId="urn:microsoft.com/office/officeart/2005/8/layout/orgChart1"/>
    <dgm:cxn modelId="{00E0A42F-37CE-46D7-9232-717A8E0CA7D2}" srcId="{4AD26022-C04A-4FDC-BB73-62C3ABBCDC48}" destId="{CCF02298-01FC-4174-8201-BE560AA88182}" srcOrd="1" destOrd="0" parTransId="{3BB72A85-20DE-4792-B0D5-6ACD79676CA3}" sibTransId="{61D5F5FC-A593-4A16-ACFC-3E5234F64C68}"/>
    <dgm:cxn modelId="{26C7EB5F-ED6C-4C56-8A2D-C60526401282}" type="presOf" srcId="{D524BE78-C264-4223-8E0F-54637EF00B63}" destId="{EF7F89B6-4388-4A0D-8F37-E3D096329879}" srcOrd="0" destOrd="0" presId="urn:microsoft.com/office/officeart/2005/8/layout/orgChart1"/>
    <dgm:cxn modelId="{4CBA1A65-A9DB-4FAA-8F21-01BD0574A67F}" type="presOf" srcId="{3BB72A85-20DE-4792-B0D5-6ACD79676CA3}" destId="{DF069FA3-1AC0-409E-9363-A078A49DB61C}" srcOrd="0" destOrd="0" presId="urn:microsoft.com/office/officeart/2005/8/layout/orgChart1"/>
    <dgm:cxn modelId="{26FED052-ECCB-4158-9C2E-889791DB5A4D}" srcId="{4AD26022-C04A-4FDC-BB73-62C3ABBCDC48}" destId="{47E4E543-18BB-4E29-B982-B5D3EB79129D}" srcOrd="0" destOrd="0" parTransId="{30CEA47E-CF2E-4207-8C77-8653E6F06758}" sibTransId="{02080057-8A9C-4CE1-A524-88793DD82C93}"/>
    <dgm:cxn modelId="{071F1E57-E347-4DAE-931E-C3864C176DBB}" type="presOf" srcId="{4AD26022-C04A-4FDC-BB73-62C3ABBCDC48}" destId="{51B5B6D4-4C13-4029-BE01-CC8325C79DA6}" srcOrd="1" destOrd="0" presId="urn:microsoft.com/office/officeart/2005/8/layout/orgChart1"/>
    <dgm:cxn modelId="{A97E4990-33ED-41D5-9577-E5403F48978D}" type="presOf" srcId="{404BE9F4-0F81-4CE4-B5C5-96E613748E37}" destId="{B607D176-44F7-45B5-9D7E-BAE1B6D79937}" srcOrd="0" destOrd="0" presId="urn:microsoft.com/office/officeart/2005/8/layout/orgChart1"/>
    <dgm:cxn modelId="{84C4D595-CA96-4616-B461-29793AA3DA8D}" type="presOf" srcId="{30CEA47E-CF2E-4207-8C77-8653E6F06758}" destId="{3642FA69-E72A-4A08-863E-A97A25D0969C}" srcOrd="0" destOrd="0" presId="urn:microsoft.com/office/officeart/2005/8/layout/orgChart1"/>
    <dgm:cxn modelId="{57683596-B5C9-4815-9FC9-213F4932C3EF}" srcId="{4AD26022-C04A-4FDC-BB73-62C3ABBCDC48}" destId="{D524BE78-C264-4223-8E0F-54637EF00B63}" srcOrd="2" destOrd="0" parTransId="{404BE9F4-0F81-4CE4-B5C5-96E613748E37}" sibTransId="{2C4A9CF4-FF08-444C-B90B-1507FB4BD038}"/>
    <dgm:cxn modelId="{047838A2-EFCC-4C17-AF59-D0BA1E1D26C1}" type="presOf" srcId="{CCF02298-01FC-4174-8201-BE560AA88182}" destId="{08F41459-73F3-484E-8257-088B2777D9BB}" srcOrd="1" destOrd="0" presId="urn:microsoft.com/office/officeart/2005/8/layout/orgChart1"/>
    <dgm:cxn modelId="{2C196EA9-F663-414A-9432-8678F37EBD4C}" type="presOf" srcId="{CCF02298-01FC-4174-8201-BE560AA88182}" destId="{B4D297A9-B363-4CC9-8449-B40ADFDD8828}" srcOrd="0" destOrd="0" presId="urn:microsoft.com/office/officeart/2005/8/layout/orgChart1"/>
    <dgm:cxn modelId="{CC1D9DB0-6671-4065-90FA-AABFB5A741F2}" type="presOf" srcId="{4AD26022-C04A-4FDC-BB73-62C3ABBCDC48}" destId="{F49B87FB-F215-4FDD-88A3-9805DA96C80F}" srcOrd="0" destOrd="0" presId="urn:microsoft.com/office/officeart/2005/8/layout/orgChart1"/>
    <dgm:cxn modelId="{820B80C7-478A-4DC5-A5AD-D396B77E12FE}" type="presOf" srcId="{47E4E543-18BB-4E29-B982-B5D3EB79129D}" destId="{26535E51-7D43-44B4-8909-8623EA1C220A}" srcOrd="1" destOrd="0" presId="urn:microsoft.com/office/officeart/2005/8/layout/orgChart1"/>
    <dgm:cxn modelId="{C0C410EA-3CC8-47FA-B4CD-8EF8EA1491EF}" type="presOf" srcId="{9D35C3C3-51A8-45CB-AB09-F030636A3246}" destId="{32490CF5-BFF6-498A-8D01-EA4C86E63801}" srcOrd="0" destOrd="0" presId="urn:microsoft.com/office/officeart/2005/8/layout/orgChart1"/>
    <dgm:cxn modelId="{E5CD23EF-69E4-4350-A9A1-FB33C9335FD4}" type="presOf" srcId="{D524BE78-C264-4223-8E0F-54637EF00B63}" destId="{7C63CC8D-DD99-4F1E-B912-4971597818C7}" srcOrd="1" destOrd="0" presId="urn:microsoft.com/office/officeart/2005/8/layout/orgChart1"/>
    <dgm:cxn modelId="{E8B7EA14-A0CF-4E44-AE70-363FE7770CA1}" type="presParOf" srcId="{32490CF5-BFF6-498A-8D01-EA4C86E63801}" destId="{7B5A2C0F-34B8-4F0E-BEA2-D4B7089D47EE}" srcOrd="0" destOrd="0" presId="urn:microsoft.com/office/officeart/2005/8/layout/orgChart1"/>
    <dgm:cxn modelId="{9C638D13-C079-4723-9FBA-155D88CB05B2}" type="presParOf" srcId="{7B5A2C0F-34B8-4F0E-BEA2-D4B7089D47EE}" destId="{84C25B01-7F74-4818-9177-2A2473AACA03}" srcOrd="0" destOrd="0" presId="urn:microsoft.com/office/officeart/2005/8/layout/orgChart1"/>
    <dgm:cxn modelId="{0D7971A1-0A90-4534-B381-A2A079F4A55E}" type="presParOf" srcId="{84C25B01-7F74-4818-9177-2A2473AACA03}" destId="{F49B87FB-F215-4FDD-88A3-9805DA96C80F}" srcOrd="0" destOrd="0" presId="urn:microsoft.com/office/officeart/2005/8/layout/orgChart1"/>
    <dgm:cxn modelId="{76F6947E-BF39-4FC3-9078-BA8E457B6853}" type="presParOf" srcId="{84C25B01-7F74-4818-9177-2A2473AACA03}" destId="{51B5B6D4-4C13-4029-BE01-CC8325C79DA6}" srcOrd="1" destOrd="0" presId="urn:microsoft.com/office/officeart/2005/8/layout/orgChart1"/>
    <dgm:cxn modelId="{993DBE1F-E2C2-4A95-B0C3-5FBC09D93F4C}" type="presParOf" srcId="{7B5A2C0F-34B8-4F0E-BEA2-D4B7089D47EE}" destId="{5A406F29-970C-4D1B-ABC8-2C596D2E5C7C}" srcOrd="1" destOrd="0" presId="urn:microsoft.com/office/officeart/2005/8/layout/orgChart1"/>
    <dgm:cxn modelId="{17F87295-9B1E-48CC-B0A0-9477084B6410}" type="presParOf" srcId="{5A406F29-970C-4D1B-ABC8-2C596D2E5C7C}" destId="{3642FA69-E72A-4A08-863E-A97A25D0969C}" srcOrd="0" destOrd="0" presId="urn:microsoft.com/office/officeart/2005/8/layout/orgChart1"/>
    <dgm:cxn modelId="{2EE23AC1-DE35-4317-B492-902A15CF187D}" type="presParOf" srcId="{5A406F29-970C-4D1B-ABC8-2C596D2E5C7C}" destId="{15CDBCD1-FE21-4C90-B8D3-F677FA283412}" srcOrd="1" destOrd="0" presId="urn:microsoft.com/office/officeart/2005/8/layout/orgChart1"/>
    <dgm:cxn modelId="{A21F8A46-4FBF-488B-8F67-071BC953373C}" type="presParOf" srcId="{15CDBCD1-FE21-4C90-B8D3-F677FA283412}" destId="{D3D0AB04-1AE5-4C05-831B-02B5D7BC197F}" srcOrd="0" destOrd="0" presId="urn:microsoft.com/office/officeart/2005/8/layout/orgChart1"/>
    <dgm:cxn modelId="{EF1E12C1-ED8B-487E-8C36-D1C0BFDA55DA}" type="presParOf" srcId="{D3D0AB04-1AE5-4C05-831B-02B5D7BC197F}" destId="{936D5560-8237-42A1-98F3-EC7FE679BC86}" srcOrd="0" destOrd="0" presId="urn:microsoft.com/office/officeart/2005/8/layout/orgChart1"/>
    <dgm:cxn modelId="{D3C8AE28-9ABA-483A-ABEB-2E18B5B2CBCA}" type="presParOf" srcId="{D3D0AB04-1AE5-4C05-831B-02B5D7BC197F}" destId="{26535E51-7D43-44B4-8909-8623EA1C220A}" srcOrd="1" destOrd="0" presId="urn:microsoft.com/office/officeart/2005/8/layout/orgChart1"/>
    <dgm:cxn modelId="{6A543AB3-43FD-47D5-9A61-6A36A1E9E9AE}" type="presParOf" srcId="{15CDBCD1-FE21-4C90-B8D3-F677FA283412}" destId="{E895716C-E480-4303-8E3E-5323F24FCF23}" srcOrd="1" destOrd="0" presId="urn:microsoft.com/office/officeart/2005/8/layout/orgChart1"/>
    <dgm:cxn modelId="{7993F9E2-6F6F-48D8-BC32-089E9B9AB9EB}" type="presParOf" srcId="{15CDBCD1-FE21-4C90-B8D3-F677FA283412}" destId="{6F6B45E0-5A1E-4DCE-8A97-89CB85A1D521}" srcOrd="2" destOrd="0" presId="urn:microsoft.com/office/officeart/2005/8/layout/orgChart1"/>
    <dgm:cxn modelId="{4761EC0C-1DF2-4451-84C7-073335B2C948}" type="presParOf" srcId="{5A406F29-970C-4D1B-ABC8-2C596D2E5C7C}" destId="{DF069FA3-1AC0-409E-9363-A078A49DB61C}" srcOrd="2" destOrd="0" presId="urn:microsoft.com/office/officeart/2005/8/layout/orgChart1"/>
    <dgm:cxn modelId="{405BDE21-749D-442F-B098-0A96C8F90AC1}" type="presParOf" srcId="{5A406F29-970C-4D1B-ABC8-2C596D2E5C7C}" destId="{CAAA29DE-1EE2-4899-9785-4B8B18C03896}" srcOrd="3" destOrd="0" presId="urn:microsoft.com/office/officeart/2005/8/layout/orgChart1"/>
    <dgm:cxn modelId="{51718168-8C6B-4007-A0C1-E5414CD7B7C1}" type="presParOf" srcId="{CAAA29DE-1EE2-4899-9785-4B8B18C03896}" destId="{0CD27E00-AE5A-4ECB-9EA2-8BAFF68DFA8C}" srcOrd="0" destOrd="0" presId="urn:microsoft.com/office/officeart/2005/8/layout/orgChart1"/>
    <dgm:cxn modelId="{F0A5F82F-A5BF-4F6C-B07A-AF3EA50707D8}" type="presParOf" srcId="{0CD27E00-AE5A-4ECB-9EA2-8BAFF68DFA8C}" destId="{B4D297A9-B363-4CC9-8449-B40ADFDD8828}" srcOrd="0" destOrd="0" presId="urn:microsoft.com/office/officeart/2005/8/layout/orgChart1"/>
    <dgm:cxn modelId="{5ACCC4E5-B5BA-46C5-BF53-AE8CA6953095}" type="presParOf" srcId="{0CD27E00-AE5A-4ECB-9EA2-8BAFF68DFA8C}" destId="{08F41459-73F3-484E-8257-088B2777D9BB}" srcOrd="1" destOrd="0" presId="urn:microsoft.com/office/officeart/2005/8/layout/orgChart1"/>
    <dgm:cxn modelId="{4ED84679-F1B8-4D17-A374-4C95B1F1E605}" type="presParOf" srcId="{CAAA29DE-1EE2-4899-9785-4B8B18C03896}" destId="{BD22BA5E-93C8-4B24-8CA6-1BDC02E263A8}" srcOrd="1" destOrd="0" presId="urn:microsoft.com/office/officeart/2005/8/layout/orgChart1"/>
    <dgm:cxn modelId="{3070813F-8907-4BB4-817B-CAE70D3AFF3F}" type="presParOf" srcId="{CAAA29DE-1EE2-4899-9785-4B8B18C03896}" destId="{8444B984-27A4-4196-A0A5-21A48BB70351}" srcOrd="2" destOrd="0" presId="urn:microsoft.com/office/officeart/2005/8/layout/orgChart1"/>
    <dgm:cxn modelId="{94026F3D-10C7-4C43-94D7-1EB0552D0692}" type="presParOf" srcId="{5A406F29-970C-4D1B-ABC8-2C596D2E5C7C}" destId="{B607D176-44F7-45B5-9D7E-BAE1B6D79937}" srcOrd="4" destOrd="0" presId="urn:microsoft.com/office/officeart/2005/8/layout/orgChart1"/>
    <dgm:cxn modelId="{560790FF-6B89-492E-AED3-EBF6194F121A}" type="presParOf" srcId="{5A406F29-970C-4D1B-ABC8-2C596D2E5C7C}" destId="{5435A178-987A-4DF8-AFFB-EEC8A3766875}" srcOrd="5" destOrd="0" presId="urn:microsoft.com/office/officeart/2005/8/layout/orgChart1"/>
    <dgm:cxn modelId="{3D6398B4-B4BE-420A-AB36-1219270E150C}" type="presParOf" srcId="{5435A178-987A-4DF8-AFFB-EEC8A3766875}" destId="{BD9ED93C-B037-4414-ACCC-F1842570D244}" srcOrd="0" destOrd="0" presId="urn:microsoft.com/office/officeart/2005/8/layout/orgChart1"/>
    <dgm:cxn modelId="{07772617-7F47-41B3-BEEB-7788E4EF5E29}" type="presParOf" srcId="{BD9ED93C-B037-4414-ACCC-F1842570D244}" destId="{EF7F89B6-4388-4A0D-8F37-E3D096329879}" srcOrd="0" destOrd="0" presId="urn:microsoft.com/office/officeart/2005/8/layout/orgChart1"/>
    <dgm:cxn modelId="{0765AD57-7B59-422C-B8D2-DB51C6F0689A}" type="presParOf" srcId="{BD9ED93C-B037-4414-ACCC-F1842570D244}" destId="{7C63CC8D-DD99-4F1E-B912-4971597818C7}" srcOrd="1" destOrd="0" presId="urn:microsoft.com/office/officeart/2005/8/layout/orgChart1"/>
    <dgm:cxn modelId="{529B4672-36AF-46A8-9B37-94C625BAD4AB}" type="presParOf" srcId="{5435A178-987A-4DF8-AFFB-EEC8A3766875}" destId="{178EB4DF-131D-442D-8330-7326FFB8126E}" srcOrd="1" destOrd="0" presId="urn:microsoft.com/office/officeart/2005/8/layout/orgChart1"/>
    <dgm:cxn modelId="{6195D560-ED1C-42BE-8B70-675327B12EB4}" type="presParOf" srcId="{5435A178-987A-4DF8-AFFB-EEC8A3766875}" destId="{39616092-D872-4E5C-B106-F2945E83FDB6}" srcOrd="2" destOrd="0" presId="urn:microsoft.com/office/officeart/2005/8/layout/orgChart1"/>
    <dgm:cxn modelId="{80CE0D79-50C9-4F3E-A1CD-AD7D4388D6B8}" type="presParOf" srcId="{7B5A2C0F-34B8-4F0E-BEA2-D4B7089D47EE}" destId="{8196FE77-8CED-41C1-84CD-CECA4B980DE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07D176-44F7-45B5-9D7E-BAE1B6D79937}">
      <dsp:nvSpPr>
        <dsp:cNvPr id="0" name=""/>
        <dsp:cNvSpPr/>
      </dsp:nvSpPr>
      <dsp:spPr>
        <a:xfrm>
          <a:off x="869732" y="2215868"/>
          <a:ext cx="2103786" cy="365119"/>
        </a:xfrm>
        <a:custGeom>
          <a:avLst/>
          <a:gdLst/>
          <a:ahLst/>
          <a:cxnLst/>
          <a:rect l="0" t="0" r="0" b="0"/>
          <a:pathLst>
            <a:path>
              <a:moveTo>
                <a:pt x="2103786" y="0"/>
              </a:moveTo>
              <a:lnTo>
                <a:pt x="2103786" y="182559"/>
              </a:lnTo>
              <a:lnTo>
                <a:pt x="0" y="182559"/>
              </a:lnTo>
              <a:lnTo>
                <a:pt x="0" y="365119"/>
              </a:lnTo>
            </a:path>
          </a:pathLst>
        </a:custGeom>
        <a:noFill/>
        <a:ln w="127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DF069FA3-1AC0-409E-9363-A078A49DB61C}">
      <dsp:nvSpPr>
        <dsp:cNvPr id="0" name=""/>
        <dsp:cNvSpPr/>
      </dsp:nvSpPr>
      <dsp:spPr>
        <a:xfrm>
          <a:off x="2927798" y="2215868"/>
          <a:ext cx="91440" cy="365119"/>
        </a:xfrm>
        <a:custGeom>
          <a:avLst/>
          <a:gdLst/>
          <a:ahLst/>
          <a:cxnLst/>
          <a:rect l="0" t="0" r="0" b="0"/>
          <a:pathLst>
            <a:path>
              <a:moveTo>
                <a:pt x="45720" y="0"/>
              </a:moveTo>
              <a:lnTo>
                <a:pt x="45720" y="365119"/>
              </a:lnTo>
            </a:path>
          </a:pathLst>
        </a:custGeom>
        <a:noFill/>
        <a:ln w="127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3642FA69-E72A-4A08-863E-A97A25D0969C}">
      <dsp:nvSpPr>
        <dsp:cNvPr id="0" name=""/>
        <dsp:cNvSpPr/>
      </dsp:nvSpPr>
      <dsp:spPr>
        <a:xfrm>
          <a:off x="2973518" y="2215868"/>
          <a:ext cx="2103786" cy="365119"/>
        </a:xfrm>
        <a:custGeom>
          <a:avLst/>
          <a:gdLst/>
          <a:ahLst/>
          <a:cxnLst/>
          <a:rect l="0" t="0" r="0" b="0"/>
          <a:pathLst>
            <a:path>
              <a:moveTo>
                <a:pt x="0" y="0"/>
              </a:moveTo>
              <a:lnTo>
                <a:pt x="0" y="182559"/>
              </a:lnTo>
              <a:lnTo>
                <a:pt x="2103786" y="182559"/>
              </a:lnTo>
              <a:lnTo>
                <a:pt x="2103786" y="365119"/>
              </a:lnTo>
            </a:path>
          </a:pathLst>
        </a:custGeom>
        <a:noFill/>
        <a:ln w="127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F49B87FB-F215-4FDD-88A3-9805DA96C80F}">
      <dsp:nvSpPr>
        <dsp:cNvPr id="0" name=""/>
        <dsp:cNvSpPr/>
      </dsp:nvSpPr>
      <dsp:spPr>
        <a:xfrm>
          <a:off x="2104185" y="1346535"/>
          <a:ext cx="1738666" cy="869333"/>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altLang="zh-TW" sz="2500" b="0" kern="1200" cap="none" spc="0" dirty="0">
              <a:ln w="0"/>
              <a:solidFill>
                <a:schemeClr val="tx1"/>
              </a:solidFill>
              <a:effectLst>
                <a:outerShdw blurRad="38100" dist="19050" dir="2700000" algn="tl" rotWithShape="0">
                  <a:schemeClr val="dk1">
                    <a:alpha val="40000"/>
                  </a:schemeClr>
                </a:outerShdw>
              </a:effectLst>
            </a:rPr>
            <a:t>Dynamic Intersections</a:t>
          </a:r>
          <a:endParaRPr lang="zh-TW" altLang="en-US" sz="2500" b="0" kern="1200" cap="none" spc="0" dirty="0">
            <a:ln w="0"/>
            <a:solidFill>
              <a:schemeClr val="tx1"/>
            </a:solidFill>
            <a:effectLst>
              <a:outerShdw blurRad="38100" dist="19050" dir="2700000" algn="tl" rotWithShape="0">
                <a:schemeClr val="dk1">
                  <a:alpha val="40000"/>
                </a:schemeClr>
              </a:outerShdw>
            </a:effectLst>
          </a:endParaRPr>
        </a:p>
      </dsp:txBody>
      <dsp:txXfrm>
        <a:off x="2104185" y="1346535"/>
        <a:ext cx="1738666" cy="869333"/>
      </dsp:txXfrm>
    </dsp:sp>
    <dsp:sp modelId="{936D5560-8237-42A1-98F3-EC7FE679BC86}">
      <dsp:nvSpPr>
        <dsp:cNvPr id="0" name=""/>
        <dsp:cNvSpPr/>
      </dsp:nvSpPr>
      <dsp:spPr>
        <a:xfrm>
          <a:off x="4207971" y="2580988"/>
          <a:ext cx="1738666" cy="869333"/>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altLang="zh-TW" sz="2500" b="0" kern="1200" cap="none" spc="0" dirty="0">
              <a:ln w="0"/>
              <a:solidFill>
                <a:schemeClr val="tx1"/>
              </a:solidFill>
              <a:effectLst>
                <a:outerShdw blurRad="38100" dist="19050" dir="2700000" algn="tl" rotWithShape="0">
                  <a:schemeClr val="dk1">
                    <a:alpha val="40000"/>
                  </a:schemeClr>
                </a:outerShdw>
              </a:effectLst>
            </a:rPr>
            <a:t>Unprotected Turns</a:t>
          </a:r>
          <a:endParaRPr lang="zh-TW" altLang="en-US" sz="2500" b="0" kern="1200" cap="none" spc="0" dirty="0">
            <a:ln w="0"/>
            <a:solidFill>
              <a:schemeClr val="tx1"/>
            </a:solidFill>
            <a:effectLst>
              <a:outerShdw blurRad="38100" dist="19050" dir="2700000" algn="tl" rotWithShape="0">
                <a:schemeClr val="dk1">
                  <a:alpha val="40000"/>
                </a:schemeClr>
              </a:outerShdw>
            </a:effectLst>
          </a:endParaRPr>
        </a:p>
      </dsp:txBody>
      <dsp:txXfrm>
        <a:off x="4207971" y="2580988"/>
        <a:ext cx="1738666" cy="869333"/>
      </dsp:txXfrm>
    </dsp:sp>
    <dsp:sp modelId="{B4D297A9-B363-4CC9-8449-B40ADFDD8828}">
      <dsp:nvSpPr>
        <dsp:cNvPr id="0" name=""/>
        <dsp:cNvSpPr/>
      </dsp:nvSpPr>
      <dsp:spPr>
        <a:xfrm>
          <a:off x="2104185" y="2580988"/>
          <a:ext cx="1738666" cy="869333"/>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altLang="zh-TW" sz="2500" b="0" kern="1200" cap="none" spc="0" dirty="0">
              <a:ln w="0"/>
              <a:solidFill>
                <a:schemeClr val="tx1"/>
              </a:solidFill>
              <a:effectLst>
                <a:outerShdw blurRad="38100" dist="19050" dir="2700000" algn="tl" rotWithShape="0">
                  <a:schemeClr val="dk1">
                    <a:alpha val="40000"/>
                  </a:schemeClr>
                </a:outerShdw>
              </a:effectLst>
            </a:rPr>
            <a:t>Single Track Lanes</a:t>
          </a:r>
          <a:endParaRPr lang="zh-TW" altLang="en-US" sz="2500" b="0" kern="1200" cap="none" spc="0" dirty="0">
            <a:ln w="0"/>
            <a:solidFill>
              <a:schemeClr val="tx1"/>
            </a:solidFill>
            <a:effectLst>
              <a:outerShdw blurRad="38100" dist="19050" dir="2700000" algn="tl" rotWithShape="0">
                <a:schemeClr val="dk1">
                  <a:alpha val="40000"/>
                </a:schemeClr>
              </a:outerShdw>
            </a:effectLst>
          </a:endParaRPr>
        </a:p>
      </dsp:txBody>
      <dsp:txXfrm>
        <a:off x="2104185" y="2580988"/>
        <a:ext cx="1738666" cy="869333"/>
      </dsp:txXfrm>
    </dsp:sp>
    <dsp:sp modelId="{EF7F89B6-4388-4A0D-8F37-E3D096329879}">
      <dsp:nvSpPr>
        <dsp:cNvPr id="0" name=""/>
        <dsp:cNvSpPr/>
      </dsp:nvSpPr>
      <dsp:spPr>
        <a:xfrm>
          <a:off x="399" y="2580988"/>
          <a:ext cx="1738666" cy="869333"/>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altLang="zh-TW" sz="2500" b="0" kern="1200" cap="none" spc="0" dirty="0">
              <a:ln w="0"/>
              <a:solidFill>
                <a:schemeClr val="tx1"/>
              </a:solidFill>
              <a:effectLst>
                <a:outerShdw blurRad="38100" dist="19050" dir="2700000" algn="tl" rotWithShape="0">
                  <a:schemeClr val="dk1">
                    <a:alpha val="40000"/>
                  </a:schemeClr>
                </a:outerShdw>
              </a:effectLst>
            </a:rPr>
            <a:t>Merging Points</a:t>
          </a:r>
          <a:endParaRPr lang="zh-TW" altLang="en-US" sz="2500" b="0" kern="1200" cap="none" spc="0" dirty="0">
            <a:ln w="0"/>
            <a:solidFill>
              <a:schemeClr val="tx1"/>
            </a:solidFill>
            <a:effectLst>
              <a:outerShdw blurRad="38100" dist="19050" dir="2700000" algn="tl" rotWithShape="0">
                <a:schemeClr val="dk1">
                  <a:alpha val="40000"/>
                </a:schemeClr>
              </a:outerShdw>
            </a:effectLst>
          </a:endParaRPr>
        </a:p>
      </dsp:txBody>
      <dsp:txXfrm>
        <a:off x="399" y="2580988"/>
        <a:ext cx="1738666" cy="86933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64CC1C-01E2-4C02-9D85-A72D065F4521}" type="datetimeFigureOut">
              <a:rPr lang="zh-TW" altLang="en-US" smtClean="0"/>
              <a:t>2022/12/13</a:t>
            </a:fld>
            <a:endParaRPr lang="zh-TW"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393310-0389-4E91-A2AF-62BC43A80BED}" type="slidenum">
              <a:rPr lang="zh-TW" altLang="en-US" smtClean="0"/>
              <a:t>‹#›</a:t>
            </a:fld>
            <a:endParaRPr lang="zh-TW" altLang="en-US"/>
          </a:p>
        </p:txBody>
      </p:sp>
    </p:spTree>
    <p:extLst>
      <p:ext uri="{BB962C8B-B14F-4D97-AF65-F5344CB8AC3E}">
        <p14:creationId xmlns:p14="http://schemas.microsoft.com/office/powerpoint/2010/main" val="4188158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5488" y="2166364"/>
            <a:ext cx="11247120" cy="1739347"/>
          </a:xfrm>
        </p:spPr>
        <p:txBody>
          <a:bodyPr tIns="45720" bIns="45720" anchor="ctr">
            <a:normAutofit/>
          </a:bodyPr>
          <a:lstStyle>
            <a:lvl1pPr algn="ctr">
              <a:lnSpc>
                <a:spcPct val="80000"/>
              </a:lnSpc>
              <a:defRPr sz="6000" spc="150" baseline="0">
                <a:solidFill>
                  <a:schemeClr val="bg1"/>
                </a:solidFill>
              </a:defRPr>
            </a:lvl1pPr>
          </a:lstStyle>
          <a:p>
            <a:r>
              <a:rPr lang="en-US" altLang="zh-TW"/>
              <a:t>Click to edit Master title style</a:t>
            </a:r>
            <a:endParaRPr lang="en-US" dirty="0"/>
          </a:p>
        </p:txBody>
      </p:sp>
      <p:sp>
        <p:nvSpPr>
          <p:cNvPr id="3" name="Subtitle 2"/>
          <p:cNvSpPr>
            <a:spLocks noGrp="1"/>
          </p:cNvSpPr>
          <p:nvPr>
            <p:ph type="subTitle" idx="1"/>
          </p:nvPr>
        </p:nvSpPr>
        <p:spPr>
          <a:xfrm>
            <a:off x="347472" y="3913632"/>
            <a:ext cx="11506200" cy="457200"/>
          </a:xfrm>
        </p:spPr>
        <p:txBody>
          <a:bodyPr>
            <a:normAutofit/>
          </a:bodyPr>
          <a:lstStyle>
            <a:lvl1pPr marL="0" indent="0" algn="ctr">
              <a:spcBef>
                <a:spcPts val="0"/>
              </a:spcBef>
              <a:spcAft>
                <a:spcPts val="0"/>
              </a:spcAft>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ltLang="zh-TW"/>
              <a:t>Click to edit Master subtitle style</a:t>
            </a:r>
            <a:endParaRPr lang="en-US" dirty="0"/>
          </a:p>
        </p:txBody>
      </p:sp>
      <p:sp>
        <p:nvSpPr>
          <p:cNvPr id="4" name="Date Placeholder 3"/>
          <p:cNvSpPr>
            <a:spLocks noGrp="1"/>
          </p:cNvSpPr>
          <p:nvPr>
            <p:ph type="dt" sz="half" idx="10"/>
          </p:nvPr>
        </p:nvSpPr>
        <p:spPr/>
        <p:txBody>
          <a:bodyPr/>
          <a:lstStyle/>
          <a:p>
            <a:fld id="{5EDBA2C3-A738-4848-B80D-76F833583A05}" type="datetimeFigureOut">
              <a:rPr lang="zh-TW" altLang="en-US" smtClean="0"/>
              <a:t>2022/12/9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46DDD3-45E6-4A1D-96BA-83A85951FCB7}" type="slidenum">
              <a:rPr lang="zh-TW" altLang="en-US" smtClean="0"/>
              <a:t>‹#›</a:t>
            </a:fld>
            <a:endParaRPr lang="zh-TW" altLang="en-US"/>
          </a:p>
        </p:txBody>
      </p:sp>
    </p:spTree>
    <p:extLst>
      <p:ext uri="{BB962C8B-B14F-4D97-AF65-F5344CB8AC3E}">
        <p14:creationId xmlns:p14="http://schemas.microsoft.com/office/powerpoint/2010/main" val="222104825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Date Placeholder 3"/>
          <p:cNvSpPr>
            <a:spLocks noGrp="1"/>
          </p:cNvSpPr>
          <p:nvPr>
            <p:ph type="dt" sz="half" idx="10"/>
          </p:nvPr>
        </p:nvSpPr>
        <p:spPr/>
        <p:txBody>
          <a:bodyPr/>
          <a:lstStyle/>
          <a:p>
            <a:fld id="{5EDBA2C3-A738-4848-B80D-76F833583A05}" type="datetimeFigureOut">
              <a:rPr lang="zh-TW" altLang="en-US" smtClean="0"/>
              <a:t>2022/12/9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46DDD3-45E6-4A1D-96BA-83A85951FCB7}" type="slidenum">
              <a:rPr lang="zh-TW" altLang="en-US" smtClean="0"/>
              <a:t>‹#›</a:t>
            </a:fld>
            <a:endParaRPr lang="zh-TW" altLang="en-US"/>
          </a:p>
        </p:txBody>
      </p:sp>
    </p:spTree>
    <p:extLst>
      <p:ext uri="{BB962C8B-B14F-4D97-AF65-F5344CB8AC3E}">
        <p14:creationId xmlns:p14="http://schemas.microsoft.com/office/powerpoint/2010/main" val="3962329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ltLang="zh-TW"/>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5EDBA2C3-A738-4848-B80D-76F833583A05}" type="datetimeFigureOut">
              <a:rPr lang="zh-TW" altLang="en-US" smtClean="0"/>
              <a:t>2022/12/9</a:t>
            </a:fld>
            <a:endParaRPr lang="zh-TW" altLang="en-US"/>
          </a:p>
        </p:txBody>
      </p:sp>
      <p:sp>
        <p:nvSpPr>
          <p:cNvPr id="5" name="Footer Placeholder 4"/>
          <p:cNvSpPr>
            <a:spLocks noGrp="1"/>
          </p:cNvSpPr>
          <p:nvPr>
            <p:ph type="ftr" sz="quarter" idx="11"/>
          </p:nvPr>
        </p:nvSpPr>
        <p:spPr>
          <a:xfrm>
            <a:off x="3776135" y="6422854"/>
            <a:ext cx="4279669" cy="365125"/>
          </a:xfrm>
        </p:spPr>
        <p:txBody>
          <a:bodyPr/>
          <a:lstStyle/>
          <a:p>
            <a:endParaRPr lang="zh-TW" altLang="en-US"/>
          </a:p>
        </p:txBody>
      </p:sp>
      <p:sp>
        <p:nvSpPr>
          <p:cNvPr id="6" name="Slide Number Placeholder 5"/>
          <p:cNvSpPr>
            <a:spLocks noGrp="1"/>
          </p:cNvSpPr>
          <p:nvPr>
            <p:ph type="sldNum" sz="quarter" idx="12"/>
          </p:nvPr>
        </p:nvSpPr>
        <p:spPr>
          <a:xfrm>
            <a:off x="8073048" y="6422854"/>
            <a:ext cx="879759" cy="365125"/>
          </a:xfrm>
        </p:spPr>
        <p:txBody>
          <a:bodyPr/>
          <a:lstStyle/>
          <a:p>
            <a:fld id="{4F46DDD3-45E6-4A1D-96BA-83A85951FCB7}" type="slidenum">
              <a:rPr lang="zh-TW" altLang="en-US" smtClean="0"/>
              <a:t>‹#›</a:t>
            </a:fld>
            <a:endParaRPr lang="zh-TW" altLang="en-US"/>
          </a:p>
        </p:txBody>
      </p:sp>
    </p:spTree>
    <p:extLst>
      <p:ext uri="{BB962C8B-B14F-4D97-AF65-F5344CB8AC3E}">
        <p14:creationId xmlns:p14="http://schemas.microsoft.com/office/powerpoint/2010/main" val="234791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dirty="0"/>
          </a:p>
        </p:txBody>
      </p:sp>
      <p:sp>
        <p:nvSpPr>
          <p:cNvPr id="3" name="Content Placeholder 2"/>
          <p:cNvSpPr>
            <a:spLocks noGrp="1"/>
          </p:cNvSpPr>
          <p:nvPr>
            <p:ph idx="1"/>
          </p:nvPr>
        </p:nvSpPr>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Date Placeholder 3"/>
          <p:cNvSpPr>
            <a:spLocks noGrp="1"/>
          </p:cNvSpPr>
          <p:nvPr>
            <p:ph type="dt" sz="half" idx="10"/>
          </p:nvPr>
        </p:nvSpPr>
        <p:spPr/>
        <p:txBody>
          <a:bodyPr/>
          <a:lstStyle/>
          <a:p>
            <a:fld id="{5EDBA2C3-A738-4848-B80D-76F833583A05}" type="datetimeFigureOut">
              <a:rPr lang="zh-TW" altLang="en-US" smtClean="0"/>
              <a:t>2022/12/9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46DDD3-45E6-4A1D-96BA-83A85951FCB7}" type="slidenum">
              <a:rPr lang="zh-TW" altLang="en-US" smtClean="0"/>
              <a:t>‹#›</a:t>
            </a:fld>
            <a:endParaRPr lang="zh-TW" altLang="en-US"/>
          </a:p>
        </p:txBody>
      </p:sp>
    </p:spTree>
    <p:extLst>
      <p:ext uri="{BB962C8B-B14F-4D97-AF65-F5344CB8AC3E}">
        <p14:creationId xmlns:p14="http://schemas.microsoft.com/office/powerpoint/2010/main" val="711863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67128"/>
            <a:ext cx="11247120" cy="1737360"/>
          </a:xfrm>
        </p:spPr>
        <p:txBody>
          <a:bodyPr anchor="ctr">
            <a:noAutofit/>
          </a:bodyPr>
          <a:lstStyle>
            <a:lvl1pPr algn="ctr">
              <a:lnSpc>
                <a:spcPct val="80000"/>
              </a:lnSpc>
              <a:defRPr sz="6000" b="0" spc="150" baseline="0">
                <a:solidFill>
                  <a:schemeClr val="bg1"/>
                </a:solidFill>
              </a:defRPr>
            </a:lvl1pPr>
          </a:lstStyle>
          <a:p>
            <a:r>
              <a:rPr lang="en-US" altLang="zh-TW"/>
              <a:t>Click to edit Master title style</a:t>
            </a:r>
            <a:endParaRPr lang="en-US" dirty="0"/>
          </a:p>
        </p:txBody>
      </p:sp>
      <p:sp>
        <p:nvSpPr>
          <p:cNvPr id="3" name="Text Placeholder 2"/>
          <p:cNvSpPr>
            <a:spLocks noGrp="1"/>
          </p:cNvSpPr>
          <p:nvPr>
            <p:ph type="body" idx="1"/>
          </p:nvPr>
        </p:nvSpPr>
        <p:spPr>
          <a:xfrm>
            <a:off x="347472" y="3913212"/>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5EDBA2C3-A738-4848-B80D-76F833583A05}" type="datetimeFigureOut">
              <a:rPr lang="zh-TW" altLang="en-US" smtClean="0"/>
              <a:t>2022/12/9</a:t>
            </a:fld>
            <a:endParaRPr lang="zh-TW" alt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zh-TW" alt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46DDD3-45E6-4A1D-96BA-83A85951FCB7}" type="slidenum">
              <a:rPr lang="zh-TW" altLang="en-US" smtClean="0"/>
              <a:t>‹#›</a:t>
            </a:fld>
            <a:endParaRPr lang="zh-TW" altLang="en-US"/>
          </a:p>
        </p:txBody>
      </p:sp>
    </p:spTree>
    <p:extLst>
      <p:ext uri="{BB962C8B-B14F-4D97-AF65-F5344CB8AC3E}">
        <p14:creationId xmlns:p14="http://schemas.microsoft.com/office/powerpoint/2010/main" val="120963237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zh-TW"/>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5" name="Date Placeholder 4"/>
          <p:cNvSpPr>
            <a:spLocks noGrp="1"/>
          </p:cNvSpPr>
          <p:nvPr>
            <p:ph type="dt" sz="half" idx="10"/>
          </p:nvPr>
        </p:nvSpPr>
        <p:spPr/>
        <p:txBody>
          <a:bodyPr/>
          <a:lstStyle/>
          <a:p>
            <a:fld id="{5EDBA2C3-A738-4848-B80D-76F833583A05}" type="datetimeFigureOut">
              <a:rPr lang="zh-TW" altLang="en-US" smtClean="0"/>
              <a:t>2022/12/9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F46DDD3-45E6-4A1D-96BA-83A85951FCB7}" type="slidenum">
              <a:rPr lang="zh-TW" altLang="en-US" smtClean="0"/>
              <a:t>‹#›</a:t>
            </a:fld>
            <a:endParaRPr lang="zh-TW" altLang="en-US"/>
          </a:p>
        </p:txBody>
      </p:sp>
    </p:spTree>
    <p:extLst>
      <p:ext uri="{BB962C8B-B14F-4D97-AF65-F5344CB8AC3E}">
        <p14:creationId xmlns:p14="http://schemas.microsoft.com/office/powerpoint/2010/main" val="2629217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zh-TW"/>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7" name="Date Placeholder 6"/>
          <p:cNvSpPr>
            <a:spLocks noGrp="1"/>
          </p:cNvSpPr>
          <p:nvPr>
            <p:ph type="dt" sz="half" idx="10"/>
          </p:nvPr>
        </p:nvSpPr>
        <p:spPr/>
        <p:txBody>
          <a:bodyPr/>
          <a:lstStyle/>
          <a:p>
            <a:fld id="{5EDBA2C3-A738-4848-B80D-76F833583A05}" type="datetimeFigureOut">
              <a:rPr lang="zh-TW" altLang="en-US" smtClean="0"/>
              <a:t>2022/12/9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4F46DDD3-45E6-4A1D-96BA-83A85951FCB7}" type="slidenum">
              <a:rPr lang="zh-TW" altLang="en-US" smtClean="0"/>
              <a:t>‹#›</a:t>
            </a:fld>
            <a:endParaRPr lang="zh-TW" altLang="en-US"/>
          </a:p>
        </p:txBody>
      </p:sp>
    </p:spTree>
    <p:extLst>
      <p:ext uri="{BB962C8B-B14F-4D97-AF65-F5344CB8AC3E}">
        <p14:creationId xmlns:p14="http://schemas.microsoft.com/office/powerpoint/2010/main" val="936948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dirty="0"/>
          </a:p>
        </p:txBody>
      </p:sp>
      <p:sp>
        <p:nvSpPr>
          <p:cNvPr id="3" name="Date Placeholder 2"/>
          <p:cNvSpPr>
            <a:spLocks noGrp="1"/>
          </p:cNvSpPr>
          <p:nvPr>
            <p:ph type="dt" sz="half" idx="10"/>
          </p:nvPr>
        </p:nvSpPr>
        <p:spPr/>
        <p:txBody>
          <a:bodyPr/>
          <a:lstStyle/>
          <a:p>
            <a:fld id="{5EDBA2C3-A738-4848-B80D-76F833583A05}" type="datetimeFigureOut">
              <a:rPr lang="zh-TW" altLang="en-US" smtClean="0"/>
              <a:t>2022/12/9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4F46DDD3-45E6-4A1D-96BA-83A85951FCB7}" type="slidenum">
              <a:rPr lang="zh-TW" altLang="en-US" smtClean="0"/>
              <a:t>‹#›</a:t>
            </a:fld>
            <a:endParaRPr lang="zh-TW" altLang="en-US"/>
          </a:p>
        </p:txBody>
      </p:sp>
    </p:spTree>
    <p:extLst>
      <p:ext uri="{BB962C8B-B14F-4D97-AF65-F5344CB8AC3E}">
        <p14:creationId xmlns:p14="http://schemas.microsoft.com/office/powerpoint/2010/main" val="1624188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DBA2C3-A738-4848-B80D-76F833583A05}" type="datetimeFigureOut">
              <a:rPr lang="zh-TW" altLang="en-US" smtClean="0"/>
              <a:t>2022/12/9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4F46DDD3-45E6-4A1D-96BA-83A85951FCB7}" type="slidenum">
              <a:rPr lang="zh-TW" altLang="en-US" smtClean="0"/>
              <a:t>‹#›</a:t>
            </a:fld>
            <a:endParaRPr lang="zh-TW" altLang="en-US"/>
          </a:p>
        </p:txBody>
      </p:sp>
    </p:spTree>
    <p:extLst>
      <p:ext uri="{BB962C8B-B14F-4D97-AF65-F5344CB8AC3E}">
        <p14:creationId xmlns:p14="http://schemas.microsoft.com/office/powerpoint/2010/main" val="3501160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zh-TW"/>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Edit Master text styles</a:t>
            </a:r>
          </a:p>
        </p:txBody>
      </p:sp>
      <p:sp>
        <p:nvSpPr>
          <p:cNvPr id="5" name="Date Placeholder 4"/>
          <p:cNvSpPr>
            <a:spLocks noGrp="1"/>
          </p:cNvSpPr>
          <p:nvPr>
            <p:ph type="dt" sz="half" idx="10"/>
          </p:nvPr>
        </p:nvSpPr>
        <p:spPr/>
        <p:txBody>
          <a:bodyPr/>
          <a:lstStyle/>
          <a:p>
            <a:fld id="{5EDBA2C3-A738-4848-B80D-76F833583A05}" type="datetimeFigureOut">
              <a:rPr lang="zh-TW" altLang="en-US" smtClean="0"/>
              <a:t>2022/12/9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F46DDD3-45E6-4A1D-96BA-83A85951FCB7}" type="slidenum">
              <a:rPr lang="zh-TW" altLang="en-US" smtClean="0"/>
              <a:t>‹#›</a:t>
            </a:fld>
            <a:endParaRPr lang="zh-TW" altLang="en-US"/>
          </a:p>
        </p:txBody>
      </p:sp>
    </p:spTree>
    <p:extLst>
      <p:ext uri="{BB962C8B-B14F-4D97-AF65-F5344CB8AC3E}">
        <p14:creationId xmlns:p14="http://schemas.microsoft.com/office/powerpoint/2010/main" val="4070329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zh-TW"/>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TW"/>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Edit Master text styles</a:t>
            </a:r>
          </a:p>
        </p:txBody>
      </p:sp>
      <p:sp>
        <p:nvSpPr>
          <p:cNvPr id="5" name="Date Placeholder 4"/>
          <p:cNvSpPr>
            <a:spLocks noGrp="1"/>
          </p:cNvSpPr>
          <p:nvPr>
            <p:ph type="dt" sz="half" idx="10"/>
          </p:nvPr>
        </p:nvSpPr>
        <p:spPr/>
        <p:txBody>
          <a:bodyPr/>
          <a:lstStyle/>
          <a:p>
            <a:fld id="{5EDBA2C3-A738-4848-B80D-76F833583A05}" type="datetimeFigureOut">
              <a:rPr lang="zh-TW" altLang="en-US" smtClean="0"/>
              <a:t>2022/12/9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F46DDD3-45E6-4A1D-96BA-83A85951FCB7}" type="slidenum">
              <a:rPr lang="zh-TW" altLang="en-US" smtClean="0"/>
              <a:t>‹#›</a:t>
            </a:fld>
            <a:endParaRPr lang="zh-TW" altLang="en-US"/>
          </a:p>
        </p:txBody>
      </p:sp>
    </p:spTree>
    <p:extLst>
      <p:ext uri="{BB962C8B-B14F-4D97-AF65-F5344CB8AC3E}">
        <p14:creationId xmlns:p14="http://schemas.microsoft.com/office/powerpoint/2010/main" val="1853393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ltLang="zh-TW"/>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5EDBA2C3-A738-4848-B80D-76F833583A05}" type="datetimeFigureOut">
              <a:rPr lang="zh-TW" altLang="en-US" smtClean="0"/>
              <a:t>2022/12/9</a:t>
            </a:fld>
            <a:endParaRPr lang="zh-TW" alt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zh-TW" alt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46DDD3-45E6-4A1D-96BA-83A85951FCB7}" type="slidenum">
              <a:rPr lang="zh-TW" altLang="en-US" smtClean="0"/>
              <a:t>‹#›</a:t>
            </a:fld>
            <a:endParaRPr lang="zh-TW" altLang="en-US"/>
          </a:p>
        </p:txBody>
      </p:sp>
    </p:spTree>
    <p:extLst>
      <p:ext uri="{BB962C8B-B14F-4D97-AF65-F5344CB8AC3E}">
        <p14:creationId xmlns:p14="http://schemas.microsoft.com/office/powerpoint/2010/main" val="379328236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610FE-4AEC-4CEA-AD1E-CA1735FA1A7B}"/>
              </a:ext>
            </a:extLst>
          </p:cNvPr>
          <p:cNvSpPr>
            <a:spLocks noGrp="1"/>
          </p:cNvSpPr>
          <p:nvPr>
            <p:ph type="ctrTitle"/>
          </p:nvPr>
        </p:nvSpPr>
        <p:spPr/>
        <p:txBody>
          <a:bodyPr>
            <a:noAutofit/>
          </a:bodyPr>
          <a:lstStyle/>
          <a:p>
            <a:r>
              <a:rPr lang="en-US" altLang="zh-TW" sz="3600" b="1" dirty="0">
                <a:effectLst/>
              </a:rPr>
              <a:t>Mixed-Traffic Intersection Management Utilizing Connected and Autonomous Vehicles as Traffic Regulators</a:t>
            </a:r>
            <a:endParaRPr lang="zh-TW" altLang="en-US" sz="3600" b="1" dirty="0"/>
          </a:p>
        </p:txBody>
      </p:sp>
      <p:sp>
        <p:nvSpPr>
          <p:cNvPr id="3" name="Subtitle 2">
            <a:extLst>
              <a:ext uri="{FF2B5EF4-FFF2-40B4-BE49-F238E27FC236}">
                <a16:creationId xmlns:a16="http://schemas.microsoft.com/office/drawing/2014/main" id="{A4E57E23-F6BB-4A6B-A373-145BDC20DEAF}"/>
              </a:ext>
            </a:extLst>
          </p:cNvPr>
          <p:cNvSpPr>
            <a:spLocks noGrp="1"/>
          </p:cNvSpPr>
          <p:nvPr>
            <p:ph type="subTitle" idx="1"/>
          </p:nvPr>
        </p:nvSpPr>
        <p:spPr/>
        <p:txBody>
          <a:bodyPr>
            <a:normAutofit fontScale="77500" lnSpcReduction="20000"/>
          </a:bodyPr>
          <a:lstStyle/>
          <a:p>
            <a:pPr algn="l"/>
            <a:r>
              <a:rPr lang="en-US" altLang="zh-TW" dirty="0"/>
              <a:t>Author: Pin-Chun Chen (National Taiwan Univ., Taiwan), </a:t>
            </a:r>
            <a:r>
              <a:rPr lang="en-US" altLang="zh-TW" dirty="0" err="1"/>
              <a:t>Xiangguo</a:t>
            </a:r>
            <a:r>
              <a:rPr lang="en-US" altLang="zh-TW" dirty="0"/>
              <a:t> Liu (Northwestern Univ., USA), Chung-Wei Lin (National Taiwan Univ., Taiwan), Chao Huang (Univ. of Liverpool, UK), Qi Zhu (Northwestern Univ., USA)</a:t>
            </a:r>
          </a:p>
        </p:txBody>
      </p:sp>
    </p:spTree>
    <p:extLst>
      <p:ext uri="{BB962C8B-B14F-4D97-AF65-F5344CB8AC3E}">
        <p14:creationId xmlns:p14="http://schemas.microsoft.com/office/powerpoint/2010/main" val="4011135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3B3AA7-F107-4F15-9EDA-E1AC1A996998}"/>
              </a:ext>
            </a:extLst>
          </p:cNvPr>
          <p:cNvSpPr>
            <a:spLocks noGrp="1"/>
          </p:cNvSpPr>
          <p:nvPr>
            <p:ph type="title"/>
          </p:nvPr>
        </p:nvSpPr>
        <p:spPr>
          <a:xfrm>
            <a:off x="886659" y="643467"/>
            <a:ext cx="10343532" cy="1149468"/>
          </a:xfrm>
        </p:spPr>
        <p:txBody>
          <a:bodyPr anchor="ctr">
            <a:normAutofit/>
          </a:bodyPr>
          <a:lstStyle/>
          <a:p>
            <a:r>
              <a:rPr lang="en-US" altLang="zh-TW" sz="4800" dirty="0">
                <a:solidFill>
                  <a:schemeClr val="tx1"/>
                </a:solidFill>
              </a:rPr>
              <a:t>Objective</a:t>
            </a:r>
            <a:endParaRPr lang="zh-TW" altLang="en-US" sz="4800" dirty="0">
              <a:solidFill>
                <a:schemeClr val="tx1"/>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611B6F1-17BB-40CC-A2CD-AB6A358007D1}"/>
                  </a:ext>
                </a:extLst>
              </p:cNvPr>
              <p:cNvSpPr>
                <a:spLocks noGrp="1"/>
              </p:cNvSpPr>
              <p:nvPr>
                <p:ph idx="1"/>
              </p:nvPr>
            </p:nvSpPr>
            <p:spPr>
              <a:xfrm>
                <a:off x="886659" y="1925619"/>
                <a:ext cx="8118691" cy="4206240"/>
              </a:xfrm>
            </p:spPr>
            <p:txBody>
              <a:bodyPr anchor="t">
                <a:normAutofit/>
              </a:bodyPr>
              <a:lstStyle/>
              <a:p>
                <a:pPr marL="0" indent="0">
                  <a:buNone/>
                </a:pPr>
                <a:r>
                  <a:rPr lang="en-US" altLang="zh-TW" dirty="0"/>
                  <a:t>Given the aforementioned parameters, the problem is to decide the</a:t>
                </a:r>
                <a:br>
                  <a:rPr lang="en-US" altLang="zh-TW" dirty="0"/>
                </a:br>
                <a:r>
                  <a:rPr lang="en-US" altLang="zh-TW" dirty="0"/>
                  <a:t>entering time of each vehicle, which is the time that the vehicles enter the intersection:</a:t>
                </a:r>
                <a:br>
                  <a:rPr lang="en-US" altLang="zh-TW" dirty="0"/>
                </a:br>
                <a:r>
                  <a:rPr lang="en-US" altLang="zh-TW" dirty="0"/>
                  <a:t>• </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𝑡</m:t>
                        </m:r>
                      </m:e>
                      <m:sub>
                        <m:r>
                          <a:rPr lang="en-US" altLang="zh-TW" b="0" i="1" smtClean="0">
                            <a:latin typeface="Cambria Math" panose="02040503050406030204" pitchFamily="18" charset="0"/>
                          </a:rPr>
                          <m:t>𝑙</m:t>
                        </m:r>
                        <m:r>
                          <a:rPr lang="en-US" altLang="zh-TW" b="0" i="1" smtClean="0">
                            <a:latin typeface="Cambria Math" panose="02040503050406030204" pitchFamily="18" charset="0"/>
                          </a:rPr>
                          <m:t>,</m:t>
                        </m:r>
                        <m:r>
                          <a:rPr lang="en-US" altLang="zh-TW" b="0" i="1" smtClean="0">
                            <a:latin typeface="Cambria Math" panose="02040503050406030204" pitchFamily="18" charset="0"/>
                          </a:rPr>
                          <m:t>𝑖</m:t>
                        </m:r>
                      </m:sub>
                    </m:sSub>
                  </m:oMath>
                </a14:m>
                <a:r>
                  <a:rPr lang="zh-TW" altLang="en-US" dirty="0"/>
                  <a:t> </a:t>
                </a:r>
                <a:r>
                  <a:rPr lang="en-US" altLang="zh-TW" dirty="0"/>
                  <a:t>: the entering time of </a:t>
                </a:r>
                <a14:m>
                  <m:oMath xmlns:m="http://schemas.openxmlformats.org/officeDocument/2006/math">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𝑣</m:t>
                        </m:r>
                      </m:e>
                      <m:sub>
                        <m:r>
                          <a:rPr lang="en-US" altLang="zh-TW" b="0" i="1" smtClean="0">
                            <a:latin typeface="Cambria Math" panose="02040503050406030204" pitchFamily="18" charset="0"/>
                          </a:rPr>
                          <m:t>𝑙</m:t>
                        </m:r>
                        <m:r>
                          <a:rPr lang="en-US" altLang="zh-TW" b="0" i="1" smtClean="0">
                            <a:latin typeface="Cambria Math" panose="02040503050406030204" pitchFamily="18" charset="0"/>
                          </a:rPr>
                          <m:t>,</m:t>
                        </m:r>
                        <m:r>
                          <a:rPr lang="en-US" altLang="zh-TW" b="0" i="1" smtClean="0">
                            <a:latin typeface="Cambria Math" panose="02040503050406030204" pitchFamily="18" charset="0"/>
                          </a:rPr>
                          <m:t>𝑖</m:t>
                        </m:r>
                      </m:sub>
                    </m:sSub>
                  </m:oMath>
                </a14:m>
                <a:r>
                  <a:rPr lang="zh-TW" altLang="en-US" dirty="0"/>
                  <a:t> </a:t>
                </a:r>
                <a:r>
                  <a:rPr lang="en-US" altLang="zh-TW" dirty="0"/>
                  <a:t>.</a:t>
                </a:r>
                <a:br>
                  <a:rPr lang="en-US" altLang="zh-TW" dirty="0"/>
                </a:br>
                <a:endParaRPr lang="en-US" altLang="zh-TW" dirty="0"/>
              </a:p>
              <a:p>
                <a:pPr marL="0" indent="0">
                  <a:buNone/>
                </a:pPr>
                <a:r>
                  <a:rPr lang="en-US" altLang="zh-TW" dirty="0"/>
                  <a:t>The objective is to minimize the entering time of the last passing vehicle (which represents the time required of the intersection</a:t>
                </a:r>
                <a:br>
                  <a:rPr lang="en-US" altLang="zh-TW" dirty="0"/>
                </a:br>
                <a:r>
                  <a:rPr lang="en-US" altLang="zh-TW" dirty="0"/>
                  <a:t>processing all vehicles):</a:t>
                </a:r>
                <a:br>
                  <a:rPr lang="en-US" altLang="zh-TW" dirty="0"/>
                </a:br>
                <a:r>
                  <a:rPr lang="en-US" altLang="zh-TW" dirty="0"/>
                  <a:t>min </a:t>
                </a:r>
                <a14:m>
                  <m:oMath xmlns:m="http://schemas.openxmlformats.org/officeDocument/2006/math">
                    <m:d>
                      <m:dPr>
                        <m:ctrlPr>
                          <a:rPr lang="en-US" altLang="zh-TW" i="1" smtClean="0">
                            <a:latin typeface="Cambria Math" panose="02040503050406030204" pitchFamily="18" charset="0"/>
                          </a:rPr>
                        </m:ctrlPr>
                      </m:dPr>
                      <m:e>
                        <m:func>
                          <m:funcPr>
                            <m:ctrlPr>
                              <a:rPr lang="en-US" altLang="zh-TW" i="1">
                                <a:latin typeface="Cambria Math" panose="02040503050406030204" pitchFamily="18" charset="0"/>
                              </a:rPr>
                            </m:ctrlPr>
                          </m:funcPr>
                          <m:fName>
                            <m:limLow>
                              <m:limLowPr>
                                <m:ctrlPr>
                                  <a:rPr lang="en-US" altLang="zh-TW" i="1">
                                    <a:latin typeface="Cambria Math" panose="02040503050406030204" pitchFamily="18" charset="0"/>
                                  </a:rPr>
                                </m:ctrlPr>
                              </m:limLowPr>
                              <m:e>
                                <m:r>
                                  <m:rPr>
                                    <m:sty m:val="p"/>
                                  </m:rPr>
                                  <a:rPr lang="en-US" altLang="zh-TW">
                                    <a:latin typeface="Cambria Math" panose="02040503050406030204" pitchFamily="18" charset="0"/>
                                  </a:rPr>
                                  <m:t>max</m:t>
                                </m:r>
                              </m:e>
                              <m:lim>
                                <m:r>
                                  <a:rPr lang="en-US" altLang="zh-TW" i="1">
                                    <a:latin typeface="Cambria Math" panose="02040503050406030204" pitchFamily="18" charset="0"/>
                                  </a:rPr>
                                  <m:t>1</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𝑙</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𝐿</m:t>
                                </m:r>
                                <m:r>
                                  <a:rPr lang="en-US" altLang="zh-TW" i="1">
                                    <a:latin typeface="Cambria Math" panose="02040503050406030204" pitchFamily="18" charset="0"/>
                                    <a:ea typeface="Cambria Math" panose="02040503050406030204" pitchFamily="18" charset="0"/>
                                  </a:rPr>
                                  <m:t>,1≤</m:t>
                                </m:r>
                                <m:r>
                                  <a:rPr lang="en-US" altLang="zh-TW" i="1">
                                    <a:latin typeface="Cambria Math" panose="02040503050406030204" pitchFamily="18" charset="0"/>
                                    <a:ea typeface="Cambria Math" panose="02040503050406030204" pitchFamily="18" charset="0"/>
                                  </a:rPr>
                                  <m:t>𝑖</m:t>
                                </m:r>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𝑁</m:t>
                                    </m:r>
                                  </m:e>
                                  <m:sub>
                                    <m:r>
                                      <a:rPr lang="en-US" altLang="zh-TW" i="1">
                                        <a:latin typeface="Cambria Math" panose="02040503050406030204" pitchFamily="18" charset="0"/>
                                        <a:ea typeface="Cambria Math" panose="02040503050406030204" pitchFamily="18" charset="0"/>
                                      </a:rPr>
                                      <m:t>𝑖</m:t>
                                    </m:r>
                                  </m:sub>
                                </m:sSub>
                              </m:lim>
                            </m:limLow>
                          </m:fName>
                          <m:e>
                            <m:sSub>
                              <m:sSubPr>
                                <m:ctrlPr>
                                  <a:rPr lang="en-US" altLang="zh-TW" i="1">
                                    <a:latin typeface="Cambria Math" panose="02040503050406030204" pitchFamily="18" charset="0"/>
                                  </a:rPr>
                                </m:ctrlPr>
                              </m:sSubPr>
                              <m:e>
                                <m:r>
                                  <a:rPr lang="en-US" altLang="zh-TW" i="1">
                                    <a:latin typeface="Cambria Math" panose="02040503050406030204" pitchFamily="18" charset="0"/>
                                  </a:rPr>
                                  <m:t>𝑡</m:t>
                                </m:r>
                              </m:e>
                              <m:sub>
                                <m:r>
                                  <a:rPr lang="en-US" altLang="zh-TW" i="1">
                                    <a:latin typeface="Cambria Math" panose="02040503050406030204" pitchFamily="18" charset="0"/>
                                  </a:rPr>
                                  <m:t>𝑙</m:t>
                                </m:r>
                                <m:r>
                                  <a:rPr lang="en-US" altLang="zh-TW" i="1">
                                    <a:latin typeface="Cambria Math" panose="02040503050406030204" pitchFamily="18" charset="0"/>
                                  </a:rPr>
                                  <m:t>,</m:t>
                                </m:r>
                                <m:r>
                                  <a:rPr lang="en-US" altLang="zh-TW" i="1">
                                    <a:latin typeface="Cambria Math" panose="02040503050406030204" pitchFamily="18" charset="0"/>
                                  </a:rPr>
                                  <m:t>𝑖</m:t>
                                </m:r>
                              </m:sub>
                            </m:sSub>
                          </m:e>
                        </m:func>
                      </m:e>
                    </m:d>
                  </m:oMath>
                </a14:m>
                <a:br>
                  <a:rPr lang="en-US" altLang="zh-TW" dirty="0"/>
                </a:br>
                <a:endParaRPr lang="zh-TW" altLang="en-US" dirty="0"/>
              </a:p>
            </p:txBody>
          </p:sp>
        </mc:Choice>
        <mc:Fallback>
          <p:sp>
            <p:nvSpPr>
              <p:cNvPr id="3" name="Content Placeholder 2">
                <a:extLst>
                  <a:ext uri="{FF2B5EF4-FFF2-40B4-BE49-F238E27FC236}">
                    <a16:creationId xmlns:a16="http://schemas.microsoft.com/office/drawing/2014/main" id="{8611B6F1-17BB-40CC-A2CD-AB6A358007D1}"/>
                  </a:ext>
                </a:extLst>
              </p:cNvPr>
              <p:cNvSpPr>
                <a:spLocks noGrp="1" noRot="1" noChangeAspect="1" noMove="1" noResize="1" noEditPoints="1" noAdjustHandles="1" noChangeArrowheads="1" noChangeShapeType="1" noTextEdit="1"/>
              </p:cNvSpPr>
              <p:nvPr>
                <p:ph idx="1"/>
              </p:nvPr>
            </p:nvSpPr>
            <p:spPr>
              <a:xfrm>
                <a:off x="886659" y="1925619"/>
                <a:ext cx="8118691" cy="4206240"/>
              </a:xfrm>
              <a:blipFill>
                <a:blip r:embed="rId2"/>
                <a:stretch>
                  <a:fillRect l="-976" t="-1884"/>
                </a:stretch>
              </a:blipFill>
            </p:spPr>
            <p:txBody>
              <a:bodyPr/>
              <a:lstStyle/>
              <a:p>
                <a:r>
                  <a:rPr lang="zh-TW" altLang="en-US">
                    <a:noFill/>
                  </a:rPr>
                  <a:t> </a:t>
                </a:r>
              </a:p>
            </p:txBody>
          </p:sp>
        </mc:Fallback>
      </mc:AlternateContent>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331560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3B3AA7-F107-4F15-9EDA-E1AC1A996998}"/>
              </a:ext>
            </a:extLst>
          </p:cNvPr>
          <p:cNvSpPr>
            <a:spLocks noGrp="1"/>
          </p:cNvSpPr>
          <p:nvPr>
            <p:ph type="title"/>
          </p:nvPr>
        </p:nvSpPr>
        <p:spPr>
          <a:xfrm>
            <a:off x="886659" y="643467"/>
            <a:ext cx="10343532" cy="1149468"/>
          </a:xfrm>
        </p:spPr>
        <p:txBody>
          <a:bodyPr anchor="ctr">
            <a:normAutofit/>
          </a:bodyPr>
          <a:lstStyle/>
          <a:p>
            <a:r>
              <a:rPr lang="en-US" altLang="zh-TW" sz="4800" dirty="0">
                <a:solidFill>
                  <a:schemeClr val="tx1"/>
                </a:solidFill>
              </a:rPr>
              <a:t>Our approach</a:t>
            </a:r>
            <a:endParaRPr lang="zh-TW" altLang="en-US" sz="4800" dirty="0">
              <a:solidFill>
                <a:schemeClr val="tx1"/>
              </a:solidFill>
            </a:endParaRPr>
          </a:p>
        </p:txBody>
      </p:sp>
      <p:sp>
        <p:nvSpPr>
          <p:cNvPr id="3" name="Content Placeholder 2">
            <a:extLst>
              <a:ext uri="{FF2B5EF4-FFF2-40B4-BE49-F238E27FC236}">
                <a16:creationId xmlns:a16="http://schemas.microsoft.com/office/drawing/2014/main" id="{8611B6F1-17BB-40CC-A2CD-AB6A358007D1}"/>
              </a:ext>
            </a:extLst>
          </p:cNvPr>
          <p:cNvSpPr>
            <a:spLocks noGrp="1"/>
          </p:cNvSpPr>
          <p:nvPr>
            <p:ph idx="1"/>
          </p:nvPr>
        </p:nvSpPr>
        <p:spPr>
          <a:xfrm>
            <a:off x="886659" y="1925619"/>
            <a:ext cx="8118691" cy="4206240"/>
          </a:xfrm>
        </p:spPr>
        <p:txBody>
          <a:bodyPr anchor="t">
            <a:normAutofit/>
          </a:bodyPr>
          <a:lstStyle/>
          <a:p>
            <a:r>
              <a:rPr lang="en-US" altLang="zh-TW" sz="2400" dirty="0"/>
              <a:t>We came up with a DP solution to solve the problem optimally in polynomial, but with a strict restriction of the system model being single-conflict zone. </a:t>
            </a:r>
          </a:p>
          <a:p>
            <a:r>
              <a:rPr lang="en-US" altLang="zh-TW" sz="2400" dirty="0"/>
              <a:t>We then formulate a more general trajectory model and the constraints in MILP, which we use </a:t>
            </a:r>
            <a:r>
              <a:rPr lang="en-US" altLang="zh-TW" sz="2400" dirty="0" err="1"/>
              <a:t>Gurobi</a:t>
            </a:r>
            <a:r>
              <a:rPr lang="en-US" altLang="zh-TW" sz="2400" dirty="0"/>
              <a:t> as our MILP solver.</a:t>
            </a:r>
          </a:p>
          <a:p>
            <a:r>
              <a:rPr lang="en-US" altLang="zh-TW" sz="2400" dirty="0"/>
              <a:t>To solve cases with bigger size, we developed a MILP-based approach which divides the problem, solve these MILP subproblems them combine them in a way that does not violate the constraints.</a:t>
            </a:r>
            <a:endParaRPr lang="zh-TW" altLang="en-US" sz="2400" dirty="0"/>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102" name="Picture 6" descr="The Leader in Decision Intelligence Technology - Gurobi Optimization">
            <a:extLst>
              <a:ext uri="{FF2B5EF4-FFF2-40B4-BE49-F238E27FC236}">
                <a16:creationId xmlns:a16="http://schemas.microsoft.com/office/drawing/2014/main" id="{E6C6C139-2CC3-4DB1-98EE-A34103B6A4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5559" y="4926502"/>
            <a:ext cx="4152900" cy="110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40523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57D40-3779-4E4C-96A1-CDE3C3F4677B}"/>
              </a:ext>
            </a:extLst>
          </p:cNvPr>
          <p:cNvSpPr>
            <a:spLocks noGrp="1"/>
          </p:cNvSpPr>
          <p:nvPr>
            <p:ph type="title"/>
          </p:nvPr>
        </p:nvSpPr>
        <p:spPr/>
        <p:txBody>
          <a:bodyPr/>
          <a:lstStyle/>
          <a:p>
            <a:r>
              <a:rPr lang="en-US" altLang="zh-TW" dirty="0"/>
              <a:t>Experiment Results</a:t>
            </a:r>
            <a:endParaRPr lang="zh-TW" alt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E8C56B3-0609-4A72-966D-072ED214697E}"/>
                  </a:ext>
                </a:extLst>
              </p:cNvPr>
              <p:cNvSpPr>
                <a:spLocks noGrp="1"/>
              </p:cNvSpPr>
              <p:nvPr>
                <p:ph idx="1"/>
              </p:nvPr>
            </p:nvSpPr>
            <p:spPr/>
            <p:txBody>
              <a:bodyPr/>
              <a:lstStyle/>
              <a:p>
                <a:r>
                  <a:rPr lang="en-US" altLang="zh-TW" dirty="0"/>
                  <a:t>Due to uncontrollable HVs in mixed-traffic, existing studies on mixed-traffic focus on protocol or single-vehicle control rather than system-wide scheduling. Therefore, we will compare our approaches with the FCFS approach. 4 lanes, 5 vehicles on each.</a:t>
                </a:r>
              </a:p>
              <a:p>
                <a:r>
                  <a:rPr lang="en-US" altLang="zh-TW" dirty="0"/>
                  <a:t>We consider 4 lanes, 5 vehicles on each lane, </a:t>
                </a:r>
                <a:r>
                  <a:rPr lang="zh-TW" altLang="en-US" dirty="0"/>
                  <a:t>𝐺 </a:t>
                </a:r>
                <a:r>
                  <a:rPr lang="en-US" altLang="zh-TW" dirty="0"/>
                  <a:t>= 1 (second), </a:t>
                </a:r>
                <a14:m>
                  <m:oMath xmlns:m="http://schemas.openxmlformats.org/officeDocument/2006/math">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𝐺</m:t>
                        </m:r>
                      </m:e>
                      <m:sup>
                        <m:r>
                          <a:rPr lang="en-US" altLang="zh-TW" b="0" i="1" smtClean="0">
                            <a:latin typeface="Cambria Math" panose="02040503050406030204" pitchFamily="18" charset="0"/>
                          </a:rPr>
                          <m:t>+</m:t>
                        </m:r>
                      </m:sup>
                    </m:sSup>
                  </m:oMath>
                </a14:m>
                <a:r>
                  <a:rPr lang="en-US" altLang="zh-TW" dirty="0"/>
                  <a:t> = 3 (second), and a Poisson arrival with </a:t>
                </a:r>
                <a:r>
                  <a:rPr lang="zh-TW" altLang="en-US" dirty="0"/>
                  <a:t>𝜆 </a:t>
                </a:r>
                <a:r>
                  <a:rPr lang="en-US" altLang="zh-TW" dirty="0"/>
                  <a:t>= 0.5 vehicle per second.</a:t>
                </a:r>
              </a:p>
              <a:p>
                <a:r>
                  <a:rPr lang="en-US" altLang="zh-TW" dirty="0"/>
                  <a:t>The experiments were run on a laptop with 1.8GHz Intel Core i7-8550U processor and 16GB memory. Using </a:t>
                </a:r>
                <a:r>
                  <a:rPr lang="en-US" altLang="zh-TW" dirty="0" err="1"/>
                  <a:t>Gurobi</a:t>
                </a:r>
                <a:r>
                  <a:rPr lang="en-US" altLang="zh-TW" dirty="0"/>
                  <a:t> as the MILP solver.</a:t>
                </a:r>
                <a:br>
                  <a:rPr lang="en-US" altLang="zh-TW" dirty="0"/>
                </a:br>
                <a:endParaRPr lang="zh-TW" altLang="en-US" dirty="0"/>
              </a:p>
            </p:txBody>
          </p:sp>
        </mc:Choice>
        <mc:Fallback>
          <p:sp>
            <p:nvSpPr>
              <p:cNvPr id="3" name="Content Placeholder 2">
                <a:extLst>
                  <a:ext uri="{FF2B5EF4-FFF2-40B4-BE49-F238E27FC236}">
                    <a16:creationId xmlns:a16="http://schemas.microsoft.com/office/drawing/2014/main" id="{3E8C56B3-0609-4A72-966D-072ED214697E}"/>
                  </a:ext>
                </a:extLst>
              </p:cNvPr>
              <p:cNvSpPr>
                <a:spLocks noGrp="1" noRot="1" noChangeAspect="1" noMove="1" noResize="1" noEditPoints="1" noAdjustHandles="1" noChangeArrowheads="1" noChangeShapeType="1" noTextEdit="1"/>
              </p:cNvSpPr>
              <p:nvPr>
                <p:ph idx="1"/>
              </p:nvPr>
            </p:nvSpPr>
            <p:spPr>
              <a:blipFill>
                <a:blip r:embed="rId2"/>
                <a:stretch>
                  <a:fillRect l="-685" t="-1884" r="-1184"/>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340708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B3AA7-F107-4F15-9EDA-E1AC1A996998}"/>
              </a:ext>
            </a:extLst>
          </p:cNvPr>
          <p:cNvSpPr>
            <a:spLocks noGrp="1"/>
          </p:cNvSpPr>
          <p:nvPr>
            <p:ph type="title"/>
          </p:nvPr>
        </p:nvSpPr>
        <p:spPr>
          <a:xfrm>
            <a:off x="802641" y="284176"/>
            <a:ext cx="6522720" cy="1508760"/>
          </a:xfrm>
        </p:spPr>
        <p:txBody>
          <a:bodyPr vert="horz" lIns="91440" tIns="45720" rIns="91440" bIns="45720" rtlCol="0">
            <a:normAutofit/>
          </a:bodyPr>
          <a:lstStyle/>
          <a:p>
            <a:r>
              <a:rPr lang="en-US" altLang="zh-TW" dirty="0"/>
              <a:t>Experiment results</a:t>
            </a:r>
          </a:p>
        </p:txBody>
      </p:sp>
      <p:sp>
        <p:nvSpPr>
          <p:cNvPr id="14" name="Content Placeholder 13">
            <a:extLst>
              <a:ext uri="{FF2B5EF4-FFF2-40B4-BE49-F238E27FC236}">
                <a16:creationId xmlns:a16="http://schemas.microsoft.com/office/drawing/2014/main" id="{5E6E36EB-6E15-407C-8558-2A8464E681E1}"/>
              </a:ext>
            </a:extLst>
          </p:cNvPr>
          <p:cNvSpPr>
            <a:spLocks noGrp="1"/>
          </p:cNvSpPr>
          <p:nvPr>
            <p:ph idx="1"/>
          </p:nvPr>
        </p:nvSpPr>
        <p:spPr>
          <a:xfrm>
            <a:off x="802641" y="2011680"/>
            <a:ext cx="6329679" cy="4206240"/>
          </a:xfrm>
        </p:spPr>
        <p:txBody>
          <a:bodyPr vert="horz" lIns="91440" tIns="45720" rIns="91440" bIns="45720" rtlCol="0">
            <a:normAutofit fontScale="92500" lnSpcReduction="10000"/>
          </a:bodyPr>
          <a:lstStyle/>
          <a:p>
            <a:r>
              <a:rPr lang="en-US" altLang="zh-TW" dirty="0"/>
              <a:t>The figure on top shows comparison between the FCFS approach and the MILP formulation (including experiments assuming that HVs are controllable as CAVs, marked as MILP*) for the trajectory-based model. </a:t>
            </a:r>
          </a:p>
          <a:p>
            <a:r>
              <a:rPr lang="en-US" altLang="zh-TW" dirty="0"/>
              <a:t>The figure below shows the average waiting times of</a:t>
            </a:r>
            <a:br>
              <a:rPr lang="en-US" altLang="zh-TW" dirty="0"/>
            </a:br>
            <a:r>
              <a:rPr lang="en-US" altLang="zh-TW" dirty="0"/>
              <a:t>CAVs and HVs in the MILP formulation. We can observe that the waiting time of CAVs is larger than that of HVs. This is because, when the waiting time of an HV increases, it means that the HV is blocked by a CAV and implies that the waiting time of the CAV also increases.</a:t>
            </a:r>
            <a:br>
              <a:rPr lang="en-US" altLang="zh-TW" dirty="0"/>
            </a:br>
            <a:r>
              <a:rPr lang="en-US" altLang="zh-TW" dirty="0"/>
              <a:t>This indicates that our MILP formulation controls CAVs which suffer extra waiting times but improves the overall traffic performance.</a:t>
            </a:r>
          </a:p>
          <a:p>
            <a:r>
              <a:rPr lang="en-US" altLang="zh-TW" dirty="0"/>
              <a:t>Average runtime of solving the MILP formulation is 0.42 second.</a:t>
            </a:r>
          </a:p>
        </p:txBody>
      </p:sp>
      <p:sp>
        <p:nvSpPr>
          <p:cNvPr id="24" name="Rectangle 23">
            <a:extLst>
              <a:ext uri="{FF2B5EF4-FFF2-40B4-BE49-F238E27FC236}">
                <a16:creationId xmlns:a16="http://schemas.microsoft.com/office/drawing/2014/main" id="{523B746D-C759-4347-BD00-7C3A5D0F5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888" y="0"/>
            <a:ext cx="4630994"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16" name="Content Placeholder 13">
            <a:extLst>
              <a:ext uri="{FF2B5EF4-FFF2-40B4-BE49-F238E27FC236}">
                <a16:creationId xmlns:a16="http://schemas.microsoft.com/office/drawing/2014/main" id="{06A27F15-1A96-48C5-AA0B-0EA76CF688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15882" y="3500525"/>
            <a:ext cx="4572000" cy="3216348"/>
          </a:xfrm>
          <a:prstGeom prst="rect">
            <a:avLst/>
          </a:prstGeom>
        </p:spPr>
      </p:pic>
      <p:pic>
        <p:nvPicPr>
          <p:cNvPr id="18" name="Content Placeholder 8">
            <a:extLst>
              <a:ext uri="{FF2B5EF4-FFF2-40B4-BE49-F238E27FC236}">
                <a16:creationId xmlns:a16="http://schemas.microsoft.com/office/drawing/2014/main" id="{427CD65C-B131-466C-A84C-4E3F291F97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15882" y="212651"/>
            <a:ext cx="4572000" cy="3216349"/>
          </a:xfrm>
          <a:prstGeom prst="rect">
            <a:avLst/>
          </a:prstGeom>
        </p:spPr>
      </p:pic>
    </p:spTree>
    <p:extLst>
      <p:ext uri="{BB962C8B-B14F-4D97-AF65-F5344CB8AC3E}">
        <p14:creationId xmlns:p14="http://schemas.microsoft.com/office/powerpoint/2010/main" val="2289420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B3AA7-F107-4F15-9EDA-E1AC1A996998}"/>
              </a:ext>
            </a:extLst>
          </p:cNvPr>
          <p:cNvSpPr>
            <a:spLocks noGrp="1"/>
          </p:cNvSpPr>
          <p:nvPr>
            <p:ph type="title"/>
          </p:nvPr>
        </p:nvSpPr>
        <p:spPr>
          <a:xfrm>
            <a:off x="802641" y="284176"/>
            <a:ext cx="6522720" cy="1508760"/>
          </a:xfrm>
        </p:spPr>
        <p:txBody>
          <a:bodyPr>
            <a:normAutofit/>
          </a:bodyPr>
          <a:lstStyle/>
          <a:p>
            <a:r>
              <a:rPr lang="en-US" altLang="zh-TW"/>
              <a:t>Experiment results</a:t>
            </a:r>
            <a:endParaRPr lang="zh-TW" altLang="en-US"/>
          </a:p>
        </p:txBody>
      </p:sp>
      <p:sp>
        <p:nvSpPr>
          <p:cNvPr id="4" name="Content Placeholder 3">
            <a:extLst>
              <a:ext uri="{FF2B5EF4-FFF2-40B4-BE49-F238E27FC236}">
                <a16:creationId xmlns:a16="http://schemas.microsoft.com/office/drawing/2014/main" id="{86853CA4-641F-4436-94F3-C4A7DE5F7552}"/>
              </a:ext>
            </a:extLst>
          </p:cNvPr>
          <p:cNvSpPr>
            <a:spLocks noGrp="1"/>
          </p:cNvSpPr>
          <p:nvPr>
            <p:ph idx="1"/>
          </p:nvPr>
        </p:nvSpPr>
        <p:spPr>
          <a:xfrm>
            <a:off x="802641" y="2011680"/>
            <a:ext cx="6329679" cy="4206240"/>
          </a:xfrm>
        </p:spPr>
        <p:txBody>
          <a:bodyPr>
            <a:normAutofit fontScale="92500" lnSpcReduction="10000"/>
          </a:bodyPr>
          <a:lstStyle/>
          <a:p>
            <a:r>
              <a:rPr lang="en-US" altLang="zh-TW" dirty="0"/>
              <a:t>The figure above shows the result of our MILP-based approach applied on same test cases as previous  experiments. When the subproblem size increases, the performance improves for the MILP-based approach, when the subproblem size is the number of vehicles, the MILP-based approach is equivalent to the MILP formulation which returns an optimal solution.</a:t>
            </a:r>
          </a:p>
          <a:p>
            <a:r>
              <a:rPr lang="en-US" altLang="zh-TW" dirty="0"/>
              <a:t>The figure below shows the result where the test cases are larger(10 vehicles on each lane), with different subcase sizes. The same relation between performance and subproblem size can be observed.</a:t>
            </a:r>
          </a:p>
          <a:p>
            <a:r>
              <a:rPr lang="en-US" altLang="zh-TW" dirty="0"/>
              <a:t>The average runtimes of the MILP-based approach with subproblem sizes 4, 12, and 20 are 0.01, 0.08, and 0.42 second, respectively. Therefore, we can observe a tradeoff between computation time and performance.</a:t>
            </a:r>
            <a:endParaRPr lang="zh-TW" altLang="en-US" dirty="0"/>
          </a:p>
        </p:txBody>
      </p:sp>
      <p:sp>
        <p:nvSpPr>
          <p:cNvPr id="22" name="Rectangle 21">
            <a:extLst>
              <a:ext uri="{FF2B5EF4-FFF2-40B4-BE49-F238E27FC236}">
                <a16:creationId xmlns:a16="http://schemas.microsoft.com/office/drawing/2014/main" id="{523B746D-C759-4347-BD00-7C3A5D0F5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888" y="0"/>
            <a:ext cx="4630994"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6CB6A56E-370E-4504-A186-B5D041B493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86385" y="184761"/>
            <a:ext cx="4572000" cy="3216349"/>
          </a:xfrm>
          <a:prstGeom prst="rect">
            <a:avLst/>
          </a:prstGeom>
        </p:spPr>
      </p:pic>
      <p:pic>
        <p:nvPicPr>
          <p:cNvPr id="23" name="Graphic 22">
            <a:extLst>
              <a:ext uri="{FF2B5EF4-FFF2-40B4-BE49-F238E27FC236}">
                <a16:creationId xmlns:a16="http://schemas.microsoft.com/office/drawing/2014/main" id="{2D388727-23ED-4BAB-87DA-12417DBAB9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86385" y="3401110"/>
            <a:ext cx="4572000" cy="3161211"/>
          </a:xfrm>
          <a:prstGeom prst="rect">
            <a:avLst/>
          </a:prstGeom>
        </p:spPr>
      </p:pic>
    </p:spTree>
    <p:extLst>
      <p:ext uri="{BB962C8B-B14F-4D97-AF65-F5344CB8AC3E}">
        <p14:creationId xmlns:p14="http://schemas.microsoft.com/office/powerpoint/2010/main" val="2017112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B3AA7-F107-4F15-9EDA-E1AC1A996998}"/>
              </a:ext>
            </a:extLst>
          </p:cNvPr>
          <p:cNvSpPr>
            <a:spLocks noGrp="1"/>
          </p:cNvSpPr>
          <p:nvPr>
            <p:ph type="title"/>
          </p:nvPr>
        </p:nvSpPr>
        <p:spPr>
          <a:xfrm>
            <a:off x="802641" y="284176"/>
            <a:ext cx="6522720" cy="1508760"/>
          </a:xfrm>
        </p:spPr>
        <p:txBody>
          <a:bodyPr>
            <a:normAutofit/>
          </a:bodyPr>
          <a:lstStyle/>
          <a:p>
            <a:r>
              <a:rPr lang="en-US" altLang="zh-TW"/>
              <a:t>Experiment results</a:t>
            </a:r>
            <a:endParaRPr lang="zh-TW" altLang="en-US"/>
          </a:p>
        </p:txBody>
      </p:sp>
      <p:sp>
        <p:nvSpPr>
          <p:cNvPr id="4" name="Content Placeholder 3">
            <a:extLst>
              <a:ext uri="{FF2B5EF4-FFF2-40B4-BE49-F238E27FC236}">
                <a16:creationId xmlns:a16="http://schemas.microsoft.com/office/drawing/2014/main" id="{86853CA4-641F-4436-94F3-C4A7DE5F7552}"/>
              </a:ext>
            </a:extLst>
          </p:cNvPr>
          <p:cNvSpPr>
            <a:spLocks noGrp="1"/>
          </p:cNvSpPr>
          <p:nvPr>
            <p:ph idx="1"/>
          </p:nvPr>
        </p:nvSpPr>
        <p:spPr>
          <a:xfrm>
            <a:off x="802641" y="2011680"/>
            <a:ext cx="6329679" cy="4206240"/>
          </a:xfrm>
        </p:spPr>
        <p:txBody>
          <a:bodyPr>
            <a:normAutofit/>
          </a:bodyPr>
          <a:lstStyle/>
          <a:p>
            <a:endParaRPr lang="en-US" altLang="zh-TW" dirty="0"/>
          </a:p>
          <a:p>
            <a:r>
              <a:rPr lang="en-US" altLang="zh-TW" dirty="0"/>
              <a:t>To compare the effectiveness of our MILP-based method and the original MILP (optimal) approach, we compare their objective ratio over FCFS. </a:t>
            </a:r>
          </a:p>
          <a:p>
            <a:r>
              <a:rPr lang="en-US" altLang="zh-TW" dirty="0"/>
              <a:t>The figure shows that our MILP-based approach achieves similar degree of improvement as when the MILP approach solves a problem with size the same as our subproblem size. </a:t>
            </a:r>
            <a:endParaRPr lang="zh-TW" altLang="en-US" dirty="0"/>
          </a:p>
        </p:txBody>
      </p:sp>
      <p:sp>
        <p:nvSpPr>
          <p:cNvPr id="22" name="Rectangle 21">
            <a:extLst>
              <a:ext uri="{FF2B5EF4-FFF2-40B4-BE49-F238E27FC236}">
                <a16:creationId xmlns:a16="http://schemas.microsoft.com/office/drawing/2014/main" id="{523B746D-C759-4347-BD00-7C3A5D0F5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888" y="0"/>
            <a:ext cx="4630994"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7" name="Graphic 6">
            <a:extLst>
              <a:ext uri="{FF2B5EF4-FFF2-40B4-BE49-F238E27FC236}">
                <a16:creationId xmlns:a16="http://schemas.microsoft.com/office/drawing/2014/main" id="{16D0C382-E9A9-4036-9B09-72C318ED35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56888" y="1792935"/>
            <a:ext cx="4572000" cy="3191608"/>
          </a:xfrm>
          <a:prstGeom prst="rect">
            <a:avLst/>
          </a:prstGeom>
        </p:spPr>
      </p:pic>
    </p:spTree>
    <p:extLst>
      <p:ext uri="{BB962C8B-B14F-4D97-AF65-F5344CB8AC3E}">
        <p14:creationId xmlns:p14="http://schemas.microsoft.com/office/powerpoint/2010/main" val="2275728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9F08A-5CC7-46C2-BEC2-23CC28593DA1}"/>
              </a:ext>
            </a:extLst>
          </p:cNvPr>
          <p:cNvSpPr>
            <a:spLocks noGrp="1"/>
          </p:cNvSpPr>
          <p:nvPr>
            <p:ph type="title"/>
          </p:nvPr>
        </p:nvSpPr>
        <p:spPr>
          <a:xfrm>
            <a:off x="634277" y="284176"/>
            <a:ext cx="3670874" cy="1508760"/>
          </a:xfrm>
        </p:spPr>
        <p:txBody>
          <a:bodyPr>
            <a:normAutofit/>
          </a:bodyPr>
          <a:lstStyle/>
          <a:p>
            <a:r>
              <a:rPr lang="en-US" altLang="zh-TW"/>
              <a:t>SUMO simulation</a:t>
            </a:r>
            <a:endParaRPr lang="zh-TW" altLang="en-US"/>
          </a:p>
        </p:txBody>
      </p:sp>
      <p:sp>
        <p:nvSpPr>
          <p:cNvPr id="5" name="Content Placeholder 4">
            <a:extLst>
              <a:ext uri="{FF2B5EF4-FFF2-40B4-BE49-F238E27FC236}">
                <a16:creationId xmlns:a16="http://schemas.microsoft.com/office/drawing/2014/main" id="{C3EDC93E-F6CE-46C5-8718-6FCDB8C19454}"/>
              </a:ext>
            </a:extLst>
          </p:cNvPr>
          <p:cNvSpPr>
            <a:spLocks noGrp="1"/>
          </p:cNvSpPr>
          <p:nvPr>
            <p:ph idx="1"/>
          </p:nvPr>
        </p:nvSpPr>
        <p:spPr>
          <a:xfrm>
            <a:off x="330200" y="2011680"/>
            <a:ext cx="4243469" cy="4206240"/>
          </a:xfrm>
        </p:spPr>
        <p:txBody>
          <a:bodyPr>
            <a:normAutofit/>
          </a:bodyPr>
          <a:lstStyle/>
          <a:p>
            <a:r>
              <a:rPr lang="en-US" altLang="zh-TW" dirty="0"/>
              <a:t>We applied our scheduling method on a unsignalized intersection in SUMO (Simulation of Urban </a:t>
            </a:r>
            <a:r>
              <a:rPr lang="en-US" altLang="zh-TW" dirty="0" err="1"/>
              <a:t>MObility</a:t>
            </a:r>
            <a:r>
              <a:rPr lang="en-US" altLang="zh-TW" dirty="0"/>
              <a:t>) as  a proof of concept.</a:t>
            </a:r>
          </a:p>
          <a:p>
            <a:r>
              <a:rPr lang="en-US" altLang="zh-TW" dirty="0"/>
              <a:t>We apply our method using the </a:t>
            </a:r>
            <a:r>
              <a:rPr lang="it-IT" altLang="zh-TW" dirty="0"/>
              <a:t>traffic control interface (TraCI) of SUMO, also using it to adjust the intersection</a:t>
            </a:r>
            <a:r>
              <a:rPr lang="en-US" altLang="zh-TW" dirty="0"/>
              <a:t> to fit our assumption that CAVs move slower with the presence of HVs.</a:t>
            </a:r>
          </a:p>
        </p:txBody>
      </p:sp>
      <p:sp>
        <p:nvSpPr>
          <p:cNvPr id="15" name="Rectangle 14">
            <a:extLst>
              <a:ext uri="{FF2B5EF4-FFF2-40B4-BE49-F238E27FC236}">
                <a16:creationId xmlns:a16="http://schemas.microsoft.com/office/drawing/2014/main" id="{9792BD17-FF40-4EE5-AC8E-7AE823BAE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tx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A44B76CB-8C3E-435A-A490-072C04294A1B}"/>
                  </a:ext>
                </a:extLst>
              </p:cNvPr>
              <p:cNvGraphicFramePr>
                <a:graphicFrameLocks noGrp="1"/>
              </p:cNvGraphicFramePr>
              <p:nvPr>
                <p:extLst>
                  <p:ext uri="{D42A27DB-BD31-4B8C-83A1-F6EECF244321}">
                    <p14:modId xmlns:p14="http://schemas.microsoft.com/office/powerpoint/2010/main" val="1829126713"/>
                  </p:ext>
                </p:extLst>
              </p:nvPr>
            </p:nvGraphicFramePr>
            <p:xfrm>
              <a:off x="5219700" y="1238256"/>
              <a:ext cx="6326270" cy="4846512"/>
            </p:xfrm>
            <a:graphic>
              <a:graphicData uri="http://schemas.openxmlformats.org/drawingml/2006/table">
                <a:tbl>
                  <a:tblPr firstRow="1" bandRow="1">
                    <a:tableStyleId>{5C22544A-7EE6-4342-B048-85BDC9FD1C3A}</a:tableStyleId>
                  </a:tblPr>
                  <a:tblGrid>
                    <a:gridCol w="1812011">
                      <a:extLst>
                        <a:ext uri="{9D8B030D-6E8A-4147-A177-3AD203B41FA5}">
                          <a16:colId xmlns:a16="http://schemas.microsoft.com/office/drawing/2014/main" val="1984848606"/>
                        </a:ext>
                      </a:extLst>
                    </a:gridCol>
                    <a:gridCol w="2473440">
                      <a:extLst>
                        <a:ext uri="{9D8B030D-6E8A-4147-A177-3AD203B41FA5}">
                          <a16:colId xmlns:a16="http://schemas.microsoft.com/office/drawing/2014/main" val="1837036153"/>
                        </a:ext>
                      </a:extLst>
                    </a:gridCol>
                    <a:gridCol w="2040819">
                      <a:extLst>
                        <a:ext uri="{9D8B030D-6E8A-4147-A177-3AD203B41FA5}">
                          <a16:colId xmlns:a16="http://schemas.microsoft.com/office/drawing/2014/main" val="669576020"/>
                        </a:ext>
                      </a:extLst>
                    </a:gridCol>
                  </a:tblGrid>
                  <a:tr h="302051">
                    <a:tc>
                      <a:txBody>
                        <a:bodyPr/>
                        <a:lstStyle/>
                        <a:p>
                          <a:r>
                            <a:rPr lang="en-US" altLang="zh-TW" sz="2200"/>
                            <a:t>Type </a:t>
                          </a:r>
                          <a:endParaRPr lang="zh-TW" altLang="en-US" sz="2200"/>
                        </a:p>
                      </a:txBody>
                      <a:tcPr marL="110004" marR="110004" marT="55002" marB="55002">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altLang="zh-TW" sz="2200"/>
                            <a:t>Parameter</a:t>
                          </a:r>
                          <a:endParaRPr lang="zh-TW" altLang="en-US" sz="2200"/>
                        </a:p>
                      </a:txBody>
                      <a:tcPr marL="110004" marR="110004" marT="55002" marB="55002">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altLang="zh-TW" sz="2200"/>
                            <a:t>Value</a:t>
                          </a:r>
                          <a:endParaRPr lang="zh-TW" altLang="en-US" sz="2200"/>
                        </a:p>
                      </a:txBody>
                      <a:tcPr marL="110004" marR="110004" marT="55002" marB="55002">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981447436"/>
                      </a:ext>
                    </a:extLst>
                  </a:tr>
                  <a:tr h="529482">
                    <a:tc rowSpan="2">
                      <a:txBody>
                        <a:bodyPr/>
                        <a:lstStyle/>
                        <a:p>
                          <a:r>
                            <a:rPr lang="en-US" altLang="zh-TW" sz="2200" dirty="0"/>
                            <a:t>Simulation</a:t>
                          </a:r>
                          <a:endParaRPr lang="zh-TW" altLang="en-US" sz="2200" dirty="0"/>
                        </a:p>
                      </a:txBody>
                      <a:tcPr marL="110004" marR="110004" marT="55002" marB="55002"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altLang="zh-TW" sz="2200"/>
                            <a:t>Simulation Step</a:t>
                          </a:r>
                          <a:endParaRPr lang="zh-TW" altLang="en-US" sz="2200"/>
                        </a:p>
                      </a:txBody>
                      <a:tcPr marL="110004" marR="110004" marT="55002" marB="55002"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altLang="zh-TW" sz="2200" i="0"/>
                            <a:t>0.1 (</a:t>
                          </a:r>
                          <a:r>
                            <a:rPr lang="en-US" altLang="zh-TW" sz="2200" i="0">
                              <a:latin typeface="Cambria Math" panose="02040503050406030204" pitchFamily="18" charset="0"/>
                              <a:ea typeface="Cambria Math" panose="02040503050406030204" pitchFamily="18" charset="0"/>
                            </a:rPr>
                            <a:t>s</a:t>
                          </a:r>
                          <a:r>
                            <a:rPr lang="en-US" altLang="zh-TW" sz="2200" i="0"/>
                            <a:t>)</a:t>
                          </a:r>
                        </a:p>
                      </a:txBody>
                      <a:tcPr marL="110004" marR="110004" marT="55002" marB="55002"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17325146"/>
                      </a:ext>
                    </a:extLst>
                  </a:tr>
                  <a:tr h="302051">
                    <a:tc vMerge="1">
                      <a:txBody>
                        <a:bodyPr/>
                        <a:lstStyle/>
                        <a:p>
                          <a:endParaRPr lang="zh-TW" altLang="en-US"/>
                        </a:p>
                      </a:txBody>
                      <a:tcPr/>
                    </a:tc>
                    <a:tc>
                      <a:txBody>
                        <a:bodyPr/>
                        <a:lstStyle/>
                        <a:p>
                          <a:r>
                            <a:rPr lang="en-US" altLang="zh-TW" sz="2200"/>
                            <a:t>Road Length</a:t>
                          </a:r>
                          <a:endParaRPr lang="zh-TW" altLang="en-US" sz="2200"/>
                        </a:p>
                      </a:txBody>
                      <a:tcPr marL="110004" marR="110004" marT="55002" marB="5500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200" i="0"/>
                            <a:t>500 (</a:t>
                          </a:r>
                          <a:r>
                            <a:rPr lang="en-US" altLang="zh-TW" sz="2200" i="0">
                              <a:latin typeface="Cambria Math" panose="02040503050406030204" pitchFamily="18" charset="0"/>
                              <a:ea typeface="Cambria Math" panose="02040503050406030204" pitchFamily="18" charset="0"/>
                            </a:rPr>
                            <a:t>m</a:t>
                          </a:r>
                          <a:r>
                            <a:rPr lang="en-US" altLang="zh-TW" sz="2200" i="0"/>
                            <a:t>)</a:t>
                          </a:r>
                          <a:endParaRPr lang="zh-TW" altLang="en-US" sz="2200" i="0"/>
                        </a:p>
                      </a:txBody>
                      <a:tcPr marL="110004" marR="110004" marT="55002" marB="55002"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8097464"/>
                      </a:ext>
                    </a:extLst>
                  </a:tr>
                  <a:tr h="302051">
                    <a:tc rowSpan="2">
                      <a:txBody>
                        <a:bodyPr/>
                        <a:lstStyle/>
                        <a:p>
                          <a:r>
                            <a:rPr lang="en-US" altLang="zh-TW" sz="2200" dirty="0"/>
                            <a:t>Intersection </a:t>
                          </a:r>
                          <a:r>
                            <a:rPr lang="en-US" altLang="zh-TW" sz="2200" dirty="0" err="1"/>
                            <a:t>Mangager</a:t>
                          </a:r>
                          <a:endParaRPr lang="zh-TW" altLang="en-US" sz="2200" dirty="0"/>
                        </a:p>
                      </a:txBody>
                      <a:tcPr marL="110004" marR="110004" marT="55002" marB="5500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TW" sz="2200"/>
                            <a:t>Sensing Range</a:t>
                          </a:r>
                          <a:endParaRPr lang="zh-TW" altLang="en-US" sz="2200"/>
                        </a:p>
                      </a:txBody>
                      <a:tcPr marL="110004" marR="110004" marT="55002" marB="5500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TW" sz="2200" i="0">
                              <a:latin typeface="Cambria Math" panose="02040503050406030204" pitchFamily="18" charset="0"/>
                              <a:ea typeface="Cambria Math" panose="02040503050406030204" pitchFamily="18" charset="0"/>
                            </a:rPr>
                            <a:t>100 (m)</a:t>
                          </a:r>
                        </a:p>
                      </a:txBody>
                      <a:tcPr marL="110004" marR="110004" marT="55002" marB="55002"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92909956"/>
                      </a:ext>
                    </a:extLst>
                  </a:tr>
                  <a:tr h="529482">
                    <a:tc vMerge="1">
                      <a:txBody>
                        <a:bodyPr/>
                        <a:lstStyle/>
                        <a:p>
                          <a:endParaRPr lang="zh-TW" altLang="en-US"/>
                        </a:p>
                      </a:txBody>
                      <a:tcPr/>
                    </a:tc>
                    <a:tc>
                      <a:txBody>
                        <a:bodyPr/>
                        <a:lstStyle/>
                        <a:p>
                          <a:r>
                            <a:rPr lang="en-US" altLang="zh-TW" sz="2200"/>
                            <a:t>Scheduling Period</a:t>
                          </a:r>
                          <a:endParaRPr lang="zh-TW" altLang="en-US" sz="2200"/>
                        </a:p>
                      </a:txBody>
                      <a:tcPr marL="110004" marR="110004" marT="55002" marB="5500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200" i="0">
                              <a:latin typeface="Cambria Math" panose="02040503050406030204" pitchFamily="18" charset="0"/>
                              <a:ea typeface="Cambria Math" panose="02040503050406030204" pitchFamily="18" charset="0"/>
                            </a:rPr>
                            <a:t>1 (s)</a:t>
                          </a:r>
                          <a:endParaRPr lang="zh-TW" altLang="en-US" sz="2200" i="0">
                            <a:latin typeface="Cambria Math" panose="02040503050406030204" pitchFamily="18" charset="0"/>
                          </a:endParaRPr>
                        </a:p>
                      </a:txBody>
                      <a:tcPr marL="110004" marR="110004" marT="55002" marB="55002"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4859446"/>
                      </a:ext>
                    </a:extLst>
                  </a:tr>
                  <a:tr h="302051">
                    <a:tc rowSpan="4">
                      <a:txBody>
                        <a:bodyPr/>
                        <a:lstStyle/>
                        <a:p>
                          <a:r>
                            <a:rPr lang="en-US" altLang="zh-TW" sz="2200" dirty="0"/>
                            <a:t>Vehicle</a:t>
                          </a:r>
                          <a:endParaRPr lang="zh-TW" altLang="en-US" sz="2200" dirty="0"/>
                        </a:p>
                      </a:txBody>
                      <a:tcPr marL="110004" marR="110004" marT="55002" marB="5500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TW" sz="2200" dirty="0"/>
                            <a:t>Max Speed </a:t>
                          </a:r>
                          <a:endParaRPr lang="zh-TW" altLang="en-US" sz="2200" dirty="0"/>
                        </a:p>
                      </a:txBody>
                      <a:tcPr marL="110004" marR="110004" marT="55002" marB="5500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TW" sz="2200" i="0">
                              <a:latin typeface="Cambria Math" panose="02040503050406030204" pitchFamily="18" charset="0"/>
                              <a:ea typeface="Cambria Math" panose="02040503050406030204" pitchFamily="18" charset="0"/>
                            </a:rPr>
                            <a:t>16 (</a:t>
                          </a:r>
                          <a:r>
                            <a:rPr lang="en-US" altLang="zh-TW" sz="2200" i="0" kern="1200">
                              <a:solidFill>
                                <a:schemeClr val="dk1"/>
                              </a:solidFill>
                              <a:latin typeface="Cambria Math" panose="02040503050406030204" pitchFamily="18" charset="0"/>
                              <a:ea typeface="Cambria Math" panose="02040503050406030204" pitchFamily="18" charset="0"/>
                              <a:cs typeface="+mn-cs"/>
                            </a:rPr>
                            <a:t>m/s</a:t>
                          </a:r>
                          <a:r>
                            <a:rPr lang="en-US" altLang="zh-TW" sz="2200" i="0">
                              <a:latin typeface="Cambria Math" panose="02040503050406030204" pitchFamily="18" charset="0"/>
                              <a:ea typeface="Cambria Math" panose="02040503050406030204" pitchFamily="18" charset="0"/>
                            </a:rPr>
                            <a:t>)</a:t>
                          </a:r>
                        </a:p>
                      </a:txBody>
                      <a:tcPr marL="110004" marR="110004" marT="55002" marB="55002"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0921567"/>
                      </a:ext>
                    </a:extLst>
                  </a:tr>
                  <a:tr h="756913">
                    <a:tc vMerge="1">
                      <a:txBody>
                        <a:bodyPr/>
                        <a:lstStyle/>
                        <a:p>
                          <a:endParaRPr lang="zh-TW" altLang="en-US"/>
                        </a:p>
                      </a:txBody>
                      <a:tcPr/>
                    </a:tc>
                    <a:tc>
                      <a:txBody>
                        <a:bodyPr/>
                        <a:lstStyle/>
                        <a:p>
                          <a:r>
                            <a:rPr lang="en-US" altLang="zh-TW" sz="2200" dirty="0"/>
                            <a:t>Max Acc/Deceleration</a:t>
                          </a:r>
                          <a:endParaRPr lang="zh-TW" altLang="en-US" sz="2200" dirty="0"/>
                        </a:p>
                      </a:txBody>
                      <a:tcPr marL="110004" marR="110004" marT="55002" marB="5500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200" i="0">
                              <a:latin typeface="Cambria Math" panose="02040503050406030204" pitchFamily="18" charset="0"/>
                              <a:ea typeface="Cambria Math" panose="02040503050406030204" pitchFamily="18" charset="0"/>
                            </a:rPr>
                            <a:t>3/-4.5 (</a:t>
                          </a:r>
                          <a:r>
                            <a:rPr lang="en-US" altLang="zh-TW" sz="2200" i="0" kern="1200">
                              <a:solidFill>
                                <a:schemeClr val="dk1"/>
                              </a:solidFill>
                              <a:latin typeface="Cambria Math" panose="02040503050406030204" pitchFamily="18" charset="0"/>
                              <a:ea typeface="Cambria Math" panose="02040503050406030204" pitchFamily="18" charset="0"/>
                              <a:cs typeface="+mn-cs"/>
                            </a:rPr>
                            <a:t>m/</a:t>
                          </a:r>
                          <a14:m>
                            <m:oMath xmlns:m="http://schemas.openxmlformats.org/officeDocument/2006/math">
                              <m:sSup>
                                <m:sSupPr>
                                  <m:ctrlPr>
                                    <a:rPr lang="en-US" altLang="zh-TW" sz="2200" i="1" kern="1200" smtClean="0">
                                      <a:solidFill>
                                        <a:schemeClr val="dk1"/>
                                      </a:solidFill>
                                      <a:latin typeface="Cambria Math" panose="02040503050406030204" pitchFamily="18" charset="0"/>
                                      <a:ea typeface="Cambria Math" panose="02040503050406030204" pitchFamily="18" charset="0"/>
                                      <a:cs typeface="+mn-cs"/>
                                    </a:rPr>
                                  </m:ctrlPr>
                                </m:sSupPr>
                                <m:e>
                                  <m:r>
                                    <m:rPr>
                                      <m:sty m:val="p"/>
                                    </m:rPr>
                                    <a:rPr lang="en-US" altLang="zh-TW" sz="2200" i="0" kern="1200" smtClean="0">
                                      <a:solidFill>
                                        <a:schemeClr val="dk1"/>
                                      </a:solidFill>
                                      <a:latin typeface="Cambria Math" panose="02040503050406030204" pitchFamily="18" charset="0"/>
                                      <a:ea typeface="Cambria Math" panose="02040503050406030204" pitchFamily="18" charset="0"/>
                                      <a:cs typeface="+mn-cs"/>
                                    </a:rPr>
                                    <m:t>s</m:t>
                                  </m:r>
                                </m:e>
                                <m:sup>
                                  <m:r>
                                    <a:rPr lang="en-US" altLang="zh-TW" sz="2200" i="0" kern="1200" smtClean="0">
                                      <a:solidFill>
                                        <a:schemeClr val="dk1"/>
                                      </a:solidFill>
                                      <a:latin typeface="Cambria Math" panose="02040503050406030204" pitchFamily="18" charset="0"/>
                                      <a:ea typeface="Cambria Math" panose="02040503050406030204" pitchFamily="18" charset="0"/>
                                      <a:cs typeface="+mn-cs"/>
                                    </a:rPr>
                                    <m:t>2</m:t>
                                  </m:r>
                                </m:sup>
                              </m:sSup>
                            </m:oMath>
                          </a14:m>
                          <a:r>
                            <a:rPr lang="en-US" altLang="zh-TW" sz="2200" i="0">
                              <a:latin typeface="Cambria Math" panose="02040503050406030204" pitchFamily="18" charset="0"/>
                              <a:ea typeface="Cambria Math" panose="02040503050406030204" pitchFamily="18" charset="0"/>
                            </a:rPr>
                            <a:t>)</a:t>
                          </a:r>
                        </a:p>
                      </a:txBody>
                      <a:tcPr marL="110004" marR="110004" marT="55002" marB="55002"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37521002"/>
                      </a:ext>
                    </a:extLst>
                  </a:tr>
                  <a:tr h="302051">
                    <a:tc vMerge="1">
                      <a:txBody>
                        <a:bodyPr/>
                        <a:lstStyle/>
                        <a:p>
                          <a:endParaRPr lang="zh-TW" altLang="en-US"/>
                        </a:p>
                      </a:txBody>
                      <a:tcPr/>
                    </a:tc>
                    <a:tc>
                      <a:txBody>
                        <a:bodyPr/>
                        <a:lstStyle/>
                        <a:p>
                          <a:r>
                            <a:rPr lang="en-US" altLang="zh-TW" sz="2200"/>
                            <a:t>Min Gap</a:t>
                          </a:r>
                          <a:endParaRPr lang="zh-TW" altLang="en-US" sz="2200"/>
                        </a:p>
                      </a:txBody>
                      <a:tcPr marL="110004" marR="110004" marT="55002" marB="5500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200" i="0">
                              <a:latin typeface="Cambria Math" panose="02040503050406030204" pitchFamily="18" charset="0"/>
                              <a:ea typeface="Cambria Math" panose="02040503050406030204" pitchFamily="18" charset="0"/>
                            </a:rPr>
                            <a:t>2.5 (m)</a:t>
                          </a:r>
                        </a:p>
                      </a:txBody>
                      <a:tcPr marL="110004" marR="110004" marT="55002" marB="55002"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63272475"/>
                      </a:ext>
                    </a:extLst>
                  </a:tr>
                  <a:tr h="756913">
                    <a:tc vMerge="1">
                      <a:txBody>
                        <a:bodyPr/>
                        <a:lstStyle/>
                        <a:p>
                          <a:endParaRPr lang="zh-TW" altLang="en-US"/>
                        </a:p>
                      </a:txBody>
                      <a:tcPr/>
                    </a:tc>
                    <a:tc>
                      <a:txBody>
                        <a:bodyPr/>
                        <a:lstStyle/>
                        <a:p>
                          <a:r>
                            <a:rPr lang="en-US" altLang="zh-TW" sz="2200"/>
                            <a:t>Vehicle-Following Model</a:t>
                          </a:r>
                          <a:endParaRPr lang="zh-TW" altLang="en-US" sz="2200"/>
                        </a:p>
                      </a:txBody>
                      <a:tcPr marL="110004" marR="110004" marT="55002" marB="5500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200" i="0" dirty="0">
                              <a:latin typeface="Cambria Math" panose="02040503050406030204" pitchFamily="18" charset="0"/>
                              <a:ea typeface="Cambria Math" panose="02040503050406030204" pitchFamily="18" charset="0"/>
                            </a:rPr>
                            <a:t>Krauss Model </a:t>
                          </a:r>
                          <a:endParaRPr lang="zh-TW" altLang="en-US" sz="2200" i="0" dirty="0">
                            <a:latin typeface="Cambria Math" panose="02040503050406030204" pitchFamily="18" charset="0"/>
                          </a:endParaRPr>
                        </a:p>
                      </a:txBody>
                      <a:tcPr marL="110004" marR="110004" marT="55002" marB="55002"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8791301"/>
                      </a:ext>
                    </a:extLst>
                  </a:tr>
                </a:tbl>
              </a:graphicData>
            </a:graphic>
          </p:graphicFrame>
        </mc:Choice>
        <mc:Fallback>
          <p:graphicFrame>
            <p:nvGraphicFramePr>
              <p:cNvPr id="4" name="Table 3">
                <a:extLst>
                  <a:ext uri="{FF2B5EF4-FFF2-40B4-BE49-F238E27FC236}">
                    <a16:creationId xmlns:a16="http://schemas.microsoft.com/office/drawing/2014/main" id="{A44B76CB-8C3E-435A-A490-072C04294A1B}"/>
                  </a:ext>
                </a:extLst>
              </p:cNvPr>
              <p:cNvGraphicFramePr>
                <a:graphicFrameLocks noGrp="1"/>
              </p:cNvGraphicFramePr>
              <p:nvPr>
                <p:extLst>
                  <p:ext uri="{D42A27DB-BD31-4B8C-83A1-F6EECF244321}">
                    <p14:modId xmlns:p14="http://schemas.microsoft.com/office/powerpoint/2010/main" val="1829126713"/>
                  </p:ext>
                </p:extLst>
              </p:nvPr>
            </p:nvGraphicFramePr>
            <p:xfrm>
              <a:off x="5219700" y="1238256"/>
              <a:ext cx="6326270" cy="4846512"/>
            </p:xfrm>
            <a:graphic>
              <a:graphicData uri="http://schemas.openxmlformats.org/drawingml/2006/table">
                <a:tbl>
                  <a:tblPr firstRow="1" bandRow="1">
                    <a:tableStyleId>{5C22544A-7EE6-4342-B048-85BDC9FD1C3A}</a:tableStyleId>
                  </a:tblPr>
                  <a:tblGrid>
                    <a:gridCol w="1812011">
                      <a:extLst>
                        <a:ext uri="{9D8B030D-6E8A-4147-A177-3AD203B41FA5}">
                          <a16:colId xmlns:a16="http://schemas.microsoft.com/office/drawing/2014/main" val="1984848606"/>
                        </a:ext>
                      </a:extLst>
                    </a:gridCol>
                    <a:gridCol w="2473440">
                      <a:extLst>
                        <a:ext uri="{9D8B030D-6E8A-4147-A177-3AD203B41FA5}">
                          <a16:colId xmlns:a16="http://schemas.microsoft.com/office/drawing/2014/main" val="1837036153"/>
                        </a:ext>
                      </a:extLst>
                    </a:gridCol>
                    <a:gridCol w="2040819">
                      <a:extLst>
                        <a:ext uri="{9D8B030D-6E8A-4147-A177-3AD203B41FA5}">
                          <a16:colId xmlns:a16="http://schemas.microsoft.com/office/drawing/2014/main" val="669576020"/>
                        </a:ext>
                      </a:extLst>
                    </a:gridCol>
                  </a:tblGrid>
                  <a:tr h="445284">
                    <a:tc>
                      <a:txBody>
                        <a:bodyPr/>
                        <a:lstStyle/>
                        <a:p>
                          <a:r>
                            <a:rPr lang="en-US" altLang="zh-TW" sz="2200"/>
                            <a:t>Type </a:t>
                          </a:r>
                          <a:endParaRPr lang="zh-TW" altLang="en-US" sz="2200"/>
                        </a:p>
                      </a:txBody>
                      <a:tcPr marL="110004" marR="110004" marT="55002" marB="55002">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altLang="zh-TW" sz="2200"/>
                            <a:t>Parameter</a:t>
                          </a:r>
                          <a:endParaRPr lang="zh-TW" altLang="en-US" sz="2200"/>
                        </a:p>
                      </a:txBody>
                      <a:tcPr marL="110004" marR="110004" marT="55002" marB="55002">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altLang="zh-TW" sz="2200"/>
                            <a:t>Value</a:t>
                          </a:r>
                          <a:endParaRPr lang="zh-TW" altLang="en-US" sz="2200"/>
                        </a:p>
                      </a:txBody>
                      <a:tcPr marL="110004" marR="110004" marT="55002" marB="55002">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981447436"/>
                      </a:ext>
                    </a:extLst>
                  </a:tr>
                  <a:tr h="529482">
                    <a:tc rowSpan="2">
                      <a:txBody>
                        <a:bodyPr/>
                        <a:lstStyle/>
                        <a:p>
                          <a:r>
                            <a:rPr lang="en-US" altLang="zh-TW" sz="2200" dirty="0"/>
                            <a:t>Simulation</a:t>
                          </a:r>
                          <a:endParaRPr lang="zh-TW" altLang="en-US" sz="2200" dirty="0"/>
                        </a:p>
                      </a:txBody>
                      <a:tcPr marL="110004" marR="110004" marT="55002" marB="55002"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altLang="zh-TW" sz="2200"/>
                            <a:t>Simulation Step</a:t>
                          </a:r>
                          <a:endParaRPr lang="zh-TW" altLang="en-US" sz="2200"/>
                        </a:p>
                      </a:txBody>
                      <a:tcPr marL="110004" marR="110004" marT="55002" marB="55002"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altLang="zh-TW" sz="2200" i="0"/>
                            <a:t>0.1 (</a:t>
                          </a:r>
                          <a:r>
                            <a:rPr lang="en-US" altLang="zh-TW" sz="2200" i="0">
                              <a:latin typeface="Cambria Math" panose="02040503050406030204" pitchFamily="18" charset="0"/>
                              <a:ea typeface="Cambria Math" panose="02040503050406030204" pitchFamily="18" charset="0"/>
                            </a:rPr>
                            <a:t>s</a:t>
                          </a:r>
                          <a:r>
                            <a:rPr lang="en-US" altLang="zh-TW" sz="2200" i="0"/>
                            <a:t>)</a:t>
                          </a:r>
                        </a:p>
                      </a:txBody>
                      <a:tcPr marL="110004" marR="110004" marT="55002" marB="55002"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17325146"/>
                      </a:ext>
                    </a:extLst>
                  </a:tr>
                  <a:tr h="445284">
                    <a:tc vMerge="1">
                      <a:txBody>
                        <a:bodyPr/>
                        <a:lstStyle/>
                        <a:p>
                          <a:endParaRPr lang="zh-TW" altLang="en-US"/>
                        </a:p>
                      </a:txBody>
                      <a:tcPr/>
                    </a:tc>
                    <a:tc>
                      <a:txBody>
                        <a:bodyPr/>
                        <a:lstStyle/>
                        <a:p>
                          <a:r>
                            <a:rPr lang="en-US" altLang="zh-TW" sz="2200"/>
                            <a:t>Road Length</a:t>
                          </a:r>
                          <a:endParaRPr lang="zh-TW" altLang="en-US" sz="2200"/>
                        </a:p>
                      </a:txBody>
                      <a:tcPr marL="110004" marR="110004" marT="55002" marB="5500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200" i="0"/>
                            <a:t>500 (</a:t>
                          </a:r>
                          <a:r>
                            <a:rPr lang="en-US" altLang="zh-TW" sz="2200" i="0">
                              <a:latin typeface="Cambria Math" panose="02040503050406030204" pitchFamily="18" charset="0"/>
                              <a:ea typeface="Cambria Math" panose="02040503050406030204" pitchFamily="18" charset="0"/>
                            </a:rPr>
                            <a:t>m</a:t>
                          </a:r>
                          <a:r>
                            <a:rPr lang="en-US" altLang="zh-TW" sz="2200" i="0"/>
                            <a:t>)</a:t>
                          </a:r>
                          <a:endParaRPr lang="zh-TW" altLang="en-US" sz="2200" i="0"/>
                        </a:p>
                      </a:txBody>
                      <a:tcPr marL="110004" marR="110004" marT="55002" marB="55002"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8097464"/>
                      </a:ext>
                    </a:extLst>
                  </a:tr>
                  <a:tr h="445284">
                    <a:tc rowSpan="2">
                      <a:txBody>
                        <a:bodyPr/>
                        <a:lstStyle/>
                        <a:p>
                          <a:r>
                            <a:rPr lang="en-US" altLang="zh-TW" sz="2200" dirty="0"/>
                            <a:t>Intersection </a:t>
                          </a:r>
                          <a:r>
                            <a:rPr lang="en-US" altLang="zh-TW" sz="2200" dirty="0" err="1"/>
                            <a:t>Mangager</a:t>
                          </a:r>
                          <a:endParaRPr lang="zh-TW" altLang="en-US" sz="2200" dirty="0"/>
                        </a:p>
                      </a:txBody>
                      <a:tcPr marL="110004" marR="110004" marT="55002" marB="5500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TW" sz="2200"/>
                            <a:t>Sensing Range</a:t>
                          </a:r>
                          <a:endParaRPr lang="zh-TW" altLang="en-US" sz="2200"/>
                        </a:p>
                      </a:txBody>
                      <a:tcPr marL="110004" marR="110004" marT="55002" marB="5500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TW" sz="2200" i="0">
                              <a:latin typeface="Cambria Math" panose="02040503050406030204" pitchFamily="18" charset="0"/>
                              <a:ea typeface="Cambria Math" panose="02040503050406030204" pitchFamily="18" charset="0"/>
                            </a:rPr>
                            <a:t>100 (m)</a:t>
                          </a:r>
                        </a:p>
                      </a:txBody>
                      <a:tcPr marL="110004" marR="110004" marT="55002" marB="55002"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92909956"/>
                      </a:ext>
                    </a:extLst>
                  </a:tr>
                  <a:tr h="529482">
                    <a:tc vMerge="1">
                      <a:txBody>
                        <a:bodyPr/>
                        <a:lstStyle/>
                        <a:p>
                          <a:endParaRPr lang="zh-TW" altLang="en-US"/>
                        </a:p>
                      </a:txBody>
                      <a:tcPr/>
                    </a:tc>
                    <a:tc>
                      <a:txBody>
                        <a:bodyPr/>
                        <a:lstStyle/>
                        <a:p>
                          <a:r>
                            <a:rPr lang="en-US" altLang="zh-TW" sz="2200"/>
                            <a:t>Scheduling Period</a:t>
                          </a:r>
                          <a:endParaRPr lang="zh-TW" altLang="en-US" sz="2200"/>
                        </a:p>
                      </a:txBody>
                      <a:tcPr marL="110004" marR="110004" marT="55002" marB="5500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200" i="0">
                              <a:latin typeface="Cambria Math" panose="02040503050406030204" pitchFamily="18" charset="0"/>
                              <a:ea typeface="Cambria Math" panose="02040503050406030204" pitchFamily="18" charset="0"/>
                            </a:rPr>
                            <a:t>1 (s)</a:t>
                          </a:r>
                          <a:endParaRPr lang="zh-TW" altLang="en-US" sz="2200" i="0">
                            <a:latin typeface="Cambria Math" panose="02040503050406030204" pitchFamily="18" charset="0"/>
                          </a:endParaRPr>
                        </a:p>
                      </a:txBody>
                      <a:tcPr marL="110004" marR="110004" marT="55002" marB="55002"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4859446"/>
                      </a:ext>
                    </a:extLst>
                  </a:tr>
                  <a:tr h="445284">
                    <a:tc rowSpan="4">
                      <a:txBody>
                        <a:bodyPr/>
                        <a:lstStyle/>
                        <a:p>
                          <a:r>
                            <a:rPr lang="en-US" altLang="zh-TW" sz="2200" dirty="0"/>
                            <a:t>Vehicle</a:t>
                          </a:r>
                          <a:endParaRPr lang="zh-TW" altLang="en-US" sz="2200" dirty="0"/>
                        </a:p>
                      </a:txBody>
                      <a:tcPr marL="110004" marR="110004" marT="55002" marB="5500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TW" sz="2200" dirty="0"/>
                            <a:t>Max Speed </a:t>
                          </a:r>
                          <a:endParaRPr lang="zh-TW" altLang="en-US" sz="2200" dirty="0"/>
                        </a:p>
                      </a:txBody>
                      <a:tcPr marL="110004" marR="110004" marT="55002" marB="5500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TW" sz="2200" i="0">
                              <a:latin typeface="Cambria Math" panose="02040503050406030204" pitchFamily="18" charset="0"/>
                              <a:ea typeface="Cambria Math" panose="02040503050406030204" pitchFamily="18" charset="0"/>
                            </a:rPr>
                            <a:t>16 (</a:t>
                          </a:r>
                          <a:r>
                            <a:rPr lang="en-US" altLang="zh-TW" sz="2200" i="0" kern="1200">
                              <a:solidFill>
                                <a:schemeClr val="dk1"/>
                              </a:solidFill>
                              <a:latin typeface="Cambria Math" panose="02040503050406030204" pitchFamily="18" charset="0"/>
                              <a:ea typeface="Cambria Math" panose="02040503050406030204" pitchFamily="18" charset="0"/>
                              <a:cs typeface="+mn-cs"/>
                            </a:rPr>
                            <a:t>m/s</a:t>
                          </a:r>
                          <a:r>
                            <a:rPr lang="en-US" altLang="zh-TW" sz="2200" i="0">
                              <a:latin typeface="Cambria Math" panose="02040503050406030204" pitchFamily="18" charset="0"/>
                              <a:ea typeface="Cambria Math" panose="02040503050406030204" pitchFamily="18" charset="0"/>
                            </a:rPr>
                            <a:t>)</a:t>
                          </a:r>
                        </a:p>
                      </a:txBody>
                      <a:tcPr marL="110004" marR="110004" marT="55002" marB="55002"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0921567"/>
                      </a:ext>
                    </a:extLst>
                  </a:tr>
                  <a:tr h="780564">
                    <a:tc vMerge="1">
                      <a:txBody>
                        <a:bodyPr/>
                        <a:lstStyle/>
                        <a:p>
                          <a:endParaRPr lang="zh-TW" altLang="en-US"/>
                        </a:p>
                      </a:txBody>
                      <a:tcPr/>
                    </a:tc>
                    <a:tc>
                      <a:txBody>
                        <a:bodyPr/>
                        <a:lstStyle/>
                        <a:p>
                          <a:r>
                            <a:rPr lang="en-US" altLang="zh-TW" sz="2200" dirty="0"/>
                            <a:t>Max Acc/Deceleration</a:t>
                          </a:r>
                          <a:endParaRPr lang="zh-TW" altLang="en-US" sz="2200" dirty="0"/>
                        </a:p>
                      </a:txBody>
                      <a:tcPr marL="110004" marR="110004" marT="55002" marB="5500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TW"/>
                        </a:p>
                      </a:txBody>
                      <a:tcPr marL="110004" marR="110004" marT="55002" marB="55002"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l="-210149" t="-365116" b="-169767"/>
                          </a:stretch>
                        </a:blipFill>
                      </a:tcPr>
                    </a:tc>
                    <a:extLst>
                      <a:ext uri="{0D108BD9-81ED-4DB2-BD59-A6C34878D82A}">
                        <a16:rowId xmlns:a16="http://schemas.microsoft.com/office/drawing/2014/main" val="2037521002"/>
                      </a:ext>
                    </a:extLst>
                  </a:tr>
                  <a:tr h="445284">
                    <a:tc vMerge="1">
                      <a:txBody>
                        <a:bodyPr/>
                        <a:lstStyle/>
                        <a:p>
                          <a:endParaRPr lang="zh-TW" altLang="en-US"/>
                        </a:p>
                      </a:txBody>
                      <a:tcPr/>
                    </a:tc>
                    <a:tc>
                      <a:txBody>
                        <a:bodyPr/>
                        <a:lstStyle/>
                        <a:p>
                          <a:r>
                            <a:rPr lang="en-US" altLang="zh-TW" sz="2200"/>
                            <a:t>Min Gap</a:t>
                          </a:r>
                          <a:endParaRPr lang="zh-TW" altLang="en-US" sz="2200"/>
                        </a:p>
                      </a:txBody>
                      <a:tcPr marL="110004" marR="110004" marT="55002" marB="5500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200" i="0">
                              <a:latin typeface="Cambria Math" panose="02040503050406030204" pitchFamily="18" charset="0"/>
                              <a:ea typeface="Cambria Math" panose="02040503050406030204" pitchFamily="18" charset="0"/>
                            </a:rPr>
                            <a:t>2.5 (m)</a:t>
                          </a:r>
                        </a:p>
                      </a:txBody>
                      <a:tcPr marL="110004" marR="110004" marT="55002" marB="55002"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63272475"/>
                      </a:ext>
                    </a:extLst>
                  </a:tr>
                  <a:tr h="780564">
                    <a:tc vMerge="1">
                      <a:txBody>
                        <a:bodyPr/>
                        <a:lstStyle/>
                        <a:p>
                          <a:endParaRPr lang="zh-TW" altLang="en-US"/>
                        </a:p>
                      </a:txBody>
                      <a:tcPr/>
                    </a:tc>
                    <a:tc>
                      <a:txBody>
                        <a:bodyPr/>
                        <a:lstStyle/>
                        <a:p>
                          <a:r>
                            <a:rPr lang="en-US" altLang="zh-TW" sz="2200"/>
                            <a:t>Vehicle-Following Model</a:t>
                          </a:r>
                          <a:endParaRPr lang="zh-TW" altLang="en-US" sz="2200"/>
                        </a:p>
                      </a:txBody>
                      <a:tcPr marL="110004" marR="110004" marT="55002" marB="5500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200" i="0" dirty="0">
                              <a:latin typeface="Cambria Math" panose="02040503050406030204" pitchFamily="18" charset="0"/>
                              <a:ea typeface="Cambria Math" panose="02040503050406030204" pitchFamily="18" charset="0"/>
                            </a:rPr>
                            <a:t>Krauss Model </a:t>
                          </a:r>
                          <a:endParaRPr lang="zh-TW" altLang="en-US" sz="2200" i="0" dirty="0">
                            <a:latin typeface="Cambria Math" panose="02040503050406030204" pitchFamily="18" charset="0"/>
                          </a:endParaRPr>
                        </a:p>
                      </a:txBody>
                      <a:tcPr marL="110004" marR="110004" marT="55002" marB="55002"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8791301"/>
                      </a:ext>
                    </a:extLst>
                  </a:tr>
                </a:tbl>
              </a:graphicData>
            </a:graphic>
          </p:graphicFrame>
        </mc:Fallback>
      </mc:AlternateContent>
    </p:spTree>
    <p:extLst>
      <p:ext uri="{BB962C8B-B14F-4D97-AF65-F5344CB8AC3E}">
        <p14:creationId xmlns:p14="http://schemas.microsoft.com/office/powerpoint/2010/main" val="2326497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38705-E45A-416A-ACBF-E2DF8A262FBA}"/>
              </a:ext>
            </a:extLst>
          </p:cNvPr>
          <p:cNvSpPr>
            <a:spLocks noGrp="1"/>
          </p:cNvSpPr>
          <p:nvPr>
            <p:ph type="title"/>
          </p:nvPr>
        </p:nvSpPr>
        <p:spPr>
          <a:xfrm>
            <a:off x="634277" y="284176"/>
            <a:ext cx="3670874" cy="1508760"/>
          </a:xfrm>
        </p:spPr>
        <p:txBody>
          <a:bodyPr>
            <a:normAutofit/>
          </a:bodyPr>
          <a:lstStyle/>
          <a:p>
            <a:r>
              <a:rPr lang="en-US" altLang="zh-TW" dirty="0"/>
              <a:t>SUMO</a:t>
            </a:r>
            <a:r>
              <a:rPr lang="zh-TW" altLang="en-US" dirty="0"/>
              <a:t>　</a:t>
            </a:r>
            <a:r>
              <a:rPr lang="en-US" altLang="zh-TW" dirty="0"/>
              <a:t>Results</a:t>
            </a:r>
            <a:endParaRPr lang="zh-TW" altLang="en-US" dirty="0"/>
          </a:p>
        </p:txBody>
      </p:sp>
      <p:sp>
        <p:nvSpPr>
          <p:cNvPr id="3" name="Content Placeholder 2">
            <a:extLst>
              <a:ext uri="{FF2B5EF4-FFF2-40B4-BE49-F238E27FC236}">
                <a16:creationId xmlns:a16="http://schemas.microsoft.com/office/drawing/2014/main" id="{01F56EF0-C5A5-4232-9C6E-F7C48BA64D75}"/>
              </a:ext>
            </a:extLst>
          </p:cNvPr>
          <p:cNvSpPr>
            <a:spLocks noGrp="1"/>
          </p:cNvSpPr>
          <p:nvPr>
            <p:ph idx="1"/>
          </p:nvPr>
        </p:nvSpPr>
        <p:spPr>
          <a:xfrm>
            <a:off x="634277" y="2011680"/>
            <a:ext cx="3676678" cy="4206240"/>
          </a:xfrm>
        </p:spPr>
        <p:txBody>
          <a:bodyPr>
            <a:normAutofit/>
          </a:bodyPr>
          <a:lstStyle/>
          <a:p>
            <a:r>
              <a:rPr lang="en-US" altLang="zh-TW" dirty="0"/>
              <a:t>As the traffic is continuous, we use the average waiting time to measure the effectiveness of our scheduling. </a:t>
            </a:r>
          </a:p>
          <a:p>
            <a:r>
              <a:rPr lang="en-US" altLang="zh-TW" dirty="0"/>
              <a:t>We see similar improving results compared to our method applied in our previous system models.</a:t>
            </a:r>
          </a:p>
        </p:txBody>
      </p:sp>
      <p:sp>
        <p:nvSpPr>
          <p:cNvPr id="9" name="Rectangle 8">
            <a:extLst>
              <a:ext uri="{FF2B5EF4-FFF2-40B4-BE49-F238E27FC236}">
                <a16:creationId xmlns:a16="http://schemas.microsoft.com/office/drawing/2014/main" id="{9792BD17-FF40-4EE5-AC8E-7AE823BAE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tx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4" name="Content Placeholder 5">
            <a:extLst>
              <a:ext uri="{FF2B5EF4-FFF2-40B4-BE49-F238E27FC236}">
                <a16:creationId xmlns:a16="http://schemas.microsoft.com/office/drawing/2014/main" id="{957180E4-33A1-429A-8D36-A9D87CBCE1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62368" y="1599915"/>
            <a:ext cx="6283602" cy="3616724"/>
          </a:xfrm>
          <a:prstGeom prst="rect">
            <a:avLst/>
          </a:prstGeom>
        </p:spPr>
      </p:pic>
    </p:spTree>
    <p:extLst>
      <p:ext uri="{BB962C8B-B14F-4D97-AF65-F5344CB8AC3E}">
        <p14:creationId xmlns:p14="http://schemas.microsoft.com/office/powerpoint/2010/main" val="421246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B4B49-73BB-45AD-A3DB-D6CA27B931D6}"/>
              </a:ext>
            </a:extLst>
          </p:cNvPr>
          <p:cNvSpPr>
            <a:spLocks noGrp="1"/>
          </p:cNvSpPr>
          <p:nvPr>
            <p:ph type="title"/>
          </p:nvPr>
        </p:nvSpPr>
        <p:spPr/>
        <p:txBody>
          <a:bodyPr/>
          <a:lstStyle/>
          <a:p>
            <a:r>
              <a:rPr lang="en-US" altLang="zh-TW" dirty="0"/>
              <a:t>Contributions &amp; Conclusion</a:t>
            </a:r>
            <a:endParaRPr lang="zh-TW" altLang="en-US" dirty="0"/>
          </a:p>
        </p:txBody>
      </p:sp>
      <p:sp>
        <p:nvSpPr>
          <p:cNvPr id="3" name="Content Placeholder 2">
            <a:extLst>
              <a:ext uri="{FF2B5EF4-FFF2-40B4-BE49-F238E27FC236}">
                <a16:creationId xmlns:a16="http://schemas.microsoft.com/office/drawing/2014/main" id="{2F6BA759-88DF-4799-9475-760FB647A8BC}"/>
              </a:ext>
            </a:extLst>
          </p:cNvPr>
          <p:cNvSpPr>
            <a:spLocks noGrp="1"/>
          </p:cNvSpPr>
          <p:nvPr>
            <p:ph idx="1"/>
          </p:nvPr>
        </p:nvSpPr>
        <p:spPr/>
        <p:txBody>
          <a:bodyPr>
            <a:normAutofit lnSpcReduction="10000"/>
          </a:bodyPr>
          <a:lstStyle/>
          <a:p>
            <a:endParaRPr lang="en-US" altLang="zh-TW" dirty="0"/>
          </a:p>
          <a:p>
            <a:r>
              <a:rPr lang="en-US" altLang="zh-TW" dirty="0"/>
              <a:t>We targeted the problem of mixed-traffic intersection management and scheduled CAVs to control the subsequent HVs.</a:t>
            </a:r>
          </a:p>
          <a:p>
            <a:r>
              <a:rPr lang="en-US" altLang="zh-TW" dirty="0"/>
              <a:t>We proposed an MILP-based approach which is more efficient and real-</a:t>
            </a:r>
            <a:br>
              <a:rPr lang="en-US" altLang="zh-TW" dirty="0"/>
            </a:br>
            <a:r>
              <a:rPr lang="en-US" altLang="zh-TW" dirty="0"/>
              <a:t>time-applicable than solving the optimal MILP formulation, while</a:t>
            </a:r>
            <a:br>
              <a:rPr lang="en-US" altLang="zh-TW" dirty="0"/>
            </a:br>
            <a:r>
              <a:rPr lang="en-US" altLang="zh-TW" dirty="0"/>
              <a:t>keeping good solution quality as well as outperforming the first-</a:t>
            </a:r>
            <a:br>
              <a:rPr lang="en-US" altLang="zh-TW" dirty="0"/>
            </a:br>
            <a:r>
              <a:rPr lang="en-US" altLang="zh-TW" dirty="0"/>
              <a:t>come-first-served (FCFS) approach. </a:t>
            </a:r>
          </a:p>
          <a:p>
            <a:r>
              <a:rPr lang="en-US" altLang="zh-TW" dirty="0"/>
              <a:t>Experimental results and SUMO Simulation indicated that controlling CAVs by our approaches is effective to regulate mixed-traffic even if the CAV penetration rate is low, which brings incentive to early adoption of CAVs. </a:t>
            </a:r>
          </a:p>
          <a:p>
            <a:r>
              <a:rPr lang="en-US" altLang="zh-TW" dirty="0"/>
              <a:t>Future directions include management with specific lanes for CAVs and HVs and</a:t>
            </a:r>
            <a:br>
              <a:rPr lang="en-US" altLang="zh-TW" dirty="0"/>
            </a:br>
            <a:r>
              <a:rPr lang="en-US" altLang="zh-TW" dirty="0"/>
              <a:t>management consider different dynamics of CAVs and HVs</a:t>
            </a:r>
            <a:endParaRPr lang="zh-TW" altLang="en-US" dirty="0"/>
          </a:p>
        </p:txBody>
      </p:sp>
    </p:spTree>
    <p:extLst>
      <p:ext uri="{BB962C8B-B14F-4D97-AF65-F5344CB8AC3E}">
        <p14:creationId xmlns:p14="http://schemas.microsoft.com/office/powerpoint/2010/main" val="2217751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B3AA7-F107-4F15-9EDA-E1AC1A996998}"/>
              </a:ext>
            </a:extLst>
          </p:cNvPr>
          <p:cNvSpPr>
            <a:spLocks noGrp="1"/>
          </p:cNvSpPr>
          <p:nvPr>
            <p:ph type="title"/>
          </p:nvPr>
        </p:nvSpPr>
        <p:spPr>
          <a:xfrm>
            <a:off x="634277" y="284176"/>
            <a:ext cx="3670874" cy="1508760"/>
          </a:xfrm>
        </p:spPr>
        <p:txBody>
          <a:bodyPr>
            <a:normAutofit/>
          </a:bodyPr>
          <a:lstStyle/>
          <a:p>
            <a:r>
              <a:rPr lang="en-US" altLang="zh-TW" sz="3400" dirty="0"/>
              <a:t>Connected Autonomous vehicles (CAV)</a:t>
            </a:r>
            <a:endParaRPr lang="zh-TW" altLang="en-US" sz="3400" dirty="0"/>
          </a:p>
        </p:txBody>
      </p:sp>
      <p:sp>
        <p:nvSpPr>
          <p:cNvPr id="3" name="Content Placeholder 2">
            <a:extLst>
              <a:ext uri="{FF2B5EF4-FFF2-40B4-BE49-F238E27FC236}">
                <a16:creationId xmlns:a16="http://schemas.microsoft.com/office/drawing/2014/main" id="{8611B6F1-17BB-40CC-A2CD-AB6A358007D1}"/>
              </a:ext>
            </a:extLst>
          </p:cNvPr>
          <p:cNvSpPr>
            <a:spLocks noGrp="1"/>
          </p:cNvSpPr>
          <p:nvPr>
            <p:ph idx="1"/>
          </p:nvPr>
        </p:nvSpPr>
        <p:spPr>
          <a:xfrm>
            <a:off x="634277" y="2011680"/>
            <a:ext cx="3676678" cy="4206240"/>
          </a:xfrm>
        </p:spPr>
        <p:txBody>
          <a:bodyPr>
            <a:normAutofit/>
          </a:bodyPr>
          <a:lstStyle/>
          <a:p>
            <a:r>
              <a:rPr lang="en-US" altLang="zh-TW" dirty="0"/>
              <a:t>Precise controlling compared to human vehicles (HV)</a:t>
            </a:r>
          </a:p>
          <a:p>
            <a:r>
              <a:rPr lang="en-US" altLang="zh-TW" dirty="0"/>
              <a:t>Vehicle-to-Everything communication</a:t>
            </a:r>
          </a:p>
          <a:p>
            <a:r>
              <a:rPr lang="en-US" altLang="zh-TW" dirty="0"/>
              <a:t>Present great potentials to improve safety and traffic performance</a:t>
            </a:r>
          </a:p>
        </p:txBody>
      </p:sp>
      <p:sp>
        <p:nvSpPr>
          <p:cNvPr id="2059" name="Rectangle 2054">
            <a:extLst>
              <a:ext uri="{FF2B5EF4-FFF2-40B4-BE49-F238E27FC236}">
                <a16:creationId xmlns:a16="http://schemas.microsoft.com/office/drawing/2014/main" id="{9792BD17-FF40-4EE5-AC8E-7AE823BAE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tx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2050" name="Picture 2" descr="Autonomous Vehicle Market Size 2020 to 2030">
            <a:extLst>
              <a:ext uri="{FF2B5EF4-FFF2-40B4-BE49-F238E27FC236}">
                <a16:creationId xmlns:a16="http://schemas.microsoft.com/office/drawing/2014/main" id="{EF90BBF3-6C2A-4F4F-84B8-A8205812856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62368" y="1546760"/>
            <a:ext cx="6283602" cy="3723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798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F9E561-DA0E-45CB-9747-B65E1083B8E5}"/>
              </a:ext>
            </a:extLst>
          </p:cNvPr>
          <p:cNvSpPr>
            <a:spLocks noGrp="1"/>
          </p:cNvSpPr>
          <p:nvPr>
            <p:ph type="title"/>
          </p:nvPr>
        </p:nvSpPr>
        <p:spPr>
          <a:xfrm>
            <a:off x="1202919" y="284176"/>
            <a:ext cx="9784080" cy="1508760"/>
          </a:xfrm>
        </p:spPr>
        <p:txBody>
          <a:bodyPr>
            <a:normAutofit/>
          </a:bodyPr>
          <a:lstStyle/>
          <a:p>
            <a:r>
              <a:rPr lang="en-US" altLang="zh-TW" dirty="0"/>
              <a:t>Motivation</a:t>
            </a:r>
            <a:endParaRPr lang="zh-TW" altLang="en-US" dirty="0"/>
          </a:p>
        </p:txBody>
      </p:sp>
      <p:sp>
        <p:nvSpPr>
          <p:cNvPr id="3" name="Content Placeholder 2">
            <a:extLst>
              <a:ext uri="{FF2B5EF4-FFF2-40B4-BE49-F238E27FC236}">
                <a16:creationId xmlns:a16="http://schemas.microsoft.com/office/drawing/2014/main" id="{8611B6F1-17BB-40CC-A2CD-AB6A358007D1}"/>
              </a:ext>
            </a:extLst>
          </p:cNvPr>
          <p:cNvSpPr>
            <a:spLocks noGrp="1"/>
          </p:cNvSpPr>
          <p:nvPr>
            <p:ph idx="1"/>
          </p:nvPr>
        </p:nvSpPr>
        <p:spPr>
          <a:xfrm>
            <a:off x="1202920" y="2011680"/>
            <a:ext cx="6263640" cy="4206240"/>
          </a:xfrm>
        </p:spPr>
        <p:txBody>
          <a:bodyPr>
            <a:normAutofit/>
          </a:bodyPr>
          <a:lstStyle/>
          <a:p>
            <a:r>
              <a:rPr lang="en-US" altLang="zh-TW" dirty="0"/>
              <a:t>Due to Intersections being the main sources of collisions and jams in urban traffic. Intersection management for CAVs, including modeling, protocol design, scheduling, and analysis, is one of the highly-researched areas.</a:t>
            </a:r>
          </a:p>
          <a:p>
            <a:r>
              <a:rPr lang="en-US" altLang="zh-TW" dirty="0"/>
              <a:t>The similarity between intersections and other traffic scenarios called dynamic intersections provide extensibility to intersection management.</a:t>
            </a:r>
            <a:endParaRPr lang="zh-TW" altLang="en-US" dirty="0"/>
          </a:p>
          <a:p>
            <a:endParaRPr lang="zh-TW" altLang="en-US" dirty="0"/>
          </a:p>
        </p:txBody>
      </p:sp>
      <p:graphicFrame>
        <p:nvGraphicFramePr>
          <p:cNvPr id="11" name="Diagram 10">
            <a:extLst>
              <a:ext uri="{FF2B5EF4-FFF2-40B4-BE49-F238E27FC236}">
                <a16:creationId xmlns:a16="http://schemas.microsoft.com/office/drawing/2014/main" id="{DCD8CEAD-4B37-4F19-ABEE-26B9156A19BE}"/>
              </a:ext>
            </a:extLst>
          </p:cNvPr>
          <p:cNvGraphicFramePr/>
          <p:nvPr>
            <p:extLst>
              <p:ext uri="{D42A27DB-BD31-4B8C-83A1-F6EECF244321}">
                <p14:modId xmlns:p14="http://schemas.microsoft.com/office/powerpoint/2010/main" val="2503403379"/>
              </p:ext>
            </p:extLst>
          </p:nvPr>
        </p:nvGraphicFramePr>
        <p:xfrm>
          <a:off x="5881036" y="2897204"/>
          <a:ext cx="5947037" cy="47968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747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B3AA7-F107-4F15-9EDA-E1AC1A996998}"/>
              </a:ext>
            </a:extLst>
          </p:cNvPr>
          <p:cNvSpPr>
            <a:spLocks noGrp="1"/>
          </p:cNvSpPr>
          <p:nvPr>
            <p:ph type="title"/>
          </p:nvPr>
        </p:nvSpPr>
        <p:spPr>
          <a:xfrm>
            <a:off x="1202919" y="284176"/>
            <a:ext cx="9784080" cy="1508760"/>
          </a:xfrm>
        </p:spPr>
        <p:txBody>
          <a:bodyPr>
            <a:normAutofit/>
          </a:bodyPr>
          <a:lstStyle/>
          <a:p>
            <a:r>
              <a:rPr lang="en-US" altLang="zh-TW"/>
              <a:t>Motivation</a:t>
            </a:r>
            <a:endParaRPr lang="zh-TW" altLang="en-US"/>
          </a:p>
        </p:txBody>
      </p:sp>
      <p:pic>
        <p:nvPicPr>
          <p:cNvPr id="28" name="Graphic 27" descr="Traffic Light">
            <a:extLst>
              <a:ext uri="{FF2B5EF4-FFF2-40B4-BE49-F238E27FC236}">
                <a16:creationId xmlns:a16="http://schemas.microsoft.com/office/drawing/2014/main" id="{E24F8905-084C-7348-DE81-A7FEC5D6EF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1486" y="2483632"/>
            <a:ext cx="3045384" cy="3045384"/>
          </a:xfrm>
          <a:prstGeom prst="rect">
            <a:avLst/>
          </a:prstGeom>
        </p:spPr>
      </p:pic>
      <p:sp>
        <p:nvSpPr>
          <p:cNvPr id="3" name="Content Placeholder 2">
            <a:extLst>
              <a:ext uri="{FF2B5EF4-FFF2-40B4-BE49-F238E27FC236}">
                <a16:creationId xmlns:a16="http://schemas.microsoft.com/office/drawing/2014/main" id="{8611B6F1-17BB-40CC-A2CD-AB6A358007D1}"/>
              </a:ext>
            </a:extLst>
          </p:cNvPr>
          <p:cNvSpPr>
            <a:spLocks noGrp="1"/>
          </p:cNvSpPr>
          <p:nvPr>
            <p:ph idx="1"/>
          </p:nvPr>
        </p:nvSpPr>
        <p:spPr>
          <a:xfrm>
            <a:off x="1202919" y="2011680"/>
            <a:ext cx="10093731" cy="4206240"/>
          </a:xfrm>
        </p:spPr>
        <p:txBody>
          <a:bodyPr>
            <a:normAutofit/>
          </a:bodyPr>
          <a:lstStyle/>
          <a:p>
            <a:r>
              <a:rPr lang="en-US" altLang="zh-TW" sz="2000" dirty="0"/>
              <a:t>However, current studies and many other CAV-related studies assume that the traffic consists of CAVs only, without any</a:t>
            </a:r>
            <a:br>
              <a:rPr lang="en-US" altLang="zh-TW" sz="2000" dirty="0"/>
            </a:br>
            <a:r>
              <a:rPr lang="en-US" altLang="zh-TW" sz="2000" dirty="0"/>
              <a:t>human-driving vehicle (HV) present.</a:t>
            </a:r>
          </a:p>
          <a:p>
            <a:r>
              <a:rPr lang="en-US" altLang="zh-TW" sz="2000" dirty="0"/>
              <a:t>Considering the principle that HVs do not change their behaviors to</a:t>
            </a:r>
            <a:br>
              <a:rPr lang="en-US" altLang="zh-TW" sz="2000" dirty="0"/>
            </a:br>
            <a:r>
              <a:rPr lang="en-US" altLang="zh-TW" sz="2000" dirty="0"/>
              <a:t>accommodate the presence of CAVs, it is challenging to fully utilize </a:t>
            </a:r>
            <a:r>
              <a:rPr lang="en-US" altLang="zh-TW" sz="2000" dirty="0" err="1"/>
              <a:t>CAVs’</a:t>
            </a:r>
            <a:r>
              <a:rPr lang="en-US" altLang="zh-TW" sz="2000" dirty="0"/>
              <a:t> potential.</a:t>
            </a:r>
          </a:p>
          <a:p>
            <a:r>
              <a:rPr lang="en-US" altLang="zh-TW" sz="2000" dirty="0"/>
              <a:t>CAVs in mixed-traffic intersection protocols suffer performance loss due to the presence of HV. E.g. Aoki et al. proposed a mixed-traffic intersection protocol where the system falls back to a signalized intersection whenever an HV is detected.</a:t>
            </a:r>
          </a:p>
        </p:txBody>
      </p:sp>
    </p:spTree>
    <p:extLst>
      <p:ext uri="{BB962C8B-B14F-4D97-AF65-F5344CB8AC3E}">
        <p14:creationId xmlns:p14="http://schemas.microsoft.com/office/powerpoint/2010/main" val="3752417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5875C5-4C6C-43A8-86C0-4528FAF3B341}"/>
              </a:ext>
            </a:extLst>
          </p:cNvPr>
          <p:cNvSpPr>
            <a:spLocks noGrp="1"/>
          </p:cNvSpPr>
          <p:nvPr>
            <p:ph type="title"/>
          </p:nvPr>
        </p:nvSpPr>
        <p:spPr>
          <a:xfrm>
            <a:off x="643467" y="1325880"/>
            <a:ext cx="3089437" cy="4206240"/>
          </a:xfrm>
        </p:spPr>
        <p:txBody>
          <a:bodyPr>
            <a:normAutofit/>
          </a:bodyPr>
          <a:lstStyle/>
          <a:p>
            <a:pPr algn="r"/>
            <a:r>
              <a:rPr lang="en-US" altLang="zh-TW" sz="3200" dirty="0">
                <a:solidFill>
                  <a:schemeClr val="tx2"/>
                </a:solidFill>
              </a:rPr>
              <a:t>Goal:</a:t>
            </a:r>
            <a:br>
              <a:rPr lang="en-US" altLang="zh-TW" sz="3200" dirty="0">
                <a:solidFill>
                  <a:schemeClr val="tx2"/>
                </a:solidFill>
              </a:rPr>
            </a:br>
            <a:r>
              <a:rPr lang="en-US" altLang="zh-TW" sz="1800" dirty="0">
                <a:solidFill>
                  <a:schemeClr val="tx2"/>
                </a:solidFill>
              </a:rPr>
              <a:t>Lessen the performance loss caused by HV in mixed traffic </a:t>
            </a:r>
            <a:br>
              <a:rPr lang="en-US" altLang="zh-TW" sz="3200" dirty="0">
                <a:solidFill>
                  <a:schemeClr val="tx2"/>
                </a:solidFill>
              </a:rPr>
            </a:br>
            <a:endParaRPr lang="zh-TW" altLang="en-US" sz="3200" dirty="0">
              <a:solidFill>
                <a:schemeClr val="tx2"/>
              </a:solidFill>
            </a:endParaRPr>
          </a:p>
        </p:txBody>
      </p:sp>
      <p:sp>
        <p:nvSpPr>
          <p:cNvPr id="10" name="Rectangle 9">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5E5C36F-1D7D-4C60-A0E3-7FF1CE2F8DF1}"/>
              </a:ext>
            </a:extLst>
          </p:cNvPr>
          <p:cNvSpPr>
            <a:spLocks noGrp="1"/>
          </p:cNvSpPr>
          <p:nvPr>
            <p:ph idx="1"/>
          </p:nvPr>
        </p:nvSpPr>
        <p:spPr>
          <a:xfrm>
            <a:off x="4381668" y="1126067"/>
            <a:ext cx="6605331" cy="4605866"/>
          </a:xfrm>
        </p:spPr>
        <p:txBody>
          <a:bodyPr anchor="ctr">
            <a:normAutofit/>
          </a:bodyPr>
          <a:lstStyle/>
          <a:p>
            <a:r>
              <a:rPr lang="en-US" altLang="zh-TW" sz="1800" dirty="0">
                <a:solidFill>
                  <a:schemeClr val="tx2"/>
                </a:solidFill>
              </a:rPr>
              <a:t>Being able to schedule under mixed traffic.</a:t>
            </a:r>
          </a:p>
          <a:p>
            <a:r>
              <a:rPr lang="en-US" altLang="zh-TW" sz="1800" dirty="0">
                <a:solidFill>
                  <a:schemeClr val="tx2"/>
                </a:solidFill>
              </a:rPr>
              <a:t>Extendable to dynamic intersections.</a:t>
            </a:r>
          </a:p>
          <a:p>
            <a:r>
              <a:rPr lang="en-US" altLang="zh-TW" sz="1800" dirty="0">
                <a:solidFill>
                  <a:schemeClr val="tx2"/>
                </a:solidFill>
              </a:rPr>
              <a:t>Effective even without high CAV penetration rate.</a:t>
            </a:r>
          </a:p>
          <a:p>
            <a:pPr marL="0" indent="0">
              <a:buNone/>
            </a:pPr>
            <a:r>
              <a:rPr lang="en-US" altLang="zh-TW" sz="1800" dirty="0">
                <a:solidFill>
                  <a:schemeClr val="tx2"/>
                </a:solidFill>
              </a:rPr>
              <a:t> </a:t>
            </a:r>
            <a:endParaRPr lang="zh-TW" altLang="en-US" sz="1800" dirty="0">
              <a:solidFill>
                <a:schemeClr val="tx2"/>
              </a:solidFill>
            </a:endParaRPr>
          </a:p>
        </p:txBody>
      </p:sp>
      <p:sp>
        <p:nvSpPr>
          <p:cNvPr id="14" name="Rectangle 13">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6487388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5EFA06D2-8FF8-4CC4-85BD-BCB6A30D54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07A060C-1090-4A7B-A0C2-50C760596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2122"/>
            <a:ext cx="12192000" cy="16453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464F15-FE49-4989-B937-5820087EAC85}"/>
              </a:ext>
            </a:extLst>
          </p:cNvPr>
          <p:cNvSpPr>
            <a:spLocks noGrp="1"/>
          </p:cNvSpPr>
          <p:nvPr>
            <p:ph type="title"/>
          </p:nvPr>
        </p:nvSpPr>
        <p:spPr>
          <a:xfrm>
            <a:off x="1202919" y="284176"/>
            <a:ext cx="9784080" cy="1508760"/>
          </a:xfrm>
        </p:spPr>
        <p:txBody>
          <a:bodyPr>
            <a:normAutofit/>
          </a:bodyPr>
          <a:lstStyle/>
          <a:p>
            <a:r>
              <a:rPr lang="en-US" altLang="zh-TW" sz="3600" dirty="0">
                <a:solidFill>
                  <a:srgbClr val="FFFFFF"/>
                </a:solidFill>
              </a:rPr>
              <a:t>Scheduling in mixed traffic</a:t>
            </a:r>
            <a:endParaRPr lang="zh-TW" altLang="en-US" sz="3600" dirty="0">
              <a:solidFill>
                <a:srgbClr val="FFFFFF"/>
              </a:solidFill>
            </a:endParaRPr>
          </a:p>
        </p:txBody>
      </p:sp>
      <p:sp>
        <p:nvSpPr>
          <p:cNvPr id="3" name="Content Placeholder 2">
            <a:extLst>
              <a:ext uri="{FF2B5EF4-FFF2-40B4-BE49-F238E27FC236}">
                <a16:creationId xmlns:a16="http://schemas.microsoft.com/office/drawing/2014/main" id="{71BA21D0-C246-4E00-982A-E3B7C2F18A24}"/>
              </a:ext>
            </a:extLst>
          </p:cNvPr>
          <p:cNvSpPr>
            <a:spLocks noGrp="1"/>
          </p:cNvSpPr>
          <p:nvPr>
            <p:ph idx="1"/>
          </p:nvPr>
        </p:nvSpPr>
        <p:spPr>
          <a:xfrm>
            <a:off x="1202919" y="2257124"/>
            <a:ext cx="7570420" cy="3931919"/>
          </a:xfrm>
        </p:spPr>
        <p:txBody>
          <a:bodyPr>
            <a:normAutofit/>
          </a:bodyPr>
          <a:lstStyle/>
          <a:p>
            <a:endParaRPr lang="en-US" altLang="zh-TW" dirty="0"/>
          </a:p>
          <a:p>
            <a:pPr marL="0" indent="0">
              <a:buNone/>
            </a:pPr>
            <a:r>
              <a:rPr lang="en-US" altLang="zh-TW" dirty="0"/>
              <a:t>Inspired by Dissipation of Stop-And-Go </a:t>
            </a:r>
            <a:r>
              <a:rPr lang="en-US" altLang="zh-TW" i="1" dirty="0"/>
              <a:t>Waves via Control of Autonomous Vehicles: Field Experiments </a:t>
            </a:r>
            <a:r>
              <a:rPr lang="en-US" altLang="zh-TW" dirty="0"/>
              <a:t>by R. Stern et al.  </a:t>
            </a:r>
          </a:p>
          <a:p>
            <a:pPr marL="0" indent="0">
              <a:buNone/>
            </a:pPr>
            <a:r>
              <a:rPr lang="en-US" altLang="zh-TW" dirty="0"/>
              <a:t>Even only part of the traffic is controllable, within a non-overtaking scenario, the preceding vehicles still has control over following vehicles via blocking </a:t>
            </a:r>
          </a:p>
        </p:txBody>
      </p:sp>
    </p:spTree>
    <p:extLst>
      <p:ext uri="{BB962C8B-B14F-4D97-AF65-F5344CB8AC3E}">
        <p14:creationId xmlns:p14="http://schemas.microsoft.com/office/powerpoint/2010/main" val="358840592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3B3AA7-F107-4F15-9EDA-E1AC1A996998}"/>
              </a:ext>
            </a:extLst>
          </p:cNvPr>
          <p:cNvSpPr>
            <a:spLocks noGrp="1"/>
          </p:cNvSpPr>
          <p:nvPr>
            <p:ph type="title"/>
          </p:nvPr>
        </p:nvSpPr>
        <p:spPr>
          <a:xfrm>
            <a:off x="886659" y="643467"/>
            <a:ext cx="10343532" cy="1149468"/>
          </a:xfrm>
        </p:spPr>
        <p:txBody>
          <a:bodyPr anchor="ctr">
            <a:normAutofit/>
          </a:bodyPr>
          <a:lstStyle/>
          <a:p>
            <a:r>
              <a:rPr lang="en-US" altLang="zh-TW" sz="4800" dirty="0">
                <a:solidFill>
                  <a:schemeClr val="tx1"/>
                </a:solidFill>
              </a:rPr>
              <a:t>Example Case</a:t>
            </a:r>
            <a:endParaRPr lang="zh-TW" altLang="en-US" sz="4800" dirty="0">
              <a:solidFill>
                <a:schemeClr val="tx1"/>
              </a:solidFill>
            </a:endParaRPr>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4">
            <a:extLst>
              <a:ext uri="{FF2B5EF4-FFF2-40B4-BE49-F238E27FC236}">
                <a16:creationId xmlns:a16="http://schemas.microsoft.com/office/drawing/2014/main" id="{28CC9192-2263-4EDE-AAD0-2EFAEF3087A1}"/>
              </a:ext>
            </a:extLst>
          </p:cNvPr>
          <p:cNvGraphicFramePr>
            <a:graphicFrameLocks noGrp="1" noChangeAspect="1"/>
          </p:cNvGraphicFramePr>
          <p:nvPr>
            <p:ph idx="1"/>
            <p:extLst>
              <p:ext uri="{D42A27DB-BD31-4B8C-83A1-F6EECF244321}">
                <p14:modId xmlns:p14="http://schemas.microsoft.com/office/powerpoint/2010/main" val="3945500559"/>
              </p:ext>
            </p:extLst>
          </p:nvPr>
        </p:nvGraphicFramePr>
        <p:xfrm>
          <a:off x="479425" y="1546225"/>
          <a:ext cx="11158538" cy="3282950"/>
        </p:xfrm>
        <a:graphic>
          <a:graphicData uri="http://schemas.openxmlformats.org/presentationml/2006/ole">
            <mc:AlternateContent xmlns:mc="http://schemas.openxmlformats.org/markup-compatibility/2006">
              <mc:Choice xmlns:v="urn:schemas-microsoft-com:vml" Requires="v">
                <p:oleObj spid="_x0000_s3079" name="Acrobat Document" r:id="rId3" imgW="8584904" imgH="2527153" progId="Acrobat.Document.DC">
                  <p:embed/>
                </p:oleObj>
              </mc:Choice>
              <mc:Fallback>
                <p:oleObj name="Acrobat Document" r:id="rId3" imgW="8584904" imgH="2527153" progId="Acrobat.Document.DC">
                  <p:embed/>
                  <p:pic>
                    <p:nvPicPr>
                      <p:cNvPr id="0" name=""/>
                      <p:cNvPicPr/>
                      <p:nvPr/>
                    </p:nvPicPr>
                    <p:blipFill>
                      <a:blip r:embed="rId4"/>
                      <a:stretch>
                        <a:fillRect/>
                      </a:stretch>
                    </p:blipFill>
                    <p:spPr>
                      <a:xfrm>
                        <a:off x="479425" y="1546225"/>
                        <a:ext cx="11158538" cy="3282950"/>
                      </a:xfrm>
                      <a:prstGeom prst="rect">
                        <a:avLst/>
                      </a:prstGeom>
                    </p:spPr>
                  </p:pic>
                </p:oleObj>
              </mc:Fallback>
            </mc:AlternateContent>
          </a:graphicData>
        </a:graphic>
      </p:graphicFrame>
    </p:spTree>
    <p:extLst>
      <p:ext uri="{BB962C8B-B14F-4D97-AF65-F5344CB8AC3E}">
        <p14:creationId xmlns:p14="http://schemas.microsoft.com/office/powerpoint/2010/main" val="164611530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3B3AA7-F107-4F15-9EDA-E1AC1A996998}"/>
              </a:ext>
            </a:extLst>
          </p:cNvPr>
          <p:cNvSpPr>
            <a:spLocks noGrp="1"/>
          </p:cNvSpPr>
          <p:nvPr>
            <p:ph type="title"/>
          </p:nvPr>
        </p:nvSpPr>
        <p:spPr>
          <a:xfrm>
            <a:off x="886659" y="643467"/>
            <a:ext cx="10343532" cy="1149468"/>
          </a:xfrm>
        </p:spPr>
        <p:txBody>
          <a:bodyPr anchor="ctr">
            <a:normAutofit/>
          </a:bodyPr>
          <a:lstStyle/>
          <a:p>
            <a:r>
              <a:rPr lang="en-US" altLang="zh-TW" sz="4800" dirty="0">
                <a:solidFill>
                  <a:schemeClr val="tx1"/>
                </a:solidFill>
              </a:rPr>
              <a:t>System model</a:t>
            </a:r>
            <a:endParaRPr lang="zh-TW" altLang="en-US" sz="4800" dirty="0">
              <a:solidFill>
                <a:schemeClr val="tx1"/>
              </a:solidFill>
            </a:endParaRPr>
          </a:p>
        </p:txBody>
      </p:sp>
      <p:sp>
        <p:nvSpPr>
          <p:cNvPr id="3" name="Content Placeholder 2">
            <a:extLst>
              <a:ext uri="{FF2B5EF4-FFF2-40B4-BE49-F238E27FC236}">
                <a16:creationId xmlns:a16="http://schemas.microsoft.com/office/drawing/2014/main" id="{8611B6F1-17BB-40CC-A2CD-AB6A358007D1}"/>
              </a:ext>
            </a:extLst>
          </p:cNvPr>
          <p:cNvSpPr>
            <a:spLocks noGrp="1"/>
          </p:cNvSpPr>
          <p:nvPr>
            <p:ph idx="1"/>
          </p:nvPr>
        </p:nvSpPr>
        <p:spPr>
          <a:xfrm>
            <a:off x="886659" y="1925619"/>
            <a:ext cx="8118691" cy="4206240"/>
          </a:xfrm>
        </p:spPr>
        <p:txBody>
          <a:bodyPr anchor="t">
            <a:normAutofit/>
          </a:bodyPr>
          <a:lstStyle/>
          <a:p>
            <a:r>
              <a:rPr lang="en-US" altLang="zh-TW" dirty="0"/>
              <a:t>Overtaking-prohibited mixed-traffic including CAVs and HVs.</a:t>
            </a:r>
            <a:br>
              <a:rPr lang="en-US" altLang="zh-TW" sz="2400" dirty="0"/>
            </a:br>
            <a:r>
              <a:rPr lang="en-US" altLang="zh-TW" dirty="0"/>
              <a:t>The intersection behaves depending on whether there exists an HV at</a:t>
            </a:r>
            <a:r>
              <a:rPr lang="en-US" altLang="zh-TW" sz="2400" dirty="0"/>
              <a:t> </a:t>
            </a:r>
            <a:r>
              <a:rPr lang="en-US" altLang="zh-TW" dirty="0"/>
              <a:t>the head (as the first vehicle) on at least one lane. If yes, the CAVs passes slower due to the uncertain behaviors of</a:t>
            </a:r>
            <a:r>
              <a:rPr lang="en-US" altLang="zh-TW" sz="2400" dirty="0"/>
              <a:t> </a:t>
            </a:r>
            <a:r>
              <a:rPr lang="en-US" altLang="zh-TW" dirty="0"/>
              <a:t>HVs; otherwise, CAVs may use a more efficient CAV protocol and past faster.</a:t>
            </a:r>
          </a:p>
          <a:p>
            <a:r>
              <a:rPr lang="en-US" altLang="zh-TW" sz="2400" dirty="0"/>
              <a:t>CAVs follow the intersection manager’s order to decide when it passes, whereas HVs pass as soon as possible.</a:t>
            </a:r>
            <a:endParaRPr lang="zh-TW" altLang="en-US" sz="2400" dirty="0"/>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0519689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3B3AA7-F107-4F15-9EDA-E1AC1A996998}"/>
              </a:ext>
            </a:extLst>
          </p:cNvPr>
          <p:cNvSpPr>
            <a:spLocks noGrp="1"/>
          </p:cNvSpPr>
          <p:nvPr>
            <p:ph type="title"/>
          </p:nvPr>
        </p:nvSpPr>
        <p:spPr>
          <a:xfrm>
            <a:off x="886659" y="643467"/>
            <a:ext cx="10343532" cy="1149468"/>
          </a:xfrm>
        </p:spPr>
        <p:txBody>
          <a:bodyPr anchor="ctr">
            <a:normAutofit/>
          </a:bodyPr>
          <a:lstStyle/>
          <a:p>
            <a:r>
              <a:rPr lang="en-US" altLang="zh-TW" sz="4800" dirty="0">
                <a:solidFill>
                  <a:schemeClr val="tx1"/>
                </a:solidFill>
              </a:rPr>
              <a:t>System model</a:t>
            </a:r>
            <a:endParaRPr lang="zh-TW" altLang="en-US" sz="4800" dirty="0">
              <a:solidFill>
                <a:schemeClr val="tx1"/>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611B6F1-17BB-40CC-A2CD-AB6A358007D1}"/>
                  </a:ext>
                </a:extLst>
              </p:cNvPr>
              <p:cNvSpPr>
                <a:spLocks noGrp="1"/>
              </p:cNvSpPr>
              <p:nvPr>
                <p:ph idx="1"/>
              </p:nvPr>
            </p:nvSpPr>
            <p:spPr>
              <a:xfrm>
                <a:off x="886659" y="1925619"/>
                <a:ext cx="8118691" cy="4206240"/>
              </a:xfrm>
            </p:spPr>
            <p:txBody>
              <a:bodyPr anchor="t">
                <a:normAutofit/>
              </a:bodyPr>
              <a:lstStyle/>
              <a:p>
                <a:pPr marL="0" indent="0">
                  <a:buNone/>
                </a:pPr>
                <a:r>
                  <a:rPr lang="en-US" altLang="zh-TW" dirty="0"/>
                  <a:t>We define the </a:t>
                </a:r>
                <a:r>
                  <a:rPr lang="zh-TW" altLang="en-US" dirty="0"/>
                  <a:t>𝑖</a:t>
                </a:r>
                <a:r>
                  <a:rPr lang="en-US" altLang="zh-TW" dirty="0"/>
                  <a:t>-</a:t>
                </a:r>
                <a:r>
                  <a:rPr lang="en-US" altLang="zh-TW" dirty="0" err="1"/>
                  <a:t>th</a:t>
                </a:r>
                <a:r>
                  <a:rPr lang="en-US" altLang="zh-TW" dirty="0"/>
                  <a:t> vehicle on lane </a:t>
                </a:r>
                <a:r>
                  <a:rPr lang="zh-TW" altLang="en-US" dirty="0"/>
                  <a:t>𝑙 </a:t>
                </a:r>
                <a:r>
                  <a:rPr lang="en-US" altLang="zh-TW" dirty="0"/>
                  <a:t>as </a:t>
                </a:r>
                <a14:m>
                  <m:oMath xmlns:m="http://schemas.openxmlformats.org/officeDocument/2006/math">
                    <m:sSub>
                      <m:sSubPr>
                        <m:ctrlPr>
                          <a:rPr lang="en-US" altLang="zh-TW"/>
                        </m:ctrlPr>
                      </m:sSubPr>
                      <m:e>
                        <m:r>
                          <a:rPr lang="en-US" altLang="zh-TW"/>
                          <m:t>𝑣</m:t>
                        </m:r>
                      </m:e>
                      <m:sub>
                        <m:r>
                          <a:rPr lang="en-US" altLang="zh-TW"/>
                          <m:t>𝑙</m:t>
                        </m:r>
                        <m:r>
                          <a:rPr lang="en-US" altLang="zh-TW"/>
                          <m:t>,</m:t>
                        </m:r>
                        <m:r>
                          <a:rPr lang="en-US" altLang="zh-TW"/>
                          <m:t>𝑖</m:t>
                        </m:r>
                      </m:sub>
                    </m:sSub>
                    <m:r>
                      <a:rPr lang="en-US" altLang="zh-TW"/>
                      <m:t> </m:t>
                    </m:r>
                    <m:r>
                      <m:rPr>
                        <m:sty m:val="p"/>
                      </m:rPr>
                      <a:rPr lang="en-US" altLang="zh-TW"/>
                      <m:t>and</m:t>
                    </m:r>
                    <m:r>
                      <a:rPr lang="en-US" altLang="zh-TW"/>
                      <m:t> </m:t>
                    </m:r>
                    <m:r>
                      <m:rPr>
                        <m:sty m:val="p"/>
                      </m:rPr>
                      <a:rPr lang="en-US" altLang="zh-TW"/>
                      <m:t>w</m:t>
                    </m:r>
                  </m:oMath>
                </a14:m>
                <a:r>
                  <a:rPr lang="en-US" altLang="zh-TW" dirty="0"/>
                  <a:t>e assume the following parameters are given to the intersection manager:</a:t>
                </a:r>
              </a:p>
              <a:p>
                <a:pPr marL="0" indent="0">
                  <a:buNone/>
                </a:pPr>
                <a:r>
                  <a:rPr lang="en-US" altLang="zh-TW" dirty="0"/>
                  <a:t>• </a:t>
                </a:r>
                <a:r>
                  <a:rPr lang="zh-TW" altLang="en-US" dirty="0"/>
                  <a:t>𝑁 </a:t>
                </a:r>
                <a:r>
                  <a:rPr lang="en-US" altLang="zh-TW" dirty="0"/>
                  <a:t>: the total number of vehicles.</a:t>
                </a:r>
                <a:br>
                  <a:rPr lang="en-US" altLang="zh-TW" dirty="0"/>
                </a:br>
                <a:r>
                  <a:rPr lang="en-US" altLang="zh-TW" dirty="0"/>
                  <a:t>• </a:t>
                </a:r>
                <a:r>
                  <a:rPr lang="zh-TW" altLang="en-US" dirty="0"/>
                  <a:t>𝐿</a:t>
                </a:r>
                <a:r>
                  <a:rPr lang="en-US" altLang="zh-TW" dirty="0"/>
                  <a:t>: the number of lanes.</a:t>
                </a:r>
                <a:br>
                  <a:rPr lang="en-US" altLang="zh-TW" dirty="0"/>
                </a:br>
                <a:r>
                  <a:rPr lang="en-US" altLang="zh-TW" dirty="0"/>
                  <a:t>• </a:t>
                </a:r>
                <a14:m>
                  <m:oMath xmlns:m="http://schemas.openxmlformats.org/officeDocument/2006/math">
                    <m:sSub>
                      <m:sSubPr>
                        <m:ctrlPr>
                          <a:rPr lang="en-US" altLang="zh-TW" dirty="0"/>
                        </m:ctrlPr>
                      </m:sSubPr>
                      <m:e>
                        <m:r>
                          <a:rPr lang="en-US" altLang="zh-TW" dirty="0"/>
                          <m:t>𝑁</m:t>
                        </m:r>
                      </m:e>
                      <m:sub>
                        <m:r>
                          <a:rPr lang="en-US" altLang="zh-TW" dirty="0"/>
                          <m:t>𝑙</m:t>
                        </m:r>
                      </m:sub>
                    </m:sSub>
                    <m:r>
                      <a:rPr lang="zh-TW" altLang="en-US" dirty="0"/>
                      <m:t> </m:t>
                    </m:r>
                  </m:oMath>
                </a14:m>
                <a:r>
                  <a:rPr lang="en-US" altLang="zh-TW" dirty="0"/>
                  <a:t>: the number of vehicles on lane </a:t>
                </a:r>
                <a:r>
                  <a:rPr lang="zh-TW" altLang="en-US" dirty="0"/>
                  <a:t>𝑙</a:t>
                </a:r>
                <a:r>
                  <a:rPr lang="en-US" altLang="zh-TW" dirty="0"/>
                  <a:t>.</a:t>
                </a:r>
                <a:br>
                  <a:rPr lang="en-US" altLang="zh-TW" dirty="0"/>
                </a:br>
                <a:r>
                  <a:rPr lang="en-US" altLang="zh-TW" dirty="0"/>
                  <a:t>• </a:t>
                </a:r>
                <a14:m>
                  <m:oMath xmlns:m="http://schemas.openxmlformats.org/officeDocument/2006/math">
                    <m:sSub>
                      <m:sSubPr>
                        <m:ctrlPr>
                          <a:rPr lang="en-US" altLang="zh-TW"/>
                        </m:ctrlPr>
                      </m:sSubPr>
                      <m:e>
                        <m:r>
                          <a:rPr lang="en-US" altLang="zh-TW"/>
                          <m:t>𝐻</m:t>
                        </m:r>
                      </m:e>
                      <m:sub>
                        <m:r>
                          <a:rPr lang="en-US" altLang="zh-TW"/>
                          <m:t>𝑙</m:t>
                        </m:r>
                        <m:r>
                          <a:rPr lang="en-US" altLang="zh-TW"/>
                          <m:t>,</m:t>
                        </m:r>
                        <m:r>
                          <a:rPr lang="en-US" altLang="zh-TW"/>
                          <m:t>𝑖</m:t>
                        </m:r>
                      </m:sub>
                    </m:sSub>
                  </m:oMath>
                </a14:m>
                <a:r>
                  <a:rPr lang="zh-TW" altLang="en-US" dirty="0"/>
                  <a:t> </a:t>
                </a:r>
                <a:r>
                  <a:rPr lang="en-US" altLang="zh-TW" dirty="0"/>
                  <a:t>: 1 / 0 if </a:t>
                </a:r>
                <a14:m>
                  <m:oMath xmlns:m="http://schemas.openxmlformats.org/officeDocument/2006/math">
                    <m:sSub>
                      <m:sSubPr>
                        <m:ctrlPr>
                          <a:rPr lang="en-US" altLang="zh-TW"/>
                        </m:ctrlPr>
                      </m:sSubPr>
                      <m:e>
                        <m:r>
                          <a:rPr lang="en-US" altLang="zh-TW"/>
                          <m:t>𝑣</m:t>
                        </m:r>
                      </m:e>
                      <m:sub>
                        <m:r>
                          <a:rPr lang="en-US" altLang="zh-TW"/>
                          <m:t>𝑙</m:t>
                        </m:r>
                        <m:r>
                          <a:rPr lang="en-US" altLang="zh-TW"/>
                          <m:t>,</m:t>
                        </m:r>
                        <m:r>
                          <a:rPr lang="en-US" altLang="zh-TW"/>
                          <m:t>𝑖</m:t>
                        </m:r>
                      </m:sub>
                    </m:sSub>
                  </m:oMath>
                </a14:m>
                <a:r>
                  <a:rPr lang="en-US" altLang="zh-TW" dirty="0"/>
                  <a:t>is an HV / CAV.</a:t>
                </a:r>
                <a:br>
                  <a:rPr lang="en-US" altLang="zh-TW" dirty="0"/>
                </a:br>
                <a:r>
                  <a:rPr lang="en-US" altLang="zh-TW" dirty="0"/>
                  <a:t>• </a:t>
                </a:r>
                <a14:m>
                  <m:oMath xmlns:m="http://schemas.openxmlformats.org/officeDocument/2006/math">
                    <m:sSub>
                      <m:sSubPr>
                        <m:ctrlPr>
                          <a:rPr lang="en-US" altLang="zh-TW"/>
                        </m:ctrlPr>
                      </m:sSubPr>
                      <m:e>
                        <m:r>
                          <a:rPr lang="en-US" altLang="zh-TW"/>
                          <m:t>𝐴</m:t>
                        </m:r>
                      </m:e>
                      <m:sub>
                        <m:r>
                          <a:rPr lang="en-US" altLang="zh-TW"/>
                          <m:t>𝑙</m:t>
                        </m:r>
                        <m:r>
                          <a:rPr lang="en-US" altLang="zh-TW"/>
                          <m:t>,</m:t>
                        </m:r>
                        <m:r>
                          <a:rPr lang="en-US" altLang="zh-TW"/>
                          <m:t>𝑖</m:t>
                        </m:r>
                      </m:sub>
                    </m:sSub>
                  </m:oMath>
                </a14:m>
                <a:r>
                  <a:rPr lang="zh-TW" altLang="en-US" dirty="0"/>
                  <a:t> </a:t>
                </a:r>
                <a:r>
                  <a:rPr lang="en-US" altLang="zh-TW" dirty="0"/>
                  <a:t>: the estimated arrival time of </a:t>
                </a:r>
                <a14:m>
                  <m:oMath xmlns:m="http://schemas.openxmlformats.org/officeDocument/2006/math">
                    <m:sSub>
                      <m:sSubPr>
                        <m:ctrlPr>
                          <a:rPr lang="en-US" altLang="zh-TW"/>
                        </m:ctrlPr>
                      </m:sSubPr>
                      <m:e>
                        <m:r>
                          <a:rPr lang="en-US" altLang="zh-TW"/>
                          <m:t>𝑣</m:t>
                        </m:r>
                      </m:e>
                      <m:sub>
                        <m:r>
                          <a:rPr lang="en-US" altLang="zh-TW"/>
                          <m:t>𝑙</m:t>
                        </m:r>
                        <m:r>
                          <a:rPr lang="en-US" altLang="zh-TW"/>
                          <m:t>,</m:t>
                        </m:r>
                        <m:r>
                          <a:rPr lang="en-US" altLang="zh-TW"/>
                          <m:t>𝑖</m:t>
                        </m:r>
                      </m:sub>
                    </m:sSub>
                  </m:oMath>
                </a14:m>
                <a:r>
                  <a:rPr lang="zh-TW" altLang="en-US" dirty="0"/>
                  <a:t> </a:t>
                </a:r>
                <a:r>
                  <a:rPr lang="en-US" altLang="zh-TW" dirty="0"/>
                  <a:t>.</a:t>
                </a:r>
                <a:br>
                  <a:rPr lang="en-US" altLang="zh-TW" dirty="0"/>
                </a:br>
                <a:r>
                  <a:rPr lang="en-US" altLang="zh-TW" dirty="0"/>
                  <a:t>• </a:t>
                </a:r>
                <a:r>
                  <a:rPr lang="zh-TW" altLang="en-US" dirty="0"/>
                  <a:t>𝐺</a:t>
                </a:r>
                <a:r>
                  <a:rPr lang="en-US" altLang="zh-TW" dirty="0"/>
                  <a:t>: the time gap for the next passing vehicle if there is no HV</a:t>
                </a:r>
                <a:br>
                  <a:rPr lang="en-US" altLang="zh-TW" dirty="0"/>
                </a:br>
                <a:r>
                  <a:rPr lang="en-US" altLang="zh-TW" dirty="0"/>
                  <a:t>at the head on each lane.</a:t>
                </a:r>
                <a:br>
                  <a:rPr lang="en-US" altLang="zh-TW" dirty="0"/>
                </a:br>
                <a:r>
                  <a:rPr lang="en-US" altLang="zh-TW" dirty="0"/>
                  <a:t>• </a:t>
                </a:r>
                <a:r>
                  <a:rPr lang="zh-TW" altLang="en-US" dirty="0"/>
                  <a:t>𝐺</a:t>
                </a:r>
                <a:r>
                  <a:rPr lang="en-US" altLang="zh-TW" dirty="0"/>
                  <a:t>+: the time gap for the next passing vehicle if there exists</a:t>
                </a:r>
                <a:br>
                  <a:rPr lang="en-US" altLang="zh-TW" dirty="0"/>
                </a:br>
                <a:r>
                  <a:rPr lang="en-US" altLang="zh-TW" dirty="0"/>
                  <a:t>an HV at the head on a lane.</a:t>
                </a:r>
                <a:endParaRPr lang="zh-TW" altLang="en-US" dirty="0"/>
              </a:p>
            </p:txBody>
          </p:sp>
        </mc:Choice>
        <mc:Fallback>
          <p:sp>
            <p:nvSpPr>
              <p:cNvPr id="3" name="Content Placeholder 2">
                <a:extLst>
                  <a:ext uri="{FF2B5EF4-FFF2-40B4-BE49-F238E27FC236}">
                    <a16:creationId xmlns:a16="http://schemas.microsoft.com/office/drawing/2014/main" id="{8611B6F1-17BB-40CC-A2CD-AB6A358007D1}"/>
                  </a:ext>
                </a:extLst>
              </p:cNvPr>
              <p:cNvSpPr>
                <a:spLocks noGrp="1" noRot="1" noChangeAspect="1" noMove="1" noResize="1" noEditPoints="1" noAdjustHandles="1" noChangeArrowheads="1" noChangeShapeType="1" noTextEdit="1"/>
              </p:cNvSpPr>
              <p:nvPr>
                <p:ph idx="1"/>
              </p:nvPr>
            </p:nvSpPr>
            <p:spPr>
              <a:xfrm>
                <a:off x="886659" y="1925619"/>
                <a:ext cx="8118691" cy="4206240"/>
              </a:xfrm>
              <a:blipFill>
                <a:blip r:embed="rId2"/>
                <a:stretch>
                  <a:fillRect l="-976" t="-1884"/>
                </a:stretch>
              </a:blipFill>
            </p:spPr>
            <p:txBody>
              <a:bodyPr/>
              <a:lstStyle/>
              <a:p>
                <a:r>
                  <a:rPr lang="zh-TW" altLang="en-US">
                    <a:noFill/>
                  </a:rPr>
                  <a:t> </a:t>
                </a:r>
              </a:p>
            </p:txBody>
          </p:sp>
        </mc:Fallback>
      </mc:AlternateContent>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5359217"/>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Custom 4">
      <a:dk1>
        <a:srgbClr val="7B230B"/>
      </a:dk1>
      <a:lt1>
        <a:sysClr val="window" lastClr="FFFFFF"/>
      </a:lt1>
      <a:dk2>
        <a:srgbClr val="A5300F"/>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7CF026C-957E-4F4E-893C-D02C23AB63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1421</Words>
  <Application>Microsoft Office PowerPoint</Application>
  <PresentationFormat>Widescreen</PresentationFormat>
  <Paragraphs>90</Paragraphs>
  <Slides>18</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6" baseType="lpstr">
      <vt:lpstr>新細明體</vt:lpstr>
      <vt:lpstr>Arial</vt:lpstr>
      <vt:lpstr>Calibri</vt:lpstr>
      <vt:lpstr>Cambria Math</vt:lpstr>
      <vt:lpstr>Corbel</vt:lpstr>
      <vt:lpstr>Wingdings</vt:lpstr>
      <vt:lpstr>Banded</vt:lpstr>
      <vt:lpstr>Adobe Acrobat Document</vt:lpstr>
      <vt:lpstr>Mixed-Traffic Intersection Management Utilizing Connected and Autonomous Vehicles as Traffic Regulators</vt:lpstr>
      <vt:lpstr>Connected Autonomous vehicles (CAV)</vt:lpstr>
      <vt:lpstr>Motivation</vt:lpstr>
      <vt:lpstr>Motivation</vt:lpstr>
      <vt:lpstr>Goal: Lessen the performance loss caused by HV in mixed traffic  </vt:lpstr>
      <vt:lpstr>Scheduling in mixed traffic</vt:lpstr>
      <vt:lpstr>Example Case</vt:lpstr>
      <vt:lpstr>System model</vt:lpstr>
      <vt:lpstr>System model</vt:lpstr>
      <vt:lpstr>Objective</vt:lpstr>
      <vt:lpstr>Our approach</vt:lpstr>
      <vt:lpstr>Experiment Results</vt:lpstr>
      <vt:lpstr>Experiment results</vt:lpstr>
      <vt:lpstr>Experiment results</vt:lpstr>
      <vt:lpstr>Experiment results</vt:lpstr>
      <vt:lpstr>SUMO simulation</vt:lpstr>
      <vt:lpstr>SUMO　Results</vt:lpstr>
      <vt:lpstr>Contributions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Mixed-Traffic Intersection Management Utilizing Connected and Autonomous Vehicles as Traffic Regulators</dc:title>
  <dc:creator>Attis</dc:creator>
  <cp:lastModifiedBy>Attis</cp:lastModifiedBy>
  <cp:revision>4</cp:revision>
  <dcterms:created xsi:type="dcterms:W3CDTF">2022-12-20T16:51:11Z</dcterms:created>
  <dcterms:modified xsi:type="dcterms:W3CDTF">2022-12-20T17:55:24Z</dcterms:modified>
</cp:coreProperties>
</file>