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88" r:id="rId6"/>
    <p:sldId id="321" r:id="rId7"/>
    <p:sldId id="269" r:id="rId8"/>
    <p:sldId id="282" r:id="rId9"/>
    <p:sldId id="297" r:id="rId10"/>
    <p:sldId id="287" r:id="rId11"/>
    <p:sldId id="270" r:id="rId12"/>
    <p:sldId id="274" r:id="rId13"/>
    <p:sldId id="303" r:id="rId14"/>
    <p:sldId id="271" r:id="rId15"/>
    <p:sldId id="299" r:id="rId16"/>
    <p:sldId id="292" r:id="rId17"/>
    <p:sldId id="264" r:id="rId18"/>
    <p:sldId id="289" r:id="rId19"/>
    <p:sldId id="277" r:id="rId20"/>
    <p:sldId id="316" r:id="rId21"/>
    <p:sldId id="301" r:id="rId22"/>
    <p:sldId id="272" r:id="rId23"/>
    <p:sldId id="319" r:id="rId24"/>
    <p:sldId id="259" r:id="rId25"/>
    <p:sldId id="260" r:id="rId26"/>
    <p:sldId id="261" r:id="rId27"/>
    <p:sldId id="284" r:id="rId28"/>
    <p:sldId id="278" r:id="rId29"/>
    <p:sldId id="290" r:id="rId30"/>
    <p:sldId id="286" r:id="rId31"/>
    <p:sldId id="291" r:id="rId32"/>
    <p:sldId id="293" r:id="rId33"/>
    <p:sldId id="300" r:id="rId34"/>
    <p:sldId id="298" r:id="rId35"/>
    <p:sldId id="280" r:id="rId36"/>
    <p:sldId id="281" r:id="rId37"/>
    <p:sldId id="304" r:id="rId38"/>
    <p:sldId id="309" r:id="rId39"/>
    <p:sldId id="305" r:id="rId40"/>
    <p:sldId id="313" r:id="rId41"/>
    <p:sldId id="317" r:id="rId42"/>
    <p:sldId id="318" r:id="rId43"/>
    <p:sldId id="308" r:id="rId44"/>
    <p:sldId id="314" r:id="rId45"/>
    <p:sldId id="294" r:id="rId46"/>
    <p:sldId id="265" r:id="rId47"/>
    <p:sldId id="266" r:id="rId48"/>
    <p:sldId id="267" r:id="rId49"/>
    <p:sldId id="302" r:id="rId50"/>
    <p:sldId id="320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tis" initials="A" lastIdx="6" clrIdx="0">
    <p:extLst>
      <p:ext uri="{19B8F6BF-5375-455C-9EA6-DF929625EA0E}">
        <p15:presenceInfo xmlns:p15="http://schemas.microsoft.com/office/powerpoint/2012/main" userId="4c986338297886f9" providerId="Windows Live"/>
      </p:ext>
    </p:extLst>
  </p:cmAuthor>
  <p:cmAuthor id="2" name="來賓使用者" initials="來賓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1T23:02:25.615" idx="6">
    <p:pos x="6692" y="1217"/>
    <p:text>他為啥要叫key 阿,他拿來encrypt 什麼了</p:text>
    <p:extLst>
      <p:ext uri="{C676402C-5697-4E1C-873F-D02D1690AC5C}">
        <p15:threadingInfo xmlns:p15="http://schemas.microsoft.com/office/powerpoint/2012/main" timeZoneBias="-480"/>
      </p:ext>
    </p:extLst>
  </p:cm>
  <p:cm authorId="2" dt="2020-06-21T08:07:07.538" idx="2">
    <p:pos x="6692" y="1313"/>
    <p:text>這個secret key是device的true key
他被H(MP)加密後再拿去加密password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  <p:cm authorId="2" dt="2020-06-21T08:13:42.442" idx="3">
    <p:pos x="6692" y="1409"/>
    <p:text>就local的喔
看哪邊開始註冊run PM就哪邊產生的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EBFAC-1AD3-42E3-A2C5-1199E29537E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56762C3-C2D5-42B4-927B-8E7F717F3134}">
      <dgm:prSet phldrT="[Text]"/>
      <dgm:spPr/>
      <dgm:t>
        <a:bodyPr/>
        <a:lstStyle/>
        <a:p>
          <a:r>
            <a:rPr lang="en-US" altLang="zh-TW" dirty="0"/>
            <a:t>myNTU.com</a:t>
          </a:r>
          <a:endParaRPr lang="zh-TW" altLang="en-US" dirty="0"/>
        </a:p>
      </dgm:t>
    </dgm:pt>
    <dgm:pt modelId="{49827A80-7E22-460B-AF83-E8CF3EB04D4D}" type="parTrans" cxnId="{9AD43859-E580-46AE-91E1-44FECD300DA7}">
      <dgm:prSet/>
      <dgm:spPr/>
      <dgm:t>
        <a:bodyPr/>
        <a:lstStyle/>
        <a:p>
          <a:endParaRPr lang="zh-TW" altLang="en-US"/>
        </a:p>
      </dgm:t>
    </dgm:pt>
    <dgm:pt modelId="{4BEAF6B7-F423-4159-80B4-C84551E7328F}" type="sibTrans" cxnId="{9AD43859-E580-46AE-91E1-44FECD300DA7}">
      <dgm:prSet/>
      <dgm:spPr/>
      <dgm:t>
        <a:bodyPr/>
        <a:lstStyle/>
        <a:p>
          <a:endParaRPr lang="zh-TW" altLang="en-US"/>
        </a:p>
      </dgm:t>
    </dgm:pt>
    <dgm:pt modelId="{3B4AE170-3675-4576-819F-51BD4CDF70F6}">
      <dgm:prSet phldrT="[Text]"/>
      <dgm:spPr/>
      <dgm:t>
        <a:bodyPr/>
        <a:lstStyle/>
        <a:p>
          <a:r>
            <a:rPr lang="en-US" altLang="zh-TW" dirty="0" err="1"/>
            <a:t>pw:xxxx</a:t>
          </a:r>
          <a:endParaRPr lang="zh-TW" altLang="en-US" dirty="0"/>
        </a:p>
      </dgm:t>
    </dgm:pt>
    <dgm:pt modelId="{D7295355-7B6C-45DB-80A8-4694B8E739FB}" type="parTrans" cxnId="{DC91192D-EEBD-4BD4-9185-07A4734CFCC8}">
      <dgm:prSet/>
      <dgm:spPr/>
      <dgm:t>
        <a:bodyPr/>
        <a:lstStyle/>
        <a:p>
          <a:endParaRPr lang="zh-TW" altLang="en-US"/>
        </a:p>
      </dgm:t>
    </dgm:pt>
    <dgm:pt modelId="{A61439BB-65D6-4BD0-AA73-FBCD2BCE5440}" type="sibTrans" cxnId="{DC91192D-EEBD-4BD4-9185-07A4734CFCC8}">
      <dgm:prSet/>
      <dgm:spPr/>
      <dgm:t>
        <a:bodyPr/>
        <a:lstStyle/>
        <a:p>
          <a:endParaRPr lang="zh-TW" altLang="en-US"/>
        </a:p>
      </dgm:t>
    </dgm:pt>
    <dgm:pt modelId="{350C8812-C774-4EC6-925F-8C0C4931CA48}">
      <dgm:prSet/>
      <dgm:spPr/>
      <dgm:t>
        <a:bodyPr/>
        <a:lstStyle/>
        <a:p>
          <a:r>
            <a:rPr lang="en-US" altLang="zh-TW" dirty="0"/>
            <a:t>Google.com</a:t>
          </a:r>
          <a:endParaRPr lang="zh-TW" altLang="en-US" dirty="0"/>
        </a:p>
      </dgm:t>
    </dgm:pt>
    <dgm:pt modelId="{251FBEED-D34F-4BA8-B01E-1046C02C8191}" type="parTrans" cxnId="{83F6A729-866C-4687-A22F-D6AC84A80772}">
      <dgm:prSet/>
      <dgm:spPr/>
      <dgm:t>
        <a:bodyPr/>
        <a:lstStyle/>
        <a:p>
          <a:endParaRPr lang="zh-TW" altLang="en-US"/>
        </a:p>
      </dgm:t>
    </dgm:pt>
    <dgm:pt modelId="{64C7304B-2AAC-4594-8FFF-29A3CA7EE1F7}" type="sibTrans" cxnId="{83F6A729-866C-4687-A22F-D6AC84A80772}">
      <dgm:prSet/>
      <dgm:spPr/>
      <dgm:t>
        <a:bodyPr/>
        <a:lstStyle/>
        <a:p>
          <a:endParaRPr lang="zh-TW" altLang="en-US"/>
        </a:p>
      </dgm:t>
    </dgm:pt>
    <dgm:pt modelId="{10451F11-65C9-4695-B07F-D66D8A7B5EED}">
      <dgm:prSet/>
      <dgm:spPr/>
      <dgm:t>
        <a:bodyPr/>
        <a:lstStyle/>
        <a:p>
          <a:r>
            <a:rPr lang="en-US" altLang="zh-TW" dirty="0" err="1"/>
            <a:t>pw:xxxx</a:t>
          </a:r>
          <a:endParaRPr lang="zh-TW" altLang="en-US" dirty="0"/>
        </a:p>
      </dgm:t>
    </dgm:pt>
    <dgm:pt modelId="{5AF8B43F-2E90-4617-9301-E0522243EF56}" type="parTrans" cxnId="{0C5CA994-9350-40FF-A8DD-7643C627EC54}">
      <dgm:prSet/>
      <dgm:spPr/>
      <dgm:t>
        <a:bodyPr/>
        <a:lstStyle/>
        <a:p>
          <a:endParaRPr lang="zh-TW" altLang="en-US"/>
        </a:p>
      </dgm:t>
    </dgm:pt>
    <dgm:pt modelId="{71E5BB94-F0F8-472D-9DA5-482D851BCB9C}" type="sibTrans" cxnId="{0C5CA994-9350-40FF-A8DD-7643C627EC54}">
      <dgm:prSet/>
      <dgm:spPr/>
      <dgm:t>
        <a:bodyPr/>
        <a:lstStyle/>
        <a:p>
          <a:endParaRPr lang="zh-TW" altLang="en-US"/>
        </a:p>
      </dgm:t>
    </dgm:pt>
    <dgm:pt modelId="{04C6AC52-5657-4BDC-A154-BA57C8AD60C8}" type="pres">
      <dgm:prSet presAssocID="{839EBFAC-1AD3-42E3-A2C5-1199E29537ED}" presName="linear" presStyleCnt="0">
        <dgm:presLayoutVars>
          <dgm:animLvl val="lvl"/>
          <dgm:resizeHandles val="exact"/>
        </dgm:presLayoutVars>
      </dgm:prSet>
      <dgm:spPr/>
    </dgm:pt>
    <dgm:pt modelId="{12364418-C473-44AE-AD6E-786D65257F6D}" type="pres">
      <dgm:prSet presAssocID="{F56762C3-C2D5-42B4-927B-8E7F717F31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A70C19-7293-4839-849F-8D305E956F9B}" type="pres">
      <dgm:prSet presAssocID="{F56762C3-C2D5-42B4-927B-8E7F717F3134}" presName="childText" presStyleLbl="revTx" presStyleIdx="0" presStyleCnt="2">
        <dgm:presLayoutVars>
          <dgm:bulletEnabled val="1"/>
        </dgm:presLayoutVars>
      </dgm:prSet>
      <dgm:spPr/>
    </dgm:pt>
    <dgm:pt modelId="{F0822A98-2853-4563-84F8-A341152C75EB}" type="pres">
      <dgm:prSet presAssocID="{350C8812-C774-4EC6-925F-8C0C4931CA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348068-75C5-47D3-BCEA-28470B5BE5C2}" type="pres">
      <dgm:prSet presAssocID="{350C8812-C774-4EC6-925F-8C0C4931CA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F6A729-866C-4687-A22F-D6AC84A80772}" srcId="{839EBFAC-1AD3-42E3-A2C5-1199E29537ED}" destId="{350C8812-C774-4EC6-925F-8C0C4931CA48}" srcOrd="1" destOrd="0" parTransId="{251FBEED-D34F-4BA8-B01E-1046C02C8191}" sibTransId="{64C7304B-2AAC-4594-8FFF-29A3CA7EE1F7}"/>
    <dgm:cxn modelId="{DC91192D-EEBD-4BD4-9185-07A4734CFCC8}" srcId="{F56762C3-C2D5-42B4-927B-8E7F717F3134}" destId="{3B4AE170-3675-4576-819F-51BD4CDF70F6}" srcOrd="0" destOrd="0" parTransId="{D7295355-7B6C-45DB-80A8-4694B8E739FB}" sibTransId="{A61439BB-65D6-4BD0-AA73-FBCD2BCE5440}"/>
    <dgm:cxn modelId="{33A45D45-BB39-43D1-9990-1BF9CD5B0BDB}" type="presOf" srcId="{839EBFAC-1AD3-42E3-A2C5-1199E29537ED}" destId="{04C6AC52-5657-4BDC-A154-BA57C8AD60C8}" srcOrd="0" destOrd="0" presId="urn:microsoft.com/office/officeart/2005/8/layout/vList2"/>
    <dgm:cxn modelId="{9AD43859-E580-46AE-91E1-44FECD300DA7}" srcId="{839EBFAC-1AD3-42E3-A2C5-1199E29537ED}" destId="{F56762C3-C2D5-42B4-927B-8E7F717F3134}" srcOrd="0" destOrd="0" parTransId="{49827A80-7E22-460B-AF83-E8CF3EB04D4D}" sibTransId="{4BEAF6B7-F423-4159-80B4-C84551E7328F}"/>
    <dgm:cxn modelId="{0C5CA994-9350-40FF-A8DD-7643C627EC54}" srcId="{350C8812-C774-4EC6-925F-8C0C4931CA48}" destId="{10451F11-65C9-4695-B07F-D66D8A7B5EED}" srcOrd="0" destOrd="0" parTransId="{5AF8B43F-2E90-4617-9301-E0522243EF56}" sibTransId="{71E5BB94-F0F8-472D-9DA5-482D851BCB9C}"/>
    <dgm:cxn modelId="{0A03D3A3-C8F1-4024-BD42-7407AC6AF048}" type="presOf" srcId="{3B4AE170-3675-4576-819F-51BD4CDF70F6}" destId="{72A70C19-7293-4839-849F-8D305E956F9B}" srcOrd="0" destOrd="0" presId="urn:microsoft.com/office/officeart/2005/8/layout/vList2"/>
    <dgm:cxn modelId="{F0DDC3E4-26A4-48F6-85F6-9A10AABE0CC5}" type="presOf" srcId="{350C8812-C774-4EC6-925F-8C0C4931CA48}" destId="{F0822A98-2853-4563-84F8-A341152C75EB}" srcOrd="0" destOrd="0" presId="urn:microsoft.com/office/officeart/2005/8/layout/vList2"/>
    <dgm:cxn modelId="{B82496F0-884A-4BC4-B1C6-C256D24D1CEC}" type="presOf" srcId="{10451F11-65C9-4695-B07F-D66D8A7B5EED}" destId="{C9348068-75C5-47D3-BCEA-28470B5BE5C2}" srcOrd="0" destOrd="0" presId="urn:microsoft.com/office/officeart/2005/8/layout/vList2"/>
    <dgm:cxn modelId="{0D99ADF4-06B8-442B-8AD5-0C2466B13B01}" type="presOf" srcId="{F56762C3-C2D5-42B4-927B-8E7F717F3134}" destId="{12364418-C473-44AE-AD6E-786D65257F6D}" srcOrd="0" destOrd="0" presId="urn:microsoft.com/office/officeart/2005/8/layout/vList2"/>
    <dgm:cxn modelId="{AC12C4B7-B4CE-4FAE-A7AB-D711DA996BD2}" type="presParOf" srcId="{04C6AC52-5657-4BDC-A154-BA57C8AD60C8}" destId="{12364418-C473-44AE-AD6E-786D65257F6D}" srcOrd="0" destOrd="0" presId="urn:microsoft.com/office/officeart/2005/8/layout/vList2"/>
    <dgm:cxn modelId="{B94AA5E3-5B51-4B31-A3BF-F809DBBD6BAE}" type="presParOf" srcId="{04C6AC52-5657-4BDC-A154-BA57C8AD60C8}" destId="{72A70C19-7293-4839-849F-8D305E956F9B}" srcOrd="1" destOrd="0" presId="urn:microsoft.com/office/officeart/2005/8/layout/vList2"/>
    <dgm:cxn modelId="{599BADFD-2673-488E-9745-6B1A8B7E11AB}" type="presParOf" srcId="{04C6AC52-5657-4BDC-A154-BA57C8AD60C8}" destId="{F0822A98-2853-4563-84F8-A341152C75EB}" srcOrd="2" destOrd="0" presId="urn:microsoft.com/office/officeart/2005/8/layout/vList2"/>
    <dgm:cxn modelId="{85004688-9B43-451D-830D-073AC8B3AFE1}" type="presParOf" srcId="{04C6AC52-5657-4BDC-A154-BA57C8AD60C8}" destId="{C9348068-75C5-47D3-BCEA-28470B5BE5C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BA21A-C0E3-4D9B-B151-C4B164D461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269CDA-73F4-45EA-A304-21D744EFB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Microsoft JhengHei"/>
              <a:ea typeface="Microsoft JhengHei"/>
            </a:rPr>
            <a:t>Able to offline brute-force WP, but not SP. (MP stated in assumption)</a:t>
          </a:r>
          <a:endParaRPr lang="en-US" b="1" i="0" u="none" strike="noStrike" cap="none" baseline="0" noProof="0">
            <a:solidFill>
              <a:srgbClr val="010000"/>
            </a:solidFill>
            <a:latin typeface="Microsoft JhengHei"/>
            <a:ea typeface="Microsoft JhengHei"/>
          </a:endParaRPr>
        </a:p>
      </dgm:t>
    </dgm:pt>
    <dgm:pt modelId="{B26F28B0-69F8-433F-9DBE-9DC680B0F544}" type="parTrans" cxnId="{FAB6FBED-A893-419E-A87B-E4EEF8220893}">
      <dgm:prSet/>
      <dgm:spPr/>
      <dgm:t>
        <a:bodyPr/>
        <a:lstStyle/>
        <a:p>
          <a:endParaRPr lang="en-US"/>
        </a:p>
      </dgm:t>
    </dgm:pt>
    <dgm:pt modelId="{548F751C-D723-4A95-A40A-1F61B7CE0A5D}" type="sibTrans" cxnId="{FAB6FBED-A893-419E-A87B-E4EEF8220893}">
      <dgm:prSet/>
      <dgm:spPr/>
      <dgm:t>
        <a:bodyPr/>
        <a:lstStyle/>
        <a:p>
          <a:endParaRPr lang="en-US"/>
        </a:p>
      </dgm:t>
    </dgm:pt>
    <dgm:pt modelId="{91225451-7A06-4FC3-9F36-762A401665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Microsoft JhengHei"/>
              <a:ea typeface="Microsoft JhengHei"/>
            </a:rPr>
            <a:t>May have user to interact with his website.</a:t>
          </a:r>
        </a:p>
      </dgm:t>
    </dgm:pt>
    <dgm:pt modelId="{701296EA-EF0A-48BD-9804-CE7DB648CFD3}" type="parTrans" cxnId="{0C9C17A7-5FD2-4943-97E3-E9856F17CA1C}">
      <dgm:prSet/>
      <dgm:spPr/>
      <dgm:t>
        <a:bodyPr/>
        <a:lstStyle/>
        <a:p>
          <a:endParaRPr lang="en-US"/>
        </a:p>
      </dgm:t>
    </dgm:pt>
    <dgm:pt modelId="{DEEB9D2B-C6D1-4B81-B9EA-CC7207C61502}" type="sibTrans" cxnId="{0C9C17A7-5FD2-4943-97E3-E9856F17CA1C}">
      <dgm:prSet/>
      <dgm:spPr/>
      <dgm:t>
        <a:bodyPr/>
        <a:lstStyle/>
        <a:p>
          <a:endParaRPr lang="en-US"/>
        </a:p>
      </dgm:t>
    </dgm:pt>
    <dgm:pt modelId="{93198265-3FFF-402A-B1B1-CD2785A49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Microsoft JhengHei"/>
              <a:ea typeface="Microsoft JhengHei"/>
            </a:rPr>
            <a:t>May temporarily install malware in user‘s device.</a:t>
          </a:r>
          <a:br>
            <a:rPr lang="en-US" b="1" dirty="0">
              <a:latin typeface="Microsoft JhengHei"/>
              <a:ea typeface="Microsoft JhengHei"/>
            </a:rPr>
          </a:br>
          <a:endParaRPr lang="en-US" b="1" dirty="0">
            <a:latin typeface="Microsoft JhengHei"/>
            <a:ea typeface="Microsoft JhengHei"/>
          </a:endParaRPr>
        </a:p>
      </dgm:t>
    </dgm:pt>
    <dgm:pt modelId="{BA36960E-C7FC-4E15-A932-AC1C82447E68}" type="parTrans" cxnId="{98C12301-6309-43DB-94EF-C66A8F6513B9}">
      <dgm:prSet/>
      <dgm:spPr/>
      <dgm:t>
        <a:bodyPr/>
        <a:lstStyle/>
        <a:p>
          <a:endParaRPr lang="en-US"/>
        </a:p>
      </dgm:t>
    </dgm:pt>
    <dgm:pt modelId="{B99679BA-1F8A-44A8-A1ED-E6DF92115F64}" type="sibTrans" cxnId="{98C12301-6309-43DB-94EF-C66A8F6513B9}">
      <dgm:prSet/>
      <dgm:spPr/>
      <dgm:t>
        <a:bodyPr/>
        <a:lstStyle/>
        <a:p>
          <a:endParaRPr lang="en-US"/>
        </a:p>
      </dgm:t>
    </dgm:pt>
    <dgm:pt modelId="{8682FC7F-F893-43B2-9C26-00E5DE884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Microsoft JhengHei"/>
              <a:ea typeface="Microsoft JhengHei"/>
            </a:rPr>
            <a:t>We further discuss the case where the adversary :</a:t>
          </a:r>
        </a:p>
      </dgm:t>
    </dgm:pt>
    <dgm:pt modelId="{7012544C-8702-45BC-A0BF-498936825DB8}" type="parTrans" cxnId="{5E5D090C-CCF8-48E3-AC79-3E6760CA8C85}">
      <dgm:prSet/>
      <dgm:spPr/>
      <dgm:t>
        <a:bodyPr/>
        <a:lstStyle/>
        <a:p>
          <a:endParaRPr lang="en-US"/>
        </a:p>
      </dgm:t>
    </dgm:pt>
    <dgm:pt modelId="{F09ECA92-FBB3-4247-95AC-38A6E0650758}" type="sibTrans" cxnId="{5E5D090C-CCF8-48E3-AC79-3E6760CA8C85}">
      <dgm:prSet/>
      <dgm:spPr/>
      <dgm:t>
        <a:bodyPr/>
        <a:lstStyle/>
        <a:p>
          <a:endParaRPr lang="en-US"/>
        </a:p>
      </dgm:t>
    </dgm:pt>
    <dgm:pt modelId="{DEB3EDAA-41C8-4839-965B-FA00EFE58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Microsoft JhengHei"/>
              <a:ea typeface="Microsoft JhengHei"/>
            </a:rPr>
            <a:t>Gets the MP of the user.</a:t>
          </a:r>
        </a:p>
      </dgm:t>
    </dgm:pt>
    <dgm:pt modelId="{4817CE1D-7327-45CB-8AE9-3DB8CABCEEEA}" type="parTrans" cxnId="{062E3CAA-9735-4C6B-888A-BB7D409E3714}">
      <dgm:prSet/>
      <dgm:spPr/>
      <dgm:t>
        <a:bodyPr/>
        <a:lstStyle/>
        <a:p>
          <a:endParaRPr lang="en-US"/>
        </a:p>
      </dgm:t>
    </dgm:pt>
    <dgm:pt modelId="{39FB8131-A8C8-43F9-9779-C4613C448C03}" type="sibTrans" cxnId="{062E3CAA-9735-4C6B-888A-BB7D409E3714}">
      <dgm:prSet/>
      <dgm:spPr/>
      <dgm:t>
        <a:bodyPr/>
        <a:lstStyle/>
        <a:p>
          <a:endParaRPr lang="en-US"/>
        </a:p>
      </dgm:t>
    </dgm:pt>
    <dgm:pt modelId="{7CAD94E7-3BD0-4932-96F3-C5EC9A6AC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Microsoft JhengHei"/>
              <a:ea typeface="Microsoft JhengHei"/>
            </a:rPr>
            <a:t>Gets the data stored in the user</a:t>
          </a:r>
          <a:r>
            <a:rPr lang="en-US" altLang="zh-TW" b="1" dirty="0">
              <a:latin typeface="Microsoft JhengHei"/>
              <a:ea typeface="Microsoft JhengHei"/>
            </a:rPr>
            <a:t>’</a:t>
          </a:r>
          <a:r>
            <a:rPr lang="en-US" b="1" dirty="0">
              <a:latin typeface="Microsoft JhengHei"/>
              <a:ea typeface="Microsoft JhengHei"/>
            </a:rPr>
            <a:t>s PM.</a:t>
          </a:r>
        </a:p>
      </dgm:t>
    </dgm:pt>
    <dgm:pt modelId="{84B3D513-9D0D-4280-A870-81CBEFE37D6C}" type="parTrans" cxnId="{8619C2F1-98C9-4FD5-9929-41CAA55332A1}">
      <dgm:prSet/>
      <dgm:spPr/>
      <dgm:t>
        <a:bodyPr/>
        <a:lstStyle/>
        <a:p>
          <a:endParaRPr lang="en-US"/>
        </a:p>
      </dgm:t>
    </dgm:pt>
    <dgm:pt modelId="{35F01019-B4C4-4DAE-9124-79072BBD074B}" type="sibTrans" cxnId="{8619C2F1-98C9-4FD5-9929-41CAA55332A1}">
      <dgm:prSet/>
      <dgm:spPr/>
      <dgm:t>
        <a:bodyPr/>
        <a:lstStyle/>
        <a:p>
          <a:endParaRPr lang="en-US"/>
        </a:p>
      </dgm:t>
    </dgm:pt>
    <dgm:pt modelId="{AAE19232-A2D2-4916-A9F4-FCE0855E8611}" type="pres">
      <dgm:prSet presAssocID="{8ECBA21A-C0E3-4D9B-B151-C4B164D461FE}" presName="root" presStyleCnt="0">
        <dgm:presLayoutVars>
          <dgm:dir/>
          <dgm:resizeHandles val="exact"/>
        </dgm:presLayoutVars>
      </dgm:prSet>
      <dgm:spPr/>
    </dgm:pt>
    <dgm:pt modelId="{D138B67A-3C8D-4CA2-BA0F-B2CFB3F7D501}" type="pres">
      <dgm:prSet presAssocID="{55269CDA-73F4-45EA-A304-21D744EFB1CB}" presName="compNode" presStyleCnt="0"/>
      <dgm:spPr/>
    </dgm:pt>
    <dgm:pt modelId="{E172C002-5315-460E-A741-1C6D5C7DD392}" type="pres">
      <dgm:prSet presAssocID="{55269CDA-73F4-45EA-A304-21D744EFB1CB}" presName="bgRect" presStyleLbl="bgShp" presStyleIdx="0" presStyleCnt="6"/>
      <dgm:spPr/>
    </dgm:pt>
    <dgm:pt modelId="{D04655C0-CD72-407D-AD2D-01E442BBCF6F}" type="pres">
      <dgm:prSet presAssocID="{55269CDA-73F4-45EA-A304-21D744EFB1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20FE0BA-3BD7-4924-87BB-3BBBCE86DAEA}" type="pres">
      <dgm:prSet presAssocID="{55269CDA-73F4-45EA-A304-21D744EFB1CB}" presName="spaceRect" presStyleCnt="0"/>
      <dgm:spPr/>
    </dgm:pt>
    <dgm:pt modelId="{1EC40731-CDC7-42E6-A7BB-8B54E196DC8A}" type="pres">
      <dgm:prSet presAssocID="{55269CDA-73F4-45EA-A304-21D744EFB1CB}" presName="parTx" presStyleLbl="revTx" presStyleIdx="0" presStyleCnt="6">
        <dgm:presLayoutVars>
          <dgm:chMax val="0"/>
          <dgm:chPref val="0"/>
        </dgm:presLayoutVars>
      </dgm:prSet>
      <dgm:spPr/>
    </dgm:pt>
    <dgm:pt modelId="{4FED2EC8-74EC-4282-AF48-F62842DABD63}" type="pres">
      <dgm:prSet presAssocID="{548F751C-D723-4A95-A40A-1F61B7CE0A5D}" presName="sibTrans" presStyleCnt="0"/>
      <dgm:spPr/>
    </dgm:pt>
    <dgm:pt modelId="{7164ADFD-0A2E-4C74-88FA-C31B5EBDE113}" type="pres">
      <dgm:prSet presAssocID="{91225451-7A06-4FC3-9F36-762A40166533}" presName="compNode" presStyleCnt="0"/>
      <dgm:spPr/>
    </dgm:pt>
    <dgm:pt modelId="{BAB3824A-1850-4F0F-A7E6-70BCBC6B09A4}" type="pres">
      <dgm:prSet presAssocID="{91225451-7A06-4FC3-9F36-762A40166533}" presName="bgRect" presStyleLbl="bgShp" presStyleIdx="1" presStyleCnt="6"/>
      <dgm:spPr/>
    </dgm:pt>
    <dgm:pt modelId="{3EA6073E-0727-4FA2-B199-A1D07ADDCB22}" type="pres">
      <dgm:prSet presAssocID="{91225451-7A06-4FC3-9F36-762A4016653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87BB47-1A4C-4F41-88C6-10BBA02917EB}" type="pres">
      <dgm:prSet presAssocID="{91225451-7A06-4FC3-9F36-762A40166533}" presName="spaceRect" presStyleCnt="0"/>
      <dgm:spPr/>
    </dgm:pt>
    <dgm:pt modelId="{B93FD6B9-9948-472E-A4AD-A470744AAE98}" type="pres">
      <dgm:prSet presAssocID="{91225451-7A06-4FC3-9F36-762A40166533}" presName="parTx" presStyleLbl="revTx" presStyleIdx="1" presStyleCnt="6">
        <dgm:presLayoutVars>
          <dgm:chMax val="0"/>
          <dgm:chPref val="0"/>
        </dgm:presLayoutVars>
      </dgm:prSet>
      <dgm:spPr/>
    </dgm:pt>
    <dgm:pt modelId="{9C6FEBB2-7A05-4E63-9C28-0073AA757A95}" type="pres">
      <dgm:prSet presAssocID="{DEEB9D2B-C6D1-4B81-B9EA-CC7207C61502}" presName="sibTrans" presStyleCnt="0"/>
      <dgm:spPr/>
    </dgm:pt>
    <dgm:pt modelId="{C2371173-68AA-4445-B55E-4B0334DE5F69}" type="pres">
      <dgm:prSet presAssocID="{93198265-3FFF-402A-B1B1-CD2785A49926}" presName="compNode" presStyleCnt="0"/>
      <dgm:spPr/>
    </dgm:pt>
    <dgm:pt modelId="{19A27C17-BA6C-4DA7-AE7C-108E1B07EBC2}" type="pres">
      <dgm:prSet presAssocID="{93198265-3FFF-402A-B1B1-CD2785A49926}" presName="bgRect" presStyleLbl="bgShp" presStyleIdx="2" presStyleCnt="6"/>
      <dgm:spPr/>
    </dgm:pt>
    <dgm:pt modelId="{C0B95C56-6185-4172-A0FC-F7DF631D09C3}" type="pres">
      <dgm:prSet presAssocID="{93198265-3FFF-402A-B1B1-CD2785A499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35D610A-8A98-4651-B204-1BA3EB202847}" type="pres">
      <dgm:prSet presAssocID="{93198265-3FFF-402A-B1B1-CD2785A49926}" presName="spaceRect" presStyleCnt="0"/>
      <dgm:spPr/>
    </dgm:pt>
    <dgm:pt modelId="{520D0FF6-F4F6-4631-AF7A-1EF066B7C5B4}" type="pres">
      <dgm:prSet presAssocID="{93198265-3FFF-402A-B1B1-CD2785A49926}" presName="parTx" presStyleLbl="revTx" presStyleIdx="2" presStyleCnt="6" custLinFactNeighborX="743" custLinFactNeighborY="18102">
        <dgm:presLayoutVars>
          <dgm:chMax val="0"/>
          <dgm:chPref val="0"/>
        </dgm:presLayoutVars>
      </dgm:prSet>
      <dgm:spPr/>
    </dgm:pt>
    <dgm:pt modelId="{84113157-EF30-481E-8C04-B6AA188D55FC}" type="pres">
      <dgm:prSet presAssocID="{B99679BA-1F8A-44A8-A1ED-E6DF92115F64}" presName="sibTrans" presStyleCnt="0"/>
      <dgm:spPr/>
    </dgm:pt>
    <dgm:pt modelId="{154EDEAC-BC52-44DF-8F2F-D0CC26020013}" type="pres">
      <dgm:prSet presAssocID="{8682FC7F-F893-43B2-9C26-00E5DE8840FE}" presName="compNode" presStyleCnt="0"/>
      <dgm:spPr/>
    </dgm:pt>
    <dgm:pt modelId="{345B6BA0-ECB8-42D3-9412-14CCAAA43EC8}" type="pres">
      <dgm:prSet presAssocID="{8682FC7F-F893-43B2-9C26-00E5DE8840FE}" presName="bgRect" presStyleLbl="bgShp" presStyleIdx="3" presStyleCnt="6" custLinFactNeighborX="-13203" custLinFactNeighborY="19122"/>
      <dgm:spPr/>
    </dgm:pt>
    <dgm:pt modelId="{596CF499-45EB-461A-9382-749A8043CCD6}" type="pres">
      <dgm:prSet presAssocID="{8682FC7F-F893-43B2-9C26-00E5DE8840FE}" presName="iconRect" presStyleLbl="node1" presStyleIdx="3" presStyleCnt="6" custAng="5400000" custLinFactX="-100000" custLinFactNeighborX="-117872" custLinFactNeighborY="74169"/>
      <dgm:spPr>
        <a:noFill/>
        <a:ln>
          <a:noFill/>
        </a:ln>
      </dgm:spPr>
      <dgm:extLst/>
    </dgm:pt>
    <dgm:pt modelId="{E2D2DAFC-F780-477C-B64C-CDD154829AE2}" type="pres">
      <dgm:prSet presAssocID="{8682FC7F-F893-43B2-9C26-00E5DE8840FE}" presName="spaceRect" presStyleCnt="0"/>
      <dgm:spPr/>
    </dgm:pt>
    <dgm:pt modelId="{821B7805-BFE6-4473-839C-FC7BA6DF6F73}" type="pres">
      <dgm:prSet presAssocID="{8682FC7F-F893-43B2-9C26-00E5DE8840FE}" presName="parTx" presStyleLbl="revTx" presStyleIdx="3" presStyleCnt="6" custLinFactNeighborX="-11821" custLinFactNeighborY="-6482">
        <dgm:presLayoutVars>
          <dgm:chMax val="0"/>
          <dgm:chPref val="0"/>
        </dgm:presLayoutVars>
      </dgm:prSet>
      <dgm:spPr/>
    </dgm:pt>
    <dgm:pt modelId="{202A3CF7-4175-4088-AFC3-0605D1BA12F4}" type="pres">
      <dgm:prSet presAssocID="{F09ECA92-FBB3-4247-95AC-38A6E0650758}" presName="sibTrans" presStyleCnt="0"/>
      <dgm:spPr/>
    </dgm:pt>
    <dgm:pt modelId="{F9439954-EA9B-422B-A481-D492AD66FEEB}" type="pres">
      <dgm:prSet presAssocID="{DEB3EDAA-41C8-4839-965B-FA00EFE5859B}" presName="compNode" presStyleCnt="0"/>
      <dgm:spPr/>
    </dgm:pt>
    <dgm:pt modelId="{B1E013E2-4AB2-4582-8336-6FC0D6544303}" type="pres">
      <dgm:prSet presAssocID="{DEB3EDAA-41C8-4839-965B-FA00EFE5859B}" presName="bgRect" presStyleLbl="bgShp" presStyleIdx="4" presStyleCnt="6"/>
      <dgm:spPr/>
    </dgm:pt>
    <dgm:pt modelId="{73753E29-E7B1-40C1-B02E-54AC03D7B18C}" type="pres">
      <dgm:prSet presAssocID="{DEB3EDAA-41C8-4839-965B-FA00EFE5859B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2C2D1EE-5B02-4F10-8F78-7DD9DE8AB855}" type="pres">
      <dgm:prSet presAssocID="{DEB3EDAA-41C8-4839-965B-FA00EFE5859B}" presName="spaceRect" presStyleCnt="0"/>
      <dgm:spPr/>
    </dgm:pt>
    <dgm:pt modelId="{A081783B-3507-462E-8D87-6EF35352FB97}" type="pres">
      <dgm:prSet presAssocID="{DEB3EDAA-41C8-4839-965B-FA00EFE5859B}" presName="parTx" presStyleLbl="revTx" presStyleIdx="4" presStyleCnt="6">
        <dgm:presLayoutVars>
          <dgm:chMax val="0"/>
          <dgm:chPref val="0"/>
        </dgm:presLayoutVars>
      </dgm:prSet>
      <dgm:spPr/>
    </dgm:pt>
    <dgm:pt modelId="{5B62A0CA-C04C-44EB-9532-BB67B94A5F0B}" type="pres">
      <dgm:prSet presAssocID="{39FB8131-A8C8-43F9-9779-C4613C448C03}" presName="sibTrans" presStyleCnt="0"/>
      <dgm:spPr/>
    </dgm:pt>
    <dgm:pt modelId="{D1198007-8233-4B30-9955-7D4A925D32EB}" type="pres">
      <dgm:prSet presAssocID="{7CAD94E7-3BD0-4932-96F3-C5EC9A6AC0D2}" presName="compNode" presStyleCnt="0"/>
      <dgm:spPr/>
    </dgm:pt>
    <dgm:pt modelId="{035BB6CE-17FB-49FF-A823-664EE904A9F2}" type="pres">
      <dgm:prSet presAssocID="{7CAD94E7-3BD0-4932-96F3-C5EC9A6AC0D2}" presName="bgRect" presStyleLbl="bgShp" presStyleIdx="5" presStyleCnt="6"/>
      <dgm:spPr/>
    </dgm:pt>
    <dgm:pt modelId="{306A0903-7289-47E5-90A7-8E652267EA0B}" type="pres">
      <dgm:prSet presAssocID="{7CAD94E7-3BD0-4932-96F3-C5EC9A6AC0D2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6B07566-470C-44D3-9F2F-42F3EC23467B}" type="pres">
      <dgm:prSet presAssocID="{7CAD94E7-3BD0-4932-96F3-C5EC9A6AC0D2}" presName="spaceRect" presStyleCnt="0"/>
      <dgm:spPr/>
    </dgm:pt>
    <dgm:pt modelId="{F394DDB4-080B-4F8E-8387-62EE47EB8E8B}" type="pres">
      <dgm:prSet presAssocID="{7CAD94E7-3BD0-4932-96F3-C5EC9A6AC0D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8C12301-6309-43DB-94EF-C66A8F6513B9}" srcId="{8ECBA21A-C0E3-4D9B-B151-C4B164D461FE}" destId="{93198265-3FFF-402A-B1B1-CD2785A49926}" srcOrd="2" destOrd="0" parTransId="{BA36960E-C7FC-4E15-A932-AC1C82447E68}" sibTransId="{B99679BA-1F8A-44A8-A1ED-E6DF92115F64}"/>
    <dgm:cxn modelId="{5E5D090C-CCF8-48E3-AC79-3E6760CA8C85}" srcId="{8ECBA21A-C0E3-4D9B-B151-C4B164D461FE}" destId="{8682FC7F-F893-43B2-9C26-00E5DE8840FE}" srcOrd="3" destOrd="0" parTransId="{7012544C-8702-45BC-A0BF-498936825DB8}" sibTransId="{F09ECA92-FBB3-4247-95AC-38A6E0650758}"/>
    <dgm:cxn modelId="{50432621-39BD-41F0-B57B-A1AA3B38E72B}" type="presOf" srcId="{DEB3EDAA-41C8-4839-965B-FA00EFE5859B}" destId="{A081783B-3507-462E-8D87-6EF35352FB97}" srcOrd="0" destOrd="0" presId="urn:microsoft.com/office/officeart/2018/2/layout/IconVerticalSolidList"/>
    <dgm:cxn modelId="{822E683E-DB2A-44E8-9E57-ADBCF85D0C82}" type="presOf" srcId="{8ECBA21A-C0E3-4D9B-B151-C4B164D461FE}" destId="{AAE19232-A2D2-4916-A9F4-FCE0855E8611}" srcOrd="0" destOrd="0" presId="urn:microsoft.com/office/officeart/2018/2/layout/IconVerticalSolidList"/>
    <dgm:cxn modelId="{EBB0136B-DBD6-4670-974A-921FD4018DF8}" type="presOf" srcId="{55269CDA-73F4-45EA-A304-21D744EFB1CB}" destId="{1EC40731-CDC7-42E6-A7BB-8B54E196DC8A}" srcOrd="0" destOrd="0" presId="urn:microsoft.com/office/officeart/2018/2/layout/IconVerticalSolidList"/>
    <dgm:cxn modelId="{80F42885-A35F-4079-B5BD-457B2B6C30C6}" type="presOf" srcId="{93198265-3FFF-402A-B1B1-CD2785A49926}" destId="{520D0FF6-F4F6-4631-AF7A-1EF066B7C5B4}" srcOrd="0" destOrd="0" presId="urn:microsoft.com/office/officeart/2018/2/layout/IconVerticalSolidList"/>
    <dgm:cxn modelId="{EEC52C86-7EF7-47B7-AC2B-A2A62C122D6D}" type="presOf" srcId="{8682FC7F-F893-43B2-9C26-00E5DE8840FE}" destId="{821B7805-BFE6-4473-839C-FC7BA6DF6F73}" srcOrd="0" destOrd="0" presId="urn:microsoft.com/office/officeart/2018/2/layout/IconVerticalSolidList"/>
    <dgm:cxn modelId="{0C9C17A7-5FD2-4943-97E3-E9856F17CA1C}" srcId="{8ECBA21A-C0E3-4D9B-B151-C4B164D461FE}" destId="{91225451-7A06-4FC3-9F36-762A40166533}" srcOrd="1" destOrd="0" parTransId="{701296EA-EF0A-48BD-9804-CE7DB648CFD3}" sibTransId="{DEEB9D2B-C6D1-4B81-B9EA-CC7207C61502}"/>
    <dgm:cxn modelId="{062E3CAA-9735-4C6B-888A-BB7D409E3714}" srcId="{8ECBA21A-C0E3-4D9B-B151-C4B164D461FE}" destId="{DEB3EDAA-41C8-4839-965B-FA00EFE5859B}" srcOrd="4" destOrd="0" parTransId="{4817CE1D-7327-45CB-8AE9-3DB8CABCEEEA}" sibTransId="{39FB8131-A8C8-43F9-9779-C4613C448C03}"/>
    <dgm:cxn modelId="{ABAA4CD9-E476-4115-8C99-539385590377}" type="presOf" srcId="{7CAD94E7-3BD0-4932-96F3-C5EC9A6AC0D2}" destId="{F394DDB4-080B-4F8E-8387-62EE47EB8E8B}" srcOrd="0" destOrd="0" presId="urn:microsoft.com/office/officeart/2018/2/layout/IconVerticalSolidList"/>
    <dgm:cxn modelId="{98DD75EB-7BDA-4FF7-AF95-F1ADA79F4551}" type="presOf" srcId="{91225451-7A06-4FC3-9F36-762A40166533}" destId="{B93FD6B9-9948-472E-A4AD-A470744AAE98}" srcOrd="0" destOrd="0" presId="urn:microsoft.com/office/officeart/2018/2/layout/IconVerticalSolidList"/>
    <dgm:cxn modelId="{FAB6FBED-A893-419E-A87B-E4EEF8220893}" srcId="{8ECBA21A-C0E3-4D9B-B151-C4B164D461FE}" destId="{55269CDA-73F4-45EA-A304-21D744EFB1CB}" srcOrd="0" destOrd="0" parTransId="{B26F28B0-69F8-433F-9DBE-9DC680B0F544}" sibTransId="{548F751C-D723-4A95-A40A-1F61B7CE0A5D}"/>
    <dgm:cxn modelId="{8619C2F1-98C9-4FD5-9929-41CAA55332A1}" srcId="{8ECBA21A-C0E3-4D9B-B151-C4B164D461FE}" destId="{7CAD94E7-3BD0-4932-96F3-C5EC9A6AC0D2}" srcOrd="5" destOrd="0" parTransId="{84B3D513-9D0D-4280-A870-81CBEFE37D6C}" sibTransId="{35F01019-B4C4-4DAE-9124-79072BBD074B}"/>
    <dgm:cxn modelId="{69C82F34-BB58-4C11-A05D-E25CBBDA6F96}" type="presParOf" srcId="{AAE19232-A2D2-4916-A9F4-FCE0855E8611}" destId="{D138B67A-3C8D-4CA2-BA0F-B2CFB3F7D501}" srcOrd="0" destOrd="0" presId="urn:microsoft.com/office/officeart/2018/2/layout/IconVerticalSolidList"/>
    <dgm:cxn modelId="{EE667498-039E-4A86-B2FA-E3CDF82A7986}" type="presParOf" srcId="{D138B67A-3C8D-4CA2-BA0F-B2CFB3F7D501}" destId="{E172C002-5315-460E-A741-1C6D5C7DD392}" srcOrd="0" destOrd="0" presId="urn:microsoft.com/office/officeart/2018/2/layout/IconVerticalSolidList"/>
    <dgm:cxn modelId="{2C6646B2-832B-47DB-888B-1BB5A4CF1F26}" type="presParOf" srcId="{D138B67A-3C8D-4CA2-BA0F-B2CFB3F7D501}" destId="{D04655C0-CD72-407D-AD2D-01E442BBCF6F}" srcOrd="1" destOrd="0" presId="urn:microsoft.com/office/officeart/2018/2/layout/IconVerticalSolidList"/>
    <dgm:cxn modelId="{85312799-18B6-4DDF-ABE7-B9D940A86F16}" type="presParOf" srcId="{D138B67A-3C8D-4CA2-BA0F-B2CFB3F7D501}" destId="{B20FE0BA-3BD7-4924-87BB-3BBBCE86DAEA}" srcOrd="2" destOrd="0" presId="urn:microsoft.com/office/officeart/2018/2/layout/IconVerticalSolidList"/>
    <dgm:cxn modelId="{51BCDB45-3B68-46F9-854A-08F5BFF649EB}" type="presParOf" srcId="{D138B67A-3C8D-4CA2-BA0F-B2CFB3F7D501}" destId="{1EC40731-CDC7-42E6-A7BB-8B54E196DC8A}" srcOrd="3" destOrd="0" presId="urn:microsoft.com/office/officeart/2018/2/layout/IconVerticalSolidList"/>
    <dgm:cxn modelId="{7AAFC1CE-1BA4-4E6E-911E-65F6DA7669AF}" type="presParOf" srcId="{AAE19232-A2D2-4916-A9F4-FCE0855E8611}" destId="{4FED2EC8-74EC-4282-AF48-F62842DABD63}" srcOrd="1" destOrd="0" presId="urn:microsoft.com/office/officeart/2018/2/layout/IconVerticalSolidList"/>
    <dgm:cxn modelId="{B41CAC22-0D12-4D12-9122-0348C8D64889}" type="presParOf" srcId="{AAE19232-A2D2-4916-A9F4-FCE0855E8611}" destId="{7164ADFD-0A2E-4C74-88FA-C31B5EBDE113}" srcOrd="2" destOrd="0" presId="urn:microsoft.com/office/officeart/2018/2/layout/IconVerticalSolidList"/>
    <dgm:cxn modelId="{63DB8932-1F83-4705-A794-943564565F50}" type="presParOf" srcId="{7164ADFD-0A2E-4C74-88FA-C31B5EBDE113}" destId="{BAB3824A-1850-4F0F-A7E6-70BCBC6B09A4}" srcOrd="0" destOrd="0" presId="urn:microsoft.com/office/officeart/2018/2/layout/IconVerticalSolidList"/>
    <dgm:cxn modelId="{C9831774-2A8B-4802-BB1E-7AE4CF646D15}" type="presParOf" srcId="{7164ADFD-0A2E-4C74-88FA-C31B5EBDE113}" destId="{3EA6073E-0727-4FA2-B199-A1D07ADDCB22}" srcOrd="1" destOrd="0" presId="urn:microsoft.com/office/officeart/2018/2/layout/IconVerticalSolidList"/>
    <dgm:cxn modelId="{E9FE99DA-1246-4F34-B756-ED4CA3E23008}" type="presParOf" srcId="{7164ADFD-0A2E-4C74-88FA-C31B5EBDE113}" destId="{BC87BB47-1A4C-4F41-88C6-10BBA02917EB}" srcOrd="2" destOrd="0" presId="urn:microsoft.com/office/officeart/2018/2/layout/IconVerticalSolidList"/>
    <dgm:cxn modelId="{4D5EA800-2697-49B3-A64A-E2D1AC321A6B}" type="presParOf" srcId="{7164ADFD-0A2E-4C74-88FA-C31B5EBDE113}" destId="{B93FD6B9-9948-472E-A4AD-A470744AAE98}" srcOrd="3" destOrd="0" presId="urn:microsoft.com/office/officeart/2018/2/layout/IconVerticalSolidList"/>
    <dgm:cxn modelId="{3B76F32C-C867-4EF9-BFED-1DD7F0D65A92}" type="presParOf" srcId="{AAE19232-A2D2-4916-A9F4-FCE0855E8611}" destId="{9C6FEBB2-7A05-4E63-9C28-0073AA757A95}" srcOrd="3" destOrd="0" presId="urn:microsoft.com/office/officeart/2018/2/layout/IconVerticalSolidList"/>
    <dgm:cxn modelId="{59AD6E98-8AAE-454D-AE2B-D873D8D90373}" type="presParOf" srcId="{AAE19232-A2D2-4916-A9F4-FCE0855E8611}" destId="{C2371173-68AA-4445-B55E-4B0334DE5F69}" srcOrd="4" destOrd="0" presId="urn:microsoft.com/office/officeart/2018/2/layout/IconVerticalSolidList"/>
    <dgm:cxn modelId="{AF2FF70E-88AF-4A1B-B5A8-3C02DD79B50F}" type="presParOf" srcId="{C2371173-68AA-4445-B55E-4B0334DE5F69}" destId="{19A27C17-BA6C-4DA7-AE7C-108E1B07EBC2}" srcOrd="0" destOrd="0" presId="urn:microsoft.com/office/officeart/2018/2/layout/IconVerticalSolidList"/>
    <dgm:cxn modelId="{2FF017DC-1060-4C31-B5B3-611CF1DE00F0}" type="presParOf" srcId="{C2371173-68AA-4445-B55E-4B0334DE5F69}" destId="{C0B95C56-6185-4172-A0FC-F7DF631D09C3}" srcOrd="1" destOrd="0" presId="urn:microsoft.com/office/officeart/2018/2/layout/IconVerticalSolidList"/>
    <dgm:cxn modelId="{47642C18-CB66-45B0-AE10-9340502B6DA2}" type="presParOf" srcId="{C2371173-68AA-4445-B55E-4B0334DE5F69}" destId="{535D610A-8A98-4651-B204-1BA3EB202847}" srcOrd="2" destOrd="0" presId="urn:microsoft.com/office/officeart/2018/2/layout/IconVerticalSolidList"/>
    <dgm:cxn modelId="{6973C449-0C17-46CB-8963-C07EA8563B3B}" type="presParOf" srcId="{C2371173-68AA-4445-B55E-4B0334DE5F69}" destId="{520D0FF6-F4F6-4631-AF7A-1EF066B7C5B4}" srcOrd="3" destOrd="0" presId="urn:microsoft.com/office/officeart/2018/2/layout/IconVerticalSolidList"/>
    <dgm:cxn modelId="{83F017C8-17F8-4010-AF70-59C1DF2C73B1}" type="presParOf" srcId="{AAE19232-A2D2-4916-A9F4-FCE0855E8611}" destId="{84113157-EF30-481E-8C04-B6AA188D55FC}" srcOrd="5" destOrd="0" presId="urn:microsoft.com/office/officeart/2018/2/layout/IconVerticalSolidList"/>
    <dgm:cxn modelId="{5FBDEE50-31F2-461E-AE61-AB126787AB9F}" type="presParOf" srcId="{AAE19232-A2D2-4916-A9F4-FCE0855E8611}" destId="{154EDEAC-BC52-44DF-8F2F-D0CC26020013}" srcOrd="6" destOrd="0" presId="urn:microsoft.com/office/officeart/2018/2/layout/IconVerticalSolidList"/>
    <dgm:cxn modelId="{607F2407-CE39-4D92-BEF7-63339A32B38C}" type="presParOf" srcId="{154EDEAC-BC52-44DF-8F2F-D0CC26020013}" destId="{345B6BA0-ECB8-42D3-9412-14CCAAA43EC8}" srcOrd="0" destOrd="0" presId="urn:microsoft.com/office/officeart/2018/2/layout/IconVerticalSolidList"/>
    <dgm:cxn modelId="{6989C4A6-D73C-42DE-AF8F-F57CEDB12B9F}" type="presParOf" srcId="{154EDEAC-BC52-44DF-8F2F-D0CC26020013}" destId="{596CF499-45EB-461A-9382-749A8043CCD6}" srcOrd="1" destOrd="0" presId="urn:microsoft.com/office/officeart/2018/2/layout/IconVerticalSolidList"/>
    <dgm:cxn modelId="{C0DDD4EF-1AD1-4F4C-BF0B-E9E27E551D09}" type="presParOf" srcId="{154EDEAC-BC52-44DF-8F2F-D0CC26020013}" destId="{E2D2DAFC-F780-477C-B64C-CDD154829AE2}" srcOrd="2" destOrd="0" presId="urn:microsoft.com/office/officeart/2018/2/layout/IconVerticalSolidList"/>
    <dgm:cxn modelId="{EC4349F3-10F6-4B80-9629-6BBA3EDB4528}" type="presParOf" srcId="{154EDEAC-BC52-44DF-8F2F-D0CC26020013}" destId="{821B7805-BFE6-4473-839C-FC7BA6DF6F73}" srcOrd="3" destOrd="0" presId="urn:microsoft.com/office/officeart/2018/2/layout/IconVerticalSolidList"/>
    <dgm:cxn modelId="{312EC2E9-54E8-4C7E-9E81-83E28A1BD498}" type="presParOf" srcId="{AAE19232-A2D2-4916-A9F4-FCE0855E8611}" destId="{202A3CF7-4175-4088-AFC3-0605D1BA12F4}" srcOrd="7" destOrd="0" presId="urn:microsoft.com/office/officeart/2018/2/layout/IconVerticalSolidList"/>
    <dgm:cxn modelId="{F151A66E-D178-41A0-A8C2-85A910E59D70}" type="presParOf" srcId="{AAE19232-A2D2-4916-A9F4-FCE0855E8611}" destId="{F9439954-EA9B-422B-A481-D492AD66FEEB}" srcOrd="8" destOrd="0" presId="urn:microsoft.com/office/officeart/2018/2/layout/IconVerticalSolidList"/>
    <dgm:cxn modelId="{E014AD72-9CA6-4A14-B64B-C418CE957183}" type="presParOf" srcId="{F9439954-EA9B-422B-A481-D492AD66FEEB}" destId="{B1E013E2-4AB2-4582-8336-6FC0D6544303}" srcOrd="0" destOrd="0" presId="urn:microsoft.com/office/officeart/2018/2/layout/IconVerticalSolidList"/>
    <dgm:cxn modelId="{E4A2951F-1C98-471E-AC20-E2F0213FF971}" type="presParOf" srcId="{F9439954-EA9B-422B-A481-D492AD66FEEB}" destId="{73753E29-E7B1-40C1-B02E-54AC03D7B18C}" srcOrd="1" destOrd="0" presId="urn:microsoft.com/office/officeart/2018/2/layout/IconVerticalSolidList"/>
    <dgm:cxn modelId="{555F01E9-84C4-4D38-9F05-8BA67A7E0D82}" type="presParOf" srcId="{F9439954-EA9B-422B-A481-D492AD66FEEB}" destId="{12C2D1EE-5B02-4F10-8F78-7DD9DE8AB855}" srcOrd="2" destOrd="0" presId="urn:microsoft.com/office/officeart/2018/2/layout/IconVerticalSolidList"/>
    <dgm:cxn modelId="{1E995649-4C4C-4653-88FE-A19365DF7907}" type="presParOf" srcId="{F9439954-EA9B-422B-A481-D492AD66FEEB}" destId="{A081783B-3507-462E-8D87-6EF35352FB97}" srcOrd="3" destOrd="0" presId="urn:microsoft.com/office/officeart/2018/2/layout/IconVerticalSolidList"/>
    <dgm:cxn modelId="{BFDC99B4-3A34-49C3-BB24-5332ADBAF242}" type="presParOf" srcId="{AAE19232-A2D2-4916-A9F4-FCE0855E8611}" destId="{5B62A0CA-C04C-44EB-9532-BB67B94A5F0B}" srcOrd="9" destOrd="0" presId="urn:microsoft.com/office/officeart/2018/2/layout/IconVerticalSolidList"/>
    <dgm:cxn modelId="{E4AF482B-38DC-413C-BF58-F8A27CDC41BB}" type="presParOf" srcId="{AAE19232-A2D2-4916-A9F4-FCE0855E8611}" destId="{D1198007-8233-4B30-9955-7D4A925D32EB}" srcOrd="10" destOrd="0" presId="urn:microsoft.com/office/officeart/2018/2/layout/IconVerticalSolidList"/>
    <dgm:cxn modelId="{0F7D3D9C-5D16-4DDC-BB44-CB2B53B0AF82}" type="presParOf" srcId="{D1198007-8233-4B30-9955-7D4A925D32EB}" destId="{035BB6CE-17FB-49FF-A823-664EE904A9F2}" srcOrd="0" destOrd="0" presId="urn:microsoft.com/office/officeart/2018/2/layout/IconVerticalSolidList"/>
    <dgm:cxn modelId="{B74C42BB-B225-4C45-9430-96607A3A06CF}" type="presParOf" srcId="{D1198007-8233-4B30-9955-7D4A925D32EB}" destId="{306A0903-7289-47E5-90A7-8E652267EA0B}" srcOrd="1" destOrd="0" presId="urn:microsoft.com/office/officeart/2018/2/layout/IconVerticalSolidList"/>
    <dgm:cxn modelId="{0F00135A-5D0C-419F-9B75-DEE7DBBB70CE}" type="presParOf" srcId="{D1198007-8233-4B30-9955-7D4A925D32EB}" destId="{F6B07566-470C-44D3-9F2F-42F3EC23467B}" srcOrd="2" destOrd="0" presId="urn:microsoft.com/office/officeart/2018/2/layout/IconVerticalSolidList"/>
    <dgm:cxn modelId="{C6ABCAAD-1D9B-4D21-8284-C548A9579ED3}" type="presParOf" srcId="{D1198007-8233-4B30-9955-7D4A925D32EB}" destId="{F394DDB4-080B-4F8E-8387-62EE47EB8E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64418-C473-44AE-AD6E-786D65257F6D}">
      <dsp:nvSpPr>
        <dsp:cNvPr id="0" name=""/>
        <dsp:cNvSpPr/>
      </dsp:nvSpPr>
      <dsp:spPr>
        <a:xfrm>
          <a:off x="0" y="1272"/>
          <a:ext cx="4716379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myNTU.com</a:t>
          </a:r>
          <a:endParaRPr lang="zh-TW" altLang="en-US" sz="2700" kern="1200" dirty="0"/>
        </a:p>
      </dsp:txBody>
      <dsp:txXfrm>
        <a:off x="31613" y="32885"/>
        <a:ext cx="4653153" cy="584369"/>
      </dsp:txXfrm>
    </dsp:sp>
    <dsp:sp modelId="{72A70C19-7293-4839-849F-8D305E956F9B}">
      <dsp:nvSpPr>
        <dsp:cNvPr id="0" name=""/>
        <dsp:cNvSpPr/>
      </dsp:nvSpPr>
      <dsp:spPr>
        <a:xfrm>
          <a:off x="0" y="648867"/>
          <a:ext cx="471637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100" kern="1200" dirty="0" err="1"/>
            <a:t>pw:xxxx</a:t>
          </a:r>
          <a:endParaRPr lang="zh-TW" altLang="en-US" sz="2100" kern="1200" dirty="0"/>
        </a:p>
      </dsp:txBody>
      <dsp:txXfrm>
        <a:off x="0" y="648867"/>
        <a:ext cx="4716379" cy="447120"/>
      </dsp:txXfrm>
    </dsp:sp>
    <dsp:sp modelId="{F0822A98-2853-4563-84F8-A341152C75EB}">
      <dsp:nvSpPr>
        <dsp:cNvPr id="0" name=""/>
        <dsp:cNvSpPr/>
      </dsp:nvSpPr>
      <dsp:spPr>
        <a:xfrm>
          <a:off x="0" y="1095987"/>
          <a:ext cx="4716379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Google.com</a:t>
          </a:r>
          <a:endParaRPr lang="zh-TW" altLang="en-US" sz="2700" kern="1200" dirty="0"/>
        </a:p>
      </dsp:txBody>
      <dsp:txXfrm>
        <a:off x="31613" y="1127600"/>
        <a:ext cx="4653153" cy="584369"/>
      </dsp:txXfrm>
    </dsp:sp>
    <dsp:sp modelId="{C9348068-75C5-47D3-BCEA-28470B5BE5C2}">
      <dsp:nvSpPr>
        <dsp:cNvPr id="0" name=""/>
        <dsp:cNvSpPr/>
      </dsp:nvSpPr>
      <dsp:spPr>
        <a:xfrm>
          <a:off x="0" y="1743582"/>
          <a:ext cx="471637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100" kern="1200" dirty="0" err="1"/>
            <a:t>pw:xxxx</a:t>
          </a:r>
          <a:endParaRPr lang="zh-TW" altLang="en-US" sz="2100" kern="1200" dirty="0"/>
        </a:p>
      </dsp:txBody>
      <dsp:txXfrm>
        <a:off x="0" y="1743582"/>
        <a:ext cx="4716379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2C002-5315-460E-A741-1C6D5C7DD392}">
      <dsp:nvSpPr>
        <dsp:cNvPr id="0" name=""/>
        <dsp:cNvSpPr/>
      </dsp:nvSpPr>
      <dsp:spPr>
        <a:xfrm>
          <a:off x="0" y="4572"/>
          <a:ext cx="6945085" cy="7523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655C0-CD72-407D-AD2D-01E442BBCF6F}">
      <dsp:nvSpPr>
        <dsp:cNvPr id="0" name=""/>
        <dsp:cNvSpPr/>
      </dsp:nvSpPr>
      <dsp:spPr>
        <a:xfrm>
          <a:off x="227600" y="173861"/>
          <a:ext cx="414223" cy="413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0731-CDC7-42E6-A7BB-8B54E196DC8A}">
      <dsp:nvSpPr>
        <dsp:cNvPr id="0" name=""/>
        <dsp:cNvSpPr/>
      </dsp:nvSpPr>
      <dsp:spPr>
        <a:xfrm>
          <a:off x="869423" y="4572"/>
          <a:ext cx="6062271" cy="7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" tIns="82117" rIns="82117" bIns="821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Microsoft JhengHei"/>
              <a:ea typeface="Microsoft JhengHei"/>
            </a:rPr>
            <a:t>Able to offline brute-force WP, but not SP. (MP stated in assumption)</a:t>
          </a:r>
          <a:endParaRPr lang="en-US" sz="1400" b="1" i="0" u="none" strike="noStrike" kern="1200" cap="none" baseline="0" noProof="0">
            <a:solidFill>
              <a:srgbClr val="010000"/>
            </a:solidFill>
            <a:latin typeface="Microsoft JhengHei"/>
            <a:ea typeface="Microsoft JhengHei"/>
          </a:endParaRPr>
        </a:p>
      </dsp:txBody>
      <dsp:txXfrm>
        <a:off x="869423" y="4572"/>
        <a:ext cx="6062271" cy="775910"/>
      </dsp:txXfrm>
    </dsp:sp>
    <dsp:sp modelId="{BAB3824A-1850-4F0F-A7E6-70BCBC6B09A4}">
      <dsp:nvSpPr>
        <dsp:cNvPr id="0" name=""/>
        <dsp:cNvSpPr/>
      </dsp:nvSpPr>
      <dsp:spPr>
        <a:xfrm>
          <a:off x="0" y="974459"/>
          <a:ext cx="6945085" cy="7523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6073E-0727-4FA2-B199-A1D07ADDCB22}">
      <dsp:nvSpPr>
        <dsp:cNvPr id="0" name=""/>
        <dsp:cNvSpPr/>
      </dsp:nvSpPr>
      <dsp:spPr>
        <a:xfrm>
          <a:off x="227600" y="1143749"/>
          <a:ext cx="414223" cy="413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FD6B9-9948-472E-A4AD-A470744AAE98}">
      <dsp:nvSpPr>
        <dsp:cNvPr id="0" name=""/>
        <dsp:cNvSpPr/>
      </dsp:nvSpPr>
      <dsp:spPr>
        <a:xfrm>
          <a:off x="869423" y="974459"/>
          <a:ext cx="6062271" cy="7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" tIns="82117" rIns="82117" bIns="821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Microsoft JhengHei"/>
              <a:ea typeface="Microsoft JhengHei"/>
            </a:rPr>
            <a:t>May have user to interact with his website.</a:t>
          </a:r>
        </a:p>
      </dsp:txBody>
      <dsp:txXfrm>
        <a:off x="869423" y="974459"/>
        <a:ext cx="6062271" cy="775910"/>
      </dsp:txXfrm>
    </dsp:sp>
    <dsp:sp modelId="{19A27C17-BA6C-4DA7-AE7C-108E1B07EBC2}">
      <dsp:nvSpPr>
        <dsp:cNvPr id="0" name=""/>
        <dsp:cNvSpPr/>
      </dsp:nvSpPr>
      <dsp:spPr>
        <a:xfrm>
          <a:off x="0" y="1944347"/>
          <a:ext cx="6945085" cy="7523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95C56-6185-4172-A0FC-F7DF631D09C3}">
      <dsp:nvSpPr>
        <dsp:cNvPr id="0" name=""/>
        <dsp:cNvSpPr/>
      </dsp:nvSpPr>
      <dsp:spPr>
        <a:xfrm>
          <a:off x="227600" y="2113636"/>
          <a:ext cx="414223" cy="413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D0FF6-F4F6-4631-AF7A-1EF066B7C5B4}">
      <dsp:nvSpPr>
        <dsp:cNvPr id="0" name=""/>
        <dsp:cNvSpPr/>
      </dsp:nvSpPr>
      <dsp:spPr>
        <a:xfrm>
          <a:off x="882813" y="2084802"/>
          <a:ext cx="6062271" cy="7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" tIns="82117" rIns="82117" bIns="821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icrosoft JhengHei"/>
              <a:ea typeface="Microsoft JhengHei"/>
            </a:rPr>
            <a:t>May temporarily install malware in user‘s device.</a:t>
          </a:r>
          <a:br>
            <a:rPr lang="en-US" sz="1400" b="1" kern="1200" dirty="0">
              <a:latin typeface="Microsoft JhengHei"/>
              <a:ea typeface="Microsoft JhengHei"/>
            </a:rPr>
          </a:br>
          <a:endParaRPr lang="en-US" sz="1400" b="1" kern="1200" dirty="0">
            <a:latin typeface="Microsoft JhengHei"/>
            <a:ea typeface="Microsoft JhengHei"/>
          </a:endParaRPr>
        </a:p>
      </dsp:txBody>
      <dsp:txXfrm>
        <a:off x="882813" y="2084802"/>
        <a:ext cx="6062271" cy="775910"/>
      </dsp:txXfrm>
    </dsp:sp>
    <dsp:sp modelId="{345B6BA0-ECB8-42D3-9412-14CCAAA43EC8}">
      <dsp:nvSpPr>
        <dsp:cNvPr id="0" name=""/>
        <dsp:cNvSpPr/>
      </dsp:nvSpPr>
      <dsp:spPr>
        <a:xfrm>
          <a:off x="0" y="3058108"/>
          <a:ext cx="6945085" cy="7523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CF499-45EB-461A-9382-749A8043CCD6}">
      <dsp:nvSpPr>
        <dsp:cNvPr id="0" name=""/>
        <dsp:cNvSpPr/>
      </dsp:nvSpPr>
      <dsp:spPr>
        <a:xfrm rot="5400000">
          <a:off x="-202" y="3390449"/>
          <a:ext cx="414223" cy="4138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B7805-BFE6-4473-839C-FC7BA6DF6F73}">
      <dsp:nvSpPr>
        <dsp:cNvPr id="0" name=""/>
        <dsp:cNvSpPr/>
      </dsp:nvSpPr>
      <dsp:spPr>
        <a:xfrm>
          <a:off x="152802" y="2863940"/>
          <a:ext cx="6062271" cy="7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" tIns="82117" rIns="82117" bIns="821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icrosoft JhengHei"/>
              <a:ea typeface="Microsoft JhengHei"/>
            </a:rPr>
            <a:t>We further discuss the case where the adversary :</a:t>
          </a:r>
        </a:p>
      </dsp:txBody>
      <dsp:txXfrm>
        <a:off x="152802" y="2863940"/>
        <a:ext cx="6062271" cy="775910"/>
      </dsp:txXfrm>
    </dsp:sp>
    <dsp:sp modelId="{B1E013E2-4AB2-4582-8336-6FC0D6544303}">
      <dsp:nvSpPr>
        <dsp:cNvPr id="0" name=""/>
        <dsp:cNvSpPr/>
      </dsp:nvSpPr>
      <dsp:spPr>
        <a:xfrm>
          <a:off x="0" y="3884122"/>
          <a:ext cx="6945085" cy="7523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53E29-E7B1-40C1-B02E-54AC03D7B18C}">
      <dsp:nvSpPr>
        <dsp:cNvPr id="0" name=""/>
        <dsp:cNvSpPr/>
      </dsp:nvSpPr>
      <dsp:spPr>
        <a:xfrm>
          <a:off x="227600" y="4053411"/>
          <a:ext cx="414223" cy="413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783B-3507-462E-8D87-6EF35352FB97}">
      <dsp:nvSpPr>
        <dsp:cNvPr id="0" name=""/>
        <dsp:cNvSpPr/>
      </dsp:nvSpPr>
      <dsp:spPr>
        <a:xfrm>
          <a:off x="869423" y="3884122"/>
          <a:ext cx="6062271" cy="7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" tIns="82117" rIns="82117" bIns="821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Microsoft JhengHei"/>
              <a:ea typeface="Microsoft JhengHei"/>
            </a:rPr>
            <a:t>Gets the MP of the user.</a:t>
          </a:r>
        </a:p>
      </dsp:txBody>
      <dsp:txXfrm>
        <a:off x="869423" y="3884122"/>
        <a:ext cx="6062271" cy="775910"/>
      </dsp:txXfrm>
    </dsp:sp>
    <dsp:sp modelId="{035BB6CE-17FB-49FF-A823-664EE904A9F2}">
      <dsp:nvSpPr>
        <dsp:cNvPr id="0" name=""/>
        <dsp:cNvSpPr/>
      </dsp:nvSpPr>
      <dsp:spPr>
        <a:xfrm>
          <a:off x="0" y="4854009"/>
          <a:ext cx="6945085" cy="7523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A0903-7289-47E5-90A7-8E652267EA0B}">
      <dsp:nvSpPr>
        <dsp:cNvPr id="0" name=""/>
        <dsp:cNvSpPr/>
      </dsp:nvSpPr>
      <dsp:spPr>
        <a:xfrm>
          <a:off x="227600" y="5023299"/>
          <a:ext cx="414223" cy="413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4DDB4-080B-4F8E-8387-62EE47EB8E8B}">
      <dsp:nvSpPr>
        <dsp:cNvPr id="0" name=""/>
        <dsp:cNvSpPr/>
      </dsp:nvSpPr>
      <dsp:spPr>
        <a:xfrm>
          <a:off x="869423" y="4854009"/>
          <a:ext cx="6062271" cy="7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" tIns="82117" rIns="82117" bIns="821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icrosoft JhengHei"/>
              <a:ea typeface="Microsoft JhengHei"/>
            </a:rPr>
            <a:t>Gets the data stored in the user</a:t>
          </a:r>
          <a:r>
            <a:rPr lang="en-US" altLang="zh-TW" sz="1400" b="1" kern="1200" dirty="0">
              <a:latin typeface="Microsoft JhengHei"/>
              <a:ea typeface="Microsoft JhengHei"/>
            </a:rPr>
            <a:t>’</a:t>
          </a:r>
          <a:r>
            <a:rPr lang="en-US" sz="1400" b="1" kern="1200" dirty="0">
              <a:latin typeface="Microsoft JhengHei"/>
              <a:ea typeface="Microsoft JhengHei"/>
            </a:rPr>
            <a:t>s PM.</a:t>
          </a:r>
        </a:p>
      </dsp:txBody>
      <dsp:txXfrm>
        <a:off x="869423" y="4854009"/>
        <a:ext cx="6062271" cy="77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1T02:40:25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15663 11324 0 0 0,'0'29'0'0'0,"0"-29"0"0"0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2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50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8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7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17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8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6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2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0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0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dl.acm.org/doi/pdf/10.1145/1653662.165373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ronline.com/news/password-manager-securit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cbronline.com/news/password-manager-securit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rypto.stanford.edu/~dabo/pubs/papers/pwdmgrBrowser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ymond.cc/blog/how-to-beat-keyloggers-to-protect-your-identit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nford.edu/~dabo/pubs/papers/pwdmgrBrowser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d.me/papers/pwdmgr-usenix14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cbronline.com/news/password-manager-securit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ymond.cc/blog/how-to-beat-keyloggers-to-protect-your-identity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nford.edu/~dabo/pubs/papers/pwdmgrBrowser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6FAD-2F54-49D0-9966-9FB3A90F9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微軟正黑體"/>
              </a:rPr>
              <a:t>CNS Group 5 </a:t>
            </a:r>
            <a:endParaRPr lang="zh-TW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90D03C-4D91-44D6-8D56-1BFEC352F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64177"/>
              </p:ext>
            </p:extLst>
          </p:nvPr>
        </p:nvGraphicFramePr>
        <p:xfrm>
          <a:off x="635000" y="3227916"/>
          <a:ext cx="5829682" cy="2651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74333">
                  <a:extLst>
                    <a:ext uri="{9D8B030D-6E8A-4147-A177-3AD203B41FA5}">
                      <a16:colId xmlns:a16="http://schemas.microsoft.com/office/drawing/2014/main" val="1052181331"/>
                    </a:ext>
                  </a:extLst>
                </a:gridCol>
                <a:gridCol w="3755349">
                  <a:extLst>
                    <a:ext uri="{9D8B030D-6E8A-4147-A177-3AD203B41FA5}">
                      <a16:colId xmlns:a16="http://schemas.microsoft.com/office/drawing/2014/main" val="1150913802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b="0" u="none" strike="noStrike" noProof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altLang="en-US" sz="2400" b="0" u="none" strike="noStrike" noProof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54385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b="0" u="none" strike="noStrike" noProof="0"/>
                    </a:p>
                    <a:p>
                      <a:pPr lvl="0">
                        <a:buNone/>
                      </a:pPr>
                      <a:r>
                        <a:rPr lang="en-US" sz="2400" b="0" u="none" strike="noStrike" noProof="0"/>
                        <a:t>- B06902023</a:t>
                      </a:r>
                      <a:endParaRPr lang="en-US" sz="2400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altLang="en-US" sz="2400" b="0" u="none" strike="noStrike" noProof="0">
                        <a:latin typeface="Microsoft JhengHei"/>
                        <a:ea typeface="Microsoft JhengHei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2400" b="0" u="none" strike="noStrike" noProof="0">
                          <a:latin typeface="Microsoft JhengHei"/>
                          <a:ea typeface="Microsoft JhengHei"/>
                        </a:rPr>
                        <a:t>林恩廷</a:t>
                      </a:r>
                      <a:endParaRPr lang="en-US" altLang="zh-TW" sz="2400" b="0">
                        <a:latin typeface="Microsoft JhengHei"/>
                        <a:ea typeface="Microsoft JhengHe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21549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/>
                        <a:t>- B07902005</a:t>
                      </a:r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u="none" strike="noStrike" noProof="0">
                          <a:latin typeface="Microsoft JhengHei"/>
                          <a:ea typeface="Microsoft JhengHei"/>
                        </a:rPr>
                        <a:t>劉冠鴻</a:t>
                      </a:r>
                      <a:endParaRPr lang="en-US" altLang="zh-TW" sz="2400" u="none" strike="noStrike" noProof="0">
                        <a:latin typeface="Microsoft JhengHei"/>
                        <a:ea typeface="Microsoft JhengHe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4167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/>
                        <a:t>- B07902113</a:t>
                      </a:r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u="none" strike="noStrike" noProof="0">
                          <a:latin typeface="Microsoft JhengHei"/>
                          <a:ea typeface="Microsoft JhengHei"/>
                        </a:rPr>
                        <a:t>陳品鈞</a:t>
                      </a:r>
                      <a:endParaRPr lang="en-US" altLang="zh-TW" sz="2400" u="none" strike="noStrike" noProof="0">
                        <a:latin typeface="Microsoft JhengHei"/>
                        <a:ea typeface="Microsoft JhengHe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68198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/>
                        <a:t>- B07902127</a:t>
                      </a:r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u="none" strike="noStrike" noProof="0">
                          <a:latin typeface="Microsoft JhengHei"/>
                          <a:ea typeface="Microsoft JhengHei"/>
                        </a:rPr>
                        <a:t>羅義鈞</a:t>
                      </a:r>
                      <a:endParaRPr lang="en-US" altLang="zh-TW">
                        <a:latin typeface="Microsoft JhengHei"/>
                        <a:ea typeface="Microsoft JhengHe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5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8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32269-894A-4191-BD7E-1B347856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POTENTIAL RISK</a:t>
            </a:r>
            <a:endParaRPr lang="zh-TW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5522431-1760-415F-A938-FBC69AE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44" y="1731071"/>
            <a:ext cx="8532887" cy="4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87CC6F-4373-423B-88B8-22FD850E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新細明體"/>
                <a:cs typeface="Calibri Light"/>
              </a:rPr>
              <a:t>All eggs in one basket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ECDAD-5B93-48E7-9457-6F3A0D63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若是 </a:t>
            </a:r>
            <a:r>
              <a:rPr lang="en-US" altLang="zh-TW">
                <a:solidFill>
                  <a:schemeClr val="tx1"/>
                </a:solidFill>
                <a:latin typeface="Microsoft JhengHei"/>
                <a:ea typeface="微軟正黑體"/>
              </a:rPr>
              <a:t>user</a:t>
            </a:r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Microsoft JhengHei"/>
                <a:ea typeface="微軟正黑體"/>
              </a:rPr>
              <a:t>authentication </a:t>
            </a:r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通過，便能</a:t>
            </a:r>
            <a:r>
              <a:rPr lang="en-US" altLang="zh-TW" err="1">
                <a:solidFill>
                  <a:schemeClr val="tx1"/>
                </a:solidFill>
                <a:latin typeface="Microsoft JhengHei"/>
                <a:ea typeface="微軟正黑體"/>
              </a:rPr>
              <a:t>存取</a:t>
            </a:r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所有密碼</a:t>
            </a:r>
            <a:endParaRPr lang="en-US" altLang="zh-TW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zh-TW" altLang="en-US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攻擊</a:t>
            </a:r>
            <a:r>
              <a:rPr lang="en-US" altLang="zh-TW">
                <a:solidFill>
                  <a:schemeClr val="tx1"/>
                </a:solidFill>
                <a:latin typeface="Microsoft JhengHei"/>
                <a:ea typeface="微軟正黑體"/>
              </a:rPr>
              <a:t>PM</a:t>
            </a:r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有高報酬 </a:t>
            </a:r>
            <a:r>
              <a:rPr lang="en-US" altLang="zh-TW">
                <a:solidFill>
                  <a:schemeClr val="tx1"/>
                </a:solidFill>
                <a:latin typeface="Microsoft JhengHei"/>
                <a:ea typeface="微軟正黑體"/>
              </a:rPr>
              <a:t>-</a:t>
            </a:r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Microsoft JhengHei"/>
                <a:ea typeface="微軟正黑體"/>
              </a:rPr>
              <a:t>&gt; </a:t>
            </a:r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</a:rPr>
              <a:t>成為許多新攻擊的目標</a:t>
            </a:r>
            <a:endParaRPr lang="en-US" altLang="zh-TW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en-US" altLang="zh-TW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pPr marL="0" indent="0">
              <a:buNone/>
            </a:pPr>
            <a:endParaRPr lang="en-US" altLang="zh-TW" sz="2400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/>
                </a:solidFill>
                <a:latin typeface="Microsoft JhengHei"/>
                <a:ea typeface="Microsoft JhengHei"/>
              </a:rPr>
              <a:t>我們應該多信任</a:t>
            </a:r>
            <a:r>
              <a:rPr lang="en-US" altLang="zh-TW" sz="2400">
                <a:solidFill>
                  <a:schemeClr val="tx1"/>
                </a:solidFill>
                <a:latin typeface="Microsoft JhengHei"/>
                <a:ea typeface="微軟正黑體"/>
              </a:rPr>
              <a:t>PM?</a:t>
            </a:r>
            <a:r>
              <a:rPr lang="en-US" altLang="zh-TW" sz="2400">
                <a:solidFill>
                  <a:schemeClr val="tx1"/>
                </a:solidFill>
                <a:ea typeface="微軟正黑體"/>
              </a:rPr>
              <a:t> </a:t>
            </a:r>
          </a:p>
        </p:txBody>
      </p:sp>
      <p:pic>
        <p:nvPicPr>
          <p:cNvPr id="4" name="圖片 4" descr="一張含有 桌, 盤, 坐, 食物 的圖片&#10;&#10;描述是以非常高的可信度產生">
            <a:extLst>
              <a:ext uri="{FF2B5EF4-FFF2-40B4-BE49-F238E27FC236}">
                <a16:creationId xmlns:a16="http://schemas.microsoft.com/office/drawing/2014/main" id="{3104B790-BCE5-4899-AB70-77EAB3BE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385" y="621373"/>
            <a:ext cx="3204174" cy="21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1A2C-4A17-4CD8-B147-66C7957A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6909759" cy="15070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ALL EGGS IN ONE BASKET</a:t>
            </a:r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5E08-25B7-4E78-B01B-910BB968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088702" cy="361526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微軟正黑體"/>
              </a:rPr>
              <a:t>那如果我們進行雙重驗證呢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？(t</a:t>
            </a:r>
            <a:r>
              <a:rPr lang="en-US" altLang="zh-TW" dirty="0">
                <a:solidFill>
                  <a:schemeClr val="tx1"/>
                </a:solidFill>
                <a:latin typeface="微軟正黑體"/>
                <a:ea typeface="微軟正黑體"/>
              </a:rPr>
              <a:t>wo factor authentication)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有些攻擊甚至不需要通過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authentication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，僅需利用已在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authenticated mode 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裡的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client</a:t>
            </a:r>
          </a:p>
          <a:p>
            <a:endParaRPr lang="en-US" altLang="zh-TW" dirty="0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將防禦全部集中在一點違背了安全原則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: No single point of failure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endParaRPr lang="zh-TW" altLang="en-US" dirty="0">
              <a:solidFill>
                <a:schemeClr val="tx1"/>
              </a:solidFill>
              <a:latin typeface="Century Gothic" panose="020B0502020202020204"/>
              <a:ea typeface="微軟正黑體" panose="020B0604030504040204" pitchFamily="34" charset="-120"/>
            </a:endParaRPr>
          </a:p>
        </p:txBody>
      </p:sp>
      <p:pic>
        <p:nvPicPr>
          <p:cNvPr id="4" name="圖片 4" descr="一張含有 桌, 盤, 坐, 食物 的圖片&#10;&#10;描述是以非常高的可信度產生">
            <a:extLst>
              <a:ext uri="{FF2B5EF4-FFF2-40B4-BE49-F238E27FC236}">
                <a16:creationId xmlns:a16="http://schemas.microsoft.com/office/drawing/2014/main" id="{5769C41B-C320-41B4-AF80-EB931F18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385" y="621373"/>
            <a:ext cx="3204174" cy="21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1A2C-4A17-4CD8-B147-66C7957A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6909759" cy="1507067"/>
          </a:xfrm>
        </p:spPr>
        <p:txBody>
          <a:bodyPr>
            <a:normAutofit/>
          </a:bodyPr>
          <a:lstStyle/>
          <a:p>
            <a:r>
              <a:rPr lang="en-US" altLang="zh-TW" cap="none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Single point of failure: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br>
              <a:rPr lang="en-US" altLang="zh-TW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是集中管理還是一網打盡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?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5E08-25B7-4E78-B01B-910BB968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55" y="2358797"/>
            <a:ext cx="808870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chemeClr val="tx1"/>
                </a:solidFill>
              </a:rPr>
              <a:t>Your botnet is my botnet: analysis of a botnet takeover:</a:t>
            </a:r>
          </a:p>
          <a:p>
            <a:pPr marL="0" indent="0">
              <a:buNone/>
            </a:pPr>
            <a:endParaRPr lang="en-US" altLang="zh-TW" i="1" dirty="0">
              <a:solidFill>
                <a:schemeClr val="tx1"/>
              </a:solidFill>
              <a:ea typeface="微軟正黑體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“It is also interesting to observe that 38% of the credentials stolen by </a:t>
            </a:r>
            <a:r>
              <a:rPr lang="en-US" altLang="zh-TW" dirty="0" err="1">
                <a:solidFill>
                  <a:schemeClr val="tx1"/>
                </a:solidFill>
              </a:rPr>
              <a:t>Torpig</a:t>
            </a:r>
            <a:r>
              <a:rPr lang="en-US" altLang="zh-TW" dirty="0">
                <a:solidFill>
                  <a:schemeClr val="tx1"/>
                </a:solidFill>
              </a:rPr>
              <a:t>(A malware botnet) were obtained from the password manager of browsers, rather than by intercepting an actual login session.”</a:t>
            </a:r>
          </a:p>
          <a:p>
            <a:endParaRPr lang="en-US" altLang="zh-TW" dirty="0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https://dl.acm.org/doi/pdf/10.1145/1653662.1653738</a:t>
            </a:r>
            <a:endParaRPr lang="en-US" altLang="zh-TW" sz="1800" dirty="0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endParaRPr lang="zh-TW" altLang="en-US" dirty="0">
              <a:solidFill>
                <a:schemeClr val="tx1"/>
              </a:solidFill>
              <a:latin typeface="Century Gothic" panose="020B0502020202020204"/>
              <a:ea typeface="微軟正黑體" panose="020B0604030504040204" pitchFamily="34" charset="-120"/>
            </a:endParaRPr>
          </a:p>
        </p:txBody>
      </p:sp>
      <p:pic>
        <p:nvPicPr>
          <p:cNvPr id="4" name="圖片 4" descr="一張含有 桌, 盤, 坐, 食物 的圖片&#10;&#10;描述是以非常高的可信度產生">
            <a:extLst>
              <a:ext uri="{FF2B5EF4-FFF2-40B4-BE49-F238E27FC236}">
                <a16:creationId xmlns:a16="http://schemas.microsoft.com/office/drawing/2014/main" id="{5769C41B-C320-41B4-AF80-EB931F18F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85" y="621373"/>
            <a:ext cx="3204174" cy="21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77D6760C-BBE6-49F4-A474-CB9C9D4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91" y="3619509"/>
            <a:ext cx="8534400" cy="1507067"/>
          </a:xfrm>
        </p:spPr>
        <p:txBody>
          <a:bodyPr>
            <a:normAutofit/>
          </a:bodyPr>
          <a:lstStyle/>
          <a:p>
            <a:r>
              <a:rPr lang="zh-TW">
                <a:latin typeface="Microsoft JhengHei"/>
                <a:ea typeface="Microsoft JhengHei"/>
                <a:cs typeface="+mj-lt"/>
              </a:rPr>
              <a:t>所以使用PM真</a:t>
            </a:r>
            <a:r>
              <a:rPr lang="zh-TW" altLang="en-US">
                <a:latin typeface="Microsoft JhengHei"/>
                <a:ea typeface="Microsoft JhengHei"/>
                <a:cs typeface="+mj-lt"/>
              </a:rPr>
              <a:t>的</a:t>
            </a:r>
            <a:r>
              <a:rPr lang="zh-TW">
                <a:latin typeface="Microsoft JhengHei"/>
                <a:ea typeface="Microsoft JhengHei"/>
                <a:cs typeface="+mj-lt"/>
              </a:rPr>
              <a:t>安全嗎？</a:t>
            </a:r>
            <a:endParaRPr lang="zh-TW">
              <a:latin typeface="Microsoft JhengHei"/>
              <a:ea typeface="Microsoft JhengHe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6">
            <a:extLst>
              <a:ext uri="{FF2B5EF4-FFF2-40B4-BE49-F238E27FC236}">
                <a16:creationId xmlns:a16="http://schemas.microsoft.com/office/drawing/2014/main" id="{CC426FCB-7E70-4998-936E-D8C30B78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5" y="7490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2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4">
            <a:extLst>
              <a:ext uri="{FF2B5EF4-FFF2-40B4-BE49-F238E27FC236}">
                <a16:creationId xmlns:a16="http://schemas.microsoft.com/office/drawing/2014/main" id="{2C471CF1-F0DA-4AD1-93EF-29F08E39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45" y="783559"/>
            <a:ext cx="6049992" cy="52908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A9BA38-EA6B-44F5-A117-CE0C2341134C}"/>
              </a:ext>
            </a:extLst>
          </p:cNvPr>
          <p:cNvSpPr txBox="1"/>
          <p:nvPr/>
        </p:nvSpPr>
        <p:spPr>
          <a:xfrm>
            <a:off x="2481533" y="6205268"/>
            <a:ext cx="7617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u="sng">
                <a:solidFill>
                  <a:srgbClr val="0D2E46"/>
                </a:solidFill>
                <a:hlinkClick r:id="rId3"/>
              </a:rPr>
              <a:t>https://www.cbronline.com/news/password-manager-security</a:t>
            </a:r>
            <a:r>
              <a:rPr lang="en-US" altLang="zh-TW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1621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77D6760C-BBE6-49F4-A474-CB9C9D4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攻擊手法分析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儲存空間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E7CD991F-0EDB-469B-9637-BE05B430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66" y="1591847"/>
            <a:ext cx="8405004" cy="49399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將PM分為三種狀態：</a:t>
            </a:r>
          </a:p>
          <a:p>
            <a:pPr lvl="1">
              <a:lnSpc>
                <a:spcPct val="90000"/>
              </a:lnSpc>
            </a:pPr>
            <a:r>
              <a:rPr lang="zh-TW" sz="200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not running</a:t>
            </a:r>
            <a:r>
              <a:rPr lang="zh-TW" altLang="en-US" sz="200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 (普遍都是安全的)</a:t>
            </a:r>
          </a:p>
          <a:p>
            <a:pPr lvl="1">
              <a:lnSpc>
                <a:spcPct val="90000"/>
              </a:lnSpc>
            </a:pPr>
            <a:r>
              <a:rPr lang="zh-TW" sz="200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running but locked</a:t>
            </a:r>
            <a:endParaRPr lang="zh-TW" altLang="en-US" sz="2000">
              <a:solidFill>
                <a:schemeClr val="tx1"/>
              </a:solidFill>
              <a:latin typeface="Microsoft JhengHei"/>
              <a:ea typeface="Microsoft JhengHei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zh-TW" sz="200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actively running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zh-TW" altLang="en-US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在後兩種狀態時，小心被PM出賣</a:t>
            </a:r>
            <a:endParaRPr lang="en-US" altLang="zh-TW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altLang="zh-TW" sz="160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1Password曾被發現在這兩種狀態下，特定的操作會將你的master </a:t>
            </a:r>
            <a:r>
              <a:rPr lang="en-US" altLang="zh-TW" sz="160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password以明文的方式放在記憶體中</a:t>
            </a:r>
            <a:endParaRPr lang="en-US" altLang="zh-TW" sz="160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再安全的database也有可能因為bug而被攻破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3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https://www.cbronline.com/news/password-manager-security</a:t>
            </a:r>
            <a:endParaRPr lang="en-US" sz="13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3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B73B0B19-B796-4A02-8CF3-BC20DDFC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40" y="973105"/>
            <a:ext cx="3472542" cy="23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9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F428-57FA-4E25-8A0D-0AEFB34F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攻擊手法分析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利用已認證使用者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A4503-ED2A-4B95-8AD0-AA3A068C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66" y="1345219"/>
            <a:ext cx="8534400" cy="5104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Sweep</a:t>
            </a:r>
            <a:r>
              <a:rPr lang="zh-TW" alt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attacks</a:t>
            </a:r>
            <a:endParaRPr lang="zh-TW" alt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dirty="0">
                <a:solidFill>
                  <a:schemeClr val="tx1"/>
                </a:solidFill>
                <a:ea typeface="新細明體"/>
                <a:cs typeface="Calibri"/>
              </a:rPr>
              <a:t>人是資安最大的漏洞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>
                <a:solidFill>
                  <a:schemeClr val="tx1"/>
                </a:solidFill>
                <a:ea typeface="新細明體"/>
                <a:cs typeface="Calibri"/>
              </a:rPr>
              <a:t>比起手動輸入，一般使用者更傾向於自動帶入複雜的密碼</a:t>
            </a:r>
          </a:p>
          <a:p>
            <a:pPr lvl="1">
              <a:lnSpc>
                <a:spcPct val="90000"/>
              </a:lnSpc>
            </a:pPr>
            <a:r>
              <a:rPr lang="zh-TW" sz="2000" dirty="0">
                <a:solidFill>
                  <a:schemeClr val="tx1"/>
                </a:solidFill>
                <a:ea typeface="+mn-lt"/>
                <a:cs typeface="+mn-lt"/>
              </a:rPr>
              <a:t>iFrame sweep attack,</a:t>
            </a:r>
            <a:r>
              <a:rPr lang="zh-TW" alt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zh-TW" sz="2000" dirty="0">
                <a:solidFill>
                  <a:schemeClr val="tx1"/>
                </a:solidFill>
                <a:ea typeface="+mn-lt"/>
                <a:cs typeface="+mn-lt"/>
              </a:rPr>
              <a:t>Window sweep attack,</a:t>
            </a:r>
            <a:r>
              <a:rPr lang="zh-TW" alt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zh-TW" sz="2000" dirty="0">
                <a:solidFill>
                  <a:schemeClr val="tx1"/>
                </a:solidFill>
                <a:ea typeface="+mn-lt"/>
                <a:cs typeface="+mn-lt"/>
              </a:rPr>
              <a:t>Redirect sweep attack, </a:t>
            </a:r>
            <a:r>
              <a:rPr lang="en-US" altLang="zh-TW" sz="2000" dirty="0">
                <a:solidFill>
                  <a:schemeClr val="tx1"/>
                </a:solidFill>
                <a:ea typeface="+mn-lt"/>
                <a:cs typeface="+mn-lt"/>
              </a:rPr>
              <a:t>...</a:t>
            </a:r>
            <a:endParaRPr lang="zh-TW" alt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2000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pic>
        <p:nvPicPr>
          <p:cNvPr id="5" name="Picture 5" descr="A close up of a street&#10;&#10;Description generated with high confidence">
            <a:extLst>
              <a:ext uri="{FF2B5EF4-FFF2-40B4-BE49-F238E27FC236}">
                <a16:creationId xmlns:a16="http://schemas.microsoft.com/office/drawing/2014/main" id="{4BD074C6-C38C-4E6B-85E7-7A6DD1DE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09" y="547778"/>
            <a:ext cx="2326257" cy="23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1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F428-57FA-4E25-8A0D-0AEFB34F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攻擊手法分析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A4503-ED2A-4B95-8AD0-AA3A068C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9" y="1834049"/>
            <a:ext cx="8534400" cy="5104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chemeClr val="tx1"/>
                </a:solidFill>
                <a:ea typeface="+mn-lt"/>
                <a:cs typeface="+mn-lt"/>
              </a:rPr>
              <a:t>Sweep</a:t>
            </a:r>
            <a:r>
              <a:rPr lang="zh-TW" alt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zh-TW">
                <a:solidFill>
                  <a:schemeClr val="tx1"/>
                </a:solidFill>
                <a:ea typeface="+mn-lt"/>
                <a:cs typeface="+mn-lt"/>
              </a:rPr>
              <a:t>attacks</a:t>
            </a:r>
            <a:endParaRPr lang="zh-TW" altLang="en-US">
              <a:solidFill>
                <a:schemeClr val="tx1"/>
              </a:solidFill>
              <a:ea typeface="+mn-lt"/>
              <a:cs typeface="+mn-lt"/>
            </a:endParaRP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zh-TW" altLang="en-US" sz="2000">
                <a:solidFill>
                  <a:schemeClr val="tx1"/>
                </a:solidFill>
                <a:ea typeface="新細明體"/>
                <a:cs typeface="Calibri"/>
              </a:rPr>
              <a:t>Attacker 找到有漏洞/不安全的網站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zh-TW" altLang="en-US" sz="2000">
                <a:solidFill>
                  <a:schemeClr val="tx1"/>
                </a:solidFill>
                <a:ea typeface="新細明體"/>
                <a:cs typeface="Calibri"/>
              </a:rPr>
              <a:t>Inject 網站原始碼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zh-TW" altLang="en-US" sz="2000">
                <a:solidFill>
                  <a:schemeClr val="tx1"/>
                </a:solidFill>
                <a:ea typeface="新細明體"/>
                <a:cs typeface="Calibri"/>
              </a:rPr>
              <a:t>一旦密碼被自動帶入，惡意程式碼便可以將密碼回傳給 attacker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endParaRPr lang="zh-TW" altLang="en-US" sz="2000">
              <a:solidFill>
                <a:schemeClr val="tx1"/>
              </a:solidFill>
              <a:ea typeface="新細明體"/>
              <a:cs typeface="Calibri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2000">
                <a:solidFill>
                  <a:schemeClr val="tx1"/>
                </a:solidFill>
                <a:ea typeface="新細明體"/>
                <a:cs typeface="Calibri"/>
              </a:rPr>
              <a:t>找到一個有漏洞的網站其實沒有想像中困難！</a:t>
            </a:r>
          </a:p>
          <a:p>
            <a:pPr marL="914400" lvl="1" indent="-457200">
              <a:lnSpc>
                <a:spcPct val="90000"/>
              </a:lnSpc>
            </a:pPr>
            <a:r>
              <a:rPr lang="zh-TW" altLang="en-US" sz="2000">
                <a:solidFill>
                  <a:schemeClr val="tx1"/>
                </a:solidFill>
                <a:ea typeface="新細明體"/>
                <a:cs typeface="Calibri"/>
              </a:rPr>
              <a:t>Wifi熱點經常在登入時將使用者自動導向登入網站，然而使用者並不會知道這些public的網站是否已被污染，甚至本身可能就是惡意的網站</a:t>
            </a:r>
          </a:p>
          <a:p>
            <a:pPr marL="914400" lvl="1" indent="-457200">
              <a:lnSpc>
                <a:spcPct val="90000"/>
              </a:lnSpc>
            </a:pPr>
            <a:r>
              <a:rPr lang="zh-TW" sz="2000">
                <a:solidFill>
                  <a:schemeClr val="tx1"/>
                </a:solidFill>
                <a:ea typeface="+mn-lt"/>
                <a:cs typeface="+mn-lt"/>
              </a:rPr>
              <a:t>HTTP / </a:t>
            </a:r>
            <a:r>
              <a:rPr lang="en-US" altLang="zh-TW" sz="2000">
                <a:solidFill>
                  <a:schemeClr val="tx1"/>
                </a:solidFill>
                <a:ea typeface="+mn-lt"/>
                <a:cs typeface="+mn-lt"/>
              </a:rPr>
              <a:t>XSS</a:t>
            </a:r>
            <a:r>
              <a:rPr lang="zh-TW" alt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zh-TW" sz="2000">
                <a:solidFill>
                  <a:schemeClr val="tx1"/>
                </a:solidFill>
                <a:ea typeface="+mn-lt"/>
                <a:cs typeface="+mn-lt"/>
              </a:rPr>
              <a:t>Injection / …</a:t>
            </a:r>
            <a:endParaRPr lang="zh-TW" altLang="en-US" sz="2000">
              <a:solidFill>
                <a:schemeClr val="tx1"/>
              </a:solidFill>
              <a:ea typeface="新細明體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>
                <a:solidFill>
                  <a:schemeClr val="tx1"/>
                </a:solidFill>
                <a:ea typeface="+mn-lt"/>
                <a:cs typeface="+mn-lt"/>
                <a:hlinkClick r:id="rId2"/>
              </a:rPr>
              <a:t>https://crypto.stanford.edu/~dabo/pubs/papers/pwdmgrBrowser.pdf</a:t>
            </a:r>
            <a:endParaRPr lang="en-US" sz="900">
              <a:solidFill>
                <a:schemeClr val="tx1"/>
              </a:solidFill>
              <a:cs typeface="Calibri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900">
              <a:solidFill>
                <a:schemeClr val="tx1"/>
              </a:solidFill>
              <a:ea typeface="新細明體"/>
              <a:cs typeface="Calibri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900">
              <a:solidFill>
                <a:schemeClr val="tx1"/>
              </a:solidFill>
              <a:ea typeface="新細明體"/>
              <a:cs typeface="Calibri"/>
            </a:endParaRPr>
          </a:p>
        </p:txBody>
      </p:sp>
      <p:pic>
        <p:nvPicPr>
          <p:cNvPr id="5" name="Picture 5" descr="A close up of a street&#10;&#10;Description generated with high confidence">
            <a:extLst>
              <a:ext uri="{FF2B5EF4-FFF2-40B4-BE49-F238E27FC236}">
                <a16:creationId xmlns:a16="http://schemas.microsoft.com/office/drawing/2014/main" id="{E168FE4A-23BD-46B3-9BB5-03EC7B65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909" y="547778"/>
            <a:ext cx="2326257" cy="23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1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6" descr="一張含有 電子用品, 電腦, 標誌, 海洋 的圖片&#10;&#10;描述是以非常高的可信度產生">
            <a:extLst>
              <a:ext uri="{FF2B5EF4-FFF2-40B4-BE49-F238E27FC236}">
                <a16:creationId xmlns:a16="http://schemas.microsoft.com/office/drawing/2014/main" id="{67D46DE8-5397-4E8B-9343-AD3BA5A1E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6066" b="966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E442F-46AF-4819-A20F-E655CA62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3647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dirty="0">
                <a:solidFill>
                  <a:schemeClr val="tx1"/>
                </a:solidFill>
                <a:ea typeface="+mn-lt"/>
                <a:cs typeface="+mn-lt"/>
              </a:rPr>
              <a:t>那不要自動</a:t>
            </a:r>
            <a:r>
              <a:rPr lang="zh-TW" altLang="en-US" dirty="0">
                <a:solidFill>
                  <a:schemeClr val="tx1"/>
                </a:solidFill>
                <a:ea typeface="+mn-lt"/>
                <a:cs typeface="+mn-lt"/>
              </a:rPr>
              <a:t>帶入，手動複製總行了吧</a:t>
            </a:r>
            <a:endParaRPr lang="zh-TW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剪貼簿側錄 / 釣魚網站 / …</a:t>
            </a:r>
            <a:endParaRPr lang="en-US" altLang="zh-TW" sz="21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ea typeface="新細明體"/>
              <a:cs typeface="Calibri"/>
            </a:endParaRPr>
          </a:p>
          <a:p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最重要的還是時常保持資安意識！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CC92145-6711-40DF-B969-51EE9EE4DEAE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攻擊手法分析</a:t>
            </a:r>
          </a:p>
        </p:txBody>
      </p:sp>
    </p:spTree>
    <p:extLst>
      <p:ext uri="{BB962C8B-B14F-4D97-AF65-F5344CB8AC3E}">
        <p14:creationId xmlns:p14="http://schemas.microsoft.com/office/powerpoint/2010/main" val="136337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924D-5CFF-4664-95CE-15E9906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altLang="zh-TW" sz="4800">
                <a:solidFill>
                  <a:schemeClr val="tx2">
                    <a:lumMod val="75000"/>
                  </a:schemeClr>
                </a:solidFill>
                <a:ea typeface="微軟正黑體"/>
              </a:rPr>
              <a:t>Outline	</a:t>
            </a:r>
            <a:endParaRPr lang="zh-TW" altLang="en-US" sz="4800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E523-3F50-42F2-9306-34A829DE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075" y="1399032"/>
            <a:ext cx="5501834" cy="4471416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現今Password Manager的介紹與潛在風險</a:t>
            </a:r>
            <a:endParaRPr lang="zh-TW" sz="2200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定義Attack Module</a:t>
            </a:r>
          </a:p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介紹我們的Scheme</a:t>
            </a:r>
          </a:p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比較：</a:t>
            </a:r>
          </a:p>
          <a:p>
            <a:pPr lvl="1"/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Cloud </a:t>
            </a:r>
            <a:endParaRPr lang="zh-TW" sz="2200" dirty="0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pPr lvl="1"/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Local</a:t>
            </a:r>
            <a:endParaRPr lang="zh-TW" sz="2200" dirty="0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介紹攻擊的實際例子</a:t>
            </a:r>
          </a:p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可能遇到的挑戰與問題</a:t>
            </a:r>
            <a:endParaRPr lang="en-US" altLang="zh-TW" sz="2200" dirty="0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en-US" altLang="zh-TW" sz="2200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未來</a:t>
            </a: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發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展</a:t>
            </a:r>
            <a:endParaRPr lang="zh-TW" altLang="en-US" sz="2200" dirty="0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70010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F428-57FA-4E25-8A0D-0AEFB34F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攻擊手法分析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惡意軟體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A4503-ED2A-4B95-8AD0-AA3A068C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3" y="1451891"/>
            <a:ext cx="10338812" cy="51040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惡意軟體除了威脅儲存空間以外</a:t>
            </a:r>
            <a:endParaRPr lang="en-US" altLang="zh-TW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Keylogger(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鍵盤側錄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是最有效用以獲取密碼的惡意軟體，即使有些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PM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建議以螢幕鍵盤做輸入，但其實螢幕側錄也是可行的</a:t>
            </a:r>
            <a:endParaRPr lang="en-US" altLang="zh-TW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400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https://www.raymond.cc/blog/how-to-beat-keyloggers-to-protect-your-identity/</a:t>
            </a:r>
            <a:endParaRPr lang="en-US" altLang="zh-TW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在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MP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掌控所有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SP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的情況下，使用者在受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keylogger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侵入時沒輸入過的密碼也陷入危險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900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62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F428-57FA-4E25-8A0D-0AEFB34F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攻擊手法分析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實作漏洞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A4503-ED2A-4B95-8AD0-AA3A068C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40" y="1634699"/>
            <a:ext cx="10338812" cy="51040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i="1" dirty="0">
                <a:solidFill>
                  <a:schemeClr val="tx1"/>
                </a:solidFill>
                <a:ea typeface="+mn-lt"/>
                <a:cs typeface="+mn-lt"/>
              </a:rPr>
              <a:t>The Emperor’s New Password Manager: Security Analysis of Web-based Password Managers</a:t>
            </a:r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r>
              <a:rPr lang="zh-TW" alt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en-US" altLang="zh-TW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“Our attacks are severe: in four out of the five password managers we studied, an attacker can learn a user’s credentials for arbitrary websites</a:t>
            </a:r>
            <a:r>
              <a:rPr lang="zh-TW" alt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” </a:t>
            </a:r>
          </a:p>
          <a:p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Web, UI, bookmarklet, authorization vulnerabilities are found in five popular web-based password managers.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https://crypto.stanford.edu/~dabo/pubs/papers/pwdmgrBrowser.pdf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結論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 不能完全相信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password manager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900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20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356-AD9A-49D4-B66C-FA26B8BF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scheme</a:t>
            </a:r>
          </a:p>
        </p:txBody>
      </p:sp>
    </p:spTree>
    <p:extLst>
      <p:ext uri="{BB962C8B-B14F-4D97-AF65-F5344CB8AC3E}">
        <p14:creationId xmlns:p14="http://schemas.microsoft.com/office/powerpoint/2010/main" val="333538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356-AD9A-49D4-B66C-FA26B8BF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6" y="565451"/>
            <a:ext cx="3519635" cy="9457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5FF02-5AAD-43E1-94E9-3955AD8F9DF1}"/>
              </a:ext>
            </a:extLst>
          </p:cNvPr>
          <p:cNvSpPr txBox="1"/>
          <p:nvPr/>
        </p:nvSpPr>
        <p:spPr>
          <a:xfrm>
            <a:off x="1328286" y="1828801"/>
            <a:ext cx="863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提供使用者在方便性與安全性之間取捨的選項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A5302E-B283-4612-9A0C-CDFC342C0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04489"/>
              </p:ext>
            </p:extLst>
          </p:nvPr>
        </p:nvGraphicFramePr>
        <p:xfrm>
          <a:off x="4985886" y="3195588"/>
          <a:ext cx="4716379" cy="219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0768FA8-5F95-46AE-AFBF-A5816D92BC6D}"/>
              </a:ext>
            </a:extLst>
          </p:cNvPr>
          <p:cNvSpPr/>
          <p:nvPr/>
        </p:nvSpPr>
        <p:spPr>
          <a:xfrm>
            <a:off x="8840804" y="3331060"/>
            <a:ext cx="2651760" cy="1222408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63A5-E939-4CDF-A391-D2EBAA36BB57}"/>
              </a:ext>
            </a:extLst>
          </p:cNvPr>
          <p:cNvSpPr txBox="1"/>
          <p:nvPr/>
        </p:nvSpPr>
        <p:spPr>
          <a:xfrm>
            <a:off x="9064591" y="3757598"/>
            <a:ext cx="2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Enhance security?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Graphic 10" descr="Cursor">
            <a:extLst>
              <a:ext uri="{FF2B5EF4-FFF2-40B4-BE49-F238E27FC236}">
                <a16:creationId xmlns:a16="http://schemas.microsoft.com/office/drawing/2014/main" id="{45C0E12A-C378-447E-BB9A-9A8CAA7766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52284" y="4575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9593-9941-4BA7-BCEE-4406CE48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2">
                    <a:lumMod val="75000"/>
                  </a:schemeClr>
                </a:solidFill>
                <a:ea typeface="微軟正黑體"/>
              </a:rPr>
              <a:t>Assumptions</a:t>
            </a:r>
            <a:endParaRPr lang="zh-TW" altLang="en-US" sz="4000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A6E7-8A2D-4B22-8622-1E30244D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TW" sz="1900" dirty="0">
              <a:solidFill>
                <a:srgbClr val="000000"/>
              </a:solidFill>
              <a:ea typeface="新細明體"/>
              <a:cs typeface="Calibri"/>
            </a:endParaRPr>
          </a:p>
          <a:p>
            <a:endParaRPr lang="en-US" altLang="zh-TW" sz="1900">
              <a:solidFill>
                <a:srgbClr val="000000"/>
              </a:solidFill>
            </a:endParaRPr>
          </a:p>
        </p:txBody>
      </p:sp>
      <p:pic>
        <p:nvPicPr>
          <p:cNvPr id="4" name="Picture 2" descr="https://i.imgur.com/1MXLPuc.png">
            <a:extLst>
              <a:ext uri="{FF2B5EF4-FFF2-40B4-BE49-F238E27FC236}">
                <a16:creationId xmlns:a16="http://schemas.microsoft.com/office/drawing/2014/main" id="{B4C1D141-F8B3-434B-A4E7-5A7B7EB8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8347" y="2607097"/>
            <a:ext cx="4446694" cy="211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7843D-F249-44C0-88E1-6575FBD8CE33}"/>
              </a:ext>
            </a:extLst>
          </p:cNvPr>
          <p:cNvSpPr txBox="1"/>
          <p:nvPr/>
        </p:nvSpPr>
        <p:spPr>
          <a:xfrm>
            <a:off x="7228346" y="4717719"/>
            <a:ext cx="4453951" cy="24015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1600">
                <a:solidFill>
                  <a:srgbClr val="FFFFFF"/>
                </a:solidFill>
                <a:ea typeface="微軟正黑體"/>
              </a:rPr>
              <a:t>e.g. Norton </a:t>
            </a:r>
            <a:r>
              <a:rPr lang="zh-TW" altLang="en-US" sz="1600">
                <a:solidFill>
                  <a:srgbClr val="FFFFFF"/>
                </a:solidFill>
                <a:ea typeface="微軟正黑體"/>
              </a:rPr>
              <a:t>的</a:t>
            </a:r>
            <a:r>
              <a:rPr lang="en-US" altLang="zh-TW" sz="1600">
                <a:solidFill>
                  <a:srgbClr val="FFFFFF"/>
                </a:solidFill>
                <a:ea typeface="微軟正黑體"/>
              </a:rPr>
              <a:t>MP</a:t>
            </a:r>
            <a:r>
              <a:rPr lang="zh-TW" altLang="en-US" sz="1600">
                <a:solidFill>
                  <a:srgbClr val="FFFFFF"/>
                </a:solidFill>
                <a:ea typeface="微軟正黑體"/>
              </a:rPr>
              <a:t>強度要求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22E6CD-3896-4C15-B7CD-98FAF43E0BE6}"/>
              </a:ext>
            </a:extLst>
          </p:cNvPr>
          <p:cNvSpPr txBox="1"/>
          <p:nvPr/>
        </p:nvSpPr>
        <p:spPr>
          <a:xfrm>
            <a:off x="1039981" y="2148840"/>
            <a:ext cx="595716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zh-TW" sz="2000" dirty="0">
                <a:latin typeface="Microsoft JhengHei"/>
                <a:ea typeface="Microsoft JhengHei"/>
                <a:cs typeface="Arial"/>
              </a:rPr>
              <a:t>用戶的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MP</a:t>
            </a:r>
            <a:r>
              <a:rPr lang="zh-TW" sz="2000" dirty="0">
                <a:latin typeface="Microsoft JhengHei"/>
                <a:ea typeface="Microsoft JhengHei"/>
                <a:cs typeface="Arial"/>
              </a:rPr>
              <a:t>不與其他密碼重複，但強度差距可能極大，因此</a:t>
            </a:r>
            <a:r>
              <a:rPr lang="zh-TW" altLang="en-US" sz="2000" dirty="0">
                <a:latin typeface="Microsoft JhengHei"/>
                <a:ea typeface="Microsoft JhengHei"/>
                <a:cs typeface="Arial"/>
              </a:rPr>
              <a:t>不排除被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offline brute-force​</a:t>
            </a:r>
            <a:r>
              <a:rPr lang="en-US" altLang="zh-TW" sz="2000" dirty="0" err="1">
                <a:latin typeface="Microsoft JhengHei"/>
                <a:ea typeface="新細明體"/>
                <a:cs typeface="Arial"/>
              </a:rPr>
              <a:t>破解</a:t>
            </a:r>
            <a:r>
              <a:rPr lang="zh-TW" altLang="en-US" sz="2000" dirty="0">
                <a:latin typeface="Microsoft JhengHei"/>
                <a:ea typeface="新細明體"/>
                <a:cs typeface="Arial"/>
              </a:rPr>
              <a:t>的可能</a:t>
            </a:r>
            <a:endParaRPr lang="en-US" sz="2000" dirty="0">
              <a:latin typeface="Microsoft JhengHei"/>
              <a:ea typeface="新細明體"/>
              <a:cs typeface="Calibri" panose="020F0502020204030204"/>
            </a:endParaRPr>
          </a:p>
          <a:p>
            <a:pPr>
              <a:buChar char="•"/>
            </a:pPr>
            <a:endParaRPr lang="en-US" altLang="zh-TW" sz="2000" dirty="0">
              <a:latin typeface="Microsoft JhengHei"/>
              <a:ea typeface="新細明體"/>
              <a:cs typeface="Arial"/>
            </a:endParaRPr>
          </a:p>
          <a:p>
            <a:pPr>
              <a:buChar char="•"/>
            </a:pPr>
            <a:r>
              <a:rPr lang="zh-TW" sz="2000" dirty="0">
                <a:latin typeface="Microsoft JhengHei"/>
                <a:ea typeface="Microsoft JhengHei"/>
                <a:cs typeface="Arial"/>
              </a:rPr>
              <a:t>使用的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cryptographic primitives</a:t>
            </a:r>
            <a:r>
              <a:rPr lang="zh-TW" sz="2000" dirty="0">
                <a:latin typeface="Microsoft JhengHei"/>
                <a:ea typeface="Microsoft JhengHei"/>
                <a:cs typeface="Arial"/>
              </a:rPr>
              <a:t>皆安全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​</a:t>
            </a:r>
          </a:p>
          <a:p>
            <a:pPr>
              <a:buChar char="•"/>
            </a:pPr>
            <a:endParaRPr lang="zh-TW" sz="2000" dirty="0">
              <a:latin typeface="Microsoft JhengHei"/>
              <a:ea typeface="Microsoft JhengHei"/>
              <a:cs typeface="Arial"/>
            </a:endParaRPr>
          </a:p>
          <a:p>
            <a:pPr>
              <a:buChar char="•"/>
            </a:pPr>
            <a:r>
              <a:rPr lang="zh-TW" sz="2000" dirty="0">
                <a:latin typeface="Microsoft JhengHei"/>
                <a:ea typeface="Microsoft JhengHei"/>
                <a:cs typeface="Arial"/>
              </a:rPr>
              <a:t>攻擊者無法解密通訊管道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​</a:t>
            </a:r>
          </a:p>
          <a:p>
            <a:pPr>
              <a:buChar char="•"/>
            </a:pPr>
            <a:endParaRPr lang="zh-TW" sz="2000" dirty="0">
              <a:latin typeface="Microsoft JhengHei"/>
              <a:ea typeface="Microsoft JhengHei"/>
              <a:cs typeface="Arial"/>
            </a:endParaRPr>
          </a:p>
          <a:p>
            <a:pPr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Arial"/>
              </a:rPr>
              <a:t>對</a:t>
            </a:r>
            <a:r>
              <a:rPr lang="en-US" altLang="zh-TW" sz="2000" dirty="0" err="1">
                <a:latin typeface="Microsoft JhengHei"/>
                <a:ea typeface="Microsoft JhengHei"/>
                <a:cs typeface="Arial"/>
              </a:rPr>
              <a:t>SiteA</a:t>
            </a:r>
            <a:r>
              <a:rPr lang="zh-TW" sz="2000" dirty="0">
                <a:latin typeface="Microsoft JhengHei"/>
                <a:ea typeface="Microsoft JhengHei"/>
                <a:cs typeface="Arial"/>
              </a:rPr>
              <a:t>線上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brute-force</a:t>
            </a:r>
            <a:r>
              <a:rPr lang="zh-TW" sz="2000" dirty="0">
                <a:latin typeface="Microsoft JhengHei"/>
                <a:ea typeface="Microsoft JhengHei"/>
                <a:cs typeface="Arial"/>
              </a:rPr>
              <a:t>受到限制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(account lock out, flag warnings)</a:t>
            </a:r>
            <a:r>
              <a:rPr lang="zh-TW" altLang="en-US" sz="2000" dirty="0">
                <a:latin typeface="Microsoft JhengHei"/>
                <a:ea typeface="新細明體"/>
                <a:cs typeface="Arial"/>
              </a:rPr>
              <a:t>，若無法繞過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PM</a:t>
            </a:r>
            <a:r>
              <a:rPr lang="zh-TW" altLang="en-US" sz="2000" dirty="0">
                <a:latin typeface="Microsoft JhengHei"/>
                <a:ea typeface="新細明體"/>
                <a:cs typeface="Arial"/>
              </a:rPr>
              <a:t>的線上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brute-force </a:t>
            </a:r>
            <a:r>
              <a:rPr lang="zh-TW" altLang="en-US" sz="2000" dirty="0">
                <a:latin typeface="Microsoft JhengHei"/>
                <a:ea typeface="新細明體"/>
                <a:cs typeface="Arial"/>
              </a:rPr>
              <a:t>受限更高</a:t>
            </a:r>
            <a:r>
              <a:rPr lang="en-US" altLang="zh-TW" sz="2000" dirty="0">
                <a:latin typeface="Microsoft JhengHei"/>
                <a:ea typeface="新細明體"/>
                <a:cs typeface="Arial"/>
              </a:rPr>
              <a:t>​</a:t>
            </a:r>
            <a:endParaRPr lang="en-US" dirty="0"/>
          </a:p>
          <a:p>
            <a:endParaRPr lang="en-US" altLang="zh-TW" sz="2000" dirty="0">
              <a:latin typeface="Microsoft JhengHei"/>
              <a:ea typeface="新細明體"/>
              <a:cs typeface="Arial"/>
            </a:endParaRPr>
          </a:p>
          <a:p>
            <a:r>
              <a:rPr lang="en-US" altLang="zh-TW" sz="1600" dirty="0">
                <a:latin typeface="Microsoft JhengHei"/>
                <a:ea typeface="新細明體"/>
                <a:cs typeface="Arial"/>
              </a:rPr>
              <a:t>*</a:t>
            </a:r>
            <a:r>
              <a:rPr lang="zh-TW" altLang="en-US" sz="1600" dirty="0">
                <a:latin typeface="Microsoft JhengHei"/>
                <a:ea typeface="Microsoft JhengHei"/>
                <a:cs typeface="Arial"/>
              </a:rPr>
              <a:t>因為我們的</a:t>
            </a:r>
            <a:r>
              <a:rPr lang="en-US" altLang="zh-TW" sz="1600" dirty="0">
                <a:latin typeface="Microsoft JhengHei"/>
                <a:ea typeface="新細明體"/>
                <a:cs typeface="Arial"/>
              </a:rPr>
              <a:t>scheme </a:t>
            </a:r>
            <a:r>
              <a:rPr lang="zh-TW" altLang="en-US" sz="1600" dirty="0">
                <a:latin typeface="Microsoft JhengHei"/>
                <a:ea typeface="Microsoft JhengHei"/>
                <a:cs typeface="Arial"/>
              </a:rPr>
              <a:t>有額外</a:t>
            </a:r>
            <a:r>
              <a:rPr lang="en-US" altLang="zh-TW" sz="1600" dirty="0">
                <a:latin typeface="Microsoft JhengHei"/>
                <a:ea typeface="新細明體"/>
                <a:cs typeface="Arial"/>
              </a:rPr>
              <a:t>overhead</a:t>
            </a:r>
            <a:r>
              <a:rPr lang="zh-TW" altLang="en-US" sz="1600" dirty="0">
                <a:latin typeface="Microsoft JhengHei"/>
                <a:ea typeface="Microsoft JhengHei"/>
                <a:cs typeface="Arial"/>
              </a:rPr>
              <a:t>，因此預設此</a:t>
            </a:r>
            <a:r>
              <a:rPr lang="en-US" altLang="zh-TW" sz="1600" dirty="0">
                <a:latin typeface="Microsoft JhengHei"/>
                <a:ea typeface="新細明體"/>
                <a:cs typeface="Arial"/>
              </a:rPr>
              <a:t>scheme apply </a:t>
            </a:r>
            <a:r>
              <a:rPr lang="zh-TW" altLang="en-US" sz="1600" dirty="0">
                <a:latin typeface="Microsoft JhengHei"/>
                <a:ea typeface="Microsoft JhengHei"/>
                <a:cs typeface="Arial"/>
              </a:rPr>
              <a:t>的網站為較重要的，故安全意識也較高</a:t>
            </a:r>
            <a:endParaRPr lang="en-US" altLang="zh-TW" sz="1600" dirty="0">
              <a:latin typeface="Microsoft JhengHei"/>
              <a:ea typeface="Microsoft JhengHe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37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8D3D9-0D4E-48EA-B5F2-74238C59A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93391"/>
              </p:ext>
            </p:extLst>
          </p:nvPr>
        </p:nvGraphicFramePr>
        <p:xfrm>
          <a:off x="3916392" y="575719"/>
          <a:ext cx="6945085" cy="563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844367-5953-4188-B966-805CDA5B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  <a:ea typeface="微軟正黑體"/>
              </a:rPr>
              <a:t>AttackER</a:t>
            </a:r>
            <a:br>
              <a:rPr lang="en-US" altLang="zh-TW" dirty="0">
                <a:solidFill>
                  <a:schemeClr val="tx2">
                    <a:lumMod val="75000"/>
                  </a:schemeClr>
                </a:solidFill>
                <a:ea typeface="微軟正黑體"/>
              </a:rPr>
            </a:b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ea typeface="微軟正黑體"/>
              </a:rPr>
              <a:t>model</a:t>
            </a:r>
            <a:endParaRPr lang="zh-TW" altLang="en-US" dirty="0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45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5AC-89B4-46EC-90EF-79F8F267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新細明體"/>
              </a:rPr>
              <a:t>Security properties (I)</a:t>
            </a:r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DF6CDC66-42B2-470C-9954-F9687535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" y="1850339"/>
            <a:ext cx="7765143" cy="4415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TW" sz="2400">
                <a:solidFill>
                  <a:schemeClr val="tx1"/>
                </a:solidFill>
                <a:ea typeface="微軟正黑體"/>
              </a:rPr>
              <a:t>洩漏MP並不會直接導致洩漏任何SP，且攻擊者沒辦法在沒有使用PM的情形下暴搜WP</a:t>
            </a:r>
            <a:r>
              <a:rPr lang="en-US" altLang="zh-TW" sz="2400" dirty="0">
                <a:solidFill>
                  <a:schemeClr val="tx1"/>
                </a:solidFill>
                <a:ea typeface="微軟正黑體"/>
              </a:rPr>
              <a:t>。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  <a:latin typeface="Century Gothic"/>
              <a:ea typeface="微軟正黑體" panose="020B0604030504040204" pitchFamily="34" charset="-120"/>
              <a:cs typeface="+mn-lt"/>
            </a:endParaRPr>
          </a:p>
          <a:p>
            <a:r>
              <a:rPr lang="zh-TW" altLang="zh-TW" sz="2400" dirty="0">
                <a:solidFill>
                  <a:schemeClr val="tx1"/>
                </a:solidFill>
                <a:ea typeface="+mn-lt"/>
                <a:cs typeface="+mn-lt"/>
              </a:rPr>
              <a:t>在資料庫已經被攻擊者掌握</a:t>
            </a:r>
            <a:r>
              <a:rPr lang="zh-TW" altLang="zh-TW" sz="24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的情形</a:t>
            </a:r>
            <a:r>
              <a:rPr lang="zh-TW" altLang="en-US" sz="2400" dirty="0">
                <a:solidFill>
                  <a:schemeClr val="tx1"/>
                </a:solidFill>
                <a:latin typeface="Century Gothic"/>
                <a:ea typeface="+mn-lt"/>
                <a:cs typeface="+mn-lt"/>
              </a:rPr>
              <a:t>下，即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使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 MP</a:t>
            </a:r>
            <a:r>
              <a:rPr lang="en-US" altLang="zh-TW" sz="24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可能</a:t>
            </a:r>
            <a:r>
              <a:rPr lang="en-US" altLang="zh-TW" sz="240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遭受</a:t>
            </a:r>
            <a:r>
              <a:rPr lang="en-US" altLang="zh-TW" sz="24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altLang="zh-TW" sz="240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offline的</a:t>
            </a:r>
            <a:r>
              <a:rPr lang="en-US" altLang="zh-TW" sz="24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brute-force attack, </a:t>
            </a:r>
            <a:r>
              <a:rPr lang="en-US" altLang="zh-TW" sz="240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想要暴搜任何WP攻擊者</a:t>
            </a:r>
            <a:r>
              <a:rPr lang="zh-TW" altLang="en-US" sz="24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都</a:t>
            </a:r>
            <a:r>
              <a:rPr lang="en-US" altLang="zh-TW" sz="240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必須先破解MP</a:t>
            </a:r>
            <a:endParaRPr lang="en-US" altLang="zh-TW" sz="2400" dirty="0">
              <a:solidFill>
                <a:schemeClr val="tx1"/>
              </a:solidFill>
              <a:latin typeface="Arial"/>
              <a:ea typeface="微軟正黑體"/>
              <a:cs typeface="Arial"/>
            </a:endParaRPr>
          </a:p>
          <a:p>
            <a:endParaRPr lang="en-US" altLang="zh-TW" dirty="0">
              <a:solidFill>
                <a:schemeClr val="tx1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0F496F"/>
              </a:solidFill>
              <a:ea typeface="新細明體"/>
              <a:cs typeface="Calibri"/>
            </a:endParaRP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78F8CB0F-2739-4AC9-83B3-D74D9952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685" y="629011"/>
            <a:ext cx="2336318" cy="23363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984D5C74-EEAA-47DE-B6FB-83407385C3D6}"/>
                  </a:ext>
                </a:extLst>
              </p14:cNvPr>
              <p14:cNvContentPartPr/>
              <p14:nvPr/>
            </p14:nvContentPartPr>
            <p14:xfrm>
              <a:off x="6117020" y="4351282"/>
              <a:ext cx="9525" cy="9525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984D5C74-EEAA-47DE-B6FB-83407385C3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0770" y="4335407"/>
                <a:ext cx="952500" cy="409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49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5AC-89B4-46EC-90EF-79F8F267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新細明體"/>
              </a:rPr>
              <a:t>Security properties (II)</a:t>
            </a:r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476F-945A-4D88-8981-1C97A09D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3025658"/>
            <a:ext cx="7121009" cy="3203870"/>
          </a:xfrm>
        </p:spPr>
        <p:txBody>
          <a:bodyPr anchor="ctr">
            <a:normAutofit/>
          </a:bodyPr>
          <a:lstStyle/>
          <a:p>
            <a:endParaRPr lang="en-US" altLang="zh-TW" dirty="0">
              <a:ea typeface="新細明體"/>
              <a:cs typeface="+mn-lt"/>
            </a:endParaRPr>
          </a:p>
          <a:p>
            <a:endParaRPr lang="en-US" altLang="zh-TW" sz="2400">
              <a:ea typeface="新細明體"/>
            </a:endParaRPr>
          </a:p>
          <a:p>
            <a:pPr marL="0" indent="0">
              <a:buNone/>
            </a:pPr>
            <a:endParaRPr lang="zh-TW" altLang="en-US" sz="2400">
              <a:cs typeface="Calibri" panose="020F0502020204030204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D577DC-8567-4C05-AF4A-20A92EDD89CB}"/>
              </a:ext>
            </a:extLst>
          </p:cNvPr>
          <p:cNvSpPr txBox="1"/>
          <p:nvPr/>
        </p:nvSpPr>
        <p:spPr>
          <a:xfrm>
            <a:off x="1139372" y="2155372"/>
            <a:ext cx="724988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altLang="zh-TW" sz="2000" dirty="0" err="1">
                <a:latin typeface="Arial"/>
                <a:ea typeface="新細明體"/>
                <a:cs typeface="Arial"/>
              </a:rPr>
              <a:t>即便MP以及資料庫都被攻擊者掌握</a:t>
            </a:r>
            <a:r>
              <a:rPr lang="en-US" altLang="zh-TW" sz="2000" dirty="0">
                <a:latin typeface="Arial"/>
                <a:ea typeface="新細明體"/>
                <a:cs typeface="Arial"/>
              </a:rPr>
              <a:t>, </a:t>
            </a:r>
            <a:r>
              <a:rPr lang="en-US" altLang="zh-TW" sz="2000" dirty="0" err="1">
                <a:latin typeface="Arial"/>
                <a:ea typeface="新細明體"/>
                <a:cs typeface="Arial"/>
              </a:rPr>
              <a:t>他仍然沒有任何方式去暴搜WP，因為只有SiteA可以進行確認</a:t>
            </a:r>
            <a:r>
              <a:rPr lang="en-US" altLang="zh-TW" sz="2000" dirty="0">
                <a:latin typeface="Arial"/>
                <a:ea typeface="新細明體"/>
                <a:cs typeface="Arial"/>
              </a:rPr>
              <a:t>。</a:t>
            </a:r>
          </a:p>
          <a:p>
            <a:pPr>
              <a:buChar char="•"/>
            </a:pPr>
            <a:endParaRPr lang="en-US" altLang="zh-TW" sz="2000" dirty="0">
              <a:ea typeface="新細明體"/>
              <a:cs typeface="Arial"/>
            </a:endParaRPr>
          </a:p>
          <a:p>
            <a:endParaRPr lang="en-US" altLang="zh-TW" sz="2000" dirty="0">
              <a:ea typeface="新細明體"/>
              <a:cs typeface="Arial"/>
            </a:endParaRPr>
          </a:p>
          <a:p>
            <a:pPr>
              <a:buFontTx/>
              <a:buChar char="•"/>
            </a:pPr>
            <a:endParaRPr lang="en-US" altLang="zh-TW" sz="2000" dirty="0">
              <a:ea typeface="新細明體"/>
              <a:cs typeface="Arial"/>
            </a:endParaRPr>
          </a:p>
          <a:p>
            <a:pPr>
              <a:buFontTx/>
              <a:buChar char="•"/>
            </a:pPr>
            <a:r>
              <a:rPr lang="en-US" altLang="zh-TW" sz="2000" dirty="0">
                <a:ea typeface="新細明體"/>
                <a:cs typeface="Arial"/>
              </a:rPr>
              <a:t> </a:t>
            </a:r>
            <a:r>
              <a:rPr lang="zh-TW" altLang="en-US" sz="2000" dirty="0">
                <a:ea typeface="新細明體"/>
                <a:cs typeface="Arial"/>
              </a:rPr>
              <a:t>即使遭惡意軟體入侵，只有在入侵期間使用者完成登入過程的</a:t>
            </a:r>
            <a:r>
              <a:rPr lang="en-US" altLang="zh-TW" sz="2000" dirty="0">
                <a:ea typeface="新細明體"/>
                <a:cs typeface="Arial"/>
              </a:rPr>
              <a:t>SP</a:t>
            </a:r>
            <a:r>
              <a:rPr lang="zh-TW" altLang="en-US" sz="2000" dirty="0">
                <a:ea typeface="新細明體"/>
                <a:cs typeface="Arial"/>
              </a:rPr>
              <a:t>遭受外洩</a:t>
            </a:r>
            <a:r>
              <a:rPr lang="en-US" altLang="zh-TW" sz="2000" dirty="0">
                <a:ea typeface="新細明體"/>
                <a:cs typeface="Arial"/>
              </a:rPr>
              <a:t>Even under malware infection, only the SPs which the user completes login session within the infected time period is leaked.</a:t>
            </a:r>
            <a:endParaRPr lang="en-US" sz="2000" dirty="0"/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158E8B36-523C-44EC-95C6-9D09D65D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685" y="629011"/>
            <a:ext cx="2336318" cy="23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92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AA94A-B471-4292-B097-6553A928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微軟正黑體"/>
              </a:rPr>
              <a:t>Concept</a:t>
            </a:r>
            <a:endParaRPr lang="zh-TW" altLang="en-US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42EF-0565-4728-BA62-CF6162EA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既然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微軟正黑體"/>
              </a:rPr>
              <a:t>PM</a:t>
            </a: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並不是完全可以信任，那就不要給他全部的資訊</a:t>
            </a:r>
            <a:endParaRPr lang="en-US" altLang="zh-TW" sz="220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Microsoft JhengHei"/>
              <a:ea typeface="微軟正黑體"/>
            </a:endParaRPr>
          </a:p>
          <a:p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將秘密拆成兩份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微軟正黑體"/>
              </a:rPr>
              <a:t>:</a:t>
            </a:r>
            <a:endParaRPr lang="en-US" altLang="zh-TW" sz="220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lvl="1"/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一份大的 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(Secret) </a:t>
            </a: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給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微軟正黑體"/>
              </a:rPr>
              <a:t>PM</a:t>
            </a: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保證密碼強度 </a:t>
            </a:r>
            <a:endParaRPr lang="en-US" altLang="zh-TW" sz="2200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lvl="1"/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一份小的 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(WP) </a:t>
            </a: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留給用戶確保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微軟正黑體"/>
              </a:rPr>
              <a:t>PM</a:t>
            </a: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</a:rPr>
              <a:t>本身沒有能力獨自外洩</a:t>
            </a: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微軟正黑體"/>
              </a:rPr>
              <a:t>SP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 </a:t>
            </a:r>
            <a:endParaRPr lang="zh-TW" altLang="en-US" dirty="0">
              <a:solidFill>
                <a:schemeClr val="tx1"/>
              </a:solidFill>
              <a:latin typeface="Microsoft JhengHei"/>
              <a:ea typeface="Microsoft JhengHe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6A3E18-83C7-42CF-9BC6-1AD9B2EB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12" y="702784"/>
            <a:ext cx="3188898" cy="20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8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AA94A-B471-4292-B097-6553A928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LOWER LEVEL OF TRUST</a:t>
            </a:r>
            <a:r>
              <a:rPr lang="en-US">
                <a:ea typeface="+mj-lt"/>
                <a:cs typeface="+mj-lt"/>
              </a:rPr>
              <a:t> </a:t>
            </a:r>
            <a:endParaRPr lang="zh-TW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B44D3-3FDC-44DE-B3F8-ABB26F325B8D}"/>
              </a:ext>
            </a:extLst>
          </p:cNvPr>
          <p:cNvSpPr txBox="1">
            <a:spLocks/>
          </p:cNvSpPr>
          <p:nvPr/>
        </p:nvSpPr>
        <p:spPr>
          <a:xfrm>
            <a:off x="980386" y="1974148"/>
            <a:ext cx="9042400" cy="360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2200" dirty="0">
                <a:solidFill>
                  <a:schemeClr val="tx1"/>
                </a:solidFill>
                <a:ea typeface="微軟正黑體"/>
              </a:rPr>
              <a:t> Trust the password manager will keep all of my password safe.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marL="0" indent="0" algn="ctr">
              <a:buFont typeface="Wingdings 3" panose="05040102010807070707" pitchFamily="18" charset="2"/>
              <a:buNone/>
            </a:pPr>
            <a:endParaRPr lang="en-US" altLang="zh-TW" dirty="0">
              <a:solidFill>
                <a:schemeClr val="tx1"/>
              </a:solidFill>
              <a:ea typeface="微軟正黑體"/>
            </a:endParaRP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en-US" altLang="zh-TW" dirty="0">
                <a:solidFill>
                  <a:schemeClr val="tx1"/>
                </a:solidFill>
                <a:ea typeface="微軟正黑體"/>
              </a:rPr>
              <a:t>Trust the password manager is well-intended.</a:t>
            </a:r>
          </a:p>
        </p:txBody>
      </p:sp>
      <p:sp>
        <p:nvSpPr>
          <p:cNvPr id="7" name="Arrow: Down 3">
            <a:extLst>
              <a:ext uri="{FF2B5EF4-FFF2-40B4-BE49-F238E27FC236}">
                <a16:creationId xmlns:a16="http://schemas.microsoft.com/office/drawing/2014/main" id="{A2182B4E-C63F-4AEC-BD2C-A483EEE418B9}"/>
              </a:ext>
            </a:extLst>
          </p:cNvPr>
          <p:cNvSpPr/>
          <p:nvPr/>
        </p:nvSpPr>
        <p:spPr>
          <a:xfrm>
            <a:off x="4536696" y="3404239"/>
            <a:ext cx="1557866" cy="126153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823C201-DF87-4F29-82C3-5D37F1F54207}"/>
              </a:ext>
            </a:extLst>
          </p:cNvPr>
          <p:cNvSpPr txBox="1"/>
          <p:nvPr/>
        </p:nvSpPr>
        <p:spPr>
          <a:xfrm>
            <a:off x="6181706" y="3861683"/>
            <a:ext cx="4749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25000"/>
                    <a:lumOff val="75000"/>
                  </a:schemeClr>
                </a:solidFill>
                <a:ea typeface="微軟正黑體"/>
              </a:rPr>
              <a:t>withdraw its information</a:t>
            </a:r>
            <a:endParaRPr lang="zh-TW" altLang="en-US" dirty="0">
              <a:solidFill>
                <a:schemeClr val="accent1">
                  <a:lumMod val="25000"/>
                  <a:lumOff val="75000"/>
                </a:schemeClr>
              </a:solidFill>
              <a:ea typeface="微軟正黑體"/>
            </a:endParaRPr>
          </a:p>
        </p:txBody>
      </p:sp>
      <p:pic>
        <p:nvPicPr>
          <p:cNvPr id="3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6FBA2A2-0BDE-486A-9643-AC1FF52B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475" y="346494"/>
            <a:ext cx="2340634" cy="23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5E673-88FC-46B2-A6D7-662669ED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800">
                <a:solidFill>
                  <a:schemeClr val="tx2">
                    <a:lumMod val="75000"/>
                  </a:schemeClr>
                </a:solidFill>
                <a:ea typeface="微軟正黑體"/>
              </a:rPr>
              <a:t>Introduction</a:t>
            </a:r>
          </a:p>
        </p:txBody>
      </p:sp>
      <p:pic>
        <p:nvPicPr>
          <p:cNvPr id="4" name="圖片 4" descr="一張含有 建築物, 藍色, 房間, 食物 的圖片&#10;&#10;描述是以非常高的可信度產生">
            <a:extLst>
              <a:ext uri="{FF2B5EF4-FFF2-40B4-BE49-F238E27FC236}">
                <a16:creationId xmlns:a16="http://schemas.microsoft.com/office/drawing/2014/main" id="{D91C8E5C-E4CF-4DCD-96F9-6E562259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738" r="1" b="23086"/>
          <a:stretch/>
        </p:blipFill>
        <p:spPr>
          <a:xfrm>
            <a:off x="775801" y="889143"/>
            <a:ext cx="10640396" cy="34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0A8EF-491A-4ACB-8647-17043547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微軟正黑體"/>
              </a:rPr>
              <a:t>Scheme</a:t>
            </a:r>
            <a:endParaRPr lang="zh-TW" altLang="en-US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98EBEC-4052-464E-9ED2-105F5DB8A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9125710" cy="361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Based on the basic PM scheme, we change the stored information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of PM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And let the SP of 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SiteA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be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𝑊𝑃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PM generated, having entropy at least as  original SP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𝑊𝑃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user generated, and only possessed by User.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98EBEC-4052-464E-9ED2-105F5DB8A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9125710" cy="3615267"/>
              </a:xfrm>
              <a:blipFill>
                <a:blip r:embed="rId2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A picture containing object, clock, light, drawing&#10;&#10;Description generated with very high confidence">
            <a:extLst>
              <a:ext uri="{FF2B5EF4-FFF2-40B4-BE49-F238E27FC236}">
                <a16:creationId xmlns:a16="http://schemas.microsoft.com/office/drawing/2014/main" id="{27E955E3-2B24-4056-84AB-8DEF08C9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184" y="476362"/>
            <a:ext cx="2326257" cy="25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6B8B001-8123-46DA-90D3-8A929FF72DDE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ea typeface="微軟正黑體"/>
              </a:rPr>
              <a:t>Scheme</a:t>
            </a:r>
            <a:endParaRPr lang="zh-TW" altLang="en-US" dirty="0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EF762CD-F6A6-49DB-8CEE-6A6690E4E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6" y="1817463"/>
            <a:ext cx="10918882" cy="37310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9713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879DB-B7EC-4C13-B941-56B6C724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  <a:ea typeface="微軟正黑體"/>
              </a:rPr>
              <a:t>等等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微軟正黑體"/>
              </a:rPr>
              <a:t>… 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  <a:ea typeface="微軟正黑體"/>
              </a:rPr>
              <a:t>所以我們還是得記得WP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微軟正黑體"/>
              </a:rPr>
              <a:t>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494823-3A69-4812-BE64-55121E2FE582}"/>
              </a:ext>
            </a:extLst>
          </p:cNvPr>
          <p:cNvSpPr txBox="1"/>
          <p:nvPr/>
        </p:nvSpPr>
        <p:spPr>
          <a:xfrm>
            <a:off x="684212" y="1510749"/>
            <a:ext cx="9755717" cy="58324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zh-TW" altLang="en-US" sz="2000" dirty="0">
                <a:latin typeface="Century Gothic"/>
                <a:ea typeface="微軟正黑體"/>
              </a:rPr>
              <a:t>非常抱歉，但...沒錯 &gt; &lt;</a:t>
            </a:r>
            <a:endParaRPr lang="en-US" sz="2000" dirty="0">
              <a:latin typeface="Century Gothic"/>
              <a:ea typeface="微軟正黑體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zh-TW" altLang="en-US" sz="2000" dirty="0">
                <a:latin typeface="Century Gothic"/>
                <a:ea typeface="微軟正黑體"/>
              </a:rPr>
              <a:t>如果在已認證狀態就能獲取每個密碼，攻擊者能加以利用 running 的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>
                <a:latin typeface="Microsoft JhengHei"/>
                <a:ea typeface="Microsoft JhengHei"/>
              </a:rPr>
              <a:t>PM stage </a:t>
            </a:r>
            <a:r>
              <a:rPr lang="zh-CN" altLang="en-US" sz="2000" dirty="0">
                <a:latin typeface="Microsoft JhengHei"/>
                <a:ea typeface="Microsoft JhengHei"/>
              </a:rPr>
              <a:t>去得到你的每個密碼</a:t>
            </a:r>
            <a:r>
              <a:rPr lang="en-US" sz="2000" dirty="0">
                <a:latin typeface="Microsoft JhengHei"/>
                <a:ea typeface="Microsoft JhengHei"/>
              </a:rPr>
              <a:t>  (Sweep attacks , phishing…)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>
              <a:ea typeface="+mn-lt"/>
              <a:cs typeface="+mn-lt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>
                <a:latin typeface="Microsoft JhengHei"/>
                <a:ea typeface="Microsoft JhengHei"/>
              </a:rPr>
              <a:t>What if I disable maintaining authenticated state (authenticate </a:t>
            </a:r>
            <a:r>
              <a:rPr lang="en-US" sz="2000" dirty="0" err="1">
                <a:latin typeface="Microsoft JhengHei"/>
                <a:ea typeface="Microsoft JhengHei"/>
              </a:rPr>
              <a:t>everytime</a:t>
            </a:r>
            <a:r>
              <a:rPr lang="en-US" sz="2000" dirty="0">
                <a:latin typeface="Microsoft JhengHei"/>
                <a:ea typeface="Microsoft JhengHei"/>
              </a:rPr>
              <a:t> I request a password)?</a:t>
            </a:r>
            <a:r>
              <a:rPr lang="en-US" sz="2000" dirty="0">
                <a:latin typeface="Microsoft JhengHei"/>
                <a:ea typeface="Microsoft JhengHei"/>
                <a:hlinkClick r:id="rId2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>
                <a:latin typeface="Microsoft JhengHei"/>
                <a:ea typeface="Microsoft JhengHei"/>
              </a:rPr>
              <a:t>Then the point of failure moved from authenticated state to MP, though avoiding implementation error based attacks, MP may still be unsafe when database leaked, or a malware (key logger) planted.  </a:t>
            </a:r>
            <a:endParaRPr lang="en-US" sz="2000" dirty="0">
              <a:ea typeface="+mn-lt"/>
              <a:cs typeface="+mn-lt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>
                <a:latin typeface="Microsoft JhengHei"/>
                <a:ea typeface="Microsoft JhengHei"/>
              </a:rPr>
              <a:t>And It would require you to enter MP whenever you requests a password.</a:t>
            </a:r>
            <a:endParaRPr lang="en-US" altLang="zh-TW" sz="15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altLang="zh-TW" sz="15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altLang="zh-TW" sz="15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altLang="zh-TW" sz="1500" dirty="0"/>
          </a:p>
        </p:txBody>
      </p:sp>
    </p:spTree>
    <p:extLst>
      <p:ext uri="{BB962C8B-B14F-4D97-AF65-F5344CB8AC3E}">
        <p14:creationId xmlns:p14="http://schemas.microsoft.com/office/powerpoint/2010/main" val="337496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itle 1">
            <a:extLst>
              <a:ext uri="{FF2B5EF4-FFF2-40B4-BE49-F238E27FC236}">
                <a16:creationId xmlns:a16="http://schemas.microsoft.com/office/drawing/2014/main" id="{E9A4CC50-0FB7-4E3C-A117-B9FAE83D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559926" cy="990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6000" cap="none" dirty="0">
                <a:solidFill>
                  <a:schemeClr val="tx2"/>
                </a:solidFill>
              </a:rPr>
              <a:t>Fortunately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4">
                <a:extLst>
                  <a:ext uri="{FF2B5EF4-FFF2-40B4-BE49-F238E27FC236}">
                    <a16:creationId xmlns:a16="http://schemas.microsoft.com/office/drawing/2014/main" id="{7DA08C78-5CD9-47F5-A9FE-63423490E9B5}"/>
                  </a:ext>
                </a:extLst>
              </p:cNvPr>
              <p:cNvSpPr txBox="1"/>
              <p:nvPr/>
            </p:nvSpPr>
            <p:spPr>
              <a:xfrm>
                <a:off x="629148" y="2300556"/>
                <a:ext cx="10929387" cy="4369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WP doesn’t have to be very strong </a:t>
                </a:r>
              </a:p>
              <a:p>
                <a:r>
                  <a:rPr lang="en-US" altLang="zh-TW" sz="2400" dirty="0"/>
                  <a:t>(In fact, if user is willing to memorize a SP, he might as well don’t use PM)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Since the only parties possessing any form of WP’s information is </a:t>
                </a:r>
              </a:p>
              <a:p>
                <a:r>
                  <a:rPr lang="en-US" altLang="zh-TW" sz="2400" dirty="0"/>
                  <a:t>User (WP) and </a:t>
                </a:r>
                <a:r>
                  <a:rPr lang="en-US" altLang="zh-TW" sz="2400" dirty="0" err="1"/>
                  <a:t>SiteA</a:t>
                </a:r>
                <a:r>
                  <a:rPr lang="en-US" altLang="zh-TW" sz="2400" dirty="0"/>
                  <a:t> ( possibly H(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𝑊𝑃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/>
                  <a:t>) ), </a:t>
                </a:r>
              </a:p>
              <a:p>
                <a:r>
                  <a:rPr lang="en-US" altLang="zh-TW" sz="2400" dirty="0"/>
                  <a:t>the strength of WP is only under pressure when </a:t>
                </a:r>
              </a:p>
              <a:p>
                <a:r>
                  <a:rPr lang="en-US" altLang="zh-TW" sz="2400" dirty="0"/>
                  <a:t>attacker is able to perform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𝑊𝑃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𝑔𝑢𝑒𝑠𝑠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to query </a:t>
                </a:r>
                <a:r>
                  <a:rPr lang="en-US" altLang="zh-TW" sz="2400" dirty="0" err="1"/>
                  <a:t>SiteA</a:t>
                </a:r>
                <a:r>
                  <a:rPr lang="en-US" altLang="zh-TW" sz="2400" dirty="0"/>
                  <a:t>:</a:t>
                </a:r>
              </a:p>
              <a:p>
                <a:r>
                  <a:rPr lang="en-US" altLang="zh-TW" sz="2400" dirty="0"/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</m:oMath>
                </a14:m>
                <a:r>
                  <a:rPr lang="en-US" altLang="zh-TW" sz="2400" dirty="0"/>
                  <a:t> is leaked or authenticated state is exploited</a:t>
                </a:r>
              </a:p>
              <a:p>
                <a:r>
                  <a:rPr lang="en-US" altLang="zh-TW" sz="2400" dirty="0"/>
                  <a:t>(both in the original PM case, SP is leaked!)</a:t>
                </a:r>
              </a:p>
              <a:p>
                <a:endParaRPr lang="en-US" altLang="zh-TW" sz="240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102" name="TextBox 14">
                <a:extLst>
                  <a:ext uri="{FF2B5EF4-FFF2-40B4-BE49-F238E27FC236}">
                    <a16:creationId xmlns:a16="http://schemas.microsoft.com/office/drawing/2014/main" id="{7DA08C78-5CD9-47F5-A9FE-63423490E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48" y="2300556"/>
                <a:ext cx="10929387" cy="4369722"/>
              </a:xfrm>
              <a:prstGeom prst="rect">
                <a:avLst/>
              </a:prstGeom>
              <a:blipFill>
                <a:blip r:embed="rId2"/>
                <a:stretch>
                  <a:fillRect l="-837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5549D2F-943B-45BC-8F19-FDA9B97048CB}"/>
              </a:ext>
            </a:extLst>
          </p:cNvPr>
          <p:cNvGrpSpPr/>
          <p:nvPr/>
        </p:nvGrpSpPr>
        <p:grpSpPr>
          <a:xfrm>
            <a:off x="7308583" y="316467"/>
            <a:ext cx="4817146" cy="2157640"/>
            <a:chOff x="7308583" y="316467"/>
            <a:chExt cx="4817146" cy="2157640"/>
          </a:xfrm>
        </p:grpSpPr>
        <p:cxnSp>
          <p:nvCxnSpPr>
            <p:cNvPr id="90" name="Straight Arrow Connector 19">
              <a:extLst>
                <a:ext uri="{FF2B5EF4-FFF2-40B4-BE49-F238E27FC236}">
                  <a16:creationId xmlns:a16="http://schemas.microsoft.com/office/drawing/2014/main" id="{0757459F-FB7C-4686-BFBE-2C3EC234C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4659" y="812646"/>
              <a:ext cx="2514579" cy="2875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4EFBFE9F-5AD0-4C7B-965D-278455F5B1A3}"/>
                </a:ext>
              </a:extLst>
            </p:cNvPr>
            <p:cNvSpPr txBox="1"/>
            <p:nvPr/>
          </p:nvSpPr>
          <p:spPr>
            <a:xfrm>
              <a:off x="8224659" y="316467"/>
              <a:ext cx="2391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Authenticate(</a:t>
              </a:r>
              <a:r>
                <a:rPr lang="en-US" altLang="zh-TW" err="1"/>
                <a:t>user,MP</a:t>
              </a:r>
              <a:r>
                <a:rPr lang="en-US" altLang="zh-TW"/>
                <a:t>)</a:t>
              </a:r>
              <a:endParaRPr lang="zh-TW" altLang="en-US"/>
            </a:p>
          </p:txBody>
        </p:sp>
        <p:cxnSp>
          <p:nvCxnSpPr>
            <p:cNvPr id="94" name="Straight Arrow Connector 27">
              <a:extLst>
                <a:ext uri="{FF2B5EF4-FFF2-40B4-BE49-F238E27FC236}">
                  <a16:creationId xmlns:a16="http://schemas.microsoft.com/office/drawing/2014/main" id="{42082A00-A5C8-4705-9C83-3BEF37D633BF}"/>
                </a:ext>
              </a:extLst>
            </p:cNvPr>
            <p:cNvCxnSpPr>
              <a:cxnSpLocks/>
            </p:cNvCxnSpPr>
            <p:nvPr/>
          </p:nvCxnSpPr>
          <p:spPr>
            <a:xfrm>
              <a:off x="8224659" y="1827998"/>
              <a:ext cx="251457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28">
                  <a:extLst>
                    <a:ext uri="{FF2B5EF4-FFF2-40B4-BE49-F238E27FC236}">
                      <a16:creationId xmlns:a16="http://schemas.microsoft.com/office/drawing/2014/main" id="{D6AB0E7E-DB81-4539-9E0A-E31A86799E8E}"/>
                    </a:ext>
                  </a:extLst>
                </p:cNvPr>
                <p:cNvSpPr txBox="1"/>
                <p:nvPr/>
              </p:nvSpPr>
              <p:spPr>
                <a:xfrm>
                  <a:off x="8224659" y="1188046"/>
                  <a:ext cx="23917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/>
                    <a:t>Request(</a:t>
                  </a:r>
                  <a:r>
                    <a:rPr lang="en-US" altLang="zh-TW" err="1"/>
                    <a:t>SiteA</a:t>
                  </a:r>
                  <a:r>
                    <a:rPr lang="en-US" altLang="zh-TW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𝑠𝑖𝑡𝑒𝐴</m:t>
                          </m:r>
                        </m:sub>
                      </m:sSub>
                    </m:oMath>
                  </a14:m>
                  <a:r>
                    <a:rPr lang="en-US" altLang="zh-TW"/>
                    <a:t>)</a:t>
                  </a:r>
                  <a:endParaRPr lang="zh-TW" altLang="en-US"/>
                </a:p>
              </p:txBody>
            </p:sp>
          </mc:Choice>
          <mc:Fallback xmlns="">
            <p:sp>
              <p:nvSpPr>
                <p:cNvPr id="96" name="TextBox 28">
                  <a:extLst>
                    <a:ext uri="{FF2B5EF4-FFF2-40B4-BE49-F238E27FC236}">
                      <a16:creationId xmlns:a16="http://schemas.microsoft.com/office/drawing/2014/main" id="{D6AB0E7E-DB81-4539-9E0A-E31A8679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659" y="1188046"/>
                  <a:ext cx="2391732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562" t="-5660" r="-35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29">
              <a:extLst>
                <a:ext uri="{FF2B5EF4-FFF2-40B4-BE49-F238E27FC236}">
                  <a16:creationId xmlns:a16="http://schemas.microsoft.com/office/drawing/2014/main" id="{D6A04DDF-7630-474E-AD85-EBC4CA0BF3ED}"/>
                </a:ext>
              </a:extLst>
            </p:cNvPr>
            <p:cNvCxnSpPr/>
            <p:nvPr/>
          </p:nvCxnSpPr>
          <p:spPr>
            <a:xfrm flipH="1">
              <a:off x="8224659" y="2462583"/>
              <a:ext cx="25102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30">
                  <a:extLst>
                    <a:ext uri="{FF2B5EF4-FFF2-40B4-BE49-F238E27FC236}">
                      <a16:creationId xmlns:a16="http://schemas.microsoft.com/office/drawing/2014/main" id="{B46C3FAB-8B89-41DC-8E59-0291DEA21BBD}"/>
                    </a:ext>
                  </a:extLst>
                </p:cNvPr>
                <p:cNvSpPr txBox="1"/>
                <p:nvPr/>
              </p:nvSpPr>
              <p:spPr>
                <a:xfrm>
                  <a:off x="8224659" y="2104775"/>
                  <a:ext cx="2510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/>
                    <a:t>H(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𝑆𝑒𝑐𝑟𝑒𝑡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𝑠𝑖𝑡𝑒𝐴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𝑠𝑖𝑡𝑒𝐴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)</m:t>
                      </m:r>
                    </m:oMath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100" name="TextBox 30">
                  <a:extLst>
                    <a:ext uri="{FF2B5EF4-FFF2-40B4-BE49-F238E27FC236}">
                      <a16:creationId xmlns:a16="http://schemas.microsoft.com/office/drawing/2014/main" id="{B46C3FAB-8B89-41DC-8E59-0291DEA21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659" y="2104775"/>
                  <a:ext cx="25102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6">
              <a:extLst>
                <a:ext uri="{FF2B5EF4-FFF2-40B4-BE49-F238E27FC236}">
                  <a16:creationId xmlns:a16="http://schemas.microsoft.com/office/drawing/2014/main" id="{181629BC-E7D7-4FCA-BD55-A76B1C024274}"/>
                </a:ext>
              </a:extLst>
            </p:cNvPr>
            <p:cNvSpPr txBox="1"/>
            <p:nvPr/>
          </p:nvSpPr>
          <p:spPr>
            <a:xfrm>
              <a:off x="7308583" y="138286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user</a:t>
              </a:r>
              <a:endParaRPr lang="zh-TW" altLang="en-US"/>
            </a:p>
          </p:txBody>
        </p:sp>
        <p:sp>
          <p:nvSpPr>
            <p:cNvPr id="106" name="TextBox 25">
              <a:extLst>
                <a:ext uri="{FF2B5EF4-FFF2-40B4-BE49-F238E27FC236}">
                  <a16:creationId xmlns:a16="http://schemas.microsoft.com/office/drawing/2014/main" id="{84645343-6B5A-4AF6-AAA7-421387057BB0}"/>
                </a:ext>
              </a:extLst>
            </p:cNvPr>
            <p:cNvSpPr txBox="1"/>
            <p:nvPr/>
          </p:nvSpPr>
          <p:spPr>
            <a:xfrm>
              <a:off x="11086864" y="1367462"/>
              <a:ext cx="103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PM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35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430F2F-8440-4007-A086-5E5ED7772D3F}"/>
                  </a:ext>
                </a:extLst>
              </p:cNvPr>
              <p:cNvSpPr txBox="1"/>
              <p:nvPr/>
            </p:nvSpPr>
            <p:spPr>
              <a:xfrm>
                <a:off x="620453" y="826662"/>
                <a:ext cx="9554600" cy="474150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</a:pPr>
                <a:r>
                  <a:rPr lang="en-US" altLang="zh-TW" sz="2400" dirty="0"/>
                  <a:t>And even in those cases, the attacker cannot offline brute-force WP since the only party capable of verifying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𝑊𝑃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𝑔𝑢𝑒𝑠𝑠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/>
                      <m:t>)</m:t>
                    </m:r>
                  </m:oMath>
                </a14:m>
                <a:r>
                  <a:rPr lang="en-US" altLang="zh-TW" sz="2400" dirty="0"/>
                  <a:t> is </a:t>
                </a:r>
                <a:r>
                  <a:rPr lang="en-US" altLang="zh-TW" sz="2400" dirty="0" err="1"/>
                  <a:t>SiteA</a:t>
                </a:r>
                <a:r>
                  <a:rPr lang="en-US" altLang="zh-TW" sz="2400" dirty="0"/>
                  <a:t> (Unless </a:t>
                </a:r>
                <a:r>
                  <a:rPr lang="en-US" altLang="zh-TW" sz="2400" dirty="0" err="1"/>
                  <a:t>SiteA’s</a:t>
                </a:r>
                <a:r>
                  <a:rPr lang="en-US" altLang="zh-TW" sz="2400" dirty="0"/>
                  <a:t> database is compromised too…) 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</a:pPr>
                <a:endParaRPr lang="en-US" altLang="zh-TW" sz="2400" dirty="0"/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</a:pPr>
                <a:endParaRPr lang="en-US" altLang="zh-TW" sz="2400" dirty="0"/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</a:pPr>
                <a:r>
                  <a:rPr lang="en-US" altLang="zh-TW" sz="2400" dirty="0"/>
                  <a:t>Furthermore, you only need to apply this scheme on passwords you thinks is valuable, don’t need to choose between old scheme and ours!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430F2F-8440-4007-A086-5E5ED777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3" y="826662"/>
                <a:ext cx="9554600" cy="4741503"/>
              </a:xfrm>
              <a:prstGeom prst="rect">
                <a:avLst/>
              </a:prstGeom>
              <a:blipFill>
                <a:blip r:embed="rId2"/>
                <a:stretch>
                  <a:fillRect l="-10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33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98B29-57A6-4F45-A8C9-2808D466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ea typeface="微軟正黑體"/>
              </a:rPr>
              <a:t>Compatibility</a:t>
            </a:r>
            <a:endParaRPr lang="zh-TW" altLang="en-US" dirty="0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5F8DC-0359-4EAF-9C2F-814940F2A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337" y="1083734"/>
                <a:ext cx="5189814" cy="519853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endParaRPr lang="en-US" altLang="zh-TW" dirty="0">
                  <a:solidFill>
                    <a:schemeClr val="tx1"/>
                  </a:solidFill>
                  <a:ea typeface="+mn-lt"/>
                  <a:cs typeface="+mn-lt"/>
                </a:endParaRPr>
              </a:p>
              <a:p>
                <a:endParaRPr lang="en-US" altLang="zh-TW" dirty="0">
                  <a:solidFill>
                    <a:schemeClr val="tx1"/>
                  </a:solidFill>
                  <a:ea typeface="+mn-lt"/>
                  <a:cs typeface="+mn-lt"/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  <a:ea typeface="+mn-lt"/>
                    <a:cs typeface="+mn-lt"/>
                  </a:rPr>
                  <a:t>The only modification of this scheme is in the request stage, PM retrieves user message (WP) and sends back not Secret(SP) but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>
                            <a:solidFill>
                              <a:schemeClr val="tx1"/>
                            </a:solidFill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chemeClr val="tx1"/>
                            </a:solidFill>
                            <a:ea typeface="+mn-lt"/>
                            <a:cs typeface="+mn-lt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ea typeface="+mn-lt"/>
                            <a:cs typeface="+mn-lt"/>
                          </a:rPr>
                          <m:t>𝑠𝑖𝑡𝑒𝐴</m:t>
                        </m:r>
                      </m:sub>
                    </m:sSub>
                    <m:r>
                      <a:rPr lang="en-US" altLang="zh-TW" smtClean="0">
                        <a:solidFill>
                          <a:schemeClr val="tx1"/>
                        </a:solidFill>
                        <a:ea typeface="+mn-lt"/>
                        <a:cs typeface="+mn-lt"/>
                      </a:rPr>
                      <m:t>||</m:t>
                    </m:r>
                    <m:r>
                      <m:rPr>
                        <m:nor/>
                      </m:rPr>
                      <a:rPr lang="en-US" altLang="zh-TW" b="0" i="0" smtClean="0">
                        <a:solidFill>
                          <a:schemeClr val="tx1"/>
                        </a:solidFill>
                        <a:ea typeface="+mn-lt"/>
                        <a:cs typeface="+mn-lt"/>
                      </a:rPr>
                      <m:t>WP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chemeClr val="tx1"/>
                        </a:solidFill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ea typeface="+mn-lt"/>
                  <a:cs typeface="+mn-lt"/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  <a:ea typeface="+mn-lt"/>
                    <a:cs typeface="+mn-lt"/>
                  </a:rPr>
                  <a:t>We think that Cloud PM would fit our scheme better, since Cloud PM has better flexibility but less security compared to local PM, which our scheme compliments. </a:t>
                </a:r>
              </a:p>
              <a:p>
                <a:endParaRPr lang="zh-TW" altLang="en-US" dirty="0">
                  <a:solidFill>
                    <a:schemeClr val="tx1"/>
                  </a:solidFill>
                  <a:ea typeface="+mn-lt"/>
                  <a:cs typeface="+mn-lt"/>
                </a:endParaRPr>
              </a:p>
              <a:p>
                <a:endParaRPr lang="zh-TW" altLang="en-US" dirty="0">
                  <a:solidFill>
                    <a:schemeClr val="tx1"/>
                  </a:solidFill>
                  <a:ea typeface="新細明體"/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5F8DC-0359-4EAF-9C2F-814940F2A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337" y="1083734"/>
                <a:ext cx="5189814" cy="5198534"/>
              </a:xfrm>
              <a:blipFill>
                <a:blip r:embed="rId2"/>
                <a:stretch>
                  <a:fillRect l="-588" r="-18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D174AD-0BED-46D9-B066-EF42B8A007F1}"/>
              </a:ext>
            </a:extLst>
          </p:cNvPr>
          <p:cNvSpPr/>
          <p:nvPr/>
        </p:nvSpPr>
        <p:spPr>
          <a:xfrm>
            <a:off x="6398986" y="1248093"/>
            <a:ext cx="5108802" cy="4297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380BC4-A222-4298-A17A-E1F255EB72CD}"/>
                  </a:ext>
                </a:extLst>
              </p:cNvPr>
              <p:cNvSpPr txBox="1"/>
              <p:nvPr/>
            </p:nvSpPr>
            <p:spPr>
              <a:xfrm>
                <a:off x="6537363" y="805070"/>
                <a:ext cx="4970425" cy="4568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PM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H(MP||user)</a:t>
                </a:r>
              </a:p>
              <a:p>
                <a:endParaRPr lang="en-US" altLang="zh-TW" dirty="0"/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𝑀𝑌𝑁𝑇𝑈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,         scheme : old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𝑔𝑜𝑜𝑔𝑙𝑒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, scheme : new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𝑀𝑦𝑏𝑎𝑛𝑘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,       scheme : new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algn="ctr"/>
                <a:r>
                  <a:rPr lang="en-US" altLang="zh-TW" dirty="0"/>
                  <a:t> Storage of PM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380BC4-A222-4298-A17A-E1F255EB7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63" y="805070"/>
                <a:ext cx="4970425" cy="4568815"/>
              </a:xfrm>
              <a:prstGeom prst="rect">
                <a:avLst/>
              </a:prstGeom>
              <a:blipFill>
                <a:blip r:embed="rId3"/>
                <a:stretch>
                  <a:fillRect l="-980" t="-667" b="-10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A493F1-F409-42AB-BE21-EA7BFDBA1BA0}"/>
              </a:ext>
            </a:extLst>
          </p:cNvPr>
          <p:cNvCxnSpPr>
            <a:cxnSpLocks/>
          </p:cNvCxnSpPr>
          <p:nvPr/>
        </p:nvCxnSpPr>
        <p:spPr>
          <a:xfrm>
            <a:off x="6398986" y="4631267"/>
            <a:ext cx="5108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708D62-8CDB-4626-A908-C11070305DA4}"/>
              </a:ext>
            </a:extLst>
          </p:cNvPr>
          <p:cNvCxnSpPr>
            <a:cxnSpLocks/>
          </p:cNvCxnSpPr>
          <p:nvPr/>
        </p:nvCxnSpPr>
        <p:spPr>
          <a:xfrm>
            <a:off x="6395812" y="2226733"/>
            <a:ext cx="5112616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A775C4-1D36-4FC4-9FA9-1581002B92ED}"/>
              </a:ext>
            </a:extLst>
          </p:cNvPr>
          <p:cNvCxnSpPr>
            <a:cxnSpLocks/>
          </p:cNvCxnSpPr>
          <p:nvPr/>
        </p:nvCxnSpPr>
        <p:spPr>
          <a:xfrm>
            <a:off x="6395812" y="3131080"/>
            <a:ext cx="5112616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86D4B-9513-4C2E-A0FB-AB616251B0B2}"/>
              </a:ext>
            </a:extLst>
          </p:cNvPr>
          <p:cNvCxnSpPr>
            <a:cxnSpLocks/>
          </p:cNvCxnSpPr>
          <p:nvPr/>
        </p:nvCxnSpPr>
        <p:spPr>
          <a:xfrm>
            <a:off x="6395812" y="3876145"/>
            <a:ext cx="5112616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DC33A4-E58C-459B-AC3A-F13AD6340C09}"/>
              </a:ext>
            </a:extLst>
          </p:cNvPr>
          <p:cNvSpPr txBox="1"/>
          <p:nvPr/>
        </p:nvSpPr>
        <p:spPr>
          <a:xfrm>
            <a:off x="6395812" y="5662185"/>
            <a:ext cx="43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+mn-lt"/>
                <a:cs typeface="+mn-lt"/>
              </a:rPr>
              <a:t>Flexibility: user decides which passwords to apply our scheme</a:t>
            </a:r>
          </a:p>
        </p:txBody>
      </p:sp>
    </p:spTree>
    <p:extLst>
      <p:ext uri="{BB962C8B-B14F-4D97-AF65-F5344CB8AC3E}">
        <p14:creationId xmlns:p14="http://schemas.microsoft.com/office/powerpoint/2010/main" val="234029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58D8A-6CC9-494B-8E0C-A04EA99C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/>
              <a:t>Evaluation           </a:t>
            </a:r>
          </a:p>
        </p:txBody>
      </p:sp>
      <p:pic>
        <p:nvPicPr>
          <p:cNvPr id="19" name="Graphic 18" descr="Questionnaire">
            <a:extLst>
              <a:ext uri="{FF2B5EF4-FFF2-40B4-BE49-F238E27FC236}">
                <a16:creationId xmlns:a16="http://schemas.microsoft.com/office/drawing/2014/main" id="{2D0EB81D-5FA4-4663-BB90-CD0D6E20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79" y="1282822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61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77D6760C-BBE6-49F4-A474-CB9C9D4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RECAP: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 攻擊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儲存空間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E7CD991F-0EDB-469B-9637-BE05B430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66" y="1591847"/>
            <a:ext cx="8405004" cy="49399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將PM分為三種狀態：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N</a:t>
            </a:r>
            <a:r>
              <a:rPr lang="zh-TW" sz="2200" dirty="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ot running</a:t>
            </a:r>
            <a:r>
              <a:rPr lang="zh-TW" altLang="en-US" sz="2200" dirty="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 (普遍都是安全的)</a:t>
            </a:r>
          </a:p>
          <a:p>
            <a:pPr lvl="1">
              <a:lnSpc>
                <a:spcPct val="90000"/>
              </a:lnSpc>
            </a:pPr>
            <a:r>
              <a:rPr lang="zh-TW" sz="2200" dirty="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running but locked</a:t>
            </a:r>
            <a:endParaRPr lang="zh-TW" altLang="en-US" sz="2200" dirty="0">
              <a:solidFill>
                <a:schemeClr val="tx1"/>
              </a:solidFill>
              <a:latin typeface="Microsoft JhengHei"/>
              <a:ea typeface="Microsoft JhengHei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zh-TW" sz="2200" dirty="0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actively running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dirty="0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在後兩種狀態時，小心被PM出賣</a:t>
            </a:r>
            <a:endParaRPr lang="en-US" altLang="zh-TW" sz="220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1Password曾被發現在這兩種狀態下，特定的操作會將你的master 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password以明文的方式放在記憶體中</a:t>
            </a:r>
            <a:endParaRPr lang="en-US" altLang="zh-TW" dirty="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600" dirty="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再安全的database也有可能因為bug而被攻破</a:t>
            </a:r>
            <a:endParaRPr lang="en-US" altLang="zh-TW" sz="220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3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https://www.cbronline.com/news/password-manager-security</a:t>
            </a:r>
            <a:endParaRPr lang="en-US" sz="13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3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B73B0B19-B796-4A02-8CF3-BC20DDFC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697" y="864248"/>
            <a:ext cx="3748313" cy="25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416286-1202-4126-AA34-012DFC68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43" y="391873"/>
            <a:ext cx="8286534" cy="1070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Our scheme vs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 儲存空間攻擊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Calibri"/>
              <a:ea typeface="新細明體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E248-A095-4AFC-9A59-3D8C45C6E3DC}"/>
              </a:ext>
            </a:extLst>
          </p:cNvPr>
          <p:cNvSpPr txBox="1"/>
          <p:nvPr/>
        </p:nvSpPr>
        <p:spPr>
          <a:xfrm>
            <a:off x="798684" y="1731301"/>
            <a:ext cx="10274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一樣的條件下，攻擊者也能取得</a:t>
            </a:r>
            <a:r>
              <a:rPr lang="en-US" altLang="zh-TW" dirty="0"/>
              <a:t>MP </a:t>
            </a:r>
            <a:r>
              <a:rPr lang="zh-TW" altLang="en-US" dirty="0"/>
              <a:t>及</a:t>
            </a:r>
            <a:r>
              <a:rPr lang="en-US" altLang="zh-TW" dirty="0"/>
              <a:t>secret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因</a:t>
            </a:r>
            <a:r>
              <a:rPr lang="en-US" altLang="zh-TW" dirty="0"/>
              <a:t>key</a:t>
            </a:r>
            <a:r>
              <a:rPr lang="zh-TW" altLang="en-US" dirty="0"/>
              <a:t>是</a:t>
            </a:r>
            <a:r>
              <a:rPr lang="en-US" altLang="zh-TW" dirty="0"/>
              <a:t>MP)</a:t>
            </a:r>
          </a:p>
          <a:p>
            <a:endParaRPr lang="en-US" altLang="zh-TW" dirty="0"/>
          </a:p>
          <a:p>
            <a:r>
              <a:rPr lang="zh-TW" altLang="en-US" dirty="0"/>
              <a:t>但只要</a:t>
            </a:r>
            <a:r>
              <a:rPr lang="en-US" altLang="zh-TW" dirty="0"/>
              <a:t>PM</a:t>
            </a:r>
            <a:r>
              <a:rPr lang="zh-TW" altLang="en-US" dirty="0"/>
              <a:t>不去記憶使用者輸入的</a:t>
            </a:r>
            <a:r>
              <a:rPr lang="en-US" altLang="zh-TW" dirty="0"/>
              <a:t>WP</a:t>
            </a:r>
            <a:r>
              <a:rPr lang="zh-TW" altLang="en-US" dirty="0"/>
              <a:t>，則攻擊者無從得知</a:t>
            </a:r>
            <a:r>
              <a:rPr lang="en-US" altLang="zh-TW" dirty="0"/>
              <a:t>WP</a:t>
            </a:r>
          </a:p>
          <a:p>
            <a:endParaRPr lang="en-US" altLang="zh-TW" dirty="0"/>
          </a:p>
          <a:p>
            <a:r>
              <a:rPr lang="en-US" altLang="zh-TW" dirty="0"/>
              <a:t>Note:</a:t>
            </a:r>
            <a:r>
              <a:rPr lang="zh-TW" altLang="en-US" dirty="0"/>
              <a:t> 因為保持驗證狀態的關係，才導致</a:t>
            </a:r>
            <a:r>
              <a:rPr lang="en-US" altLang="zh-TW" dirty="0"/>
              <a:t>PM</a:t>
            </a:r>
            <a:r>
              <a:rPr lang="zh-TW" altLang="en-US" dirty="0"/>
              <a:t>可能需要暫存</a:t>
            </a:r>
            <a:r>
              <a:rPr lang="en-US" altLang="zh-TW" dirty="0"/>
              <a:t> MP </a:t>
            </a:r>
            <a:r>
              <a:rPr lang="zh-TW" altLang="en-US" dirty="0"/>
              <a:t>而不是在原本儲存空間的形式 </a:t>
            </a:r>
            <a:r>
              <a:rPr lang="en-US" altLang="zh-TW" dirty="0"/>
              <a:t>H(MP)</a:t>
            </a:r>
          </a:p>
          <a:p>
            <a:r>
              <a:rPr lang="zh-TW" altLang="en-US" dirty="0"/>
              <a:t>而我們的</a:t>
            </a:r>
            <a:r>
              <a:rPr lang="en-US" altLang="zh-TW" dirty="0"/>
              <a:t>scheme</a:t>
            </a:r>
            <a:r>
              <a:rPr lang="zh-TW" altLang="en-US" dirty="0"/>
              <a:t>即使保持驗證狀態，</a:t>
            </a:r>
            <a:r>
              <a:rPr lang="en-US" altLang="zh-TW" dirty="0"/>
              <a:t>WP</a:t>
            </a:r>
            <a:r>
              <a:rPr lang="zh-TW" altLang="en-US" dirty="0"/>
              <a:t>仍需使用者輸入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若與不允許保持驗證狀態的</a:t>
            </a:r>
            <a:r>
              <a:rPr lang="en-US" altLang="zh-TW" dirty="0"/>
              <a:t>old scheme </a:t>
            </a:r>
            <a:r>
              <a:rPr lang="zh-TW" altLang="en-US" dirty="0"/>
              <a:t>比較</a:t>
            </a:r>
            <a:r>
              <a:rPr lang="en-US" altLang="zh-TW" dirty="0"/>
              <a:t>overhead</a:t>
            </a:r>
          </a:p>
          <a:p>
            <a:r>
              <a:rPr lang="zh-TW" altLang="en-US" dirty="0"/>
              <a:t>則為填入</a:t>
            </a:r>
            <a:r>
              <a:rPr lang="en-US" altLang="zh-TW" dirty="0"/>
              <a:t>WP (</a:t>
            </a:r>
            <a:r>
              <a:rPr lang="zh-TW" altLang="en-US" dirty="0"/>
              <a:t>僅對使用</a:t>
            </a:r>
            <a:r>
              <a:rPr lang="en-US" altLang="zh-TW" dirty="0"/>
              <a:t>new scheme</a:t>
            </a:r>
            <a:r>
              <a:rPr lang="zh-TW" altLang="en-US" dirty="0"/>
              <a:t>的密碼</a:t>
            </a:r>
            <a:r>
              <a:rPr lang="en-US" altLang="zh-TW" dirty="0"/>
              <a:t>) </a:t>
            </a:r>
            <a:r>
              <a:rPr lang="zh-TW" altLang="en-US" dirty="0"/>
              <a:t>的</a:t>
            </a:r>
            <a:r>
              <a:rPr lang="en-US" altLang="zh-TW" dirty="0"/>
              <a:t>overhead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比上填入</a:t>
            </a:r>
            <a:r>
              <a:rPr lang="en-US" altLang="zh-TW" dirty="0"/>
              <a:t>MP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所有密碼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en-US" altLang="zh-TW" dirty="0"/>
              <a:t>overhead 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520D10-A1E5-45AB-9D7B-AA024708C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87304"/>
              </p:ext>
            </p:extLst>
          </p:nvPr>
        </p:nvGraphicFramePr>
        <p:xfrm>
          <a:off x="798682" y="4961237"/>
          <a:ext cx="10674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983">
                  <a:extLst>
                    <a:ext uri="{9D8B030D-6E8A-4147-A177-3AD203B41FA5}">
                      <a16:colId xmlns:a16="http://schemas.microsoft.com/office/drawing/2014/main" val="1343010958"/>
                    </a:ext>
                  </a:extLst>
                </a:gridCol>
                <a:gridCol w="1808557">
                  <a:extLst>
                    <a:ext uri="{9D8B030D-6E8A-4147-A177-3AD203B41FA5}">
                      <a16:colId xmlns:a16="http://schemas.microsoft.com/office/drawing/2014/main" val="201591119"/>
                    </a:ext>
                  </a:extLst>
                </a:gridCol>
                <a:gridCol w="3154629">
                  <a:extLst>
                    <a:ext uri="{9D8B030D-6E8A-4147-A177-3AD203B41FA5}">
                      <a16:colId xmlns:a16="http://schemas.microsoft.com/office/drawing/2014/main" val="2988842507"/>
                    </a:ext>
                  </a:extLst>
                </a:gridCol>
                <a:gridCol w="3224463">
                  <a:extLst>
                    <a:ext uri="{9D8B030D-6E8A-4147-A177-3AD203B41FA5}">
                      <a16:colId xmlns:a16="http://schemas.microsoft.com/office/drawing/2014/main" val="3116744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Cost of attack SP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User Overhead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1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Old (Autofill)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Leaked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Old (without autofill)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H(MP) Leaked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MP offline attack (Every SP)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MP (for every pass)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Leaked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WP online attack (per SP)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WP (for new scheme pass)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7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67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F428-57FA-4E25-8A0D-0AEFB34F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RECAP: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利用已認證使用者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A4503-ED2A-4B95-8AD0-AA3A068C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66" y="1345219"/>
            <a:ext cx="8534400" cy="5104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300" dirty="0">
                <a:solidFill>
                  <a:schemeClr val="tx1"/>
                </a:solidFill>
                <a:ea typeface="+mn-lt"/>
                <a:cs typeface="+mn-lt"/>
              </a:rPr>
              <a:t>Sweep</a:t>
            </a:r>
            <a:r>
              <a:rPr lang="zh-TW" altLang="en-US" sz="23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zh-TW" sz="2300" dirty="0">
                <a:solidFill>
                  <a:schemeClr val="tx1"/>
                </a:solidFill>
                <a:ea typeface="+mn-lt"/>
                <a:cs typeface="+mn-lt"/>
              </a:rPr>
              <a:t>attacks</a:t>
            </a:r>
          </a:p>
          <a:p>
            <a:pPr>
              <a:lnSpc>
                <a:spcPct val="90000"/>
              </a:lnSpc>
            </a:pPr>
            <a:endParaRPr lang="en-US" altLang="zh-TW" sz="2300" dirty="0">
              <a:solidFill>
                <a:schemeClr val="tx1"/>
              </a:solidFill>
              <a:ea typeface="新細明體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zh-TW" altLang="en-US" sz="2300">
                <a:solidFill>
                  <a:schemeClr val="tx1"/>
                </a:solidFill>
                <a:ea typeface="新細明體"/>
                <a:cs typeface="Calibri"/>
              </a:rPr>
              <a:t>人是資安最大的漏洞</a:t>
            </a:r>
            <a:endParaRPr lang="zh-TW" altLang="en-US" sz="2300" dirty="0">
              <a:solidFill>
                <a:schemeClr val="tx1"/>
              </a:solidFill>
              <a:ea typeface="新細明體"/>
              <a:cs typeface="Calibri"/>
            </a:endParaRPr>
          </a:p>
          <a:p>
            <a:pPr lvl="1">
              <a:lnSpc>
                <a:spcPct val="90000"/>
              </a:lnSpc>
            </a:pPr>
            <a:endParaRPr lang="zh-TW" altLang="en-US" sz="2300" dirty="0">
              <a:solidFill>
                <a:schemeClr val="tx1"/>
              </a:solidFill>
              <a:ea typeface="新細明體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zh-TW" altLang="en-US" sz="2300">
                <a:solidFill>
                  <a:schemeClr val="tx1"/>
                </a:solidFill>
                <a:ea typeface="新細明體"/>
                <a:cs typeface="Calibri"/>
              </a:rPr>
              <a:t>比起手動輸入，一般使用者更傾向於自動帶入複雜的密碼</a:t>
            </a:r>
            <a:endParaRPr lang="zh-TW" altLang="en-US" sz="2300" dirty="0">
              <a:solidFill>
                <a:schemeClr val="tx1"/>
              </a:solidFill>
              <a:ea typeface="新細明體"/>
              <a:cs typeface="Calibri"/>
            </a:endParaRPr>
          </a:p>
          <a:p>
            <a:pPr lvl="1">
              <a:lnSpc>
                <a:spcPct val="90000"/>
              </a:lnSpc>
            </a:pPr>
            <a:endParaRPr lang="zh-TW" altLang="en-US" sz="2300" dirty="0">
              <a:solidFill>
                <a:schemeClr val="tx1"/>
              </a:solidFill>
              <a:ea typeface="新細明體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zh-TW" sz="2300">
                <a:solidFill>
                  <a:schemeClr val="tx1"/>
                </a:solidFill>
                <a:ea typeface="+mn-lt"/>
                <a:cs typeface="+mn-lt"/>
              </a:rPr>
              <a:t>iFrame sweep attack,</a:t>
            </a:r>
            <a:r>
              <a:rPr lang="zh-TW" altLang="en-US" sz="23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zh-TW" sz="2300">
                <a:solidFill>
                  <a:schemeClr val="tx1"/>
                </a:solidFill>
                <a:ea typeface="+mn-lt"/>
                <a:cs typeface="+mn-lt"/>
              </a:rPr>
              <a:t>Window sweep attack,</a:t>
            </a:r>
            <a:r>
              <a:rPr lang="zh-TW" altLang="en-US" sz="23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zh-TW" sz="2300">
                <a:solidFill>
                  <a:schemeClr val="tx1"/>
                </a:solidFill>
                <a:ea typeface="+mn-lt"/>
                <a:cs typeface="+mn-lt"/>
              </a:rPr>
              <a:t>Redirect sweep attack, </a:t>
            </a:r>
            <a:r>
              <a:rPr lang="en-US" altLang="zh-TW" sz="2300" dirty="0">
                <a:solidFill>
                  <a:schemeClr val="tx1"/>
                </a:solidFill>
                <a:ea typeface="+mn-lt"/>
                <a:cs typeface="+mn-lt"/>
              </a:rPr>
              <a:t>...</a:t>
            </a:r>
            <a:endParaRPr lang="zh-TW" altLang="en-US" sz="23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2000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pic>
        <p:nvPicPr>
          <p:cNvPr id="5" name="Picture 5" descr="A close up of a street&#10;&#10;Description generated with high confidence">
            <a:extLst>
              <a:ext uri="{FF2B5EF4-FFF2-40B4-BE49-F238E27FC236}">
                <a16:creationId xmlns:a16="http://schemas.microsoft.com/office/drawing/2014/main" id="{4BD074C6-C38C-4E6B-85E7-7A6DD1DE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09" y="547778"/>
            <a:ext cx="2326257" cy="23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8888-D6AC-48F8-830E-7D634442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微軟正黑體"/>
              </a:rPr>
              <a:t>Definition</a:t>
            </a:r>
            <a:endParaRPr lang="zh-TW" altLang="en-US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3F41-374B-4B4E-8538-BC87164D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09" y="1409182"/>
            <a:ext cx="11507788" cy="361526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PM: Password Manager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MP: Master Password , PM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用以認證使用者的密碼                                  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e.g. 20CNS_is_so_fun20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SP : Strong Password ,PM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生成的密碼，也是最終用來登入網站的密碼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e.g. 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</a:rPr>
              <a:t>kr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&amp;[5U4pzDh+By-)9 </a:t>
            </a:r>
          </a:p>
          <a:p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WP: Weak Password , 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用戶自己生成，可記憶的密碼                               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e.g. Meow~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 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微軟正黑體"/>
              </a:rPr>
              <a:t>SiteA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使用者的一網站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良性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), 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以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微軟正黑體"/>
              </a:rPr>
              <a:t>SP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認證使用者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a typeface="微軟正黑體"/>
              </a:rPr>
              <a:t>  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599C88-ACE7-4D97-8D61-64AE614BBDB0}"/>
              </a:ext>
            </a:extLst>
          </p:cNvPr>
          <p:cNvSpPr txBox="1">
            <a:spLocks/>
          </p:cNvSpPr>
          <p:nvPr/>
        </p:nvSpPr>
        <p:spPr>
          <a:xfrm>
            <a:off x="3653701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36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416286-1202-4126-AA34-012DFC68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9938"/>
            <a:ext cx="9998846" cy="10706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4800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Our scheme vs</a:t>
            </a:r>
            <a:r>
              <a:rPr lang="zh-TW" altLang="en-US" sz="4800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利用已認證使用者攻擊</a:t>
            </a:r>
            <a:endParaRPr lang="en-US" altLang="zh-TW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8DFDE7-F79F-41D5-B3B2-65134AF02AB3}"/>
                  </a:ext>
                </a:extLst>
              </p:cNvPr>
              <p:cNvSpPr txBox="1"/>
              <p:nvPr/>
            </p:nvSpPr>
            <p:spPr>
              <a:xfrm>
                <a:off x="875899" y="2040556"/>
                <a:ext cx="9192126" cy="196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我們的方式中已認證使用者的權力僅為可使用</a:t>
                </a:r>
                <a:r>
                  <a:rPr lang="en-US" altLang="zh-TW" sz="2000" dirty="0"/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𝑆𝑒𝑐𝑟𝑒𝑡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𝑠𝑖𝑡𝑒𝐴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𝑊𝑃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𝑔𝑢𝑒𝑠𝑠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即使</m:t>
                    </m:r>
                  </m:oMath>
                </a14:m>
                <a:r>
                  <a:rPr lang="en-US" altLang="zh-TW" sz="2000" dirty="0"/>
                  <a:t>attacker </a:t>
                </a:r>
                <a:r>
                  <a:rPr lang="zh-TW" altLang="en-US" sz="2000" dirty="0"/>
                  <a:t>利用了已認證使用者，他也只能在使用者受攻擊的期間做</a:t>
                </a:r>
                <a:r>
                  <a:rPr lang="en-US" altLang="zh-TW" sz="2000" dirty="0"/>
                  <a:t>online brute-force 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WP</a:t>
                </a:r>
                <a:r>
                  <a:rPr lang="zh-TW" altLang="en-US" sz="2000" dirty="0"/>
                  <a:t>， 且此過程不能繞過</a:t>
                </a:r>
                <a:r>
                  <a:rPr lang="en-US" altLang="zh-TW" sz="2000" dirty="0"/>
                  <a:t>PM</a:t>
                </a:r>
                <a:r>
                  <a:rPr lang="zh-TW" altLang="en-US" sz="2000" dirty="0"/>
                  <a:t>。</a:t>
                </a:r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zh-TW" altLang="en-US" sz="2000" dirty="0"/>
                  <a:t>較針對的攻擊可能</a:t>
                </a:r>
                <a:r>
                  <a:rPr lang="en-US" altLang="zh-TW" sz="2000" dirty="0"/>
                  <a:t>inject code</a:t>
                </a:r>
                <a:r>
                  <a:rPr lang="zh-TW" altLang="en-US" sz="2000" dirty="0"/>
                  <a:t>使瀏覽器令使用者輸入</a:t>
                </a:r>
                <a:r>
                  <a:rPr lang="en-US" altLang="zh-TW" sz="2000" dirty="0"/>
                  <a:t>WP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(phishing)</a:t>
                </a:r>
                <a:r>
                  <a:rPr lang="zh-TW" altLang="en-US" sz="2000" dirty="0"/>
                  <a:t>，但此攻擊應僅對使用者現正使用網站的密碼有用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不然很可疑</a:t>
                </a:r>
                <a:r>
                  <a:rPr lang="en-US" altLang="zh-TW" sz="2000" dirty="0"/>
                  <a:t>?)</a:t>
                </a:r>
                <a:r>
                  <a:rPr lang="zh-TW" altLang="en-US" sz="2000" dirty="0"/>
                  <a:t>。 </a:t>
                </a:r>
                <a:r>
                  <a:rPr lang="en-US" altLang="zh-TW" sz="2000" dirty="0"/>
                  <a:t> 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8DFDE7-F79F-41D5-B3B2-65134AF0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99" y="2040556"/>
                <a:ext cx="9192126" cy="1969257"/>
              </a:xfrm>
              <a:prstGeom prst="rect">
                <a:avLst/>
              </a:prstGeom>
              <a:blipFill>
                <a:blip r:embed="rId2"/>
                <a:stretch>
                  <a:fillRect l="-729" t="-1858" b="-4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926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F428-57FA-4E25-8A0D-0AEFB34F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RECAP: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惡意軟體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A4503-ED2A-4B95-8AD0-AA3A068C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3" y="1451891"/>
            <a:ext cx="10338812" cy="51040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惡意軟體除了威脅儲存空間以外</a:t>
            </a:r>
            <a:endParaRPr lang="en-US" altLang="zh-TW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Keylogger(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鍵盤側錄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是最有效用以獲取密碼的惡意軟體，即使有些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PM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建議以螢幕鍵盤做輸入，但其實螢幕側錄也是可行的</a:t>
            </a:r>
            <a:endParaRPr lang="en-US" altLang="zh-TW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400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https://www.raymond.cc/blog/how-to-beat-keyloggers-to-protect-your-identity/</a:t>
            </a:r>
            <a:endParaRPr lang="en-US" altLang="zh-TW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在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MP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掌控所有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SP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的情況下，使用者在受</a:t>
            </a:r>
            <a:r>
              <a:rPr lang="en-US" altLang="zh-TW" sz="2400" dirty="0">
                <a:solidFill>
                  <a:schemeClr val="tx1"/>
                </a:solidFill>
                <a:ea typeface="+mn-lt"/>
                <a:cs typeface="+mn-lt"/>
              </a:rPr>
              <a:t>keylogger</a:t>
            </a:r>
            <a:r>
              <a:rPr lang="zh-TW" altLang="en-US" sz="2400" dirty="0">
                <a:solidFill>
                  <a:schemeClr val="tx1"/>
                </a:solidFill>
                <a:ea typeface="+mn-lt"/>
                <a:cs typeface="+mn-lt"/>
              </a:rPr>
              <a:t>侵入時沒輸入過的密碼也陷入危險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900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511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16286-1202-4126-AA34-012DFC68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Our scheme vs key logging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823715-A3B7-480B-994D-46CB4D44EA34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altLang="zh-TW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268332-BA2B-4836-A555-A7D03CAE9B52}"/>
              </a:ext>
            </a:extLst>
          </p:cNvPr>
          <p:cNvSpPr txBox="1"/>
          <p:nvPr/>
        </p:nvSpPr>
        <p:spPr>
          <a:xfrm>
            <a:off x="818147" y="1915427"/>
            <a:ext cx="9776073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2300" dirty="0">
                <a:ea typeface="微軟正黑體"/>
              </a:rPr>
              <a:t>即使</a:t>
            </a:r>
            <a:r>
              <a:rPr lang="en-US" altLang="zh-TW" sz="2300" dirty="0">
                <a:ea typeface="微軟正黑體"/>
              </a:rPr>
              <a:t>MP</a:t>
            </a:r>
            <a:r>
              <a:rPr lang="zh-TW" altLang="en-US" sz="2300" dirty="0">
                <a:ea typeface="微軟正黑體"/>
              </a:rPr>
              <a:t>遭到擷取</a:t>
            </a:r>
            <a:r>
              <a:rPr lang="en-US" altLang="zh-TW" sz="2300" dirty="0">
                <a:ea typeface="微軟正黑體"/>
              </a:rPr>
              <a:t>(</a:t>
            </a:r>
            <a:r>
              <a:rPr lang="zh-TW" altLang="en-US" sz="2300" dirty="0">
                <a:ea typeface="微軟正黑體"/>
              </a:rPr>
              <a:t>到此，</a:t>
            </a:r>
            <a:r>
              <a:rPr lang="en-US" altLang="zh-TW" sz="2300" dirty="0">
                <a:ea typeface="微軟正黑體"/>
              </a:rPr>
              <a:t>old scheme</a:t>
            </a:r>
            <a:r>
              <a:rPr lang="zh-TW" altLang="en-US" sz="2300" dirty="0">
                <a:ea typeface="微軟正黑體"/>
              </a:rPr>
              <a:t>已失守</a:t>
            </a:r>
            <a:r>
              <a:rPr lang="en-US" altLang="zh-TW" sz="2300" dirty="0">
                <a:ea typeface="微軟正黑體"/>
              </a:rPr>
              <a:t>)</a:t>
            </a:r>
            <a:r>
              <a:rPr lang="zh-TW" altLang="en-US" sz="2300" dirty="0">
                <a:ea typeface="微軟正黑體"/>
              </a:rPr>
              <a:t>，每一個</a:t>
            </a:r>
            <a:r>
              <a:rPr lang="en-US" altLang="zh-TW" sz="2300" dirty="0">
                <a:ea typeface="微軟正黑體"/>
              </a:rPr>
              <a:t>SP</a:t>
            </a:r>
            <a:r>
              <a:rPr lang="zh-TW" altLang="en-US" sz="2300" dirty="0">
                <a:ea typeface="微軟正黑體"/>
              </a:rPr>
              <a:t>仍需要</a:t>
            </a:r>
            <a:r>
              <a:rPr lang="en-US" altLang="zh-TW" sz="2300" dirty="0">
                <a:ea typeface="微軟正黑體"/>
              </a:rPr>
              <a:t>WP</a:t>
            </a:r>
          </a:p>
          <a:p>
            <a:r>
              <a:rPr lang="zh-TW" altLang="en-US" sz="2300" dirty="0">
                <a:ea typeface="微軟正黑體"/>
              </a:rPr>
              <a:t>攻擊者僅能直接取得在鍵盤側錄過程中有輸入的</a:t>
            </a:r>
            <a:r>
              <a:rPr lang="en-US" altLang="zh-TW" sz="2300" dirty="0">
                <a:ea typeface="微軟正黑體"/>
              </a:rPr>
              <a:t>WP</a:t>
            </a:r>
          </a:p>
          <a:p>
            <a:endParaRPr lang="en-US" altLang="zh-TW" sz="2300" dirty="0">
              <a:ea typeface="微軟正黑體"/>
            </a:endParaRPr>
          </a:p>
          <a:p>
            <a:endParaRPr lang="en-US" altLang="zh-TW" sz="2300" dirty="0">
              <a:ea typeface="微軟正黑體"/>
            </a:endParaRPr>
          </a:p>
          <a:p>
            <a:r>
              <a:rPr lang="zh-TW" altLang="en-US" sz="2300">
                <a:ea typeface="微軟正黑體"/>
              </a:rPr>
              <a:t>           與時間賽跑</a:t>
            </a:r>
            <a:endParaRPr lang="en-US" altLang="zh-TW" sz="2300">
              <a:ea typeface="微軟正黑體"/>
            </a:endParaRPr>
          </a:p>
          <a:p>
            <a:r>
              <a:rPr lang="zh-TW" altLang="en-US" sz="2300" dirty="0">
                <a:ea typeface="微軟正黑體"/>
              </a:rPr>
              <a:t>對於有安全意識的使用者，能在發現惡意軟體後止血</a:t>
            </a:r>
            <a:endParaRPr lang="en-US" altLang="zh-TW" sz="2300" dirty="0">
              <a:ea typeface="微軟正黑體"/>
            </a:endParaRPr>
          </a:p>
          <a:p>
            <a:endParaRPr lang="en-US" altLang="zh-TW" sz="2300" dirty="0">
              <a:ea typeface="微軟正黑體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300">
                <a:ea typeface="微軟正黑體"/>
              </a:rPr>
              <a:t>對於因</a:t>
            </a:r>
            <a:r>
              <a:rPr lang="en-US" altLang="zh-TW" sz="2300" dirty="0">
                <a:ea typeface="微軟正黑體"/>
              </a:rPr>
              <a:t>MP</a:t>
            </a:r>
            <a:r>
              <a:rPr lang="zh-TW" altLang="en-US" sz="2300">
                <a:ea typeface="微軟正黑體"/>
              </a:rPr>
              <a:t>外洩受到的攻擊，前面在面對儲存空間攻擊時已說明</a:t>
            </a:r>
            <a:endParaRPr lang="en-US" altLang="zh-TW" sz="2300">
              <a:ea typeface="微軟正黑體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E1CCFD7-C74E-4C50-8F97-2C8F655E987C}"/>
              </a:ext>
            </a:extLst>
          </p:cNvPr>
          <p:cNvCxnSpPr/>
          <p:nvPr/>
        </p:nvCxnSpPr>
        <p:spPr>
          <a:xfrm>
            <a:off x="943428" y="3429000"/>
            <a:ext cx="638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31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F428-57FA-4E25-8A0D-0AEFB34F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RECAP: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攻擊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實作漏洞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A4503-ED2A-4B95-8AD0-AA3A068C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40" y="2578128"/>
            <a:ext cx="10338812" cy="51040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200" i="1" dirty="0">
                <a:solidFill>
                  <a:schemeClr val="tx1"/>
                </a:solidFill>
                <a:ea typeface="+mn-lt"/>
                <a:cs typeface="+mn-lt"/>
              </a:rPr>
              <a:t>The Emperor’s New Password Manager: Security Analysis of Web-based Password Managers</a:t>
            </a:r>
            <a:r>
              <a:rPr lang="en-US" altLang="zh-TW" sz="22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r>
              <a:rPr lang="zh-TW" altLang="en-US" sz="2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endParaRPr lang="zh-TW" alt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TW" sz="2200" dirty="0">
                <a:solidFill>
                  <a:schemeClr val="tx1"/>
                </a:solidFill>
                <a:ea typeface="+mn-lt"/>
                <a:cs typeface="+mn-lt"/>
              </a:rPr>
              <a:t>“Our attacks are severe: in four out of the five password managers we studied, an attacker can learn a user’s credentials for arbitrary websites</a:t>
            </a:r>
            <a:r>
              <a:rPr lang="zh-TW" altLang="en-US" sz="2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zh-TW" sz="2200" dirty="0">
                <a:solidFill>
                  <a:schemeClr val="tx1"/>
                </a:solidFill>
                <a:ea typeface="+mn-lt"/>
                <a:cs typeface="+mn-lt"/>
              </a:rPr>
              <a:t>” </a:t>
            </a:r>
          </a:p>
          <a:p>
            <a:pPr marL="0" indent="0">
              <a:buNone/>
            </a:pPr>
            <a:endParaRPr lang="en-US" altLang="zh-TW" sz="22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zh-TW" sz="2200" dirty="0">
                <a:solidFill>
                  <a:schemeClr val="tx1"/>
                </a:solidFill>
                <a:ea typeface="+mn-lt"/>
                <a:cs typeface="+mn-lt"/>
              </a:rPr>
              <a:t>Web, UI, bookmarklet, authorization vulnerabilities are found in five popular web-based password managers.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https://crypto.stanford.edu/~dabo/pubs/papers/pwdmgrBrowser.pdf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en-US" sz="900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77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416286-1202-4126-AA34-012DFC68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286534" cy="1070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Our scheme vs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alibri"/>
                <a:ea typeface="新細明體"/>
                <a:cs typeface="Calibri Light"/>
              </a:rPr>
              <a:t>實作漏洞攻擊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Calibri"/>
              <a:ea typeface="新細明體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3715-A3B7-480B-994D-46CB4D44EA34}"/>
              </a:ext>
            </a:extLst>
          </p:cNvPr>
          <p:cNvSpPr txBox="1"/>
          <p:nvPr/>
        </p:nvSpPr>
        <p:spPr>
          <a:xfrm>
            <a:off x="856647" y="2117558"/>
            <a:ext cx="8743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既然是實作漏洞，基本上無從防範</a:t>
            </a:r>
            <a:r>
              <a:rPr lang="en-US" altLang="zh-TW" sz="2400" dirty="0"/>
              <a:t>…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但只要漏洞沒有影響 </a:t>
            </a:r>
            <a:r>
              <a:rPr lang="en-US" altLang="zh-TW" sz="2400" dirty="0"/>
              <a:t>WP</a:t>
            </a:r>
            <a:r>
              <a:rPr lang="zh-TW" altLang="en-US" sz="2400" dirty="0"/>
              <a:t>不記憶下來的特性</a:t>
            </a:r>
            <a:endParaRPr lang="en-US" altLang="zh-TW" sz="2400" dirty="0"/>
          </a:p>
          <a:p>
            <a:r>
              <a:rPr lang="zh-TW" altLang="en-US" sz="2400" dirty="0"/>
              <a:t>至少都能保持每一個</a:t>
            </a:r>
            <a:r>
              <a:rPr lang="en-US" altLang="zh-TW" sz="2400" dirty="0"/>
              <a:t>SP </a:t>
            </a:r>
            <a:r>
              <a:rPr lang="zh-TW" altLang="en-US" sz="2400" dirty="0"/>
              <a:t>都有</a:t>
            </a:r>
            <a:r>
              <a:rPr lang="en-US" altLang="zh-TW" sz="2400" dirty="0"/>
              <a:t>online brute-force WP </a:t>
            </a:r>
            <a:r>
              <a:rPr lang="zh-TW" altLang="en-US" sz="2400" dirty="0"/>
              <a:t>的難度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7330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58D8A-6CC9-494B-8E0C-A04EA99C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CLOUD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&amp; Local 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OUR SCHEME  </a:t>
            </a:r>
            <a:br>
              <a:rPr lang="en-US" dirty="0">
                <a:ea typeface="+mj-lt"/>
                <a:cs typeface="+mj-lt"/>
              </a:rPr>
            </a:br>
            <a:endParaRPr lang="en-US" altLang="zh-TW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DFA05B5C-0FB0-419A-B4F0-FA0969FE3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26934"/>
              </p:ext>
            </p:extLst>
          </p:nvPr>
        </p:nvGraphicFramePr>
        <p:xfrm>
          <a:off x="567562" y="2223682"/>
          <a:ext cx="11064499" cy="267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62">
                  <a:extLst>
                    <a:ext uri="{9D8B030D-6E8A-4147-A177-3AD203B41FA5}">
                      <a16:colId xmlns:a16="http://schemas.microsoft.com/office/drawing/2014/main" val="2780868919"/>
                    </a:ext>
                  </a:extLst>
                </a:gridCol>
                <a:gridCol w="1383062">
                  <a:extLst>
                    <a:ext uri="{9D8B030D-6E8A-4147-A177-3AD203B41FA5}">
                      <a16:colId xmlns:a16="http://schemas.microsoft.com/office/drawing/2014/main" val="1406086175"/>
                    </a:ext>
                  </a:extLst>
                </a:gridCol>
                <a:gridCol w="1444935">
                  <a:extLst>
                    <a:ext uri="{9D8B030D-6E8A-4147-A177-3AD203B41FA5}">
                      <a16:colId xmlns:a16="http://schemas.microsoft.com/office/drawing/2014/main" val="4127759979"/>
                    </a:ext>
                  </a:extLst>
                </a:gridCol>
                <a:gridCol w="1413525">
                  <a:extLst>
                    <a:ext uri="{9D8B030D-6E8A-4147-A177-3AD203B41FA5}">
                      <a16:colId xmlns:a16="http://schemas.microsoft.com/office/drawing/2014/main" val="1637048548"/>
                    </a:ext>
                  </a:extLst>
                </a:gridCol>
                <a:gridCol w="1290729">
                  <a:extLst>
                    <a:ext uri="{9D8B030D-6E8A-4147-A177-3AD203B41FA5}">
                      <a16:colId xmlns:a16="http://schemas.microsoft.com/office/drawing/2014/main" val="1613085085"/>
                    </a:ext>
                  </a:extLst>
                </a:gridCol>
                <a:gridCol w="1383062">
                  <a:extLst>
                    <a:ext uri="{9D8B030D-6E8A-4147-A177-3AD203B41FA5}">
                      <a16:colId xmlns:a16="http://schemas.microsoft.com/office/drawing/2014/main" val="2726784691"/>
                    </a:ext>
                  </a:extLst>
                </a:gridCol>
                <a:gridCol w="1383062">
                  <a:extLst>
                    <a:ext uri="{9D8B030D-6E8A-4147-A177-3AD203B41FA5}">
                      <a16:colId xmlns:a16="http://schemas.microsoft.com/office/drawing/2014/main" val="1513960791"/>
                    </a:ext>
                  </a:extLst>
                </a:gridCol>
                <a:gridCol w="1383062">
                  <a:extLst>
                    <a:ext uri="{9D8B030D-6E8A-4147-A177-3AD203B41FA5}">
                      <a16:colId xmlns:a16="http://schemas.microsoft.com/office/drawing/2014/main" val="3284126069"/>
                    </a:ext>
                  </a:extLst>
                </a:gridCol>
              </a:tblGrid>
              <a:tr h="668215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同步性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使用者便利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資料庫風險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/>
                        <a:t>釣魚風險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Key 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512719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329393"/>
                  </a:ext>
                </a:extLst>
              </a:tr>
              <a:tr h="668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/>
                        <a:t>Local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288898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Our 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634159"/>
                  </a:ext>
                </a:extLst>
              </a:tr>
            </a:tbl>
          </a:graphicData>
        </a:graphic>
      </p:graphicFrame>
      <p:sp>
        <p:nvSpPr>
          <p:cNvPr id="5" name="圓形: 空心 4">
            <a:extLst>
              <a:ext uri="{FF2B5EF4-FFF2-40B4-BE49-F238E27FC236}">
                <a16:creationId xmlns:a16="http://schemas.microsoft.com/office/drawing/2014/main" id="{4028A3EC-287B-4627-ADE0-576D5A0FA5CC}"/>
              </a:ext>
            </a:extLst>
          </p:cNvPr>
          <p:cNvSpPr/>
          <p:nvPr/>
        </p:nvSpPr>
        <p:spPr>
          <a:xfrm>
            <a:off x="3811976" y="2970902"/>
            <a:ext cx="445698" cy="460074"/>
          </a:xfrm>
          <a:prstGeom prst="donu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5CE72C53-21E8-46C2-97D4-3EBA05D5464C}"/>
              </a:ext>
            </a:extLst>
          </p:cNvPr>
          <p:cNvSpPr/>
          <p:nvPr/>
        </p:nvSpPr>
        <p:spPr>
          <a:xfrm>
            <a:off x="2400830" y="4407737"/>
            <a:ext cx="445699" cy="41694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23417EA-23CD-4543-82D4-2DC2882000F6}"/>
              </a:ext>
            </a:extLst>
          </p:cNvPr>
          <p:cNvSpPr/>
          <p:nvPr/>
        </p:nvSpPr>
        <p:spPr>
          <a:xfrm>
            <a:off x="3809811" y="4407737"/>
            <a:ext cx="445699" cy="41694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形: 空心 17">
            <a:extLst>
              <a:ext uri="{FF2B5EF4-FFF2-40B4-BE49-F238E27FC236}">
                <a16:creationId xmlns:a16="http://schemas.microsoft.com/office/drawing/2014/main" id="{00A8AA5C-32E4-4CE4-BA38-1EEA496E7459}"/>
              </a:ext>
            </a:extLst>
          </p:cNvPr>
          <p:cNvSpPr/>
          <p:nvPr/>
        </p:nvSpPr>
        <p:spPr>
          <a:xfrm>
            <a:off x="2402994" y="2970901"/>
            <a:ext cx="445698" cy="460074"/>
          </a:xfrm>
          <a:prstGeom prst="donu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圓形: 空心 18">
            <a:extLst>
              <a:ext uri="{FF2B5EF4-FFF2-40B4-BE49-F238E27FC236}">
                <a16:creationId xmlns:a16="http://schemas.microsoft.com/office/drawing/2014/main" id="{FFE72C94-C293-4473-B893-0AA2134E024C}"/>
              </a:ext>
            </a:extLst>
          </p:cNvPr>
          <p:cNvSpPr/>
          <p:nvPr/>
        </p:nvSpPr>
        <p:spPr>
          <a:xfrm>
            <a:off x="3811976" y="3689770"/>
            <a:ext cx="445698" cy="460074"/>
          </a:xfrm>
          <a:prstGeom prst="donu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465DDAF0-18CD-48D6-88FB-0B7B77BBA43C}"/>
              </a:ext>
            </a:extLst>
          </p:cNvPr>
          <p:cNvSpPr/>
          <p:nvPr/>
        </p:nvSpPr>
        <p:spPr>
          <a:xfrm>
            <a:off x="2400830" y="3656622"/>
            <a:ext cx="445699" cy="41694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F1B604A-4803-47F3-90CF-D2ECEB936043}"/>
              </a:ext>
            </a:extLst>
          </p:cNvPr>
          <p:cNvSpPr/>
          <p:nvPr/>
        </p:nvSpPr>
        <p:spPr>
          <a:xfrm>
            <a:off x="5296429" y="3689279"/>
            <a:ext cx="445699" cy="41694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07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CB131C-6BCA-4A08-AD55-2DE2E48B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2">
                    <a:lumMod val="75000"/>
                  </a:schemeClr>
                </a:solidFill>
                <a:ea typeface="新細明體"/>
                <a:cs typeface="Calibri Light"/>
              </a:rPr>
              <a:t>Challenge</a:t>
            </a:r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7CBC3-16A7-44FE-A1D1-74A4565B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9637485" cy="3615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300" dirty="0">
                <a:solidFill>
                  <a:schemeClr val="tx1"/>
                </a:solidFill>
                <a:latin typeface="Microsoft JhengHei"/>
                <a:ea typeface="Microsoft JhengHei"/>
              </a:rPr>
              <a:t>額外的用戶記憶要求</a:t>
            </a:r>
            <a:endParaRPr lang="en-US" altLang="zh-TW" sz="230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endParaRPr lang="zh-TW" altLang="en-US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r>
              <a:rPr lang="zh-TW" altLang="en-US" sz="2300" dirty="0">
                <a:solidFill>
                  <a:schemeClr val="tx1"/>
                </a:solidFill>
                <a:latin typeface="Microsoft JhengHei"/>
                <a:ea typeface="Microsoft JhengHei"/>
              </a:rPr>
              <a:t>因為</a:t>
            </a:r>
            <a:r>
              <a:rPr lang="en-US" altLang="zh-TW" sz="2300" dirty="0">
                <a:solidFill>
                  <a:schemeClr val="tx1"/>
                </a:solidFill>
                <a:latin typeface="Microsoft JhengHei"/>
                <a:ea typeface="新細明體"/>
              </a:rPr>
              <a:t>server </a:t>
            </a:r>
            <a:r>
              <a:rPr lang="zh-TW" altLang="en-US" sz="2300" dirty="0">
                <a:solidFill>
                  <a:schemeClr val="tx1"/>
                </a:solidFill>
                <a:latin typeface="Microsoft JhengHei"/>
                <a:ea typeface="Microsoft JhengHei"/>
              </a:rPr>
              <a:t>不持有</a:t>
            </a:r>
            <a:r>
              <a:rPr lang="en-US" altLang="zh-TW" sz="2300" dirty="0">
                <a:solidFill>
                  <a:schemeClr val="tx1"/>
                </a:solidFill>
                <a:latin typeface="Microsoft JhengHei"/>
                <a:ea typeface="新細明體"/>
              </a:rPr>
              <a:t>WP</a:t>
            </a:r>
            <a:r>
              <a:rPr lang="zh-TW" altLang="en-US" sz="2300" dirty="0">
                <a:solidFill>
                  <a:schemeClr val="tx1"/>
                </a:solidFill>
                <a:latin typeface="Microsoft JhengHei"/>
                <a:ea typeface="Microsoft JhengHei"/>
              </a:rPr>
              <a:t>有關的資訊，忘記</a:t>
            </a:r>
            <a:r>
              <a:rPr lang="en-US" altLang="zh-TW" sz="2300" dirty="0">
                <a:solidFill>
                  <a:schemeClr val="tx1"/>
                </a:solidFill>
                <a:latin typeface="Microsoft JhengHei"/>
                <a:ea typeface="新細明體"/>
              </a:rPr>
              <a:t>WP -&gt; SP inaccessibl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新細明體"/>
              </a:rPr>
              <a:t>e</a:t>
            </a:r>
          </a:p>
          <a:p>
            <a:endParaRPr lang="en-US" altLang="zh-TW" dirty="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r>
              <a:rPr lang="en-US" altLang="zh-TW" sz="2300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超過</a:t>
            </a:r>
            <a:r>
              <a:rPr lang="en-US" altLang="zh-TW" sz="2300" dirty="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 password manager </a:t>
            </a:r>
            <a:r>
              <a:rPr lang="en-US" altLang="zh-TW" sz="2300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能處理的範疇</a:t>
            </a:r>
            <a:endParaRPr lang="en-US" altLang="zh-TW" sz="2300" dirty="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  <a:p>
            <a:pPr lvl="1"/>
            <a:r>
              <a:rPr lang="en-US" altLang="zh-TW" sz="2300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直接偷看</a:t>
            </a:r>
            <a:r>
              <a:rPr lang="en-US" altLang="zh-TW" sz="2300" dirty="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&lt;form&gt;</a:t>
            </a:r>
            <a:r>
              <a:rPr lang="en-US" altLang="zh-TW" sz="2300" dirty="0" err="1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內容的</a:t>
            </a:r>
            <a:r>
              <a:rPr lang="en-US" altLang="zh-TW" sz="2300" dirty="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 malware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新細明體"/>
                <a:cs typeface="Calibri"/>
              </a:rPr>
              <a:t> </a:t>
            </a:r>
            <a:endParaRPr lang="en-US" altLang="zh-TW" sz="2000" dirty="0">
              <a:solidFill>
                <a:schemeClr val="tx1"/>
              </a:solidFill>
              <a:latin typeface="Microsoft JhengHei"/>
              <a:ea typeface="新細明體"/>
              <a:cs typeface="Calibri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65D50EA-0765-4D1C-8232-6152A6A0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4" y="892721"/>
            <a:ext cx="3404558" cy="19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67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0F119-2CA7-49B7-9100-873F0448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8450" y="73049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kern="1200" dirty="0">
                <a:latin typeface="+mj-lt"/>
                <a:ea typeface="微軟正黑體"/>
                <a:cs typeface="+mj-cs"/>
              </a:rPr>
              <a:t>未來發展</a:t>
            </a:r>
            <a:endParaRPr lang="en-US" altLang="zh-TW" sz="4800" kern="1200" dirty="0">
              <a:latin typeface="+mj-lt"/>
              <a:ea typeface="微軟正黑體"/>
              <a:cs typeface="+mj-cs"/>
            </a:endParaRPr>
          </a:p>
        </p:txBody>
      </p:sp>
      <p:pic>
        <p:nvPicPr>
          <p:cNvPr id="3" name="Picture 3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A5FFCD51-0671-4852-88B2-199AE673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10" y="523039"/>
            <a:ext cx="3778369" cy="282006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2A5AFA8-F779-47DD-AC38-F3B9968C624C}"/>
              </a:ext>
            </a:extLst>
          </p:cNvPr>
          <p:cNvSpPr txBox="1"/>
          <p:nvPr/>
        </p:nvSpPr>
        <p:spPr>
          <a:xfrm>
            <a:off x="1277257" y="2619829"/>
            <a:ext cx="75212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ea typeface="微軟正黑體"/>
              </a:rPr>
              <a:t>//</a:t>
            </a:r>
            <a:endParaRPr lang="zh-TW" altLang="en-US" sz="2400" dirty="0">
              <a:ea typeface="微軟正黑體"/>
            </a:endParaRPr>
          </a:p>
          <a:p>
            <a:endParaRPr lang="en-US" altLang="zh-TW" sz="2400" dirty="0">
              <a:ea typeface="微軟正黑體"/>
            </a:endParaRPr>
          </a:p>
          <a:p>
            <a:endParaRPr lang="en-US" altLang="zh-TW" sz="2400" dirty="0">
              <a:ea typeface="微軟正黑體"/>
            </a:endParaRPr>
          </a:p>
          <a:p>
            <a:endParaRPr lang="en-US" altLang="zh-TW" sz="2400" dirty="0">
              <a:ea typeface="微軟正黑體"/>
            </a:endParaRPr>
          </a:p>
          <a:p>
            <a:r>
              <a:rPr lang="zh-TW" altLang="en-US" sz="2400" dirty="0">
                <a:ea typeface="微軟正黑體"/>
              </a:rPr>
              <a:t>實踐</a:t>
            </a:r>
            <a:r>
              <a:rPr lang="en-US" altLang="zh-TW" sz="2400" dirty="0">
                <a:ea typeface="微軟正黑體"/>
              </a:rPr>
              <a:t>:</a:t>
            </a:r>
            <a:r>
              <a:rPr lang="zh-TW" altLang="en-US" sz="2400" dirty="0">
                <a:ea typeface="微軟正黑體"/>
              </a:rPr>
              <a:t> 有許多</a:t>
            </a:r>
            <a:r>
              <a:rPr lang="en-US" altLang="zh-TW" sz="2400" dirty="0">
                <a:ea typeface="微軟正黑體"/>
              </a:rPr>
              <a:t>opensource </a:t>
            </a:r>
            <a:r>
              <a:rPr lang="zh-TW" altLang="en-US" sz="2400" dirty="0">
                <a:ea typeface="微軟正黑體"/>
              </a:rPr>
              <a:t>的</a:t>
            </a:r>
            <a:r>
              <a:rPr lang="en-US" altLang="zh-TW" sz="2400" dirty="0">
                <a:ea typeface="微軟正黑體"/>
              </a:rPr>
              <a:t>PM</a:t>
            </a:r>
            <a:r>
              <a:rPr lang="zh-TW" altLang="en-US" sz="2400" dirty="0">
                <a:ea typeface="微軟正黑體"/>
              </a:rPr>
              <a:t>，能將我們的</a:t>
            </a:r>
            <a:r>
              <a:rPr lang="en-US" altLang="zh-TW" sz="2400" dirty="0">
                <a:ea typeface="微軟正黑體"/>
              </a:rPr>
              <a:t>scheme</a:t>
            </a:r>
            <a:r>
              <a:rPr lang="zh-TW" altLang="en-US" sz="2400" dirty="0">
                <a:ea typeface="微軟正黑體"/>
              </a:rPr>
              <a:t>加入實作出來，能進行更實際的評估分析</a:t>
            </a:r>
          </a:p>
        </p:txBody>
      </p:sp>
    </p:spTree>
    <p:extLst>
      <p:ext uri="{BB962C8B-B14F-4D97-AF65-F5344CB8AC3E}">
        <p14:creationId xmlns:p14="http://schemas.microsoft.com/office/powerpoint/2010/main" val="3204828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6FA97B-F999-4AFE-9D42-37499575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  <a:cs typeface="Calibri Light"/>
              </a:rPr>
              <a:t>總結</a:t>
            </a:r>
            <a:endParaRPr lang="zh-TW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899A6-E0E0-408F-8C5F-DEFE0AD9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zh-TW">
                <a:solidFill>
                  <a:schemeClr val="tx1"/>
                </a:solidFill>
                <a:ea typeface="+mn-lt"/>
                <a:cs typeface="+mn-lt"/>
              </a:rPr>
              <a:t>風險分擔: 重要的密碼由自己紀錄</a:t>
            </a:r>
          </a:p>
          <a:p>
            <a:endParaRPr lang="zh-TW" altLang="en-US" dirty="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95743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1447A03-2337-4D30-A898-A8CB4196818E}"/>
              </a:ext>
            </a:extLst>
          </p:cNvPr>
          <p:cNvSpPr txBox="1"/>
          <p:nvPr/>
        </p:nvSpPr>
        <p:spPr>
          <a:xfrm>
            <a:off x="634751" y="2125342"/>
            <a:ext cx="3174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/>
              </a:rPr>
              <a:t>Unauthenticated S</a:t>
            </a:r>
            <a:r>
              <a:rPr lang="en-US" altLang="zh-TW" dirty="0">
                <a:solidFill>
                  <a:srgbClr val="000000"/>
                </a:solidFill>
                <a:ea typeface="微軟正黑體"/>
                <a:cs typeface="+mn-lt"/>
              </a:rPr>
              <a:t>tate</a:t>
            </a:r>
            <a:r>
              <a:rPr lang="zh-TW">
                <a:solidFill>
                  <a:srgbClr val="000000"/>
                </a:solidFill>
                <a:ea typeface="微軟正黑體"/>
              </a:rPr>
              <a:t>​</a:t>
            </a:r>
            <a:endParaRPr lang="zh-TW">
              <a:ea typeface="微軟正黑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472869-6DFF-431C-A3C8-6CF1D966513C}"/>
              </a:ext>
            </a:extLst>
          </p:cNvPr>
          <p:cNvSpPr txBox="1"/>
          <p:nvPr/>
        </p:nvSpPr>
        <p:spPr>
          <a:xfrm>
            <a:off x="856406" y="3242818"/>
            <a:ext cx="28798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Authenticated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 State</a:t>
            </a:r>
            <a:r>
              <a:rPr lang="zh-TW" alt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altLang="zh-TW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0B7A56-4280-4D66-932A-C339342BDAA9}"/>
              </a:ext>
            </a:extLst>
          </p:cNvPr>
          <p:cNvSpPr txBox="1"/>
          <p:nvPr/>
        </p:nvSpPr>
        <p:spPr>
          <a:xfrm>
            <a:off x="4535214" y="1266497"/>
            <a:ext cx="767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solidFill>
                  <a:srgbClr val="000000"/>
                </a:solidFill>
                <a:ea typeface="微軟正黑體"/>
              </a:rPr>
              <a:t>User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15462D8-C23D-41D4-AAE3-2B8972A2BC5B}"/>
              </a:ext>
            </a:extLst>
          </p:cNvPr>
          <p:cNvSpPr/>
          <p:nvPr/>
        </p:nvSpPr>
        <p:spPr>
          <a:xfrm>
            <a:off x="3883572" y="1826173"/>
            <a:ext cx="2070537" cy="3100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CB0CBA-5C20-4F1C-8814-CC02DE00BA72}"/>
              </a:ext>
            </a:extLst>
          </p:cNvPr>
          <p:cNvSpPr txBox="1"/>
          <p:nvPr/>
        </p:nvSpPr>
        <p:spPr>
          <a:xfrm>
            <a:off x="4662323" y="221341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MP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45D392-90C7-4BF6-9AD0-EF2089B09373}"/>
              </a:ext>
            </a:extLst>
          </p:cNvPr>
          <p:cNvCxnSpPr>
            <a:cxnSpLocks/>
          </p:cNvCxnSpPr>
          <p:nvPr/>
        </p:nvCxnSpPr>
        <p:spPr>
          <a:xfrm flipV="1">
            <a:off x="3884555" y="4044840"/>
            <a:ext cx="2028497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643DB14-6E86-412E-BE3F-8293F6E67459}"/>
              </a:ext>
            </a:extLst>
          </p:cNvPr>
          <p:cNvSpPr txBox="1"/>
          <p:nvPr/>
        </p:nvSpPr>
        <p:spPr>
          <a:xfrm>
            <a:off x="6027683" y="1844566"/>
            <a:ext cx="2811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ea typeface="微軟正黑體"/>
              </a:rPr>
              <a:t>Authenticate(user, MP)</a:t>
            </a:r>
            <a:r>
              <a:rPr lang="zh-TW">
                <a:solidFill>
                  <a:srgbClr val="000000"/>
                </a:solidFill>
                <a:ea typeface="微軟正黑體"/>
              </a:rPr>
              <a:t>​</a:t>
            </a:r>
            <a:endParaRPr lang="zh-TW" altLang="en-US">
              <a:solidFill>
                <a:srgbClr val="000000"/>
              </a:solidFill>
              <a:ea typeface="微軟正黑體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3E9AA3-F152-4E4B-803E-F3ED74329AF7}"/>
              </a:ext>
            </a:extLst>
          </p:cNvPr>
          <p:cNvSpPr txBox="1"/>
          <p:nvPr/>
        </p:nvSpPr>
        <p:spPr>
          <a:xfrm>
            <a:off x="4488900" y="3243427"/>
            <a:ext cx="142415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000000"/>
                </a:solidFill>
                <a:ea typeface="微軟正黑體"/>
              </a:rPr>
              <a:t>WP</a:t>
            </a:r>
            <a:r>
              <a:rPr lang="zh-TW" altLang="en-US" baseline="-25000">
                <a:solidFill>
                  <a:srgbClr val="000000"/>
                </a:solidFill>
                <a:ea typeface="微軟正黑體"/>
              </a:rPr>
              <a:t>siteA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FE261F5-71F4-49F1-9C09-E37C7A642B41}"/>
              </a:ext>
            </a:extLst>
          </p:cNvPr>
          <p:cNvSpPr txBox="1"/>
          <p:nvPr/>
        </p:nvSpPr>
        <p:spPr>
          <a:xfrm>
            <a:off x="3941379" y="4246179"/>
            <a:ext cx="2648607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Storage of user</a:t>
            </a: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A117FA8-5971-4DEC-83CF-D5F1A73BE8D0}"/>
              </a:ext>
            </a:extLst>
          </p:cNvPr>
          <p:cNvCxnSpPr/>
          <p:nvPr/>
        </p:nvCxnSpPr>
        <p:spPr>
          <a:xfrm flipV="1">
            <a:off x="6132787" y="2367456"/>
            <a:ext cx="2459419" cy="1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44DF1F0-A6DC-45A7-B71A-87CB1A961981}"/>
              </a:ext>
            </a:extLst>
          </p:cNvPr>
          <p:cNvSpPr/>
          <p:nvPr/>
        </p:nvSpPr>
        <p:spPr>
          <a:xfrm>
            <a:off x="8839199" y="1847193"/>
            <a:ext cx="2070537" cy="3100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A0D80E-E8BC-4190-B6BA-0440913D1BEF}"/>
              </a:ext>
            </a:extLst>
          </p:cNvPr>
          <p:cNvSpPr txBox="1"/>
          <p:nvPr/>
        </p:nvSpPr>
        <p:spPr>
          <a:xfrm>
            <a:off x="9574924" y="1266496"/>
            <a:ext cx="767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solidFill>
                  <a:srgbClr val="000000"/>
                </a:solidFill>
                <a:ea typeface="微軟正黑體"/>
              </a:rPr>
              <a:t>PM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C01441-60C7-454B-9CB9-0B8707D12373}"/>
              </a:ext>
            </a:extLst>
          </p:cNvPr>
          <p:cNvSpPr txBox="1"/>
          <p:nvPr/>
        </p:nvSpPr>
        <p:spPr>
          <a:xfrm>
            <a:off x="8902262" y="2159876"/>
            <a:ext cx="1944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zh-TW" dirty="0">
                <a:solidFill>
                  <a:srgbClr val="000000"/>
                </a:solidFill>
                <a:ea typeface="+mn-lt"/>
                <a:cs typeface="+mn-lt"/>
              </a:rPr>
              <a:t>H(MP||user)</a:t>
            </a:r>
            <a:endParaRPr lang="zh-TW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EE7EBF-4E60-402E-B1A5-7D25923B3EED}"/>
              </a:ext>
            </a:extLst>
          </p:cNvPr>
          <p:cNvSpPr txBox="1"/>
          <p:nvPr/>
        </p:nvSpPr>
        <p:spPr>
          <a:xfrm>
            <a:off x="993228" y="5985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zh-TW">
                <a:solidFill>
                  <a:srgbClr val="000000"/>
                </a:solidFill>
                <a:ea typeface="微軟正黑體"/>
              </a:rPr>
              <a:t>28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475922-B5E7-4E4D-B20E-38AC1F1BB0DE}"/>
              </a:ext>
            </a:extLst>
          </p:cNvPr>
          <p:cNvCxnSpPr>
            <a:cxnSpLocks/>
          </p:cNvCxnSpPr>
          <p:nvPr/>
        </p:nvCxnSpPr>
        <p:spPr>
          <a:xfrm>
            <a:off x="1162751" y="2735552"/>
            <a:ext cx="9747782" cy="751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F00E73-7B3F-449D-9BF6-CFD47F8C9BF9}"/>
              </a:ext>
            </a:extLst>
          </p:cNvPr>
          <p:cNvCxnSpPr>
            <a:cxnSpLocks/>
          </p:cNvCxnSpPr>
          <p:nvPr/>
        </p:nvCxnSpPr>
        <p:spPr>
          <a:xfrm flipV="1">
            <a:off x="6132786" y="3271344"/>
            <a:ext cx="2459419" cy="1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D7709D-4B76-44CF-87A1-81722FA7E1BE}"/>
              </a:ext>
            </a:extLst>
          </p:cNvPr>
          <p:cNvSpPr txBox="1"/>
          <p:nvPr/>
        </p:nvSpPr>
        <p:spPr>
          <a:xfrm>
            <a:off x="6032939" y="2837793"/>
            <a:ext cx="2921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Request(SiteA, </a:t>
            </a:r>
            <a:r>
              <a:rPr lang="zh-TW">
                <a:solidFill>
                  <a:srgbClr val="000000"/>
                </a:solidFill>
                <a:ea typeface="+mn-lt"/>
                <a:cs typeface="+mn-lt"/>
              </a:rPr>
              <a:t>WP</a:t>
            </a:r>
            <a:r>
              <a:rPr lang="zh-TW" baseline="-25000">
                <a:solidFill>
                  <a:srgbClr val="000000"/>
                </a:solidFill>
                <a:ea typeface="+mn-lt"/>
                <a:cs typeface="+mn-lt"/>
              </a:rPr>
              <a:t>siteA</a:t>
            </a:r>
            <a:r>
              <a:rPr lang="zh-TW" altLang="en-US">
                <a:solidFill>
                  <a:srgbClr val="000000"/>
                </a:solidFill>
                <a:ea typeface="微軟正黑體"/>
              </a:rPr>
              <a:t>)</a:t>
            </a:r>
            <a:endParaRPr lang="zh-TW">
              <a:solidFill>
                <a:srgbClr val="000000"/>
              </a:solidFill>
              <a:ea typeface="微軟正黑體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18C171-A23A-4CDE-B190-3005562589F1}"/>
              </a:ext>
            </a:extLst>
          </p:cNvPr>
          <p:cNvSpPr txBox="1"/>
          <p:nvPr/>
        </p:nvSpPr>
        <p:spPr>
          <a:xfrm>
            <a:off x="8954814" y="3242440"/>
            <a:ext cx="20022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zh-TW" dirty="0">
                <a:solidFill>
                  <a:srgbClr val="000000"/>
                </a:solidFill>
                <a:ea typeface="+mn-lt"/>
                <a:cs typeface="+mn-lt"/>
              </a:rPr>
              <a:t>E(MP||user, Secret</a:t>
            </a:r>
            <a:r>
              <a:rPr lang="af-ZA" altLang="zh-TW" sz="1000" dirty="0">
                <a:solidFill>
                  <a:srgbClr val="000000"/>
                </a:solidFill>
                <a:ea typeface="+mn-lt"/>
                <a:cs typeface="+mn-lt"/>
              </a:rPr>
              <a:t>siteA</a:t>
            </a:r>
            <a:r>
              <a:rPr lang="af-ZA" altLang="zh-TW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zh-TW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CED8C5B-6F4C-44DB-877A-F064DBC5D623}"/>
              </a:ext>
            </a:extLst>
          </p:cNvPr>
          <p:cNvCxnSpPr>
            <a:cxnSpLocks/>
          </p:cNvCxnSpPr>
          <p:nvPr/>
        </p:nvCxnSpPr>
        <p:spPr>
          <a:xfrm flipV="1">
            <a:off x="8861203" y="4071115"/>
            <a:ext cx="2028497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2799AF-87C5-4840-A983-C4C7B1576295}"/>
              </a:ext>
            </a:extLst>
          </p:cNvPr>
          <p:cNvSpPr txBox="1"/>
          <p:nvPr/>
        </p:nvSpPr>
        <p:spPr>
          <a:xfrm>
            <a:off x="8902261" y="4246178"/>
            <a:ext cx="2648607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Storage of PM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FEE34C-1088-474F-93F1-A422031BD9BD}"/>
              </a:ext>
            </a:extLst>
          </p:cNvPr>
          <p:cNvSpPr txBox="1"/>
          <p:nvPr/>
        </p:nvSpPr>
        <p:spPr>
          <a:xfrm>
            <a:off x="6132786" y="3610303"/>
            <a:ext cx="2653863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a typeface="微軟正黑體"/>
              </a:rPr>
              <a:t>H(Secret</a:t>
            </a:r>
            <a:r>
              <a:rPr lang="zh-TW" altLang="en-US" sz="1000" dirty="0">
                <a:solidFill>
                  <a:schemeClr val="bg1"/>
                </a:solidFill>
                <a:ea typeface="微軟正黑體"/>
              </a:rPr>
              <a:t>siteA</a:t>
            </a:r>
            <a:r>
              <a:rPr lang="zh-TW" altLang="en-US" dirty="0">
                <a:solidFill>
                  <a:schemeClr val="bg1"/>
                </a:solidFill>
                <a:ea typeface="微軟正黑體"/>
              </a:rPr>
              <a:t>||WP</a:t>
            </a:r>
            <a:r>
              <a:rPr lang="zh-TW" altLang="en-US" sz="1000" dirty="0">
                <a:solidFill>
                  <a:schemeClr val="bg1"/>
                </a:solidFill>
                <a:ea typeface="微軟正黑體"/>
              </a:rPr>
              <a:t>siteA</a:t>
            </a:r>
            <a:r>
              <a:rPr lang="zh-TW" altLang="en-US" dirty="0">
                <a:solidFill>
                  <a:schemeClr val="bg1"/>
                </a:solidFill>
                <a:ea typeface="微軟正黑體"/>
              </a:rPr>
              <a:t>)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6F3D2-00E6-4148-BC8E-A47351878444}"/>
              </a:ext>
            </a:extLst>
          </p:cNvPr>
          <p:cNvCxnSpPr>
            <a:cxnSpLocks/>
          </p:cNvCxnSpPr>
          <p:nvPr/>
        </p:nvCxnSpPr>
        <p:spPr>
          <a:xfrm flipH="1">
            <a:off x="6069723" y="3534100"/>
            <a:ext cx="2522483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4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" name="Rectangle 18">
            <a:extLst>
              <a:ext uri="{FF2B5EF4-FFF2-40B4-BE49-F238E27FC236}">
                <a16:creationId xmlns:a16="http://schemas.microsoft.com/office/drawing/2014/main" id="{AC3DF42A-3A97-40F2-BFFB-831B9F8B1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BB705AF1-3596-449C-B831-A4C5096FE2B7}"/>
              </a:ext>
            </a:extLst>
          </p:cNvPr>
          <p:cNvSpPr txBox="1">
            <a:spLocks/>
          </p:cNvSpPr>
          <p:nvPr/>
        </p:nvSpPr>
        <p:spPr>
          <a:xfrm>
            <a:off x="7532710" y="218156"/>
            <a:ext cx="4424521" cy="11424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>
                <a:solidFill>
                  <a:schemeClr val="tx2">
                    <a:lumMod val="75000"/>
                  </a:schemeClr>
                </a:solidFill>
                <a:ea typeface="新細明體"/>
                <a:cs typeface="Calibri Light"/>
              </a:rPr>
              <a:t>Password Manager</a:t>
            </a:r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EFDFB123-C5D6-43A6-ABDF-F9662413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87E46400-2674-4403-8401-2B5944222BE0}"/>
              </a:ext>
            </a:extLst>
          </p:cNvPr>
          <p:cNvSpPr txBox="1">
            <a:spLocks/>
          </p:cNvSpPr>
          <p:nvPr/>
        </p:nvSpPr>
        <p:spPr>
          <a:xfrm>
            <a:off x="7532710" y="1822449"/>
            <a:ext cx="4816513" cy="3515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一種幫助使用者管理密碼的軟體</a:t>
            </a:r>
          </a:p>
          <a:p>
            <a:endParaRPr lang="zh-TW" altLang="en-US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可以製造高強度密碼</a:t>
            </a:r>
          </a:p>
          <a:p>
            <a:endParaRPr lang="zh-TW" altLang="en-US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大致可分為雲端與本地端兩種</a:t>
            </a:r>
          </a:p>
        </p:txBody>
      </p:sp>
      <p:grpSp>
        <p:nvGrpSpPr>
          <p:cNvPr id="31" name="Group 22">
            <a:extLst>
              <a:ext uri="{FF2B5EF4-FFF2-40B4-BE49-F238E27FC236}">
                <a16:creationId xmlns:a16="http://schemas.microsoft.com/office/drawing/2014/main" id="{AF1AC7B4-0AF2-46DD-8B47-2F4FEBD5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59369" y="31157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3">
              <a:extLst>
                <a:ext uri="{FF2B5EF4-FFF2-40B4-BE49-F238E27FC236}">
                  <a16:creationId xmlns:a16="http://schemas.microsoft.com/office/drawing/2014/main" id="{FB049992-0FB0-4936-A473-8901AF9B0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9D46A6E7-8D5F-4647-AEA7-38BDF73A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>
              <a:extLst>
                <a:ext uri="{FF2B5EF4-FFF2-40B4-BE49-F238E27FC236}">
                  <a16:creationId xmlns:a16="http://schemas.microsoft.com/office/drawing/2014/main" id="{C6DF8D0D-71A8-42F7-AB1B-3D06124C8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6">
              <a:extLst>
                <a:ext uri="{FF2B5EF4-FFF2-40B4-BE49-F238E27FC236}">
                  <a16:creationId xmlns:a16="http://schemas.microsoft.com/office/drawing/2014/main" id="{ADDDC665-EC92-4CF5-8518-7E0912AF2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7">
              <a:extLst>
                <a:ext uri="{FF2B5EF4-FFF2-40B4-BE49-F238E27FC236}">
                  <a16:creationId xmlns:a16="http://schemas.microsoft.com/office/drawing/2014/main" id="{DD200919-3CB7-4B47-A81E-7742301ED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圖片 5">
            <a:extLst>
              <a:ext uri="{FF2B5EF4-FFF2-40B4-BE49-F238E27FC236}">
                <a16:creationId xmlns:a16="http://schemas.microsoft.com/office/drawing/2014/main" id="{7A47132E-1518-41CF-98F5-3C387F0C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72" y="718800"/>
            <a:ext cx="5450113" cy="50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00B7A56-4280-4D66-932A-C339342BDAA9}"/>
              </a:ext>
            </a:extLst>
          </p:cNvPr>
          <p:cNvSpPr txBox="1"/>
          <p:nvPr/>
        </p:nvSpPr>
        <p:spPr>
          <a:xfrm>
            <a:off x="1530756" y="1446111"/>
            <a:ext cx="767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solidFill>
                  <a:srgbClr val="000000"/>
                </a:solidFill>
                <a:ea typeface="微軟正黑體"/>
              </a:rPr>
              <a:t>User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15462D8-C23D-41D4-AAE3-2B8972A2BC5B}"/>
              </a:ext>
            </a:extLst>
          </p:cNvPr>
          <p:cNvSpPr/>
          <p:nvPr/>
        </p:nvSpPr>
        <p:spPr>
          <a:xfrm>
            <a:off x="879114" y="1902372"/>
            <a:ext cx="2070537" cy="19738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CB0CBA-5C20-4F1C-8814-CC02DE00BA72}"/>
              </a:ext>
            </a:extLst>
          </p:cNvPr>
          <p:cNvSpPr txBox="1"/>
          <p:nvPr/>
        </p:nvSpPr>
        <p:spPr>
          <a:xfrm>
            <a:off x="1578036" y="199569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MP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45D392-90C7-4BF6-9AD0-EF2089B09373}"/>
              </a:ext>
            </a:extLst>
          </p:cNvPr>
          <p:cNvCxnSpPr>
            <a:cxnSpLocks/>
          </p:cNvCxnSpPr>
          <p:nvPr/>
        </p:nvCxnSpPr>
        <p:spPr>
          <a:xfrm flipV="1">
            <a:off x="916383" y="3126811"/>
            <a:ext cx="2028497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643DB14-6E86-412E-BE3F-8293F6E67459}"/>
              </a:ext>
            </a:extLst>
          </p:cNvPr>
          <p:cNvSpPr txBox="1"/>
          <p:nvPr/>
        </p:nvSpPr>
        <p:spPr>
          <a:xfrm>
            <a:off x="2947026" y="1945158"/>
            <a:ext cx="3037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/>
              </a:rPr>
              <a:t>Authenticate(u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ser, MP)</a:t>
            </a:r>
            <a:r>
              <a:rPr lang="en-US" altLang="zh-TW" dirty="0">
                <a:solidFill>
                  <a:srgbClr val="000000"/>
                </a:solidFill>
                <a:ea typeface="+mn-lt"/>
                <a:cs typeface="+mn-lt"/>
              </a:rPr>
              <a:t>  </a:t>
            </a:r>
            <a:r>
              <a:rPr lang="zh-TW" alt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 altLang="zh-TW" dirty="0">
              <a:solidFill>
                <a:srgbClr val="000000"/>
              </a:solidFill>
              <a:ea typeface="微軟正黑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FE261F5-71F4-49F1-9C09-E37C7A642B41}"/>
              </a:ext>
            </a:extLst>
          </p:cNvPr>
          <p:cNvSpPr txBox="1"/>
          <p:nvPr/>
        </p:nvSpPr>
        <p:spPr>
          <a:xfrm>
            <a:off x="991350" y="3293679"/>
            <a:ext cx="2648607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Storage of user</a:t>
            </a: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A117FA8-5971-4DEC-83CF-D5F1A73BE8D0}"/>
              </a:ext>
            </a:extLst>
          </p:cNvPr>
          <p:cNvCxnSpPr/>
          <p:nvPr/>
        </p:nvCxnSpPr>
        <p:spPr>
          <a:xfrm>
            <a:off x="3050315" y="2396107"/>
            <a:ext cx="2531990" cy="4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44DF1F0-A6DC-45A7-B71A-87CB1A961981}"/>
              </a:ext>
            </a:extLst>
          </p:cNvPr>
          <p:cNvSpPr/>
          <p:nvPr/>
        </p:nvSpPr>
        <p:spPr>
          <a:xfrm>
            <a:off x="5758540" y="1845377"/>
            <a:ext cx="2890592" cy="20337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A0D80E-E8BC-4190-B6BA-0440913D1BEF}"/>
              </a:ext>
            </a:extLst>
          </p:cNvPr>
          <p:cNvSpPr txBox="1"/>
          <p:nvPr/>
        </p:nvSpPr>
        <p:spPr>
          <a:xfrm>
            <a:off x="6780923" y="1389867"/>
            <a:ext cx="767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solidFill>
                  <a:srgbClr val="000000"/>
                </a:solidFill>
                <a:ea typeface="微軟正黑體"/>
              </a:rPr>
              <a:t>PM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C01441-60C7-454B-9CB9-0B8707D12373}"/>
              </a:ext>
            </a:extLst>
          </p:cNvPr>
          <p:cNvSpPr txBox="1"/>
          <p:nvPr/>
        </p:nvSpPr>
        <p:spPr>
          <a:xfrm>
            <a:off x="6149410" y="2124838"/>
            <a:ext cx="22208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ea typeface="+mn-lt"/>
                <a:cs typeface="+mn-lt"/>
              </a:rPr>
              <a:t>k:=</a:t>
            </a:r>
            <a:r>
              <a:rPr lang="af-ZA" altLang="zh-TW" dirty="0">
                <a:solidFill>
                  <a:srgbClr val="000000"/>
                </a:solidFill>
                <a:ea typeface="+mn-lt"/>
                <a:cs typeface="+mn-lt"/>
              </a:rPr>
              <a:t>H(MP||</a:t>
            </a:r>
            <a:r>
              <a:rPr lang="af-ZA" altLang="zh-TW" err="1">
                <a:solidFill>
                  <a:srgbClr val="000000"/>
                </a:solidFill>
                <a:ea typeface="+mn-lt"/>
                <a:cs typeface="+mn-lt"/>
              </a:rPr>
              <a:t>user</a:t>
            </a:r>
            <a:r>
              <a:rPr lang="af-ZA" altLang="zh-TW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zh-TW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EE7EBF-4E60-402E-B1A5-7D25923B3EED}"/>
              </a:ext>
            </a:extLst>
          </p:cNvPr>
          <p:cNvSpPr txBox="1"/>
          <p:nvPr/>
        </p:nvSpPr>
        <p:spPr>
          <a:xfrm>
            <a:off x="993228" y="5985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zh-TW" dirty="0">
                <a:solidFill>
                  <a:srgbClr val="000000"/>
                </a:solidFill>
                <a:ea typeface="微軟正黑體"/>
              </a:rPr>
              <a:t>28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CED8C5B-6F4C-44DB-877A-F064DBC5D623}"/>
              </a:ext>
            </a:extLst>
          </p:cNvPr>
          <p:cNvCxnSpPr>
            <a:cxnSpLocks/>
          </p:cNvCxnSpPr>
          <p:nvPr/>
        </p:nvCxnSpPr>
        <p:spPr>
          <a:xfrm flipV="1">
            <a:off x="5755145" y="3058744"/>
            <a:ext cx="2895726" cy="32655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2799AF-87C5-4840-A983-C4C7B1576295}"/>
              </a:ext>
            </a:extLst>
          </p:cNvPr>
          <p:cNvSpPr txBox="1"/>
          <p:nvPr/>
        </p:nvSpPr>
        <p:spPr>
          <a:xfrm>
            <a:off x="6273361" y="3335407"/>
            <a:ext cx="2648607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Storage of PM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8B535FF-0A2F-40E0-8F32-F858373044A9}"/>
              </a:ext>
            </a:extLst>
          </p:cNvPr>
          <p:cNvSpPr txBox="1"/>
          <p:nvPr/>
        </p:nvSpPr>
        <p:spPr>
          <a:xfrm>
            <a:off x="1258721" y="240209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微軟正黑體"/>
              </a:rPr>
              <a:t>Secret key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03E11C0-92AB-463D-8C32-C53F20734F76}"/>
              </a:ext>
            </a:extLst>
          </p:cNvPr>
          <p:cNvSpPr txBox="1"/>
          <p:nvPr/>
        </p:nvSpPr>
        <p:spPr>
          <a:xfrm>
            <a:off x="11599665" y="2924751"/>
            <a:ext cx="346343" cy="407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 sz="2000" dirty="0">
              <a:solidFill>
                <a:srgbClr val="000000"/>
              </a:solidFill>
              <a:ea typeface="微軟正黑體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13990-C137-4211-A8E8-BD48FB1633FA}"/>
              </a:ext>
            </a:extLst>
          </p:cNvPr>
          <p:cNvSpPr txBox="1"/>
          <p:nvPr/>
        </p:nvSpPr>
        <p:spPr>
          <a:xfrm>
            <a:off x="5505651" y="490888"/>
            <a:ext cx="545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+mn-lt"/>
                <a:cs typeface="+mn-lt"/>
              </a:rPr>
              <a:t>Derive K = E(</a:t>
            </a:r>
            <a:r>
              <a:rPr lang="zh-TW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af-ZA" altLang="zh-TW" dirty="0">
                <a:solidFill>
                  <a:srgbClr val="000000"/>
                </a:solidFill>
                <a:ea typeface="+mn-lt"/>
                <a:cs typeface="+mn-lt"/>
              </a:rPr>
              <a:t>H(MP||user)</a:t>
            </a:r>
            <a:r>
              <a:rPr lang="zh-TW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+mn-lt"/>
                <a:cs typeface="+mn-lt"/>
              </a:rPr>
              <a:t>, secret)</a:t>
            </a:r>
            <a:endParaRPr lang="zh-TW" altLang="zh-TW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Use K to encrypt/decrypt 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821E218-852A-4ABA-81AD-9886A4D04212}"/>
              </a:ext>
            </a:extLst>
          </p:cNvPr>
          <p:cNvSpPr txBox="1"/>
          <p:nvPr/>
        </p:nvSpPr>
        <p:spPr>
          <a:xfrm>
            <a:off x="6791668" y="2554823"/>
            <a:ext cx="1861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zh-TW">
                <a:solidFill>
                  <a:srgbClr val="000000"/>
                </a:solidFill>
                <a:ea typeface="+mn-lt"/>
                <a:cs typeface="+mn-lt"/>
              </a:rPr>
              <a:t>E(k, </a:t>
            </a:r>
            <a:r>
              <a:rPr lang="af-ZA" altLang="zh-TW" err="1">
                <a:solidFill>
                  <a:srgbClr val="000000"/>
                </a:solidFill>
                <a:ea typeface="+mn-lt"/>
                <a:cs typeface="+mn-lt"/>
              </a:rPr>
              <a:t>password</a:t>
            </a:r>
            <a:r>
              <a:rPr lang="af-ZA" altLang="zh-TW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zh-TW">
              <a:solidFill>
                <a:srgbClr val="000000"/>
              </a:solidFill>
              <a:ea typeface="+mn-lt"/>
              <a:cs typeface="+mn-lt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B2E1032-6073-41F4-8233-69A92CCE1422}"/>
              </a:ext>
            </a:extLst>
          </p:cNvPr>
          <p:cNvCxnSpPr>
            <a:cxnSpLocks/>
          </p:cNvCxnSpPr>
          <p:nvPr/>
        </p:nvCxnSpPr>
        <p:spPr>
          <a:xfrm flipH="1" flipV="1">
            <a:off x="6523919" y="2726685"/>
            <a:ext cx="314624" cy="6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6416FBC-C71D-42C1-9C43-C9F6EB23FB28}"/>
              </a:ext>
            </a:extLst>
          </p:cNvPr>
          <p:cNvSpPr txBox="1"/>
          <p:nvPr/>
        </p:nvSpPr>
        <p:spPr>
          <a:xfrm>
            <a:off x="5754413" y="2529239"/>
            <a:ext cx="767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solidFill>
                  <a:srgbClr val="000000"/>
                </a:solidFill>
                <a:ea typeface="微軟正黑體"/>
              </a:rPr>
              <a:t>      c</a:t>
            </a:r>
          </a:p>
        </p:txBody>
      </p:sp>
    </p:spTree>
    <p:extLst>
      <p:ext uri="{BB962C8B-B14F-4D97-AF65-F5344CB8AC3E}">
        <p14:creationId xmlns:p14="http://schemas.microsoft.com/office/powerpoint/2010/main" val="93259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6B8B001-8123-46DA-90D3-8A929FF72DDE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ea typeface="微軟正黑體"/>
              </a:rPr>
              <a:t>PM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微軟正黑體"/>
              </a:rPr>
              <a:t> Scheme</a:t>
            </a:r>
            <a:endParaRPr lang="zh-TW" altLang="en-US" dirty="0">
              <a:solidFill>
                <a:schemeClr val="tx2">
                  <a:lumMod val="75000"/>
                </a:schemeClr>
              </a:solidFill>
              <a:ea typeface="微軟正黑體"/>
            </a:endParaRPr>
          </a:p>
        </p:txBody>
      </p:sp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85DD3B0-047A-4F2B-9B74-CDF4F578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119833"/>
            <a:ext cx="10566399" cy="36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EBA459-01E1-43F3-8BFC-B483F341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2">
                    <a:lumMod val="75000"/>
                  </a:schemeClr>
                </a:solidFill>
                <a:ea typeface="新細明體"/>
                <a:cs typeface="Calibri Light"/>
              </a:rPr>
              <a:t>Benefits of password manager	</a:t>
            </a:r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52728-6FF7-42CE-88CE-7415AC2B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5983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chemeClr val="tx1"/>
                </a:solidFill>
                <a:latin typeface="Microsoft JhengHei"/>
                <a:ea typeface="Microsoft JhengHei"/>
              </a:rPr>
              <a:t>使用者僅需記住一組密碼</a:t>
            </a:r>
            <a:endParaRPr lang="en-US" altLang="zh-TW" sz="240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r>
              <a:rPr lang="zh-TW" altLang="en-US" sz="2400">
                <a:solidFill>
                  <a:schemeClr val="tx1"/>
                </a:solidFill>
                <a:latin typeface="Microsoft JhengHei"/>
                <a:ea typeface="Microsoft JhengHei"/>
              </a:rPr>
              <a:t>密碼強度提升</a:t>
            </a:r>
            <a:endParaRPr lang="en-US" altLang="zh-TW" sz="240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r>
              <a:rPr lang="zh-TW" altLang="en-US" sz="2400">
                <a:solidFill>
                  <a:schemeClr val="tx1"/>
                </a:solidFill>
                <a:latin typeface="Microsoft JhengHei"/>
                <a:ea typeface="Microsoft JhengHei"/>
              </a:rPr>
              <a:t>其他</a:t>
            </a:r>
            <a:r>
              <a:rPr lang="en-US" altLang="zh-TW" sz="2400">
                <a:solidFill>
                  <a:schemeClr val="tx1"/>
                </a:solidFill>
                <a:latin typeface="Microsoft JhengHei"/>
                <a:ea typeface="微軟正黑體"/>
              </a:rPr>
              <a:t>:</a:t>
            </a:r>
            <a:r>
              <a:rPr lang="zh-TW" altLang="en-US" sz="2400">
                <a:solidFill>
                  <a:schemeClr val="tx1"/>
                </a:solidFill>
                <a:latin typeface="Microsoft JhengHei"/>
                <a:ea typeface="Microsoft JhengHei"/>
              </a:rPr>
              <a:t>方便管理密碼、自動登入</a:t>
            </a:r>
            <a:r>
              <a:rPr lang="en-US" altLang="zh-TW" sz="2400">
                <a:solidFill>
                  <a:schemeClr val="tx1"/>
                </a:solidFill>
                <a:latin typeface="Microsoft JhengHei"/>
                <a:ea typeface="微軟正黑體"/>
              </a:rPr>
              <a:t>…</a:t>
            </a:r>
            <a:endParaRPr lang="zh-TW" altLang="en-US" sz="2400">
              <a:solidFill>
                <a:schemeClr val="tx1"/>
              </a:solidFill>
              <a:latin typeface="Microsoft JhengHei"/>
              <a:ea typeface="微軟正黑體"/>
            </a:endParaRPr>
          </a:p>
        </p:txBody>
      </p:sp>
      <p:pic>
        <p:nvPicPr>
          <p:cNvPr id="4" name="圖片 4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A44A21FE-E6A5-44DD-86BF-E21EF118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4" y="2398047"/>
            <a:ext cx="4008407" cy="22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EA4051-8849-4A2B-9A91-1C3CB753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2">
                    <a:lumMod val="75000"/>
                  </a:schemeClr>
                </a:solidFill>
                <a:ea typeface="新細明體"/>
                <a:cs typeface="Calibri Light"/>
              </a:rPr>
              <a:t>常見的Password Manager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9A11E-5DB1-4BD1-A8CC-9ECFE7EF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9077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Cloud: </a:t>
            </a:r>
          </a:p>
          <a:p>
            <a:pPr marL="457200" lvl="1" indent="0">
              <a:buNone/>
            </a:pPr>
            <a:r>
              <a:rPr lang="zh-TW" altLang="en-US" sz="2000">
                <a:solidFill>
                  <a:schemeClr val="tx1"/>
                </a:solidFill>
                <a:latin typeface="Microsoft JhengHei"/>
                <a:ea typeface="Microsoft JhengHei"/>
                <a:cs typeface="Calibri"/>
              </a:rPr>
              <a:t>1Password, LastPassword, Norton, Bitwarden, ...</a:t>
            </a:r>
          </a:p>
          <a:p>
            <a:endParaRPr lang="zh-TW" altLang="en-US" sz="2000">
              <a:solidFill>
                <a:schemeClr val="tx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en-US" altLang="zh-TW">
                <a:solidFill>
                  <a:schemeClr val="tx1"/>
                </a:solidFill>
                <a:latin typeface="Microsoft JhengHei"/>
                <a:ea typeface="+mn-lt"/>
                <a:cs typeface="+mn-lt"/>
              </a:rPr>
              <a:t>Loca</a:t>
            </a:r>
            <a:r>
              <a:rPr lang="zh-TW">
                <a:solidFill>
                  <a:schemeClr val="tx1"/>
                </a:solidFill>
                <a:latin typeface="Microsoft JhengHei"/>
                <a:ea typeface="Microsoft JhengHei"/>
                <a:cs typeface="+mn-lt"/>
              </a:rPr>
              <a:t>l: </a:t>
            </a:r>
          </a:p>
          <a:p>
            <a:pPr lvl="1"/>
            <a:r>
              <a:rPr lang="en-US" altLang="zh-TW" sz="2000">
                <a:solidFill>
                  <a:schemeClr val="tx1"/>
                </a:solidFill>
                <a:latin typeface="Microsoft JhengHei"/>
                <a:ea typeface="+mn-lt"/>
                <a:cs typeface="+mn-lt"/>
              </a:rPr>
              <a:t>KeePass, </a:t>
            </a:r>
            <a:r>
              <a:rPr lang="en-US" altLang="zh-TW" sz="2000" err="1">
                <a:solidFill>
                  <a:schemeClr val="tx1"/>
                </a:solidFill>
                <a:latin typeface="Microsoft JhengHei"/>
                <a:ea typeface="+mn-lt"/>
                <a:cs typeface="+mn-lt"/>
              </a:rPr>
              <a:t>KeePassXC</a:t>
            </a:r>
            <a:r>
              <a:rPr lang="en-US" altLang="zh-TW" sz="2000">
                <a:solidFill>
                  <a:schemeClr val="tx1"/>
                </a:solidFill>
                <a:latin typeface="Microsoft JhengHei"/>
                <a:ea typeface="+mn-lt"/>
                <a:cs typeface="+mn-lt"/>
              </a:rPr>
              <a:t>, </a:t>
            </a:r>
            <a:r>
              <a:rPr lang="en-US" altLang="zh-TW" sz="2000" err="1">
                <a:solidFill>
                  <a:schemeClr val="tx1"/>
                </a:solidFill>
                <a:latin typeface="Microsoft JhengHei"/>
                <a:ea typeface="+mn-lt"/>
                <a:cs typeface="+mn-lt"/>
              </a:rPr>
              <a:t>Enpass</a:t>
            </a:r>
            <a:r>
              <a:rPr lang="en-US" altLang="zh-TW" sz="2000">
                <a:solidFill>
                  <a:schemeClr val="tx1"/>
                </a:solidFill>
                <a:latin typeface="Microsoft JhengHei"/>
                <a:ea typeface="+mn-lt"/>
                <a:cs typeface="+mn-lt"/>
              </a:rPr>
              <a:t>, Pass, ...</a:t>
            </a:r>
            <a:endParaRPr lang="zh-TW" altLang="en-US" sz="2000">
              <a:solidFill>
                <a:schemeClr val="tx1"/>
              </a:solidFill>
              <a:latin typeface="Microsoft JhengHei"/>
              <a:ea typeface="+mn-lt"/>
              <a:cs typeface="+mn-lt"/>
            </a:endParaRPr>
          </a:p>
          <a:p>
            <a:endParaRPr lang="zh-TW" altLang="en-US">
              <a:solidFill>
                <a:schemeClr val="tx1"/>
              </a:solidFill>
              <a:ea typeface="新細明體"/>
              <a:cs typeface="Calibri"/>
            </a:endParaRPr>
          </a:p>
        </p:txBody>
      </p:sp>
      <p:pic>
        <p:nvPicPr>
          <p:cNvPr id="4" name="圖片 4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74EC1DCE-6B01-49A1-B3E0-1C2142E4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237" y="4748122"/>
            <a:ext cx="1545567" cy="1531189"/>
          </a:xfrm>
          <a:prstGeom prst="rect">
            <a:avLst/>
          </a:prstGeom>
        </p:spPr>
      </p:pic>
      <p:pic>
        <p:nvPicPr>
          <p:cNvPr id="5" name="圖片 5" descr="一張含有 畫畫 的圖片&#10;&#10;描述是以非常高的可信度產生">
            <a:extLst>
              <a:ext uri="{FF2B5EF4-FFF2-40B4-BE49-F238E27FC236}">
                <a16:creationId xmlns:a16="http://schemas.microsoft.com/office/drawing/2014/main" id="{BF456C73-19C7-4751-8FDC-91E6E25F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751897"/>
            <a:ext cx="2671314" cy="1552396"/>
          </a:xfrm>
          <a:prstGeom prst="rect">
            <a:avLst/>
          </a:prstGeom>
        </p:spPr>
      </p:pic>
      <p:pic>
        <p:nvPicPr>
          <p:cNvPr id="6" name="圖片 6" descr="一張含有 標誌, 畫畫 的圖片&#10;&#10;描述是以非常高的可信度產生">
            <a:extLst>
              <a:ext uri="{FF2B5EF4-FFF2-40B4-BE49-F238E27FC236}">
                <a16:creationId xmlns:a16="http://schemas.microsoft.com/office/drawing/2014/main" id="{9A6105BC-EA50-43C7-AD62-EE68115B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40" y="4745966"/>
            <a:ext cx="1593012" cy="1535502"/>
          </a:xfrm>
          <a:prstGeom prst="rect">
            <a:avLst/>
          </a:prstGeom>
        </p:spPr>
      </p:pic>
      <p:pic>
        <p:nvPicPr>
          <p:cNvPr id="7" name="圖片 8" descr="一張含有 房間 的圖片&#10;&#10;描述是以非常高的可信度產生">
            <a:extLst>
              <a:ext uri="{FF2B5EF4-FFF2-40B4-BE49-F238E27FC236}">
                <a16:creationId xmlns:a16="http://schemas.microsoft.com/office/drawing/2014/main" id="{403BF689-69D4-4DC8-A0BE-4A593B1AE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740" y="4745965"/>
            <a:ext cx="1578634" cy="15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5D7F2A-9350-4204-A9D0-DCDE6358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2">
                    <a:lumMod val="75000"/>
                  </a:schemeClr>
                </a:solidFill>
                <a:ea typeface="微軟正黑體"/>
              </a:rPr>
              <a:t>PM Example: Bitwarden</a:t>
            </a:r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1EC2F32-A34C-44D4-B688-DCCFB0146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6" t="8787" r="26247" b="20084"/>
          <a:stretch/>
        </p:blipFill>
        <p:spPr>
          <a:xfrm>
            <a:off x="1029419" y="2484034"/>
            <a:ext cx="3477993" cy="3329947"/>
          </a:xfrm>
          <a:prstGeom prst="rect">
            <a:avLst/>
          </a:prstGeom>
        </p:spPr>
      </p:pic>
      <p:pic>
        <p:nvPicPr>
          <p:cNvPr id="5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E12E06A-ACDF-4F18-9C39-E01571E4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570" y="2076946"/>
            <a:ext cx="6524446" cy="41274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21A15F-03E0-4234-B41B-FC7438B7FF7B}"/>
              </a:ext>
            </a:extLst>
          </p:cNvPr>
          <p:cNvSpPr txBox="1"/>
          <p:nvPr/>
        </p:nvSpPr>
        <p:spPr>
          <a:xfrm>
            <a:off x="1575758" y="43362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accent6"/>
                </a:solidFill>
                <a:ea typeface="微軟正黑體"/>
              </a:rPr>
              <a:t>Master Password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58F7583-19BD-41A6-AB39-D38200A9F340}"/>
              </a:ext>
            </a:extLst>
          </p:cNvPr>
          <p:cNvSpPr txBox="1"/>
          <p:nvPr/>
        </p:nvSpPr>
        <p:spPr>
          <a:xfrm>
            <a:off x="8778814" y="34304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accent6"/>
                </a:solidFill>
                <a:ea typeface="微軟正黑體"/>
              </a:rPr>
              <a:t>Strong Password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6B80C8-E1F3-4DDA-8BC2-3C724323EF97}"/>
              </a:ext>
            </a:extLst>
          </p:cNvPr>
          <p:cNvSpPr txBox="1"/>
          <p:nvPr/>
        </p:nvSpPr>
        <p:spPr>
          <a:xfrm>
            <a:off x="9152626" y="469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accent6"/>
                </a:solidFill>
                <a:ea typeface="微軟正黑體"/>
              </a:rPr>
              <a:t>SiteA</a:t>
            </a:r>
          </a:p>
        </p:txBody>
      </p:sp>
    </p:spTree>
    <p:extLst>
      <p:ext uri="{BB962C8B-B14F-4D97-AF65-F5344CB8AC3E}">
        <p14:creationId xmlns:p14="http://schemas.microsoft.com/office/powerpoint/2010/main" val="13230142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2820</Words>
  <Application>Microsoft Office PowerPoint</Application>
  <PresentationFormat>Widescreen</PresentationFormat>
  <Paragraphs>369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微軟正黑體</vt:lpstr>
      <vt:lpstr>微軟正黑體</vt:lpstr>
      <vt:lpstr>新細明體</vt:lpstr>
      <vt:lpstr>Arial</vt:lpstr>
      <vt:lpstr>Calibri</vt:lpstr>
      <vt:lpstr>Calibri Light</vt:lpstr>
      <vt:lpstr>Cambria Math</vt:lpstr>
      <vt:lpstr>Century Gothic</vt:lpstr>
      <vt:lpstr>Wingdings 3</vt:lpstr>
      <vt:lpstr>Slice</vt:lpstr>
      <vt:lpstr>CNS Group 5 </vt:lpstr>
      <vt:lpstr>Outline </vt:lpstr>
      <vt:lpstr>Introduction</vt:lpstr>
      <vt:lpstr>Definition</vt:lpstr>
      <vt:lpstr>PowerPoint Presentation</vt:lpstr>
      <vt:lpstr>PowerPoint Presentation</vt:lpstr>
      <vt:lpstr>Benefits of password manager </vt:lpstr>
      <vt:lpstr>常見的Password Manager</vt:lpstr>
      <vt:lpstr>PM Example: Bitwarden</vt:lpstr>
      <vt:lpstr>POTENTIAL RISK</vt:lpstr>
      <vt:lpstr>All eggs in one basket</vt:lpstr>
      <vt:lpstr>ALL EGGS IN ONE BASKET</vt:lpstr>
      <vt:lpstr>Single point of failure:  是集中管理還是一網打盡?</vt:lpstr>
      <vt:lpstr>所以使用PM真的安全嗎？</vt:lpstr>
      <vt:lpstr>PowerPoint Presentation</vt:lpstr>
      <vt:lpstr>攻擊手法分析-儲存空間</vt:lpstr>
      <vt:lpstr>攻擊手法分析-利用已認證使用者</vt:lpstr>
      <vt:lpstr>攻擊手法分析</vt:lpstr>
      <vt:lpstr>PowerPoint Presentation</vt:lpstr>
      <vt:lpstr>攻擊手法分析-惡意軟體</vt:lpstr>
      <vt:lpstr>攻擊手法分析-實作漏洞</vt:lpstr>
      <vt:lpstr>Our scheme</vt:lpstr>
      <vt:lpstr>Goal:</vt:lpstr>
      <vt:lpstr>Assumptions</vt:lpstr>
      <vt:lpstr>AttackER model</vt:lpstr>
      <vt:lpstr>Security properties (I)</vt:lpstr>
      <vt:lpstr>Security properties (II)</vt:lpstr>
      <vt:lpstr>Concept</vt:lpstr>
      <vt:lpstr>LOWER LEVEL OF TRUST </vt:lpstr>
      <vt:lpstr>Scheme</vt:lpstr>
      <vt:lpstr>PowerPoint Presentation</vt:lpstr>
      <vt:lpstr>等等… 所以我們還是得記得WP?</vt:lpstr>
      <vt:lpstr>Fortunately</vt:lpstr>
      <vt:lpstr>PowerPoint Presentation</vt:lpstr>
      <vt:lpstr>Compatibility</vt:lpstr>
      <vt:lpstr>Evaluation           </vt:lpstr>
      <vt:lpstr>RECAP: 攻擊-儲存空間</vt:lpstr>
      <vt:lpstr>Our scheme vs 儲存空間攻擊</vt:lpstr>
      <vt:lpstr>RECAP:攻擊-利用已認證使用者</vt:lpstr>
      <vt:lpstr>Our scheme vs利用已認證使用者攻擊</vt:lpstr>
      <vt:lpstr>RECAP:攻擊-惡意軟體</vt:lpstr>
      <vt:lpstr>Our scheme vs key logging</vt:lpstr>
      <vt:lpstr>RECAP:攻擊-實作漏洞</vt:lpstr>
      <vt:lpstr>Our scheme vs 實作漏洞攻擊</vt:lpstr>
      <vt:lpstr>CLOUD &amp; Local &amp; OUR SCHEME   </vt:lpstr>
      <vt:lpstr>Challenge</vt:lpstr>
      <vt:lpstr>未來發展</vt:lpstr>
      <vt:lpstr>總結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 Group 5 </dc:title>
  <dc:creator>Attis</dc:creator>
  <cp:lastModifiedBy>Attis</cp:lastModifiedBy>
  <cp:revision>3</cp:revision>
  <dcterms:created xsi:type="dcterms:W3CDTF">2020-06-21T08:35:43Z</dcterms:created>
  <dcterms:modified xsi:type="dcterms:W3CDTF">2020-06-23T13:53:21Z</dcterms:modified>
</cp:coreProperties>
</file>