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6.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56" r:id="rId2"/>
    <p:sldId id="259" r:id="rId3"/>
    <p:sldId id="261" r:id="rId4"/>
    <p:sldId id="271" r:id="rId5"/>
    <p:sldId id="275" r:id="rId6"/>
    <p:sldId id="272" r:id="rId7"/>
    <p:sldId id="274" r:id="rId8"/>
    <p:sldId id="27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659" autoAdjust="0"/>
  </p:normalViewPr>
  <p:slideViewPr>
    <p:cSldViewPr>
      <p:cViewPr varScale="1">
        <p:scale>
          <a:sx n="80" d="100"/>
          <a:sy n="80" d="100"/>
        </p:scale>
        <p:origin x="1284" y="5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Multi-Class: Accuracy</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Sheet2!$A$2</c:f>
              <c:strCache>
                <c:ptCount val="1"/>
                <c:pt idx="0">
                  <c:v>Training </c:v>
                </c:pt>
              </c:strCache>
            </c:strRef>
          </c:tx>
          <c:spPr>
            <a:solidFill>
              <a:schemeClr val="accent6"/>
            </a:solidFill>
            <a:ln>
              <a:noFill/>
            </a:ln>
            <a:effectLst/>
          </c:spPr>
          <c:invertIfNegative val="0"/>
          <c:dLbls>
            <c:dLbl>
              <c:idx val="2"/>
              <c:layout>
                <c:manualLayout>
                  <c:x val="-5.5555555555555558E-3"/>
                  <c:y val="-1.3888888888888911E-2"/>
                </c:manualLayout>
              </c:layout>
              <c:dLblPos val="outEnd"/>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Sheet2!$B$1:$E$1</c:f>
              <c:strCache>
                <c:ptCount val="4"/>
                <c:pt idx="0">
                  <c:v>Decision Tree</c:v>
                </c:pt>
                <c:pt idx="1">
                  <c:v>Random Forest</c:v>
                </c:pt>
                <c:pt idx="2">
                  <c:v>Adaboost</c:v>
                </c:pt>
                <c:pt idx="3">
                  <c:v>Extra Trees Classifier</c:v>
                </c:pt>
              </c:strCache>
            </c:strRef>
          </c:cat>
          <c:val>
            <c:numRef>
              <c:f>Sheet2!$B$2:$E$2</c:f>
              <c:numCache>
                <c:formatCode>General</c:formatCode>
                <c:ptCount val="4"/>
                <c:pt idx="0">
                  <c:v>66.03</c:v>
                </c:pt>
                <c:pt idx="1">
                  <c:v>71.52</c:v>
                </c:pt>
                <c:pt idx="2">
                  <c:v>62.58</c:v>
                </c:pt>
                <c:pt idx="3">
                  <c:v>71.569999999999993</c:v>
                </c:pt>
              </c:numCache>
            </c:numRef>
          </c:val>
        </c:ser>
        <c:ser>
          <c:idx val="1"/>
          <c:order val="1"/>
          <c:tx>
            <c:strRef>
              <c:f>Sheet2!$A$3</c:f>
              <c:strCache>
                <c:ptCount val="1"/>
                <c:pt idx="0">
                  <c:v>Testing</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Sheet2!$B$1:$E$1</c:f>
              <c:strCache>
                <c:ptCount val="4"/>
                <c:pt idx="0">
                  <c:v>Decision Tree</c:v>
                </c:pt>
                <c:pt idx="1">
                  <c:v>Random Forest</c:v>
                </c:pt>
                <c:pt idx="2">
                  <c:v>Adaboost</c:v>
                </c:pt>
                <c:pt idx="3">
                  <c:v>Extra Trees Classifier</c:v>
                </c:pt>
              </c:strCache>
            </c:strRef>
          </c:cat>
          <c:val>
            <c:numRef>
              <c:f>Sheet2!$B$3:$E$3</c:f>
              <c:numCache>
                <c:formatCode>General</c:formatCode>
                <c:ptCount val="4"/>
                <c:pt idx="0">
                  <c:v>57.7</c:v>
                </c:pt>
                <c:pt idx="1">
                  <c:v>59.42</c:v>
                </c:pt>
                <c:pt idx="2">
                  <c:v>59.83</c:v>
                </c:pt>
                <c:pt idx="3">
                  <c:v>58.6</c:v>
                </c:pt>
              </c:numCache>
            </c:numRef>
          </c:val>
        </c:ser>
        <c:dLbls>
          <c:dLblPos val="outEnd"/>
          <c:showLegendKey val="0"/>
          <c:showVal val="1"/>
          <c:showCatName val="0"/>
          <c:showSerName val="0"/>
          <c:showPercent val="0"/>
          <c:showBubbleSize val="0"/>
        </c:dLbls>
        <c:gapWidth val="219"/>
        <c:overlap val="-27"/>
        <c:axId val="290088496"/>
        <c:axId val="290087320"/>
      </c:barChart>
      <c:catAx>
        <c:axId val="29008849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Classifiers</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90087320"/>
        <c:crosses val="autoZero"/>
        <c:auto val="1"/>
        <c:lblAlgn val="ctr"/>
        <c:lblOffset val="100"/>
        <c:noMultiLvlLbl val="0"/>
      </c:catAx>
      <c:valAx>
        <c:axId val="290087320"/>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Accuracy (in %)</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90088496"/>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Class 0 - Sensitivity</a:t>
            </a:r>
            <a:r>
              <a:rPr lang="en-US" baseline="0"/>
              <a:t> &amp; Specificity</a:t>
            </a:r>
            <a:r>
              <a:rPr lang="en-US"/>
              <a:t> </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Sheet2!$A$8</c:f>
              <c:strCache>
                <c:ptCount val="1"/>
                <c:pt idx="0">
                  <c:v>Training </c:v>
                </c:pt>
              </c:strCache>
            </c:strRef>
          </c:tx>
          <c:spPr>
            <a:solidFill>
              <a:schemeClr val="accent6"/>
            </a:solidFill>
            <a:ln>
              <a:noFill/>
            </a:ln>
            <a:effectLst/>
          </c:spPr>
          <c:invertIfNegative val="0"/>
          <c:dLbls>
            <c:dLbl>
              <c:idx val="0"/>
              <c:layout>
                <c:manualLayout>
                  <c:x val="0"/>
                  <c:y val="-2.3148148148148168E-2"/>
                </c:manualLayout>
              </c:layout>
              <c:dLblPos val="outEnd"/>
              <c:showLegendKey val="0"/>
              <c:showVal val="1"/>
              <c:showCatName val="0"/>
              <c:showSerName val="0"/>
              <c:showPercent val="0"/>
              <c:showBubbleSize val="0"/>
              <c:extLst>
                <c:ext xmlns:c15="http://schemas.microsoft.com/office/drawing/2012/chart" uri="{CE6537A1-D6FC-4f65-9D91-7224C49458BB}">
                  <c15:layout/>
                </c:ext>
              </c:extLst>
            </c:dLbl>
            <c:dLbl>
              <c:idx val="1"/>
              <c:layout>
                <c:manualLayout>
                  <c:x val="0"/>
                  <c:y val="-3.7037037037037077E-2"/>
                </c:manualLayout>
              </c:layout>
              <c:dLblPos val="outEnd"/>
              <c:showLegendKey val="0"/>
              <c:showVal val="1"/>
              <c:showCatName val="0"/>
              <c:showSerName val="0"/>
              <c:showPercent val="0"/>
              <c:showBubbleSize val="0"/>
              <c:extLst>
                <c:ext xmlns:c15="http://schemas.microsoft.com/office/drawing/2012/chart" uri="{CE6537A1-D6FC-4f65-9D91-7224C49458BB}">
                  <c15:layout/>
                </c:ext>
              </c:extLst>
            </c:dLbl>
            <c:dLbl>
              <c:idx val="2"/>
              <c:layout>
                <c:manualLayout>
                  <c:x val="0"/>
                  <c:y val="-3.2407407407407406E-2"/>
                </c:manualLayout>
              </c:layout>
              <c:dLblPos val="outEnd"/>
              <c:showLegendKey val="0"/>
              <c:showVal val="1"/>
              <c:showCatName val="0"/>
              <c:showSerName val="0"/>
              <c:showPercent val="0"/>
              <c:showBubbleSize val="0"/>
              <c:extLst>
                <c:ext xmlns:c15="http://schemas.microsoft.com/office/drawing/2012/chart" uri="{CE6537A1-D6FC-4f65-9D91-7224C49458BB}">
                  <c15:layout/>
                </c:ext>
              </c:extLst>
            </c:dLbl>
            <c:dLbl>
              <c:idx val="3"/>
              <c:layout>
                <c:manualLayout>
                  <c:x val="0"/>
                  <c:y val="-2.3148148148148192E-2"/>
                </c:manualLayout>
              </c:layout>
              <c:dLblPos val="outEnd"/>
              <c:showLegendKey val="0"/>
              <c:showVal val="1"/>
              <c:showCatName val="0"/>
              <c:showSerName val="0"/>
              <c:showPercent val="0"/>
              <c:showBubbleSize val="0"/>
              <c:extLst>
                <c:ext xmlns:c15="http://schemas.microsoft.com/office/drawing/2012/chart" uri="{CE6537A1-D6FC-4f65-9D91-7224C49458BB}">
                  <c15:layout/>
                </c:ext>
              </c:extLst>
            </c:dLbl>
            <c:dLbl>
              <c:idx val="4"/>
              <c:layout>
                <c:manualLayout>
                  <c:x val="0"/>
                  <c:y val="-3.2407407407407426E-2"/>
                </c:manualLayout>
              </c:layout>
              <c:dLblPos val="outEnd"/>
              <c:showLegendKey val="0"/>
              <c:showVal val="1"/>
              <c:showCatName val="0"/>
              <c:showSerName val="0"/>
              <c:showPercent val="0"/>
              <c:showBubbleSize val="0"/>
              <c:extLst>
                <c:ext xmlns:c15="http://schemas.microsoft.com/office/drawing/2012/chart" uri="{CE6537A1-D6FC-4f65-9D91-7224C49458BB}">
                  <c15:layout/>
                </c:ext>
              </c:extLst>
            </c:dLbl>
            <c:dLbl>
              <c:idx val="6"/>
              <c:layout>
                <c:manualLayout>
                  <c:x val="0"/>
                  <c:y val="-2.7777777777777755E-2"/>
                </c:manualLayout>
              </c:layout>
              <c:dLblPos val="outEnd"/>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multiLvlStrRef>
              <c:f>Sheet2!$B$6:$I$7</c:f>
              <c:multiLvlStrCache>
                <c:ptCount val="8"/>
                <c:lvl>
                  <c:pt idx="0">
                    <c:v>Sensitivity</c:v>
                  </c:pt>
                  <c:pt idx="1">
                    <c:v>Specificity</c:v>
                  </c:pt>
                  <c:pt idx="2">
                    <c:v>Sensitivity</c:v>
                  </c:pt>
                  <c:pt idx="3">
                    <c:v>Specificity</c:v>
                  </c:pt>
                  <c:pt idx="4">
                    <c:v>Sensitivity</c:v>
                  </c:pt>
                  <c:pt idx="5">
                    <c:v>Specificity</c:v>
                  </c:pt>
                  <c:pt idx="6">
                    <c:v>Sensitivity</c:v>
                  </c:pt>
                  <c:pt idx="7">
                    <c:v>Specificity</c:v>
                  </c:pt>
                </c:lvl>
                <c:lvl>
                  <c:pt idx="0">
                    <c:v>Decision Tree</c:v>
                  </c:pt>
                  <c:pt idx="2">
                    <c:v>Random Forest</c:v>
                  </c:pt>
                  <c:pt idx="4">
                    <c:v>Adaboost</c:v>
                  </c:pt>
                  <c:pt idx="6">
                    <c:v>Extra Trees Classifier</c:v>
                  </c:pt>
                </c:lvl>
              </c:multiLvlStrCache>
            </c:multiLvlStrRef>
          </c:cat>
          <c:val>
            <c:numRef>
              <c:f>Sheet2!$B$8:$I$8</c:f>
              <c:numCache>
                <c:formatCode>General</c:formatCode>
                <c:ptCount val="8"/>
                <c:pt idx="0">
                  <c:v>92.26</c:v>
                </c:pt>
                <c:pt idx="1">
                  <c:v>74.2</c:v>
                </c:pt>
                <c:pt idx="2">
                  <c:v>99.11</c:v>
                </c:pt>
                <c:pt idx="3">
                  <c:v>57.99</c:v>
                </c:pt>
                <c:pt idx="4">
                  <c:v>94.32</c:v>
                </c:pt>
                <c:pt idx="5">
                  <c:v>70.540000000000006</c:v>
                </c:pt>
                <c:pt idx="6">
                  <c:v>97.88</c:v>
                </c:pt>
                <c:pt idx="7">
                  <c:v>60.79</c:v>
                </c:pt>
              </c:numCache>
            </c:numRef>
          </c:val>
        </c:ser>
        <c:ser>
          <c:idx val="1"/>
          <c:order val="1"/>
          <c:tx>
            <c:strRef>
              <c:f>Sheet2!$A$9</c:f>
              <c:strCache>
                <c:ptCount val="1"/>
                <c:pt idx="0">
                  <c:v>Testing</c:v>
                </c:pt>
              </c:strCache>
            </c:strRef>
          </c:tx>
          <c:spPr>
            <a:solidFill>
              <a:schemeClr val="accent5"/>
            </a:solidFill>
            <a:ln>
              <a:noFill/>
            </a:ln>
            <a:effectLst/>
          </c:spPr>
          <c:invertIfNegative val="0"/>
          <c:dLbls>
            <c:dLbl>
              <c:idx val="5"/>
              <c:layout>
                <c:manualLayout>
                  <c:x val="0"/>
                  <c:y val="-3.7037037037037035E-2"/>
                </c:manualLayout>
              </c:layout>
              <c:dLblPos val="outEnd"/>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multiLvlStrRef>
              <c:f>Sheet2!$B$6:$I$7</c:f>
              <c:multiLvlStrCache>
                <c:ptCount val="8"/>
                <c:lvl>
                  <c:pt idx="0">
                    <c:v>Sensitivity</c:v>
                  </c:pt>
                  <c:pt idx="1">
                    <c:v>Specificity</c:v>
                  </c:pt>
                  <c:pt idx="2">
                    <c:v>Sensitivity</c:v>
                  </c:pt>
                  <c:pt idx="3">
                    <c:v>Specificity</c:v>
                  </c:pt>
                  <c:pt idx="4">
                    <c:v>Sensitivity</c:v>
                  </c:pt>
                  <c:pt idx="5">
                    <c:v>Specificity</c:v>
                  </c:pt>
                  <c:pt idx="6">
                    <c:v>Sensitivity</c:v>
                  </c:pt>
                  <c:pt idx="7">
                    <c:v>Specificity</c:v>
                  </c:pt>
                </c:lvl>
                <c:lvl>
                  <c:pt idx="0">
                    <c:v>Decision Tree</c:v>
                  </c:pt>
                  <c:pt idx="2">
                    <c:v>Random Forest</c:v>
                  </c:pt>
                  <c:pt idx="4">
                    <c:v>Adaboost</c:v>
                  </c:pt>
                  <c:pt idx="6">
                    <c:v>Extra Trees Classifier</c:v>
                  </c:pt>
                </c:lvl>
              </c:multiLvlStrCache>
            </c:multiLvlStrRef>
          </c:cat>
          <c:val>
            <c:numRef>
              <c:f>Sheet2!$B$9:$I$9</c:f>
              <c:numCache>
                <c:formatCode>General</c:formatCode>
                <c:ptCount val="8"/>
                <c:pt idx="0">
                  <c:v>86.49</c:v>
                </c:pt>
                <c:pt idx="1">
                  <c:v>72.31</c:v>
                </c:pt>
                <c:pt idx="2">
                  <c:v>97.47</c:v>
                </c:pt>
                <c:pt idx="3">
                  <c:v>50.84</c:v>
                </c:pt>
                <c:pt idx="4">
                  <c:v>92.79</c:v>
                </c:pt>
                <c:pt idx="5">
                  <c:v>72.37</c:v>
                </c:pt>
                <c:pt idx="6">
                  <c:v>96.54</c:v>
                </c:pt>
                <c:pt idx="7">
                  <c:v>52.69</c:v>
                </c:pt>
              </c:numCache>
            </c:numRef>
          </c:val>
        </c:ser>
        <c:dLbls>
          <c:dLblPos val="outEnd"/>
          <c:showLegendKey val="0"/>
          <c:showVal val="1"/>
          <c:showCatName val="0"/>
          <c:showSerName val="0"/>
          <c:showPercent val="0"/>
          <c:showBubbleSize val="0"/>
        </c:dLbls>
        <c:gapWidth val="219"/>
        <c:overlap val="-27"/>
        <c:axId val="290089672"/>
        <c:axId val="291828136"/>
      </c:barChart>
      <c:catAx>
        <c:axId val="29008967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Classifiers</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91828136"/>
        <c:crosses val="autoZero"/>
        <c:auto val="1"/>
        <c:lblAlgn val="ctr"/>
        <c:lblOffset val="100"/>
        <c:noMultiLvlLbl val="0"/>
      </c:catAx>
      <c:valAx>
        <c:axId val="291828136"/>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Performance metrics</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9008967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Class 4: Sensitivity</a:t>
            </a:r>
            <a:r>
              <a:rPr lang="en-US" baseline="0" dirty="0"/>
              <a:t> &amp; </a:t>
            </a:r>
            <a:r>
              <a:rPr lang="en-US" baseline="0" dirty="0" smtClean="0"/>
              <a:t>Specificity</a:t>
            </a:r>
          </a:p>
          <a:p>
            <a:pPr>
              <a:defRPr/>
            </a:pPr>
            <a:endParaRPr lang="en-US" baseline="0" dirty="0" smtClean="0"/>
          </a:p>
          <a:p>
            <a:pPr>
              <a:defRPr/>
            </a:pPr>
            <a:endParaRPr lang="en-US" dirty="0"/>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Sheet2!$A$15</c:f>
              <c:strCache>
                <c:ptCount val="1"/>
                <c:pt idx="0">
                  <c:v>Training </c:v>
                </c:pt>
              </c:strCache>
            </c:strRef>
          </c:tx>
          <c:spPr>
            <a:solidFill>
              <a:schemeClr val="accent6"/>
            </a:solidFill>
            <a:ln>
              <a:noFill/>
            </a:ln>
            <a:effectLst/>
          </c:spPr>
          <c:invertIfNegative val="0"/>
          <c:dLbls>
            <c:dLbl>
              <c:idx val="1"/>
              <c:layout>
                <c:manualLayout>
                  <c:x val="0"/>
                  <c:y val="-3.7037037037037035E-2"/>
                </c:manualLayout>
              </c:layout>
              <c:dLblPos val="outEnd"/>
              <c:showLegendKey val="0"/>
              <c:showVal val="1"/>
              <c:showCatName val="0"/>
              <c:showSerName val="0"/>
              <c:showPercent val="0"/>
              <c:showBubbleSize val="0"/>
              <c:extLst>
                <c:ext xmlns:c15="http://schemas.microsoft.com/office/drawing/2012/chart" uri="{CE6537A1-D6FC-4f65-9D91-7224C49458BB}">
                  <c15:layout/>
                </c:ext>
              </c:extLst>
            </c:dLbl>
            <c:dLbl>
              <c:idx val="3"/>
              <c:layout>
                <c:manualLayout>
                  <c:x val="2.7777777777777779E-3"/>
                  <c:y val="-5.0925925925925923E-2"/>
                </c:manualLayout>
              </c:layout>
              <c:dLblPos val="outEnd"/>
              <c:showLegendKey val="0"/>
              <c:showVal val="1"/>
              <c:showCatName val="0"/>
              <c:showSerName val="0"/>
              <c:showPercent val="0"/>
              <c:showBubbleSize val="0"/>
              <c:extLst>
                <c:ext xmlns:c15="http://schemas.microsoft.com/office/drawing/2012/chart" uri="{CE6537A1-D6FC-4f65-9D91-7224C49458BB}">
                  <c15:layout/>
                </c:ext>
              </c:extLst>
            </c:dLbl>
            <c:dLbl>
              <c:idx val="5"/>
              <c:layout>
                <c:manualLayout>
                  <c:x val="-5.5555555555555558E-3"/>
                  <c:y val="-5.555555555555558E-2"/>
                </c:manualLayout>
              </c:layout>
              <c:dLblPos val="outEnd"/>
              <c:showLegendKey val="0"/>
              <c:showVal val="1"/>
              <c:showCatName val="0"/>
              <c:showSerName val="0"/>
              <c:showPercent val="0"/>
              <c:showBubbleSize val="0"/>
              <c:extLst>
                <c:ext xmlns:c15="http://schemas.microsoft.com/office/drawing/2012/chart" uri="{CE6537A1-D6FC-4f65-9D91-7224C49458BB}">
                  <c15:layout/>
                </c:ext>
              </c:extLst>
            </c:dLbl>
            <c:dLbl>
              <c:idx val="7"/>
              <c:layout>
                <c:manualLayout>
                  <c:x val="-1.0185067526415994E-16"/>
                  <c:y val="-4.6296296296296294E-2"/>
                </c:manualLayout>
              </c:layout>
              <c:dLblPos val="outEnd"/>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multiLvlStrRef>
              <c:f>Sheet2!$B$13:$I$14</c:f>
              <c:multiLvlStrCache>
                <c:ptCount val="8"/>
                <c:lvl>
                  <c:pt idx="0">
                    <c:v>Sensitivity</c:v>
                  </c:pt>
                  <c:pt idx="1">
                    <c:v>Specificity</c:v>
                  </c:pt>
                  <c:pt idx="2">
                    <c:v>Sensitivity</c:v>
                  </c:pt>
                  <c:pt idx="3">
                    <c:v>Specificity</c:v>
                  </c:pt>
                  <c:pt idx="4">
                    <c:v>Sensitivity</c:v>
                  </c:pt>
                  <c:pt idx="5">
                    <c:v>Specificity</c:v>
                  </c:pt>
                  <c:pt idx="6">
                    <c:v>Sensitivity</c:v>
                  </c:pt>
                  <c:pt idx="7">
                    <c:v>Specificity</c:v>
                  </c:pt>
                </c:lvl>
                <c:lvl>
                  <c:pt idx="0">
                    <c:v>Decision Tree</c:v>
                  </c:pt>
                  <c:pt idx="2">
                    <c:v>Random Forest</c:v>
                  </c:pt>
                  <c:pt idx="4">
                    <c:v>Adaboost</c:v>
                  </c:pt>
                  <c:pt idx="6">
                    <c:v>Extra Trees Classifier</c:v>
                  </c:pt>
                </c:lvl>
              </c:multiLvlStrCache>
            </c:multiLvlStrRef>
          </c:cat>
          <c:val>
            <c:numRef>
              <c:f>Sheet2!$B$15:$I$15</c:f>
              <c:numCache>
                <c:formatCode>General</c:formatCode>
                <c:ptCount val="8"/>
                <c:pt idx="0">
                  <c:v>2.92</c:v>
                </c:pt>
                <c:pt idx="1">
                  <c:v>99.8</c:v>
                </c:pt>
                <c:pt idx="2">
                  <c:v>6.65</c:v>
                </c:pt>
                <c:pt idx="3">
                  <c:v>100</c:v>
                </c:pt>
                <c:pt idx="4">
                  <c:v>4.33</c:v>
                </c:pt>
                <c:pt idx="5">
                  <c:v>99.91</c:v>
                </c:pt>
                <c:pt idx="6">
                  <c:v>10.41</c:v>
                </c:pt>
                <c:pt idx="7">
                  <c:v>99.97</c:v>
                </c:pt>
              </c:numCache>
            </c:numRef>
          </c:val>
        </c:ser>
        <c:ser>
          <c:idx val="1"/>
          <c:order val="1"/>
          <c:tx>
            <c:strRef>
              <c:f>Sheet2!$A$16</c:f>
              <c:strCache>
                <c:ptCount val="1"/>
                <c:pt idx="0">
                  <c:v>Testing</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multiLvlStrRef>
              <c:f>Sheet2!$B$13:$I$14</c:f>
              <c:multiLvlStrCache>
                <c:ptCount val="8"/>
                <c:lvl>
                  <c:pt idx="0">
                    <c:v>Sensitivity</c:v>
                  </c:pt>
                  <c:pt idx="1">
                    <c:v>Specificity</c:v>
                  </c:pt>
                  <c:pt idx="2">
                    <c:v>Sensitivity</c:v>
                  </c:pt>
                  <c:pt idx="3">
                    <c:v>Specificity</c:v>
                  </c:pt>
                  <c:pt idx="4">
                    <c:v>Sensitivity</c:v>
                  </c:pt>
                  <c:pt idx="5">
                    <c:v>Specificity</c:v>
                  </c:pt>
                  <c:pt idx="6">
                    <c:v>Sensitivity</c:v>
                  </c:pt>
                  <c:pt idx="7">
                    <c:v>Specificity</c:v>
                  </c:pt>
                </c:lvl>
                <c:lvl>
                  <c:pt idx="0">
                    <c:v>Decision Tree</c:v>
                  </c:pt>
                  <c:pt idx="2">
                    <c:v>Random Forest</c:v>
                  </c:pt>
                  <c:pt idx="4">
                    <c:v>Adaboost</c:v>
                  </c:pt>
                  <c:pt idx="6">
                    <c:v>Extra Trees Classifier</c:v>
                  </c:pt>
                </c:lvl>
              </c:multiLvlStrCache>
            </c:multiLvlStrRef>
          </c:cat>
          <c:val>
            <c:numRef>
              <c:f>Sheet2!$B$16:$I$16</c:f>
              <c:numCache>
                <c:formatCode>General</c:formatCode>
                <c:ptCount val="8"/>
                <c:pt idx="0">
                  <c:v>0</c:v>
                </c:pt>
                <c:pt idx="1">
                  <c:v>99.66</c:v>
                </c:pt>
                <c:pt idx="2">
                  <c:v>0</c:v>
                </c:pt>
                <c:pt idx="3">
                  <c:v>100</c:v>
                </c:pt>
                <c:pt idx="4">
                  <c:v>0</c:v>
                </c:pt>
                <c:pt idx="5">
                  <c:v>99.91</c:v>
                </c:pt>
                <c:pt idx="6">
                  <c:v>0</c:v>
                </c:pt>
                <c:pt idx="7">
                  <c:v>99.83</c:v>
                </c:pt>
              </c:numCache>
            </c:numRef>
          </c:val>
        </c:ser>
        <c:dLbls>
          <c:dLblPos val="outEnd"/>
          <c:showLegendKey val="0"/>
          <c:showVal val="1"/>
          <c:showCatName val="0"/>
          <c:showSerName val="0"/>
          <c:showPercent val="0"/>
          <c:showBubbleSize val="0"/>
        </c:dLbls>
        <c:gapWidth val="219"/>
        <c:overlap val="-27"/>
        <c:axId val="291830880"/>
        <c:axId val="291828920"/>
      </c:barChart>
      <c:catAx>
        <c:axId val="29183088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Classifiers</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91828920"/>
        <c:crosses val="autoZero"/>
        <c:auto val="1"/>
        <c:lblAlgn val="ctr"/>
        <c:lblOffset val="100"/>
        <c:noMultiLvlLbl val="0"/>
      </c:catAx>
      <c:valAx>
        <c:axId val="291828920"/>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Performance metrics</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91830880"/>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Binary-class Accuracy</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Training </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Sheet1!$B$1:$E$1</c:f>
              <c:strCache>
                <c:ptCount val="4"/>
                <c:pt idx="0">
                  <c:v>Decision Tree</c:v>
                </c:pt>
                <c:pt idx="1">
                  <c:v>Random Forest</c:v>
                </c:pt>
                <c:pt idx="2">
                  <c:v>Adaboost</c:v>
                </c:pt>
                <c:pt idx="3">
                  <c:v>Extra Trees Classifier</c:v>
                </c:pt>
              </c:strCache>
            </c:strRef>
          </c:cat>
          <c:val>
            <c:numRef>
              <c:f>Sheet1!$B$2:$E$2</c:f>
              <c:numCache>
                <c:formatCode>General</c:formatCode>
                <c:ptCount val="4"/>
                <c:pt idx="0">
                  <c:v>85.61</c:v>
                </c:pt>
                <c:pt idx="1">
                  <c:v>90.33</c:v>
                </c:pt>
                <c:pt idx="2">
                  <c:v>91.28</c:v>
                </c:pt>
                <c:pt idx="3">
                  <c:v>83.55</c:v>
                </c:pt>
              </c:numCache>
            </c:numRef>
          </c:val>
        </c:ser>
        <c:ser>
          <c:idx val="1"/>
          <c:order val="1"/>
          <c:tx>
            <c:strRef>
              <c:f>Sheet1!$A$3</c:f>
              <c:strCache>
                <c:ptCount val="1"/>
                <c:pt idx="0">
                  <c:v>Testing</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Sheet1!$B$1:$E$1</c:f>
              <c:strCache>
                <c:ptCount val="4"/>
                <c:pt idx="0">
                  <c:v>Decision Tree</c:v>
                </c:pt>
                <c:pt idx="1">
                  <c:v>Random Forest</c:v>
                </c:pt>
                <c:pt idx="2">
                  <c:v>Adaboost</c:v>
                </c:pt>
                <c:pt idx="3">
                  <c:v>Extra Trees Classifier</c:v>
                </c:pt>
              </c:strCache>
            </c:strRef>
          </c:cat>
          <c:val>
            <c:numRef>
              <c:f>Sheet1!$B$3:$E$3</c:f>
              <c:numCache>
                <c:formatCode>General</c:formatCode>
                <c:ptCount val="4"/>
                <c:pt idx="0">
                  <c:v>81.88</c:v>
                </c:pt>
                <c:pt idx="1">
                  <c:v>83.36</c:v>
                </c:pt>
                <c:pt idx="2">
                  <c:v>82.62</c:v>
                </c:pt>
                <c:pt idx="3">
                  <c:v>80.08</c:v>
                </c:pt>
              </c:numCache>
            </c:numRef>
          </c:val>
        </c:ser>
        <c:dLbls>
          <c:dLblPos val="outEnd"/>
          <c:showLegendKey val="0"/>
          <c:showVal val="1"/>
          <c:showCatName val="0"/>
          <c:showSerName val="0"/>
          <c:showPercent val="0"/>
          <c:showBubbleSize val="0"/>
        </c:dLbls>
        <c:gapWidth val="219"/>
        <c:overlap val="-27"/>
        <c:axId val="291831272"/>
        <c:axId val="291829312"/>
      </c:barChart>
      <c:catAx>
        <c:axId val="29183127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Classifier</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91829312"/>
        <c:crosses val="autoZero"/>
        <c:auto val="1"/>
        <c:lblAlgn val="ctr"/>
        <c:lblOffset val="100"/>
        <c:noMultiLvlLbl val="0"/>
      </c:catAx>
      <c:valAx>
        <c:axId val="291829312"/>
        <c:scaling>
          <c:orientation val="minMax"/>
          <c:min val="0"/>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Accuracy in %</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9183127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Sensitivity &amp; Specificity</a:t>
            </a:r>
            <a:r>
              <a:rPr lang="en-US" baseline="0"/>
              <a:t> values</a:t>
            </a:r>
          </a:p>
          <a:p>
            <a:pPr>
              <a:defRPr/>
            </a:pPr>
            <a:endParaRPr 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Sheet1!$A$7</c:f>
              <c:strCache>
                <c:ptCount val="1"/>
                <c:pt idx="0">
                  <c:v>Training </c:v>
                </c:pt>
              </c:strCache>
            </c:strRef>
          </c:tx>
          <c:spPr>
            <a:solidFill>
              <a:schemeClr val="accent6"/>
            </a:solidFill>
            <a:ln>
              <a:noFill/>
            </a:ln>
            <a:effectLst/>
          </c:spPr>
          <c:invertIfNegative val="0"/>
          <c:dLbls>
            <c:dLbl>
              <c:idx val="0"/>
              <c:layout>
                <c:manualLayout>
                  <c:x val="2.7777777777777779E-3"/>
                  <c:y val="-3.2407407407407426E-2"/>
                </c:manualLayout>
              </c:layout>
              <c:dLblPos val="outEnd"/>
              <c:showLegendKey val="0"/>
              <c:showVal val="1"/>
              <c:showCatName val="0"/>
              <c:showSerName val="0"/>
              <c:showPercent val="0"/>
              <c:showBubbleSize val="0"/>
              <c:extLst>
                <c:ext xmlns:c15="http://schemas.microsoft.com/office/drawing/2012/chart" uri="{CE6537A1-D6FC-4f65-9D91-7224C49458BB}">
                  <c15:layout/>
                </c:ext>
              </c:extLst>
            </c:dLbl>
            <c:dLbl>
              <c:idx val="1"/>
              <c:layout>
                <c:manualLayout>
                  <c:x val="-5.0925337632079971E-17"/>
                  <c:y val="-2.3148148148148147E-2"/>
                </c:manualLayout>
              </c:layout>
              <c:dLblPos val="outEnd"/>
              <c:showLegendKey val="0"/>
              <c:showVal val="1"/>
              <c:showCatName val="0"/>
              <c:showSerName val="0"/>
              <c:showPercent val="0"/>
              <c:showBubbleSize val="0"/>
              <c:extLst>
                <c:ext xmlns:c15="http://schemas.microsoft.com/office/drawing/2012/chart" uri="{CE6537A1-D6FC-4f65-9D91-7224C49458BB}">
                  <c15:layout/>
                </c:ext>
              </c:extLst>
            </c:dLbl>
            <c:dLbl>
              <c:idx val="2"/>
              <c:layout>
                <c:manualLayout>
                  <c:x val="2.7777777777777267E-3"/>
                  <c:y val="-3.2407407407407406E-2"/>
                </c:manualLayout>
              </c:layout>
              <c:dLblPos val="outEnd"/>
              <c:showLegendKey val="0"/>
              <c:showVal val="1"/>
              <c:showCatName val="0"/>
              <c:showSerName val="0"/>
              <c:showPercent val="0"/>
              <c:showBubbleSize val="0"/>
              <c:extLst>
                <c:ext xmlns:c15="http://schemas.microsoft.com/office/drawing/2012/chart" uri="{CE6537A1-D6FC-4f65-9D91-7224C49458BB}">
                  <c15:layout/>
                </c:ext>
              </c:extLst>
            </c:dLbl>
            <c:dLbl>
              <c:idx val="3"/>
              <c:layout>
                <c:manualLayout>
                  <c:x val="0"/>
                  <c:y val="-2.7777777777777801E-2"/>
                </c:manualLayout>
              </c:layout>
              <c:dLblPos val="outEnd"/>
              <c:showLegendKey val="0"/>
              <c:showVal val="1"/>
              <c:showCatName val="0"/>
              <c:showSerName val="0"/>
              <c:showPercent val="0"/>
              <c:showBubbleSize val="0"/>
              <c:extLst>
                <c:ext xmlns:c15="http://schemas.microsoft.com/office/drawing/2012/chart" uri="{CE6537A1-D6FC-4f65-9D91-7224C49458BB}">
                  <c15:layout/>
                </c:ext>
              </c:extLst>
            </c:dLbl>
            <c:dLbl>
              <c:idx val="4"/>
              <c:layout>
                <c:manualLayout>
                  <c:x val="0"/>
                  <c:y val="-2.3148148148148147E-2"/>
                </c:manualLayout>
              </c:layout>
              <c:dLblPos val="outEnd"/>
              <c:showLegendKey val="0"/>
              <c:showVal val="1"/>
              <c:showCatName val="0"/>
              <c:showSerName val="0"/>
              <c:showPercent val="0"/>
              <c:showBubbleSize val="0"/>
              <c:extLst>
                <c:ext xmlns:c15="http://schemas.microsoft.com/office/drawing/2012/chart" uri="{CE6537A1-D6FC-4f65-9D91-7224C49458BB}">
                  <c15:layout/>
                </c:ext>
              </c:extLst>
            </c:dLbl>
            <c:dLbl>
              <c:idx val="5"/>
              <c:layout>
                <c:manualLayout>
                  <c:x val="0"/>
                  <c:y val="-3.2407407407407406E-2"/>
                </c:manualLayout>
              </c:layout>
              <c:dLblPos val="outEnd"/>
              <c:showLegendKey val="0"/>
              <c:showVal val="1"/>
              <c:showCatName val="0"/>
              <c:showSerName val="0"/>
              <c:showPercent val="0"/>
              <c:showBubbleSize val="0"/>
              <c:extLst>
                <c:ext xmlns:c15="http://schemas.microsoft.com/office/drawing/2012/chart" uri="{CE6537A1-D6FC-4f65-9D91-7224C49458BB}">
                  <c15:layout/>
                </c:ext>
              </c:extLst>
            </c:dLbl>
            <c:dLbl>
              <c:idx val="6"/>
              <c:layout>
                <c:manualLayout>
                  <c:x val="0"/>
                  <c:y val="-3.7037037037037056E-2"/>
                </c:manualLayout>
              </c:layout>
              <c:dLblPos val="outEnd"/>
              <c:showLegendKey val="0"/>
              <c:showVal val="1"/>
              <c:showCatName val="0"/>
              <c:showSerName val="0"/>
              <c:showPercent val="0"/>
              <c:showBubbleSize val="0"/>
              <c:extLst>
                <c:ext xmlns:c15="http://schemas.microsoft.com/office/drawing/2012/chart" uri="{CE6537A1-D6FC-4f65-9D91-7224C49458BB}">
                  <c15:layout/>
                </c:ext>
              </c:extLst>
            </c:dLbl>
            <c:dLbl>
              <c:idx val="7"/>
              <c:layout>
                <c:manualLayout>
                  <c:x val="-1.0185067526415994E-16"/>
                  <c:y val="-2.7777777777777776E-2"/>
                </c:manualLayout>
              </c:layout>
              <c:dLblPos val="outEnd"/>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Sheet1!$B$5:$I$6</c:f>
              <c:multiLvlStrCache>
                <c:ptCount val="8"/>
                <c:lvl>
                  <c:pt idx="0">
                    <c:v>Sensitivity</c:v>
                  </c:pt>
                  <c:pt idx="1">
                    <c:v>Specificity</c:v>
                  </c:pt>
                  <c:pt idx="2">
                    <c:v>Sensitivity</c:v>
                  </c:pt>
                  <c:pt idx="3">
                    <c:v>Specificity</c:v>
                  </c:pt>
                  <c:pt idx="4">
                    <c:v>Sensitivity</c:v>
                  </c:pt>
                  <c:pt idx="5">
                    <c:v>Specificity</c:v>
                  </c:pt>
                  <c:pt idx="6">
                    <c:v>Sensitivity</c:v>
                  </c:pt>
                  <c:pt idx="7">
                    <c:v>Specificity</c:v>
                  </c:pt>
                </c:lvl>
                <c:lvl>
                  <c:pt idx="0">
                    <c:v>Decision Tree</c:v>
                  </c:pt>
                  <c:pt idx="2">
                    <c:v>Random Forest</c:v>
                  </c:pt>
                  <c:pt idx="4">
                    <c:v>Adaboost</c:v>
                  </c:pt>
                  <c:pt idx="6">
                    <c:v>Extra Trees Classifier</c:v>
                  </c:pt>
                </c:lvl>
              </c:multiLvlStrCache>
            </c:multiLvlStrRef>
          </c:cat>
          <c:val>
            <c:numRef>
              <c:f>Sheet1!$B$7:$I$7</c:f>
              <c:numCache>
                <c:formatCode>General</c:formatCode>
                <c:ptCount val="8"/>
                <c:pt idx="0">
                  <c:v>91.01</c:v>
                </c:pt>
                <c:pt idx="1">
                  <c:v>79.08</c:v>
                </c:pt>
                <c:pt idx="2">
                  <c:v>93.38</c:v>
                </c:pt>
                <c:pt idx="3">
                  <c:v>86.75</c:v>
                </c:pt>
                <c:pt idx="4">
                  <c:v>93.41</c:v>
                </c:pt>
                <c:pt idx="5">
                  <c:v>88.75</c:v>
                </c:pt>
                <c:pt idx="6">
                  <c:v>86.39</c:v>
                </c:pt>
                <c:pt idx="7">
                  <c:v>80.16</c:v>
                </c:pt>
              </c:numCache>
            </c:numRef>
          </c:val>
        </c:ser>
        <c:ser>
          <c:idx val="1"/>
          <c:order val="1"/>
          <c:tx>
            <c:strRef>
              <c:f>Sheet1!$A$8</c:f>
              <c:strCache>
                <c:ptCount val="1"/>
                <c:pt idx="0">
                  <c:v>Testing</c:v>
                </c:pt>
              </c:strCache>
            </c:strRef>
          </c:tx>
          <c:spPr>
            <a:solidFill>
              <a:schemeClr val="accent5"/>
            </a:solidFill>
            <a:ln>
              <a:noFill/>
            </a:ln>
            <a:effectLst/>
          </c:spPr>
          <c:invertIfNegative val="0"/>
          <c:dLbls>
            <c:dLbl>
              <c:idx val="0"/>
              <c:layout>
                <c:manualLayout>
                  <c:x val="-2.5462668816039986E-17"/>
                  <c:y val="1.3888888888888867E-2"/>
                </c:manualLayout>
              </c:layout>
              <c:dLblPos val="outEnd"/>
              <c:showLegendKey val="0"/>
              <c:showVal val="1"/>
              <c:showCatName val="0"/>
              <c:showSerName val="0"/>
              <c:showPercent val="0"/>
              <c:showBubbleSize val="0"/>
              <c:extLst>
                <c:ext xmlns:c15="http://schemas.microsoft.com/office/drawing/2012/chart" uri="{CE6537A1-D6FC-4f65-9D91-7224C49458BB}">
                  <c15:layout/>
                </c:ext>
              </c:extLst>
            </c:dLbl>
            <c:dLbl>
              <c:idx val="2"/>
              <c:layout>
                <c:manualLayout>
                  <c:x val="0"/>
                  <c:y val="-9.2592592592592813E-3"/>
                </c:manualLayout>
              </c:layout>
              <c:dLblPos val="outEnd"/>
              <c:showLegendKey val="0"/>
              <c:showVal val="1"/>
              <c:showCatName val="0"/>
              <c:showSerName val="0"/>
              <c:showPercent val="0"/>
              <c:showBubbleSize val="0"/>
              <c:extLst>
                <c:ext xmlns:c15="http://schemas.microsoft.com/office/drawing/2012/chart" uri="{CE6537A1-D6FC-4f65-9D91-7224C49458BB}">
                  <c15:layout/>
                </c:ext>
              </c:extLst>
            </c:dLbl>
            <c:dLbl>
              <c:idx val="3"/>
              <c:layout>
                <c:manualLayout>
                  <c:x val="2.7777777777777779E-3"/>
                  <c:y val="-1.3888888888888888E-2"/>
                </c:manualLayout>
              </c:layout>
              <c:dLblPos val="outEnd"/>
              <c:showLegendKey val="0"/>
              <c:showVal val="1"/>
              <c:showCatName val="0"/>
              <c:showSerName val="0"/>
              <c:showPercent val="0"/>
              <c:showBubbleSize val="0"/>
              <c:extLst>
                <c:ext xmlns:c15="http://schemas.microsoft.com/office/drawing/2012/chart" uri="{CE6537A1-D6FC-4f65-9D91-7224C49458BB}">
                  <c15:layout/>
                </c:ext>
              </c:extLst>
            </c:dLbl>
            <c:dLbl>
              <c:idx val="5"/>
              <c:layout>
                <c:manualLayout>
                  <c:x val="0"/>
                  <c:y val="-2.3148148148148168E-2"/>
                </c:manualLayout>
              </c:layout>
              <c:dLblPos val="outEnd"/>
              <c:showLegendKey val="0"/>
              <c:showVal val="1"/>
              <c:showCatName val="0"/>
              <c:showSerName val="0"/>
              <c:showPercent val="0"/>
              <c:showBubbleSize val="0"/>
              <c:extLst>
                <c:ext xmlns:c15="http://schemas.microsoft.com/office/drawing/2012/chart" uri="{CE6537A1-D6FC-4f65-9D91-7224C49458BB}">
                  <c15:layout/>
                </c:ext>
              </c:extLst>
            </c:dLbl>
            <c:dLbl>
              <c:idx val="6"/>
              <c:layout>
                <c:manualLayout>
                  <c:x val="-1.0185067526415994E-16"/>
                  <c:y val="-2.1218890680033321E-17"/>
                </c:manualLayout>
              </c:layout>
              <c:dLblPos val="outEnd"/>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multiLvlStrRef>
              <c:f>Sheet1!$B$5:$I$6</c:f>
              <c:multiLvlStrCache>
                <c:ptCount val="8"/>
                <c:lvl>
                  <c:pt idx="0">
                    <c:v>Sensitivity</c:v>
                  </c:pt>
                  <c:pt idx="1">
                    <c:v>Specificity</c:v>
                  </c:pt>
                  <c:pt idx="2">
                    <c:v>Sensitivity</c:v>
                  </c:pt>
                  <c:pt idx="3">
                    <c:v>Specificity</c:v>
                  </c:pt>
                  <c:pt idx="4">
                    <c:v>Sensitivity</c:v>
                  </c:pt>
                  <c:pt idx="5">
                    <c:v>Specificity</c:v>
                  </c:pt>
                  <c:pt idx="6">
                    <c:v>Sensitivity</c:v>
                  </c:pt>
                  <c:pt idx="7">
                    <c:v>Specificity</c:v>
                  </c:pt>
                </c:lvl>
                <c:lvl>
                  <c:pt idx="0">
                    <c:v>Decision Tree</c:v>
                  </c:pt>
                  <c:pt idx="2">
                    <c:v>Random Forest</c:v>
                  </c:pt>
                  <c:pt idx="4">
                    <c:v>Adaboost</c:v>
                  </c:pt>
                  <c:pt idx="6">
                    <c:v>Extra Trees Classifier</c:v>
                  </c:pt>
                </c:lvl>
              </c:multiLvlStrCache>
            </c:multiLvlStrRef>
          </c:cat>
          <c:val>
            <c:numRef>
              <c:f>Sheet1!$B$8:$I$8</c:f>
              <c:numCache>
                <c:formatCode>General</c:formatCode>
                <c:ptCount val="8"/>
                <c:pt idx="0">
                  <c:v>88.93</c:v>
                </c:pt>
                <c:pt idx="1">
                  <c:v>73.87</c:v>
                </c:pt>
                <c:pt idx="2">
                  <c:v>85.94</c:v>
                </c:pt>
                <c:pt idx="3">
                  <c:v>80.59</c:v>
                </c:pt>
                <c:pt idx="4">
                  <c:v>86.84</c:v>
                </c:pt>
                <c:pt idx="5">
                  <c:v>77.72</c:v>
                </c:pt>
                <c:pt idx="6">
                  <c:v>83.62</c:v>
                </c:pt>
                <c:pt idx="7">
                  <c:v>76.73</c:v>
                </c:pt>
              </c:numCache>
            </c:numRef>
          </c:val>
        </c:ser>
        <c:dLbls>
          <c:dLblPos val="outEnd"/>
          <c:showLegendKey val="0"/>
          <c:showVal val="1"/>
          <c:showCatName val="0"/>
          <c:showSerName val="0"/>
          <c:showPercent val="0"/>
          <c:showBubbleSize val="0"/>
        </c:dLbls>
        <c:gapWidth val="219"/>
        <c:overlap val="-27"/>
        <c:axId val="291830488"/>
        <c:axId val="291833624"/>
      </c:barChart>
      <c:catAx>
        <c:axId val="29183048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Classifiers</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91833624"/>
        <c:crosses val="autoZero"/>
        <c:auto val="1"/>
        <c:lblAlgn val="ctr"/>
        <c:lblOffset val="100"/>
        <c:noMultiLvlLbl val="0"/>
      </c:catAx>
      <c:valAx>
        <c:axId val="291833624"/>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Performance metrics</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91830488"/>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0BC1E2-AD4D-4E1F-B1C9-1815B07781C0}" type="datetimeFigureOut">
              <a:rPr lang="en-US" smtClean="0"/>
              <a:t>3/16/2016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2F92E7-F456-4B94-A5BF-58C56A8168DC}" type="slidenum">
              <a:rPr lang="en-US" smtClean="0"/>
              <a:t>‹#›</a:t>
            </a:fld>
            <a:endParaRPr lang="en-US"/>
          </a:p>
        </p:txBody>
      </p:sp>
    </p:spTree>
    <p:extLst>
      <p:ext uri="{BB962C8B-B14F-4D97-AF65-F5344CB8AC3E}">
        <p14:creationId xmlns:p14="http://schemas.microsoft.com/office/powerpoint/2010/main" val="19487027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2B2F92E7-F456-4B94-A5BF-58C56A8168DC}" type="slidenum">
              <a:rPr lang="en-US" smtClean="0"/>
              <a:t>1</a:t>
            </a:fld>
            <a:endParaRPr lang="en-US"/>
          </a:p>
        </p:txBody>
      </p:sp>
    </p:spTree>
    <p:extLst>
      <p:ext uri="{BB962C8B-B14F-4D97-AF65-F5344CB8AC3E}">
        <p14:creationId xmlns:p14="http://schemas.microsoft.com/office/powerpoint/2010/main" val="24111005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Bullet</a:t>
            </a:r>
            <a:r>
              <a:rPr lang="en-US" baseline="0" dirty="0" smtClean="0"/>
              <a:t> 1: according to Centers for Disease Control</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Bullet 2: </a:t>
            </a:r>
            <a:r>
              <a:rPr lang="en-US" sz="1200" kern="1200" dirty="0" smtClean="0">
                <a:solidFill>
                  <a:schemeClr val="tx1"/>
                </a:solidFill>
                <a:effectLst/>
                <a:latin typeface="+mn-lt"/>
                <a:ea typeface="+mn-ea"/>
                <a:cs typeface="+mn-cs"/>
              </a:rPr>
              <a:t>patients with attributable risk factors would benefit in knowing if they are susceptible to getting heart disease.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Bullet 3: Proper data mining and machine learning techniques can be used to leverage information we have about patients and supplement</a:t>
            </a:r>
            <a:r>
              <a:rPr lang="en-US" sz="1200" kern="1200" baseline="0" dirty="0" smtClean="0">
                <a:solidFill>
                  <a:schemeClr val="tx1"/>
                </a:solidFill>
                <a:effectLst/>
                <a:latin typeface="+mn-lt"/>
                <a:ea typeface="+mn-ea"/>
                <a:cs typeface="+mn-cs"/>
              </a:rPr>
              <a:t> the d</a:t>
            </a:r>
            <a:r>
              <a:rPr lang="en-US" sz="1200" kern="1200" dirty="0" smtClean="0">
                <a:solidFill>
                  <a:schemeClr val="tx1"/>
                </a:solidFill>
                <a:effectLst/>
                <a:latin typeface="+mn-lt"/>
                <a:ea typeface="+mn-ea"/>
                <a:cs typeface="+mn-cs"/>
              </a:rPr>
              <a:t>omain expertise of medical professionals in order to better predict whether an individual may or may not have cardiovascular disease. (So</a:t>
            </a:r>
            <a:r>
              <a:rPr lang="en-US" sz="1200" kern="1200" baseline="0" dirty="0" smtClean="0">
                <a:solidFill>
                  <a:schemeClr val="tx1"/>
                </a:solidFill>
                <a:effectLst/>
                <a:latin typeface="+mn-lt"/>
                <a:ea typeface="+mn-ea"/>
                <a:cs typeface="+mn-cs"/>
              </a:rPr>
              <a:t> this is the first problem we aim to solve: classification of cardiovascular disease).</a:t>
            </a:r>
            <a:endParaRPr lang="en-US" sz="1200" kern="1200" dirty="0" smtClean="0">
              <a:solidFill>
                <a:schemeClr val="tx1"/>
              </a:solidFill>
              <a:effectLst/>
              <a:latin typeface="+mn-lt"/>
              <a:ea typeface="+mn-ea"/>
              <a:cs typeface="+mn-cs"/>
            </a:endParaRPr>
          </a:p>
          <a:p>
            <a:r>
              <a:rPr lang="en-US" dirty="0" smtClean="0"/>
              <a:t>Fourth bullet: The</a:t>
            </a:r>
            <a:r>
              <a:rPr lang="en-US" baseline="0" dirty="0" smtClean="0"/>
              <a:t> second </a:t>
            </a:r>
            <a:r>
              <a:rPr lang="en-US" baseline="0" dirty="0" smtClean="0"/>
              <a:t>problem </a:t>
            </a:r>
            <a:r>
              <a:rPr lang="en-US" baseline="0" dirty="0" smtClean="0"/>
              <a:t>we aim to solve is to identify how various ensemble classifiers work with respect to this particular dataset and determine which performs the best based on various metrics.</a:t>
            </a:r>
            <a:endParaRPr lang="en-US" dirty="0"/>
          </a:p>
        </p:txBody>
      </p:sp>
      <p:sp>
        <p:nvSpPr>
          <p:cNvPr id="4" name="Slide Number Placeholder 3"/>
          <p:cNvSpPr>
            <a:spLocks noGrp="1"/>
          </p:cNvSpPr>
          <p:nvPr>
            <p:ph type="sldNum" sz="quarter" idx="10"/>
          </p:nvPr>
        </p:nvSpPr>
        <p:spPr/>
        <p:txBody>
          <a:bodyPr/>
          <a:lstStyle/>
          <a:p>
            <a:fld id="{2B2F92E7-F456-4B94-A5BF-58C56A8168DC}" type="slidenum">
              <a:rPr lang="en-US" smtClean="0"/>
              <a:t>2</a:t>
            </a:fld>
            <a:endParaRPr lang="en-US"/>
          </a:p>
        </p:txBody>
      </p:sp>
    </p:spTree>
    <p:extLst>
      <p:ext uri="{BB962C8B-B14F-4D97-AF65-F5344CB8AC3E}">
        <p14:creationId xmlns:p14="http://schemas.microsoft.com/office/powerpoint/2010/main" val="12964081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Dataset comes from Cleveland Clinic Heart Disease Database</a:t>
            </a:r>
            <a:r>
              <a:rPr lang="en-US" baseline="0" dirty="0" smtClean="0"/>
              <a:t>, which was donated to the UCI Machine Learning Repository.</a:t>
            </a:r>
            <a:endParaRPr lang="en-US" dirty="0" smtClean="0"/>
          </a:p>
          <a:p>
            <a:r>
              <a:rPr lang="en-US" dirty="0" smtClean="0"/>
              <a:t>First</a:t>
            </a:r>
            <a:r>
              <a:rPr lang="en-US" baseline="0" dirty="0" smtClean="0"/>
              <a:t> bullet: </a:t>
            </a:r>
            <a:r>
              <a:rPr lang="en-US" sz="1200" kern="1200" dirty="0" smtClean="0">
                <a:solidFill>
                  <a:schemeClr val="tx1"/>
                </a:solidFill>
                <a:effectLst/>
                <a:latin typeface="+mn-lt"/>
                <a:ea typeface="+mn-ea"/>
                <a:cs typeface="+mn-cs"/>
              </a:rPr>
              <a:t>These attributes contain information such as a patient’s resting blood pressure, electrocardiographic results, and the number of major vessels colored by fluoroscopy</a:t>
            </a:r>
          </a:p>
          <a:p>
            <a:r>
              <a:rPr lang="en-US" sz="1200" kern="1200" dirty="0" smtClean="0">
                <a:solidFill>
                  <a:schemeClr val="tx1"/>
                </a:solidFill>
                <a:effectLst/>
                <a:latin typeface="+mn-lt"/>
                <a:ea typeface="+mn-ea"/>
                <a:cs typeface="+mn-cs"/>
              </a:rPr>
              <a:t>Second bullet:</a:t>
            </a:r>
            <a:r>
              <a:rPr lang="en-US" sz="1200" kern="1200" baseline="0" dirty="0" smtClean="0">
                <a:solidFill>
                  <a:schemeClr val="tx1"/>
                </a:solidFill>
                <a:effectLst/>
                <a:latin typeface="+mn-lt"/>
                <a:ea typeface="+mn-ea"/>
                <a:cs typeface="+mn-cs"/>
              </a:rPr>
              <a:t> 303 observations</a:t>
            </a:r>
          </a:p>
          <a:p>
            <a:r>
              <a:rPr lang="en-US" sz="1200" kern="1200" baseline="0" dirty="0" smtClean="0">
                <a:solidFill>
                  <a:schemeClr val="tx1"/>
                </a:solidFill>
                <a:effectLst/>
                <a:latin typeface="+mn-lt"/>
                <a:ea typeface="+mn-ea"/>
                <a:cs typeface="+mn-cs"/>
              </a:rPr>
              <a:t>Third bullet:</a:t>
            </a:r>
          </a:p>
          <a:p>
            <a:r>
              <a:rPr lang="en-US" sz="1200" kern="1200" baseline="0" dirty="0" smtClean="0">
                <a:solidFill>
                  <a:schemeClr val="tx1"/>
                </a:solidFill>
                <a:effectLst/>
                <a:latin typeface="+mn-lt"/>
                <a:ea typeface="+mn-ea"/>
                <a:cs typeface="+mn-cs"/>
              </a:rPr>
              <a:t>According to the data documentation, e</a:t>
            </a:r>
            <a:r>
              <a:rPr lang="en-US" dirty="0" smtClean="0"/>
              <a:t>xperiments with the Cleveland database have concentrated on simply attempting to distinguish presence (values 1,2,3,4) from absence (value 0), meaning binary classification. </a:t>
            </a:r>
            <a:r>
              <a:rPr lang="en-US" sz="1200" kern="1200" baseline="0" dirty="0" smtClean="0">
                <a:solidFill>
                  <a:schemeClr val="tx1"/>
                </a:solidFill>
                <a:effectLst/>
                <a:latin typeface="+mn-lt"/>
                <a:ea typeface="+mn-ea"/>
                <a:cs typeface="+mn-cs"/>
              </a:rPr>
              <a:t>For this particular project, we did both. As you will see, going from an imbalanced dataset to a balanced one dramatically affected performance of our models.</a:t>
            </a:r>
          </a:p>
          <a:p>
            <a:endParaRPr lang="en-US" sz="1200" kern="1200" dirty="0" smtClean="0">
              <a:solidFill>
                <a:schemeClr val="tx1"/>
              </a:solidFill>
              <a:effectLst/>
              <a:latin typeface="+mn-lt"/>
              <a:ea typeface="+mn-ea"/>
              <a:cs typeface="+mn-cs"/>
            </a:endParaRPr>
          </a:p>
          <a:p>
            <a:r>
              <a:rPr lang="en-US" dirty="0" smtClean="0"/>
              <a:t>Multi-Class Distribution:</a:t>
            </a:r>
          </a:p>
          <a:p>
            <a:r>
              <a:rPr lang="en-US" dirty="0" smtClean="0"/>
              <a:t>0: 164</a:t>
            </a:r>
          </a:p>
          <a:p>
            <a:r>
              <a:rPr lang="en-US" dirty="0" smtClean="0"/>
              <a:t>1: 55</a:t>
            </a:r>
          </a:p>
          <a:p>
            <a:r>
              <a:rPr lang="en-US" dirty="0" smtClean="0"/>
              <a:t>2: 36</a:t>
            </a:r>
          </a:p>
          <a:p>
            <a:r>
              <a:rPr lang="en-US" dirty="0" smtClean="0"/>
              <a:t>3: 35</a:t>
            </a:r>
          </a:p>
          <a:p>
            <a:r>
              <a:rPr lang="en-US" dirty="0" smtClean="0"/>
              <a:t>4: 13</a:t>
            </a:r>
          </a:p>
          <a:p>
            <a:endParaRPr lang="en-US" dirty="0" smtClean="0"/>
          </a:p>
          <a:p>
            <a:r>
              <a:rPr lang="en-US" dirty="0" smtClean="0"/>
              <a:t>Binary Class</a:t>
            </a:r>
            <a:r>
              <a:rPr lang="en-US" baseline="0" dirty="0" smtClean="0"/>
              <a:t> Distribution:</a:t>
            </a:r>
          </a:p>
          <a:p>
            <a:r>
              <a:rPr lang="en-US" baseline="0" dirty="0" smtClean="0"/>
              <a:t>0: 164</a:t>
            </a:r>
          </a:p>
          <a:p>
            <a:r>
              <a:rPr lang="en-US" baseline="0" dirty="0" smtClean="0"/>
              <a:t>1: 139</a:t>
            </a:r>
          </a:p>
          <a:p>
            <a:r>
              <a:rPr lang="en-US" baseline="0" dirty="0" smtClean="0"/>
              <a:t>No information given on labels 2, 3, and 4. All we were given were: 0 indicates &lt;50% diameter narrowing, and 1 indicates &gt;50% diameter narrowing.</a:t>
            </a:r>
          </a:p>
        </p:txBody>
      </p:sp>
      <p:sp>
        <p:nvSpPr>
          <p:cNvPr id="4" name="Slide Number Placeholder 3"/>
          <p:cNvSpPr>
            <a:spLocks noGrp="1"/>
          </p:cNvSpPr>
          <p:nvPr>
            <p:ph type="sldNum" sz="quarter" idx="10"/>
          </p:nvPr>
        </p:nvSpPr>
        <p:spPr/>
        <p:txBody>
          <a:bodyPr/>
          <a:lstStyle/>
          <a:p>
            <a:fld id="{2B2F92E7-F456-4B94-A5BF-58C56A8168DC}" type="slidenum">
              <a:rPr lang="en-US" smtClean="0"/>
              <a:t>3</a:t>
            </a:fld>
            <a:endParaRPr lang="en-US"/>
          </a:p>
        </p:txBody>
      </p:sp>
    </p:spTree>
    <p:extLst>
      <p:ext uri="{BB962C8B-B14F-4D97-AF65-F5344CB8AC3E}">
        <p14:creationId xmlns:p14="http://schemas.microsoft.com/office/powerpoint/2010/main" val="40140167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How did we attempt to solve the two problems</a:t>
            </a:r>
            <a:r>
              <a:rPr lang="en-US" baseline="0" dirty="0" smtClean="0"/>
              <a:t> for this project?</a:t>
            </a:r>
            <a:r>
              <a:rPr lang="en-US" baseline="0" dirty="0"/>
              <a:t> </a:t>
            </a:r>
            <a:r>
              <a:rPr lang="en-US" baseline="0" dirty="0" smtClean="0"/>
              <a:t>(Classification of heart disease and comparison of ensemble classifiers with respect to this particular dataset.) Grid search was implemented to test every possible combination of input parameter values, and 10-fold cross-validation was also performed on each combination. </a:t>
            </a:r>
            <a:r>
              <a:rPr lang="en-US" sz="1200" kern="1200" baseline="0" dirty="0" smtClean="0">
                <a:solidFill>
                  <a:schemeClr val="tx1"/>
                </a:solidFill>
                <a:effectLst/>
                <a:latin typeface="+mn-lt"/>
                <a:ea typeface="+mn-ea"/>
                <a:cs typeface="+mn-cs"/>
              </a:rPr>
              <a:t>Grid Search Values tested included a variety of parameters and a range of values for each parameter. </a:t>
            </a:r>
            <a:r>
              <a:rPr lang="en-US" baseline="0" dirty="0" smtClean="0"/>
              <a:t>The combination of parameter values which provided the highest cross-validation accuracy were those values that were selected to construct our models.</a:t>
            </a:r>
          </a:p>
          <a:p>
            <a:r>
              <a:rPr lang="en-US" sz="1200" kern="1200" dirty="0" smtClean="0">
                <a:solidFill>
                  <a:schemeClr val="tx1"/>
                </a:solidFill>
                <a:effectLst/>
                <a:latin typeface="+mn-lt"/>
                <a:ea typeface="+mn-ea"/>
                <a:cs typeface="+mn-cs"/>
              </a:rPr>
              <a:t>Extremely Randomized Trees takes Random Forests and goes one step further with regard to how randomness is leveraged to determine the best split at a node. For Random Forests, a random subset of features are drawn and then the most discriminative threshold found among those random variables is chosen to split on. For Extremely Randomized Trees, not only are a random subset of features chosen when considering how to split a node, but also the thresholds are drawn at random for each candidate feature, and the best (i.e. the most discriminative) of these random thresholds is chosen as the threshold on which to split a node.</a:t>
            </a:r>
          </a:p>
        </p:txBody>
      </p:sp>
      <p:sp>
        <p:nvSpPr>
          <p:cNvPr id="4" name="Slide Number Placeholder 3"/>
          <p:cNvSpPr>
            <a:spLocks noGrp="1"/>
          </p:cNvSpPr>
          <p:nvPr>
            <p:ph type="sldNum" sz="quarter" idx="10"/>
          </p:nvPr>
        </p:nvSpPr>
        <p:spPr/>
        <p:txBody>
          <a:bodyPr/>
          <a:lstStyle/>
          <a:p>
            <a:fld id="{2B2F92E7-F456-4B94-A5BF-58C56A8168DC}" type="slidenum">
              <a:rPr lang="en-US" smtClean="0"/>
              <a:t>4</a:t>
            </a:fld>
            <a:endParaRPr lang="en-US"/>
          </a:p>
        </p:txBody>
      </p:sp>
    </p:spTree>
    <p:extLst>
      <p:ext uri="{BB962C8B-B14F-4D97-AF65-F5344CB8AC3E}">
        <p14:creationId xmlns:p14="http://schemas.microsoft.com/office/powerpoint/2010/main" val="10344204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2F92E7-F456-4B94-A5BF-58C56A8168DC}" type="slidenum">
              <a:rPr lang="en-US" smtClean="0"/>
              <a:t>6</a:t>
            </a:fld>
            <a:endParaRPr lang="en-US"/>
          </a:p>
        </p:txBody>
      </p:sp>
    </p:spTree>
    <p:extLst>
      <p:ext uri="{BB962C8B-B14F-4D97-AF65-F5344CB8AC3E}">
        <p14:creationId xmlns:p14="http://schemas.microsoft.com/office/powerpoint/2010/main" val="12385967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Learning_rate</a:t>
            </a:r>
            <a:r>
              <a:rPr lang="en-US" dirty="0" smtClean="0"/>
              <a:t> argument tells the algorithm how much the misclassified matches are going to be up-weighted in the next round of decision three fitting. The rule of thumb is that the lower the learning rate is, the more estimators you need.</a:t>
            </a:r>
          </a:p>
          <a:p>
            <a:r>
              <a:rPr lang="en-US" dirty="0" smtClean="0"/>
              <a:t>Important</a:t>
            </a:r>
            <a:r>
              <a:rPr lang="en-US" baseline="0" dirty="0" smtClean="0"/>
              <a:t> features: </a:t>
            </a:r>
            <a:r>
              <a:rPr lang="en-US" baseline="0" dirty="0" err="1" smtClean="0"/>
              <a:t>Cp_asymptomatic</a:t>
            </a:r>
            <a:r>
              <a:rPr lang="en-US" baseline="0" dirty="0" smtClean="0"/>
              <a:t> &lt;=0.5 </a:t>
            </a:r>
          </a:p>
          <a:p>
            <a:r>
              <a:rPr lang="en-US" baseline="0" dirty="0" err="1" smtClean="0"/>
              <a:t>Slope_flat</a:t>
            </a:r>
            <a:r>
              <a:rPr lang="en-US" baseline="0" dirty="0" smtClean="0"/>
              <a:t> &lt;= 0.5, ca &lt;= 0.16, Age, gender, </a:t>
            </a:r>
            <a:r>
              <a:rPr lang="en-US" baseline="0" dirty="0" err="1" smtClean="0"/>
              <a:t>thal_reversible_defect</a:t>
            </a:r>
            <a:r>
              <a:rPr lang="en-US" baseline="0" dirty="0" smtClean="0"/>
              <a:t>, </a:t>
            </a:r>
            <a:r>
              <a:rPr lang="en-US" baseline="0" dirty="0" err="1" smtClean="0"/>
              <a:t>old_peak</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2B2F92E7-F456-4B94-A5BF-58C56A8168DC}" type="slidenum">
              <a:rPr lang="en-US" smtClean="0"/>
              <a:t>7</a:t>
            </a:fld>
            <a:endParaRPr lang="en-US"/>
          </a:p>
        </p:txBody>
      </p:sp>
    </p:spTree>
    <p:extLst>
      <p:ext uri="{BB962C8B-B14F-4D97-AF65-F5344CB8AC3E}">
        <p14:creationId xmlns:p14="http://schemas.microsoft.com/office/powerpoint/2010/main" val="31151194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2F92E7-F456-4B94-A5BF-58C56A8168DC}" type="slidenum">
              <a:rPr lang="en-US" smtClean="0"/>
              <a:t>8</a:t>
            </a:fld>
            <a:endParaRPr lang="en-US"/>
          </a:p>
        </p:txBody>
      </p:sp>
    </p:spTree>
    <p:extLst>
      <p:ext uri="{BB962C8B-B14F-4D97-AF65-F5344CB8AC3E}">
        <p14:creationId xmlns:p14="http://schemas.microsoft.com/office/powerpoint/2010/main" val="8714114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Title 28"/>
          <p:cNvSpPr>
            <a:spLocks noGrp="1"/>
          </p:cNvSpPr>
          <p:nvPr>
            <p:ph type="ctrTitle"/>
          </p:nvPr>
        </p:nvSpPr>
        <p:spPr>
          <a:xfrm>
            <a:off x="381000" y="4853411"/>
            <a:ext cx="8458200" cy="1222375"/>
          </a:xfrm>
        </p:spPr>
        <p:txBody>
          <a:bodyPr anchor="t"/>
          <a:lstStyle/>
          <a:p>
            <a:r>
              <a:rPr kumimoji="0" lang="en-US" smtClean="0"/>
              <a:t>Click to edit Master title style</a:t>
            </a:r>
            <a:endParaRPr kumimoji="0" lang="en-US"/>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16" name="Date Placeholder 15"/>
          <p:cNvSpPr>
            <a:spLocks noGrp="1"/>
          </p:cNvSpPr>
          <p:nvPr>
            <p:ph type="dt" sz="half" idx="10"/>
          </p:nvPr>
        </p:nvSpPr>
        <p:spPr/>
        <p:txBody>
          <a:bodyPr/>
          <a:lstStyle/>
          <a:p>
            <a:fld id="{F150B1D6-7A82-4373-8C37-EA63A28E7B65}" type="datetimeFigureOut">
              <a:rPr lang="en-US" smtClean="0"/>
              <a:t>3/16/2016</a:t>
            </a:fld>
            <a:endParaRPr lang="en-US"/>
          </a:p>
        </p:txBody>
      </p:sp>
      <p:sp>
        <p:nvSpPr>
          <p:cNvPr id="2" name="Footer Placeholder 1"/>
          <p:cNvSpPr>
            <a:spLocks noGrp="1"/>
          </p:cNvSpPr>
          <p:nvPr>
            <p:ph type="ftr" sz="quarter" idx="11"/>
          </p:nvPr>
        </p:nvSpPr>
        <p:spPr/>
        <p:txBody>
          <a:bodyPr/>
          <a:lstStyle/>
          <a:p>
            <a:endParaRPr lang="en-US"/>
          </a:p>
        </p:txBody>
      </p:sp>
      <p:sp>
        <p:nvSpPr>
          <p:cNvPr id="15" name="Slide Number Placeholder 14"/>
          <p:cNvSpPr>
            <a:spLocks noGrp="1"/>
          </p:cNvSpPr>
          <p:nvPr>
            <p:ph type="sldNum" sz="quarter" idx="12"/>
          </p:nvPr>
        </p:nvSpPr>
        <p:spPr>
          <a:xfrm>
            <a:off x="8229600" y="6473952"/>
            <a:ext cx="758952" cy="246888"/>
          </a:xfrm>
        </p:spPr>
        <p:txBody>
          <a:bodyPr/>
          <a:lstStyle/>
          <a:p>
            <a:fld id="{85F7EDDA-D3FC-4BD5-A65A-4913554E6E30}"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150B1D6-7A82-4373-8C37-EA63A28E7B65}" type="datetimeFigureOut">
              <a:rPr lang="en-US" smtClean="0"/>
              <a:t>3/16/2016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F7EDDA-D3FC-4BD5-A65A-4913554E6E30}"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549276"/>
            <a:ext cx="18288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549276"/>
            <a:ext cx="6248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150B1D6-7A82-4373-8C37-EA63A28E7B65}" type="datetimeFigureOut">
              <a:rPr lang="en-US" smtClean="0"/>
              <a:t>3/16/2016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F7EDDA-D3FC-4BD5-A65A-4913554E6E30}"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kumimoji="0" lang="en-US" smtClean="0"/>
              <a:t>Click to edit Master title style</a:t>
            </a:r>
            <a:endParaRPr kumimoji="0" lang="en-US"/>
          </a:p>
        </p:txBody>
      </p:sp>
      <p:sp>
        <p:nvSpPr>
          <p:cNvPr id="27" name="Content Placeholder 26"/>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F150B1D6-7A82-4373-8C37-EA63A28E7B65}" type="datetimeFigureOut">
              <a:rPr lang="en-US" smtClean="0"/>
              <a:t>3/16/2016</a:t>
            </a:fld>
            <a:endParaRPr lang="en-US"/>
          </a:p>
        </p:txBody>
      </p:sp>
      <p:sp>
        <p:nvSpPr>
          <p:cNvPr id="19" name="Footer Placeholder 18"/>
          <p:cNvSpPr>
            <a:spLocks noGrp="1"/>
          </p:cNvSpPr>
          <p:nvPr>
            <p:ph type="ftr" sz="quarter" idx="11"/>
          </p:nvPr>
        </p:nvSpPr>
        <p:spPr>
          <a:xfrm>
            <a:off x="3581400" y="76200"/>
            <a:ext cx="2895600" cy="288925"/>
          </a:xfrm>
        </p:spPr>
        <p:txBody>
          <a:bodyPr/>
          <a:lstStyle/>
          <a:p>
            <a:endParaRPr lang="en-US"/>
          </a:p>
        </p:txBody>
      </p:sp>
      <p:sp>
        <p:nvSpPr>
          <p:cNvPr id="16" name="Slide Number Placeholder 15"/>
          <p:cNvSpPr>
            <a:spLocks noGrp="1"/>
          </p:cNvSpPr>
          <p:nvPr>
            <p:ph type="sldNum" sz="quarter" idx="12"/>
          </p:nvPr>
        </p:nvSpPr>
        <p:spPr>
          <a:xfrm>
            <a:off x="8229600" y="6473952"/>
            <a:ext cx="758952" cy="246888"/>
          </a:xfrm>
        </p:spPr>
        <p:txBody>
          <a:bodyPr/>
          <a:lstStyle/>
          <a:p>
            <a:fld id="{85F7EDDA-D3FC-4BD5-A65A-4913554E6E30}"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Text Placeholder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9" name="Date Placeholder 18"/>
          <p:cNvSpPr>
            <a:spLocks noGrp="1"/>
          </p:cNvSpPr>
          <p:nvPr>
            <p:ph type="dt" sz="half" idx="10"/>
          </p:nvPr>
        </p:nvSpPr>
        <p:spPr/>
        <p:txBody>
          <a:bodyPr/>
          <a:lstStyle/>
          <a:p>
            <a:fld id="{F150B1D6-7A82-4373-8C37-EA63A28E7B65}" type="datetimeFigureOut">
              <a:rPr lang="en-US" smtClean="0"/>
              <a:t>3/16/2016</a:t>
            </a:fld>
            <a:endParaRPr lang="en-US"/>
          </a:p>
        </p:txBody>
      </p:sp>
      <p:sp>
        <p:nvSpPr>
          <p:cNvPr id="11" name="Footer Placeholder 10"/>
          <p:cNvSpPr>
            <a:spLocks noGrp="1"/>
          </p:cNvSpPr>
          <p:nvPr>
            <p:ph type="ftr" sz="quarter" idx="11"/>
          </p:nvPr>
        </p:nvSpPr>
        <p:spPr/>
        <p:txBody>
          <a:bodyPr/>
          <a:lstStyle/>
          <a:p>
            <a:endParaRPr lang="en-US"/>
          </a:p>
        </p:txBody>
      </p:sp>
      <p:sp>
        <p:nvSpPr>
          <p:cNvPr id="16" name="Slide Number Placeholder 15"/>
          <p:cNvSpPr>
            <a:spLocks noGrp="1"/>
          </p:cNvSpPr>
          <p:nvPr>
            <p:ph type="sldNum" sz="quarter" idx="12"/>
          </p:nvPr>
        </p:nvSpPr>
        <p:spPr/>
        <p:txBody>
          <a:bodyPr/>
          <a:lstStyle/>
          <a:p>
            <a:fld id="{85F7EDDA-D3FC-4BD5-A65A-4913554E6E30}" type="slidenum">
              <a:rPr lang="en-US" smtClean="0"/>
              <a:t>‹#›</a:t>
            </a:fld>
            <a:endParaRPr lang="en-US"/>
          </a:p>
        </p:txBody>
      </p:sp>
      <p:sp>
        <p:nvSpPr>
          <p:cNvPr id="8" name="Title 7"/>
          <p:cNvSpPr>
            <a:spLocks noGrp="1"/>
          </p:cNvSpPr>
          <p:nvPr>
            <p:ph type="title"/>
          </p:nvPr>
        </p:nvSpPr>
        <p:spPr>
          <a:xfrm>
            <a:off x="180475" y="2947085"/>
            <a:ext cx="8686800" cy="1184825"/>
          </a:xfrm>
        </p:spPr>
        <p:txBody>
          <a:bodyPr rtlCol="0" anchor="t"/>
          <a:lstStyle>
            <a:lvl1pPr algn="r">
              <a:defRPr/>
            </a:lvl1pPr>
          </a:lstStyle>
          <a:p>
            <a:r>
              <a:rPr kumimoji="0" lang="en-US" smtClean="0"/>
              <a:t>Click to edit Master title style</a:t>
            </a:r>
            <a:endParaRPr kumimoji="0"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4" name="Content Placeholder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0"/>
          </p:nvPr>
        </p:nvSpPr>
        <p:spPr/>
        <p:txBody>
          <a:bodyPr/>
          <a:lstStyle/>
          <a:p>
            <a:fld id="{F150B1D6-7A82-4373-8C37-EA63A28E7B65}" type="datetimeFigureOut">
              <a:rPr lang="en-US" smtClean="0"/>
              <a:t>3/16/2016</a:t>
            </a:fld>
            <a:endParaRPr lang="en-US"/>
          </a:p>
        </p:txBody>
      </p:sp>
      <p:sp>
        <p:nvSpPr>
          <p:cNvPr id="10" name="Footer Placeholder 9"/>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85F7EDDA-D3FC-4BD5-A65A-4913554E6E30}"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9" name="Title 28"/>
          <p:cNvSpPr>
            <a:spLocks noGrp="1"/>
          </p:cNvSpPr>
          <p:nvPr>
            <p:ph type="title"/>
          </p:nvPr>
        </p:nvSpPr>
        <p:spPr>
          <a:xfrm>
            <a:off x="304800" y="5410200"/>
            <a:ext cx="8610600" cy="882650"/>
          </a:xfrm>
        </p:spPr>
        <p:txBody>
          <a:bodyPr anchor="ctr"/>
          <a:lstStyle>
            <a:lvl1pPr>
              <a:defRPr/>
            </a:lvl1pPr>
          </a:lstStyle>
          <a:p>
            <a:r>
              <a:rPr kumimoji="0" lang="en-US" smtClean="0"/>
              <a:t>Click to edit Master title style</a:t>
            </a:r>
            <a:endParaRPr kumimoji="0" lang="en-US"/>
          </a:p>
        </p:txBody>
      </p:sp>
      <p:sp>
        <p:nvSpPr>
          <p:cNvPr id="13" name="Text Placeholder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25" name="Text Placeholder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Content Placeholder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8" name="Content Placeholder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0"/>
          </p:nvPr>
        </p:nvSpPr>
        <p:spPr/>
        <p:txBody>
          <a:bodyPr/>
          <a:lstStyle/>
          <a:p>
            <a:fld id="{F150B1D6-7A82-4373-8C37-EA63A28E7B65}" type="datetimeFigureOut">
              <a:rPr lang="en-US" smtClean="0"/>
              <a:t>3/16/2016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229600" y="6477000"/>
            <a:ext cx="762000" cy="246888"/>
          </a:xfrm>
        </p:spPr>
        <p:txBody>
          <a:bodyPr/>
          <a:lstStyle/>
          <a:p>
            <a:fld id="{85F7EDDA-D3FC-4BD5-A65A-4913554E6E30}" type="slidenum">
              <a:rPr lang="en-US" smtClean="0"/>
              <a:t>‹#›</a:t>
            </a:fld>
            <a:endParaRPr lang="en-US"/>
          </a:p>
        </p:txBody>
      </p:sp>
      <p:sp>
        <p:nvSpPr>
          <p:cNvPr id="11" name="Straight Connector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F150B1D6-7A82-4373-8C37-EA63A28E7B65}" type="datetimeFigureOut">
              <a:rPr lang="en-US" smtClean="0"/>
              <a:t>3/16/2016</a:t>
            </a:fld>
            <a:endParaRPr lang="en-US"/>
          </a:p>
        </p:txBody>
      </p:sp>
      <p:sp>
        <p:nvSpPr>
          <p:cNvPr id="21" name="Footer Placeholder 20"/>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F7EDDA-D3FC-4BD5-A65A-4913554E6E30}"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150B1D6-7A82-4373-8C37-EA63A28E7B65}" type="datetimeFigureOut">
              <a:rPr lang="en-US" smtClean="0"/>
              <a:t>3/16/2016</a:t>
            </a:fld>
            <a:endParaRPr lang="en-US"/>
          </a:p>
        </p:txBody>
      </p:sp>
      <p:sp>
        <p:nvSpPr>
          <p:cNvPr id="24" name="Footer Placeholder 23"/>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F7EDDA-D3FC-4BD5-A65A-4913554E6E30}"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Straight Connector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title"/>
          </p:nvPr>
        </p:nvSpPr>
        <p:spPr>
          <a:xfrm>
            <a:off x="457200" y="5486400"/>
            <a:ext cx="8458200" cy="520700"/>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14" name="Content Placeholder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F150B1D6-7A82-4373-8C37-EA63A28E7B65}" type="datetimeFigureOut">
              <a:rPr lang="en-US" smtClean="0"/>
              <a:t>3/16/2016</a:t>
            </a:fld>
            <a:endParaRPr lang="en-US"/>
          </a:p>
        </p:txBody>
      </p:sp>
      <p:sp>
        <p:nvSpPr>
          <p:cNvPr id="29" name="Footer Placeholder 28"/>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F7EDDA-D3FC-4BD5-A65A-4913554E6E30}"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n-US" smtClean="0"/>
              <a:t>Click icon to add picture</a:t>
            </a:r>
            <a:endParaRPr kumimoji="0" lang="en-US" dirty="0"/>
          </a:p>
        </p:txBody>
      </p:sp>
      <p:sp>
        <p:nvSpPr>
          <p:cNvPr id="7" name="Date Placeholder 6"/>
          <p:cNvSpPr>
            <a:spLocks noGrp="1"/>
          </p:cNvSpPr>
          <p:nvPr>
            <p:ph type="dt" sz="half" idx="10"/>
          </p:nvPr>
        </p:nvSpPr>
        <p:spPr/>
        <p:txBody>
          <a:bodyPr/>
          <a:lstStyle/>
          <a:p>
            <a:fld id="{F150B1D6-7A82-4373-8C37-EA63A28E7B65}" type="datetimeFigureOut">
              <a:rPr lang="en-US" smtClean="0"/>
              <a:t>3/16/2016</a:t>
            </a:fld>
            <a:endParaRPr lang="en-US"/>
          </a:p>
        </p:txBody>
      </p:sp>
      <p:sp>
        <p:nvSpPr>
          <p:cNvPr id="5" name="Footer Placeholder 4"/>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85F7EDDA-D3FC-4BD5-A65A-4913554E6E30}" type="slidenum">
              <a:rPr lang="en-US" smtClean="0"/>
              <a:t>‹#›</a:t>
            </a:fld>
            <a:endParaRPr lang="en-US"/>
          </a:p>
        </p:txBody>
      </p:sp>
      <p:sp>
        <p:nvSpPr>
          <p:cNvPr id="17" name="Title 16"/>
          <p:cNvSpPr>
            <a:spLocks noGrp="1"/>
          </p:cNvSpPr>
          <p:nvPr>
            <p:ph type="title"/>
          </p:nvPr>
        </p:nvSpPr>
        <p:spPr>
          <a:xfrm>
            <a:off x="381000" y="4993760"/>
            <a:ext cx="5867400" cy="522288"/>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Text Placeholder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1" name="Date Placeholder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F150B1D6-7A82-4373-8C37-EA63A28E7B65}" type="datetimeFigureOut">
              <a:rPr lang="en-US" smtClean="0"/>
              <a:t>3/16/2016</a:t>
            </a:fld>
            <a:endParaRPr lang="en-US"/>
          </a:p>
        </p:txBody>
      </p:sp>
      <p:sp>
        <p:nvSpPr>
          <p:cNvPr id="28" name="Footer Placeholder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en-US"/>
          </a:p>
        </p:txBody>
      </p:sp>
      <p:sp>
        <p:nvSpPr>
          <p:cNvPr id="5" name="Slide Number Placeholder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85F7EDDA-D3FC-4BD5-A65A-4913554E6E30}" type="slidenum">
              <a:rPr lang="en-US" smtClean="0"/>
              <a:t>‹#›</a:t>
            </a:fld>
            <a:endParaRPr lang="en-US"/>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kumimoji="0" lang="en-US" smtClean="0"/>
              <a:t>Click to edit Master title style</a:t>
            </a:r>
            <a:endParaRPr kumimoji="0" lang="en-US"/>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chart" Target="../charts/chart3.xml"/><Relationship Id="rId4" Type="http://schemas.openxmlformats.org/officeDocument/2006/relationships/chart" Target="../charts/chart2.xml"/></Relationships>
</file>

<file path=ppt/slides/_rels/slide7.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chart" Target="../charts/chart5.xml"/></Relationships>
</file>

<file path=ppt/slides/_rels/slide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342900" y="2206625"/>
            <a:ext cx="8458200" cy="1222375"/>
          </a:xfrm>
        </p:spPr>
        <p:txBody>
          <a:bodyPr>
            <a:normAutofit/>
          </a:bodyPr>
          <a:lstStyle/>
          <a:p>
            <a:r>
              <a:rPr lang="en-US" sz="3100" dirty="0" smtClean="0"/>
              <a:t>COMPARISON OF ENSEMBLE MODELS FOR CLASSIFICATION OF CARDIOVASCULAR DISEASE</a:t>
            </a:r>
            <a:endParaRPr lang="en-US" sz="3100" dirty="0"/>
          </a:p>
        </p:txBody>
      </p:sp>
      <p:sp>
        <p:nvSpPr>
          <p:cNvPr id="3" name="Subtitle 2"/>
          <p:cNvSpPr>
            <a:spLocks noGrp="1"/>
          </p:cNvSpPr>
          <p:nvPr>
            <p:ph type="subTitle" idx="1"/>
          </p:nvPr>
        </p:nvSpPr>
        <p:spPr/>
        <p:txBody>
          <a:bodyPr>
            <a:noAutofit/>
          </a:bodyPr>
          <a:lstStyle/>
          <a:p>
            <a:r>
              <a:rPr lang="en-US" sz="2400" dirty="0" smtClean="0">
                <a:solidFill>
                  <a:schemeClr val="accent2"/>
                </a:solidFill>
              </a:rPr>
              <a:t>CSC </a:t>
            </a:r>
            <a:r>
              <a:rPr lang="en-US" dirty="0" smtClean="0">
                <a:solidFill>
                  <a:schemeClr val="accent2"/>
                </a:solidFill>
              </a:rPr>
              <a:t>529</a:t>
            </a:r>
            <a:r>
              <a:rPr lang="en-US" sz="2400" dirty="0" smtClean="0">
                <a:solidFill>
                  <a:schemeClr val="accent2"/>
                </a:solidFill>
              </a:rPr>
              <a:t> Advanced Data Mining</a:t>
            </a:r>
          </a:p>
          <a:p>
            <a:r>
              <a:rPr lang="en-US" sz="2400" dirty="0" smtClean="0">
                <a:solidFill>
                  <a:schemeClr val="accent2"/>
                </a:solidFill>
              </a:rPr>
              <a:t>Final Project</a:t>
            </a:r>
          </a:p>
          <a:p>
            <a:r>
              <a:rPr lang="en-US" sz="2400" dirty="0" err="1" smtClean="0">
                <a:solidFill>
                  <a:schemeClr val="accent2"/>
                </a:solidFill>
              </a:rPr>
              <a:t>Thavaselvi</a:t>
            </a:r>
            <a:r>
              <a:rPr lang="en-US" sz="2400" dirty="0" smtClean="0">
                <a:solidFill>
                  <a:schemeClr val="accent2"/>
                </a:solidFill>
              </a:rPr>
              <a:t> </a:t>
            </a:r>
            <a:r>
              <a:rPr lang="en-US" sz="2400" dirty="0" err="1" smtClean="0">
                <a:solidFill>
                  <a:schemeClr val="accent2"/>
                </a:solidFill>
              </a:rPr>
              <a:t>Ramalingam</a:t>
            </a:r>
            <a:r>
              <a:rPr lang="en-US" sz="2400" dirty="0" smtClean="0">
                <a:solidFill>
                  <a:schemeClr val="accent2"/>
                </a:solidFill>
              </a:rPr>
              <a:t> and John </a:t>
            </a:r>
            <a:r>
              <a:rPr lang="en-US" sz="2400" dirty="0" err="1" smtClean="0">
                <a:solidFill>
                  <a:schemeClr val="accent2"/>
                </a:solidFill>
              </a:rPr>
              <a:t>Attisha</a:t>
            </a:r>
            <a:endParaRPr lang="en-US" sz="2400" dirty="0">
              <a:solidFill>
                <a:schemeClr val="accent2"/>
              </a:solidFill>
            </a:endParaRPr>
          </a:p>
        </p:txBody>
      </p:sp>
    </p:spTree>
    <p:extLst>
      <p:ext uri="{BB962C8B-B14F-4D97-AF65-F5344CB8AC3E}">
        <p14:creationId xmlns:p14="http://schemas.microsoft.com/office/powerpoint/2010/main" val="8312929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rPr>
              <a:t>Motivation &amp; problem statement</a:t>
            </a:r>
            <a:endParaRPr lang="en-US" dirty="0">
              <a:effectLst/>
            </a:endParaRPr>
          </a:p>
        </p:txBody>
      </p:sp>
      <p:sp>
        <p:nvSpPr>
          <p:cNvPr id="3" name="Content Placeholder 2"/>
          <p:cNvSpPr>
            <a:spLocks noGrp="1"/>
          </p:cNvSpPr>
          <p:nvPr>
            <p:ph idx="1"/>
          </p:nvPr>
        </p:nvSpPr>
        <p:spPr/>
        <p:txBody>
          <a:bodyPr>
            <a:normAutofit lnSpcReduction="10000"/>
          </a:bodyPr>
          <a:lstStyle/>
          <a:p>
            <a:pPr algn="just"/>
            <a:r>
              <a:rPr lang="en-US" dirty="0" smtClean="0"/>
              <a:t>Cardiovascular disease remains the leading cause of death in the United States</a:t>
            </a:r>
          </a:p>
          <a:p>
            <a:pPr algn="just"/>
            <a:r>
              <a:rPr lang="en-US" dirty="0" smtClean="0"/>
              <a:t>Patients can benefit from advanced diagnosis</a:t>
            </a:r>
          </a:p>
          <a:p>
            <a:pPr algn="just"/>
            <a:r>
              <a:rPr lang="en-US" dirty="0" smtClean="0"/>
              <a:t>Advanced data mining and machine learning techniques can leverage current patient info to make better predictions</a:t>
            </a:r>
          </a:p>
          <a:p>
            <a:pPr algn="just"/>
            <a:r>
              <a:rPr lang="en-US" dirty="0" smtClean="0"/>
              <a:t>Comparison of ensemble models will help identify how various classifiers work on this dataset, as well as which performs best </a:t>
            </a:r>
          </a:p>
        </p:txBody>
      </p:sp>
    </p:spTree>
    <p:extLst>
      <p:ext uri="{BB962C8B-B14F-4D97-AF65-F5344CB8AC3E}">
        <p14:creationId xmlns:p14="http://schemas.microsoft.com/office/powerpoint/2010/main" val="4117744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7200"/>
            <a:ext cx="8686800" cy="838200"/>
          </a:xfrm>
        </p:spPr>
        <p:txBody>
          <a:bodyPr/>
          <a:lstStyle/>
          <a:p>
            <a:r>
              <a:rPr lang="en-US" dirty="0" smtClean="0">
                <a:effectLst/>
              </a:rPr>
              <a:t>Methodology: data</a:t>
            </a:r>
            <a:endParaRPr lang="en-US" dirty="0">
              <a:effectLst/>
            </a:endParaRPr>
          </a:p>
        </p:txBody>
      </p:sp>
      <p:sp>
        <p:nvSpPr>
          <p:cNvPr id="3" name="Content Placeholder 2"/>
          <p:cNvSpPr>
            <a:spLocks noGrp="1"/>
          </p:cNvSpPr>
          <p:nvPr>
            <p:ph idx="1"/>
          </p:nvPr>
        </p:nvSpPr>
        <p:spPr/>
        <p:txBody>
          <a:bodyPr>
            <a:normAutofit/>
          </a:bodyPr>
          <a:lstStyle/>
          <a:p>
            <a:r>
              <a:rPr lang="en-US" dirty="0" smtClean="0"/>
              <a:t>13 Features:</a:t>
            </a:r>
          </a:p>
          <a:p>
            <a:pPr lvl="1"/>
            <a:r>
              <a:rPr lang="en-US" sz="2500" dirty="0" smtClean="0"/>
              <a:t>6 Numeric, 3 Binary Categorical, 4 Multi-Class Categorical</a:t>
            </a:r>
          </a:p>
          <a:p>
            <a:r>
              <a:rPr lang="en-US" sz="2900" dirty="0" smtClean="0"/>
              <a:t>303 patients (observations)</a:t>
            </a:r>
          </a:p>
          <a:p>
            <a:r>
              <a:rPr lang="en-US" sz="2900" dirty="0" smtClean="0"/>
              <a:t>2 sets of class labels</a:t>
            </a:r>
          </a:p>
        </p:txBody>
      </p:sp>
      <p:pic>
        <p:nvPicPr>
          <p:cNvPr id="5" name="Picture 4"/>
          <p:cNvPicPr>
            <a:picLocks noChangeAspect="1"/>
          </p:cNvPicPr>
          <p:nvPr/>
        </p:nvPicPr>
        <p:blipFill>
          <a:blip r:embed="rId3"/>
          <a:stretch>
            <a:fillRect/>
          </a:stretch>
        </p:blipFill>
        <p:spPr>
          <a:xfrm>
            <a:off x="685800" y="3810000"/>
            <a:ext cx="3638550" cy="2743200"/>
          </a:xfrm>
          <a:prstGeom prst="rect">
            <a:avLst/>
          </a:prstGeom>
        </p:spPr>
      </p:pic>
      <p:pic>
        <p:nvPicPr>
          <p:cNvPr id="7" name="Picture 6"/>
          <p:cNvPicPr>
            <a:picLocks noChangeAspect="1"/>
          </p:cNvPicPr>
          <p:nvPr/>
        </p:nvPicPr>
        <p:blipFill>
          <a:blip r:embed="rId4"/>
          <a:stretch>
            <a:fillRect/>
          </a:stretch>
        </p:blipFill>
        <p:spPr>
          <a:xfrm>
            <a:off x="4819650" y="3810000"/>
            <a:ext cx="3638550" cy="2743200"/>
          </a:xfrm>
          <a:prstGeom prst="rect">
            <a:avLst/>
          </a:prstGeom>
        </p:spPr>
      </p:pic>
    </p:spTree>
    <p:extLst>
      <p:ext uri="{BB962C8B-B14F-4D97-AF65-F5344CB8AC3E}">
        <p14:creationId xmlns:p14="http://schemas.microsoft.com/office/powerpoint/2010/main" val="2541659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7200"/>
            <a:ext cx="8686800" cy="838200"/>
          </a:xfrm>
        </p:spPr>
        <p:txBody>
          <a:bodyPr/>
          <a:lstStyle/>
          <a:p>
            <a:r>
              <a:rPr lang="en-US" dirty="0" smtClean="0">
                <a:effectLst/>
              </a:rPr>
              <a:t>Methodology: approach</a:t>
            </a:r>
            <a:endParaRPr lang="en-US" dirty="0">
              <a:effectLst/>
            </a:endParaRPr>
          </a:p>
        </p:txBody>
      </p:sp>
      <p:sp>
        <p:nvSpPr>
          <p:cNvPr id="4" name="Content Placeholder 2"/>
          <p:cNvSpPr>
            <a:spLocks noGrp="1"/>
          </p:cNvSpPr>
          <p:nvPr>
            <p:ph idx="1"/>
          </p:nvPr>
        </p:nvSpPr>
        <p:spPr>
          <a:xfrm>
            <a:off x="304800" y="1554162"/>
            <a:ext cx="8686800" cy="5303838"/>
          </a:xfrm>
        </p:spPr>
        <p:txBody>
          <a:bodyPr>
            <a:normAutofit/>
          </a:bodyPr>
          <a:lstStyle/>
          <a:p>
            <a:r>
              <a:rPr lang="en-US" dirty="0" smtClean="0"/>
              <a:t>Three Ensemble Models:</a:t>
            </a:r>
          </a:p>
          <a:p>
            <a:pPr lvl="1"/>
            <a:r>
              <a:rPr lang="en-US" dirty="0" smtClean="0"/>
              <a:t>Random Forest, </a:t>
            </a:r>
            <a:r>
              <a:rPr lang="en-US" dirty="0" err="1" smtClean="0"/>
              <a:t>AdaBoost</a:t>
            </a:r>
            <a:r>
              <a:rPr lang="en-US" dirty="0" smtClean="0"/>
              <a:t>, Extremely Randomized Trees</a:t>
            </a:r>
          </a:p>
          <a:p>
            <a:pPr lvl="1"/>
            <a:r>
              <a:rPr lang="en-US" dirty="0" smtClean="0"/>
              <a:t>Decision trees as base classifiers</a:t>
            </a:r>
          </a:p>
          <a:p>
            <a:pPr lvl="1"/>
            <a:endParaRPr lang="en-US" sz="2000" dirty="0" smtClean="0"/>
          </a:p>
          <a:p>
            <a:r>
              <a:rPr lang="en-US" dirty="0" smtClean="0"/>
              <a:t>Fourth Model to Serve as Baseline Comparison:</a:t>
            </a:r>
          </a:p>
          <a:p>
            <a:pPr lvl="1"/>
            <a:r>
              <a:rPr lang="en-US" dirty="0" smtClean="0"/>
              <a:t>Decision Tree</a:t>
            </a:r>
          </a:p>
          <a:p>
            <a:pPr lvl="1"/>
            <a:endParaRPr lang="en-US" sz="2000" dirty="0" smtClean="0"/>
          </a:p>
          <a:p>
            <a:r>
              <a:rPr lang="en-US" sz="2900" dirty="0" smtClean="0"/>
              <a:t>Grid Search to Identify Best Parameter Values Based on Accuracy</a:t>
            </a:r>
          </a:p>
        </p:txBody>
      </p:sp>
    </p:spTree>
    <p:extLst>
      <p:ext uri="{BB962C8B-B14F-4D97-AF65-F5344CB8AC3E}">
        <p14:creationId xmlns:p14="http://schemas.microsoft.com/office/powerpoint/2010/main" val="3031188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a:t>
            </a:r>
            <a:r>
              <a:rPr lang="en-US" dirty="0" err="1" smtClean="0"/>
              <a:t>parameterS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549643913"/>
              </p:ext>
            </p:extLst>
          </p:nvPr>
        </p:nvGraphicFramePr>
        <p:xfrm>
          <a:off x="1143000" y="1981200"/>
          <a:ext cx="6858000" cy="3505200"/>
        </p:xfrm>
        <a:graphic>
          <a:graphicData uri="http://schemas.openxmlformats.org/drawingml/2006/table">
            <a:tbl>
              <a:tblPr>
                <a:tableStyleId>{5C22544A-7EE6-4342-B048-85BDC9FD1C3A}</a:tableStyleId>
              </a:tblPr>
              <a:tblGrid>
                <a:gridCol w="1904233"/>
                <a:gridCol w="4953767"/>
              </a:tblGrid>
              <a:tr h="462479">
                <a:tc gridSpan="2">
                  <a:txBody>
                    <a:bodyPr/>
                    <a:lstStyle/>
                    <a:p>
                      <a:pPr algn="ctr" fontAlgn="b"/>
                      <a:r>
                        <a:rPr lang="en-US" sz="1400" b="1" u="none" strike="noStrike" dirty="0" smtClean="0">
                          <a:effectLst/>
                        </a:rPr>
                        <a:t>Parameters </a:t>
                      </a:r>
                      <a:r>
                        <a:rPr lang="en-US" sz="1400" b="1" u="none" strike="noStrike" dirty="0">
                          <a:effectLst/>
                        </a:rPr>
                        <a:t>from Grid search</a:t>
                      </a:r>
                      <a:endParaRPr lang="en-US" sz="1400" b="1" i="0" u="none" strike="noStrike" dirty="0">
                        <a:solidFill>
                          <a:srgbClr val="000000"/>
                        </a:solidFill>
                        <a:effectLst/>
                        <a:latin typeface="Calibri" panose="020F0502020204030204" pitchFamily="34" charset="0"/>
                      </a:endParaRPr>
                    </a:p>
                  </a:txBody>
                  <a:tcPr marL="6350" marR="6350" marT="6350" marB="0" anchor="b"/>
                </a:tc>
                <a:tc hMerge="1">
                  <a:txBody>
                    <a:bodyPr/>
                    <a:lstStyle/>
                    <a:p>
                      <a:endParaRPr lang="en-US"/>
                    </a:p>
                  </a:txBody>
                  <a:tcPr/>
                </a:tc>
              </a:tr>
              <a:tr h="810927">
                <a:tc>
                  <a:txBody>
                    <a:bodyPr/>
                    <a:lstStyle/>
                    <a:p>
                      <a:pPr algn="l" fontAlgn="b"/>
                      <a:r>
                        <a:rPr lang="en-US" sz="1200" u="none" strike="noStrike" dirty="0">
                          <a:effectLst/>
                        </a:rPr>
                        <a:t>Decision Tree</a:t>
                      </a:r>
                      <a:endParaRPr lang="en-US" sz="1200" b="0" i="0" u="none" strike="noStrike" dirty="0">
                        <a:solidFill>
                          <a:srgbClr val="000000"/>
                        </a:solidFill>
                        <a:effectLst/>
                        <a:latin typeface="Calibri" panose="020F0502020204030204" pitchFamily="34" charset="0"/>
                      </a:endParaRPr>
                    </a:p>
                  </a:txBody>
                  <a:tcPr marL="6350" marR="6350" marT="6350" marB="0" anchor="b"/>
                </a:tc>
                <a:tc>
                  <a:txBody>
                    <a:bodyPr/>
                    <a:lstStyle/>
                    <a:p>
                      <a:r>
                        <a:rPr kumimoji="0" lang="en-US" sz="1200" i="0" kern="1200" dirty="0" smtClean="0">
                          <a:solidFill>
                            <a:schemeClr val="dk1"/>
                          </a:solidFill>
                          <a:effectLst/>
                          <a:latin typeface="+mn-lt"/>
                          <a:ea typeface="+mn-ea"/>
                          <a:cs typeface="+mn-cs"/>
                        </a:rPr>
                        <a:t>-Criterion: [Entropy, Gini]</a:t>
                      </a:r>
                    </a:p>
                    <a:p>
                      <a:r>
                        <a:rPr kumimoji="0" lang="en-US" sz="1200" i="0" kern="1200" dirty="0" smtClean="0">
                          <a:solidFill>
                            <a:schemeClr val="dk1"/>
                          </a:solidFill>
                          <a:effectLst/>
                          <a:latin typeface="+mn-lt"/>
                          <a:ea typeface="+mn-ea"/>
                          <a:cs typeface="+mn-cs"/>
                        </a:rPr>
                        <a:t>-Max Depth: The range of numbers from [1, 20], by 1.</a:t>
                      </a:r>
                    </a:p>
                    <a:p>
                      <a:r>
                        <a:rPr kumimoji="0" lang="en-US" sz="1200" i="0" kern="1200" dirty="0" smtClean="0">
                          <a:solidFill>
                            <a:schemeClr val="dk1"/>
                          </a:solidFill>
                          <a:effectLst/>
                          <a:latin typeface="+mn-lt"/>
                          <a:ea typeface="+mn-ea"/>
                          <a:cs typeface="+mn-cs"/>
                        </a:rPr>
                        <a:t>-Min Samples Leaf: The range of numbers from [2, 20], by 2.</a:t>
                      </a:r>
                    </a:p>
                    <a:p>
                      <a:r>
                        <a:rPr kumimoji="0" lang="en-US" sz="1200" i="0" kern="1200" dirty="0" smtClean="0">
                          <a:solidFill>
                            <a:schemeClr val="dk1"/>
                          </a:solidFill>
                          <a:effectLst/>
                          <a:latin typeface="+mn-lt"/>
                          <a:ea typeface="+mn-ea"/>
                          <a:cs typeface="+mn-cs"/>
                        </a:rPr>
                        <a:t>-Min Samples Split: The range of numbers from [2, 20], by 2.</a:t>
                      </a:r>
                      <a:endParaRPr kumimoji="0" lang="en-US" sz="1200" i="0" kern="1200" dirty="0">
                        <a:solidFill>
                          <a:schemeClr val="dk1"/>
                        </a:solidFill>
                        <a:effectLst/>
                        <a:latin typeface="+mn-lt"/>
                        <a:ea typeface="+mn-ea"/>
                        <a:cs typeface="+mn-cs"/>
                      </a:endParaRPr>
                    </a:p>
                  </a:txBody>
                  <a:tcPr marL="6350" marR="6350" marT="6350" marB="0" anchor="b"/>
                </a:tc>
              </a:tr>
              <a:tr h="609940">
                <a:tc>
                  <a:txBody>
                    <a:bodyPr/>
                    <a:lstStyle/>
                    <a:p>
                      <a:pPr algn="l" fontAlgn="b"/>
                      <a:r>
                        <a:rPr lang="en-US" sz="1200" u="none" strike="noStrike">
                          <a:effectLst/>
                        </a:rPr>
                        <a:t>Adaboost</a:t>
                      </a:r>
                      <a:endParaRPr lang="en-US" sz="1200" b="0" i="0" u="none" strike="noStrike">
                        <a:solidFill>
                          <a:srgbClr val="000000"/>
                        </a:solidFill>
                        <a:effectLst/>
                        <a:latin typeface="Calibri" panose="020F0502020204030204" pitchFamily="34" charset="0"/>
                      </a:endParaRPr>
                    </a:p>
                  </a:txBody>
                  <a:tcPr marL="6350" marR="6350" marT="6350" marB="0" anchor="b"/>
                </a:tc>
                <a:tc>
                  <a:txBody>
                    <a:bodyPr/>
                    <a:lstStyle/>
                    <a:p>
                      <a:r>
                        <a:rPr kumimoji="0" lang="en-US" sz="1200" i="0" kern="1200" dirty="0" smtClean="0">
                          <a:solidFill>
                            <a:schemeClr val="dk1"/>
                          </a:solidFill>
                          <a:effectLst/>
                          <a:latin typeface="+mn-lt"/>
                          <a:ea typeface="+mn-ea"/>
                          <a:cs typeface="+mn-cs"/>
                        </a:rPr>
                        <a:t>-N Estimators: The range of numbers from [5, 75], by 5.</a:t>
                      </a:r>
                    </a:p>
                    <a:p>
                      <a:r>
                        <a:rPr kumimoji="0" lang="en-US" sz="1200" i="0" kern="1200" dirty="0" smtClean="0">
                          <a:solidFill>
                            <a:schemeClr val="dk1"/>
                          </a:solidFill>
                          <a:effectLst/>
                          <a:latin typeface="+mn-lt"/>
                          <a:ea typeface="+mn-ea"/>
                          <a:cs typeface="+mn-cs"/>
                        </a:rPr>
                        <a:t>-Learning Rate: 30 evenly spaced numeric values in the range [0.0001, 1]</a:t>
                      </a:r>
                      <a:endParaRPr kumimoji="0" lang="en-US" sz="1200" i="0" kern="1200" dirty="0">
                        <a:solidFill>
                          <a:schemeClr val="dk1"/>
                        </a:solidFill>
                        <a:effectLst/>
                        <a:latin typeface="+mn-lt"/>
                        <a:ea typeface="+mn-ea"/>
                        <a:cs typeface="+mn-cs"/>
                      </a:endParaRPr>
                    </a:p>
                  </a:txBody>
                  <a:tcPr marL="6350" marR="6350" marT="6350" marB="0" anchor="b"/>
                </a:tc>
              </a:tr>
              <a:tr h="810927">
                <a:tc>
                  <a:txBody>
                    <a:bodyPr/>
                    <a:lstStyle/>
                    <a:p>
                      <a:pPr algn="l" fontAlgn="b"/>
                      <a:r>
                        <a:rPr lang="en-US" sz="1200" u="none" strike="noStrike">
                          <a:effectLst/>
                        </a:rPr>
                        <a:t>Random Forest</a:t>
                      </a:r>
                      <a:endParaRPr lang="en-US" sz="1200" b="0" i="0" u="none" strike="noStrike">
                        <a:solidFill>
                          <a:srgbClr val="000000"/>
                        </a:solidFill>
                        <a:effectLst/>
                        <a:latin typeface="Calibri" panose="020F0502020204030204" pitchFamily="34" charset="0"/>
                      </a:endParaRPr>
                    </a:p>
                  </a:txBody>
                  <a:tcPr marL="6350" marR="6350" marT="6350" marB="0" anchor="b"/>
                </a:tc>
                <a:tc>
                  <a:txBody>
                    <a:bodyPr/>
                    <a:lstStyle/>
                    <a:p>
                      <a:r>
                        <a:rPr kumimoji="0" lang="en-US" sz="1200" i="0" kern="1200" dirty="0" smtClean="0">
                          <a:solidFill>
                            <a:schemeClr val="dk1"/>
                          </a:solidFill>
                          <a:effectLst/>
                          <a:latin typeface="+mn-lt"/>
                          <a:ea typeface="+mn-ea"/>
                          <a:cs typeface="+mn-cs"/>
                        </a:rPr>
                        <a:t>-Criterion: [Entropy, Gini]</a:t>
                      </a:r>
                    </a:p>
                    <a:p>
                      <a:r>
                        <a:rPr kumimoji="0" lang="en-US" sz="1200" i="0" kern="1200" dirty="0" smtClean="0">
                          <a:solidFill>
                            <a:schemeClr val="dk1"/>
                          </a:solidFill>
                          <a:effectLst/>
                          <a:latin typeface="+mn-lt"/>
                          <a:ea typeface="+mn-ea"/>
                          <a:cs typeface="+mn-cs"/>
                        </a:rPr>
                        <a:t>-N Estimators: The range of numbers from [5, 50], by 5.</a:t>
                      </a:r>
                    </a:p>
                    <a:p>
                      <a:r>
                        <a:rPr kumimoji="0" lang="en-US" sz="1200" i="0" kern="1200" dirty="0" smtClean="0">
                          <a:solidFill>
                            <a:schemeClr val="dk1"/>
                          </a:solidFill>
                          <a:effectLst/>
                          <a:latin typeface="+mn-lt"/>
                          <a:ea typeface="+mn-ea"/>
                          <a:cs typeface="+mn-cs"/>
                        </a:rPr>
                        <a:t>-Max Depth: The range of numbers from [1, 20], by 1.</a:t>
                      </a:r>
                    </a:p>
                    <a:p>
                      <a:r>
                        <a:rPr kumimoji="0" lang="en-US" sz="1200" i="0" kern="1200" dirty="0" smtClean="0">
                          <a:solidFill>
                            <a:schemeClr val="dk1"/>
                          </a:solidFill>
                          <a:effectLst/>
                          <a:latin typeface="+mn-lt"/>
                          <a:ea typeface="+mn-ea"/>
                          <a:cs typeface="+mn-cs"/>
                        </a:rPr>
                        <a:t>-Min Samples Split: The range of numbers from [2, 20], by 2.</a:t>
                      </a:r>
                      <a:endParaRPr kumimoji="0" lang="en-US" sz="1200" i="0" kern="1200" dirty="0">
                        <a:solidFill>
                          <a:schemeClr val="dk1"/>
                        </a:solidFill>
                        <a:effectLst/>
                        <a:latin typeface="+mn-lt"/>
                        <a:ea typeface="+mn-ea"/>
                        <a:cs typeface="+mn-cs"/>
                      </a:endParaRPr>
                    </a:p>
                  </a:txBody>
                  <a:tcPr marL="6350" marR="6350" marT="6350" marB="0" anchor="b"/>
                </a:tc>
              </a:tr>
              <a:tr h="810927">
                <a:tc>
                  <a:txBody>
                    <a:bodyPr/>
                    <a:lstStyle/>
                    <a:p>
                      <a:pPr algn="l" fontAlgn="b"/>
                      <a:r>
                        <a:rPr lang="en-US" sz="1200" u="none" strike="noStrike">
                          <a:effectLst/>
                        </a:rPr>
                        <a:t>Extra Trees Classifier</a:t>
                      </a:r>
                      <a:endParaRPr lang="en-US" sz="1200" b="0" i="0" u="none" strike="noStrike">
                        <a:solidFill>
                          <a:srgbClr val="000000"/>
                        </a:solidFill>
                        <a:effectLst/>
                        <a:latin typeface="Calibri" panose="020F0502020204030204" pitchFamily="34" charset="0"/>
                      </a:endParaRPr>
                    </a:p>
                  </a:txBody>
                  <a:tcPr marL="6350" marR="6350" marT="6350" marB="0" anchor="b"/>
                </a:tc>
                <a:tc>
                  <a:txBody>
                    <a:bodyPr/>
                    <a:lstStyle/>
                    <a:p>
                      <a:r>
                        <a:rPr kumimoji="0" lang="en-US" sz="1200" i="0" kern="1200" dirty="0" smtClean="0">
                          <a:solidFill>
                            <a:schemeClr val="dk1"/>
                          </a:solidFill>
                          <a:effectLst/>
                          <a:latin typeface="+mn-lt"/>
                          <a:ea typeface="+mn-ea"/>
                          <a:cs typeface="+mn-cs"/>
                        </a:rPr>
                        <a:t>-Criterion: [Entropy, Gini]</a:t>
                      </a:r>
                    </a:p>
                    <a:p>
                      <a:r>
                        <a:rPr kumimoji="0" lang="en-US" sz="1200" i="0" kern="1200" dirty="0" smtClean="0">
                          <a:solidFill>
                            <a:schemeClr val="dk1"/>
                          </a:solidFill>
                          <a:effectLst/>
                          <a:latin typeface="+mn-lt"/>
                          <a:ea typeface="+mn-ea"/>
                          <a:cs typeface="+mn-cs"/>
                        </a:rPr>
                        <a:t>-N Estimators: The range of numbers from [5, 50], by 5.</a:t>
                      </a:r>
                    </a:p>
                    <a:p>
                      <a:r>
                        <a:rPr kumimoji="0" lang="en-US" sz="1200" i="0" kern="1200" dirty="0" smtClean="0">
                          <a:solidFill>
                            <a:schemeClr val="dk1"/>
                          </a:solidFill>
                          <a:effectLst/>
                          <a:latin typeface="+mn-lt"/>
                          <a:ea typeface="+mn-ea"/>
                          <a:cs typeface="+mn-cs"/>
                        </a:rPr>
                        <a:t>-Max Depth: The range of numbers from [1, 20], by 2.</a:t>
                      </a:r>
                    </a:p>
                    <a:p>
                      <a:r>
                        <a:rPr kumimoji="0" lang="en-US" sz="1200" i="0" kern="1200" dirty="0" smtClean="0">
                          <a:solidFill>
                            <a:schemeClr val="dk1"/>
                          </a:solidFill>
                          <a:effectLst/>
                          <a:latin typeface="+mn-lt"/>
                          <a:ea typeface="+mn-ea"/>
                          <a:cs typeface="+mn-cs"/>
                        </a:rPr>
                        <a:t>-Min Samples Split: The range of numbers from [2, 20], by 2.</a:t>
                      </a:r>
                      <a:endParaRPr kumimoji="0" lang="en-US" sz="1200" i="0" kern="1200" dirty="0">
                        <a:solidFill>
                          <a:schemeClr val="dk1"/>
                        </a:solidFill>
                        <a:effectLst/>
                        <a:latin typeface="+mn-lt"/>
                        <a:ea typeface="+mn-ea"/>
                        <a:cs typeface="+mn-cs"/>
                      </a:endParaRPr>
                    </a:p>
                  </a:txBody>
                  <a:tcPr marL="6350" marR="6350" marT="6350" marB="0" anchor="b"/>
                </a:tc>
              </a:tr>
            </a:tbl>
          </a:graphicData>
        </a:graphic>
      </p:graphicFrame>
    </p:spTree>
    <p:extLst>
      <p:ext uri="{BB962C8B-B14F-4D97-AF65-F5344CB8AC3E}">
        <p14:creationId xmlns:p14="http://schemas.microsoft.com/office/powerpoint/2010/main" val="3797791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7200"/>
            <a:ext cx="8686800" cy="838200"/>
          </a:xfrm>
        </p:spPr>
        <p:txBody>
          <a:bodyPr/>
          <a:lstStyle/>
          <a:p>
            <a:r>
              <a:rPr lang="en-US" dirty="0" smtClean="0">
                <a:effectLst/>
              </a:rPr>
              <a:t>Results: Multi-class Problem</a:t>
            </a:r>
            <a:endParaRPr lang="en-US" dirty="0">
              <a:effectLst/>
            </a:endParaRPr>
          </a:p>
        </p:txBody>
      </p:sp>
      <p:graphicFrame>
        <p:nvGraphicFramePr>
          <p:cNvPr id="11" name="Chart 10"/>
          <p:cNvGraphicFramePr>
            <a:graphicFrameLocks/>
          </p:cNvGraphicFramePr>
          <p:nvPr>
            <p:extLst>
              <p:ext uri="{D42A27DB-BD31-4B8C-83A1-F6EECF244321}">
                <p14:modId xmlns:p14="http://schemas.microsoft.com/office/powerpoint/2010/main" val="1765567044"/>
              </p:ext>
            </p:extLst>
          </p:nvPr>
        </p:nvGraphicFramePr>
        <p:xfrm>
          <a:off x="2252870" y="1108399"/>
          <a:ext cx="457200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Chart 11"/>
          <p:cNvGraphicFramePr>
            <a:graphicFrameLocks/>
          </p:cNvGraphicFramePr>
          <p:nvPr>
            <p:extLst>
              <p:ext uri="{D42A27DB-BD31-4B8C-83A1-F6EECF244321}">
                <p14:modId xmlns:p14="http://schemas.microsoft.com/office/powerpoint/2010/main" val="1779513109"/>
              </p:ext>
            </p:extLst>
          </p:nvPr>
        </p:nvGraphicFramePr>
        <p:xfrm>
          <a:off x="86139" y="3851599"/>
          <a:ext cx="4572000" cy="30480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3" name="Chart 12"/>
          <p:cNvGraphicFramePr>
            <a:graphicFrameLocks/>
          </p:cNvGraphicFramePr>
          <p:nvPr>
            <p:extLst>
              <p:ext uri="{D42A27DB-BD31-4B8C-83A1-F6EECF244321}">
                <p14:modId xmlns:p14="http://schemas.microsoft.com/office/powerpoint/2010/main" val="707453109"/>
              </p:ext>
            </p:extLst>
          </p:nvPr>
        </p:nvGraphicFramePr>
        <p:xfrm>
          <a:off x="4538870" y="3851599"/>
          <a:ext cx="4572000" cy="3018845"/>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1292966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7200"/>
            <a:ext cx="8686800" cy="838200"/>
          </a:xfrm>
        </p:spPr>
        <p:txBody>
          <a:bodyPr/>
          <a:lstStyle/>
          <a:p>
            <a:r>
              <a:rPr lang="en-US" dirty="0" smtClean="0">
                <a:effectLst/>
              </a:rPr>
              <a:t>Results: binary-class Problem</a:t>
            </a:r>
            <a:endParaRPr lang="en-US" dirty="0">
              <a:effectLst/>
            </a:endParaRPr>
          </a:p>
        </p:txBody>
      </p:sp>
      <p:graphicFrame>
        <p:nvGraphicFramePr>
          <p:cNvPr id="4" name="Chart 3"/>
          <p:cNvGraphicFramePr>
            <a:graphicFrameLocks/>
          </p:cNvGraphicFramePr>
          <p:nvPr>
            <p:extLst>
              <p:ext uri="{D42A27DB-BD31-4B8C-83A1-F6EECF244321}">
                <p14:modId xmlns:p14="http://schemas.microsoft.com/office/powerpoint/2010/main" val="1426548419"/>
              </p:ext>
            </p:extLst>
          </p:nvPr>
        </p:nvGraphicFramePr>
        <p:xfrm>
          <a:off x="2375591" y="1117158"/>
          <a:ext cx="457200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Chart 7"/>
          <p:cNvGraphicFramePr>
            <a:graphicFrameLocks/>
          </p:cNvGraphicFramePr>
          <p:nvPr>
            <p:extLst>
              <p:ext uri="{D42A27DB-BD31-4B8C-83A1-F6EECF244321}">
                <p14:modId xmlns:p14="http://schemas.microsoft.com/office/powerpoint/2010/main" val="2977320119"/>
              </p:ext>
            </p:extLst>
          </p:nvPr>
        </p:nvGraphicFramePr>
        <p:xfrm>
          <a:off x="-21203" y="3733800"/>
          <a:ext cx="4572000" cy="3150704"/>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9" name="Table 8"/>
          <p:cNvGraphicFramePr>
            <a:graphicFrameLocks noGrp="1"/>
          </p:cNvGraphicFramePr>
          <p:nvPr>
            <p:extLst>
              <p:ext uri="{D42A27DB-BD31-4B8C-83A1-F6EECF244321}">
                <p14:modId xmlns:p14="http://schemas.microsoft.com/office/powerpoint/2010/main" val="1536552042"/>
              </p:ext>
            </p:extLst>
          </p:nvPr>
        </p:nvGraphicFramePr>
        <p:xfrm>
          <a:off x="4772385" y="4267198"/>
          <a:ext cx="4143013" cy="2362200"/>
        </p:xfrm>
        <a:graphic>
          <a:graphicData uri="http://schemas.openxmlformats.org/drawingml/2006/table">
            <a:tbl>
              <a:tblPr>
                <a:tableStyleId>{5C22544A-7EE6-4342-B048-85BDC9FD1C3A}</a:tableStyleId>
              </a:tblPr>
              <a:tblGrid>
                <a:gridCol w="1500208"/>
                <a:gridCol w="814007"/>
                <a:gridCol w="712366"/>
                <a:gridCol w="558216"/>
                <a:gridCol w="558216"/>
              </a:tblGrid>
              <a:tr h="277119">
                <a:tc>
                  <a:txBody>
                    <a:bodyPr/>
                    <a:lstStyle/>
                    <a:p>
                      <a:pPr algn="l" fontAlgn="ctr"/>
                      <a:r>
                        <a:rPr lang="en-US" sz="900" u="none" strike="noStrike" dirty="0">
                          <a:effectLst/>
                        </a:rPr>
                        <a:t> </a:t>
                      </a:r>
                      <a:endParaRPr lang="en-US" sz="900" b="0" i="0" u="none" strike="noStrike" dirty="0">
                        <a:solidFill>
                          <a:srgbClr val="000000"/>
                        </a:solidFill>
                        <a:effectLst/>
                        <a:latin typeface="Calibri" panose="020F0502020204030204" pitchFamily="34" charset="0"/>
                      </a:endParaRPr>
                    </a:p>
                  </a:txBody>
                  <a:tcPr marL="6350" marR="6350" marT="6350" marB="0" anchor="ctr"/>
                </a:tc>
                <a:tc gridSpan="2">
                  <a:txBody>
                    <a:bodyPr/>
                    <a:lstStyle/>
                    <a:p>
                      <a:pPr algn="ctr" fontAlgn="ctr"/>
                      <a:r>
                        <a:rPr lang="en-US" sz="900" u="none" strike="noStrike">
                          <a:effectLst/>
                        </a:rPr>
                        <a:t>Multi-class</a:t>
                      </a:r>
                      <a:endParaRPr lang="en-US" sz="900" b="0" i="0" u="none" strike="noStrike">
                        <a:solidFill>
                          <a:srgbClr val="000000"/>
                        </a:solidFill>
                        <a:effectLst/>
                        <a:latin typeface="Calibri" panose="020F0502020204030204" pitchFamily="34" charset="0"/>
                      </a:endParaRPr>
                    </a:p>
                  </a:txBody>
                  <a:tcPr marL="6350" marR="6350" marT="6350" marB="0" anchor="ctr"/>
                </a:tc>
                <a:tc hMerge="1">
                  <a:txBody>
                    <a:bodyPr/>
                    <a:lstStyle/>
                    <a:p>
                      <a:endParaRPr lang="en-US"/>
                    </a:p>
                  </a:txBody>
                  <a:tcPr/>
                </a:tc>
                <a:tc gridSpan="2">
                  <a:txBody>
                    <a:bodyPr/>
                    <a:lstStyle/>
                    <a:p>
                      <a:pPr algn="ctr" fontAlgn="ctr"/>
                      <a:r>
                        <a:rPr lang="en-US" sz="900" u="none" strike="noStrike">
                          <a:effectLst/>
                        </a:rPr>
                        <a:t>Binary class</a:t>
                      </a:r>
                      <a:endParaRPr lang="en-US" sz="900" b="0" i="0" u="none" strike="noStrike">
                        <a:solidFill>
                          <a:srgbClr val="000000"/>
                        </a:solidFill>
                        <a:effectLst/>
                        <a:latin typeface="Calibri" panose="020F0502020204030204" pitchFamily="34" charset="0"/>
                      </a:endParaRPr>
                    </a:p>
                  </a:txBody>
                  <a:tcPr marL="6350" marR="6350" marT="6350" marB="0" anchor="ctr"/>
                </a:tc>
                <a:tc hMerge="1">
                  <a:txBody>
                    <a:bodyPr/>
                    <a:lstStyle/>
                    <a:p>
                      <a:endParaRPr lang="en-US"/>
                    </a:p>
                  </a:txBody>
                  <a:tcPr/>
                </a:tc>
              </a:tr>
              <a:tr h="277119">
                <a:tc>
                  <a:txBody>
                    <a:bodyPr/>
                    <a:lstStyle/>
                    <a:p>
                      <a:pPr algn="l"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6350" marR="6350" marT="6350" marB="0" anchor="ctr"/>
                </a:tc>
                <a:tc>
                  <a:txBody>
                    <a:bodyPr/>
                    <a:lstStyle/>
                    <a:p>
                      <a:pPr algn="l" fontAlgn="ctr"/>
                      <a:r>
                        <a:rPr lang="en-US" sz="900" u="none" strike="noStrike">
                          <a:effectLst/>
                        </a:rPr>
                        <a:t>t-statistic</a:t>
                      </a:r>
                      <a:endParaRPr lang="en-US" sz="900" b="0" i="0" u="none" strike="noStrike">
                        <a:solidFill>
                          <a:srgbClr val="000000"/>
                        </a:solidFill>
                        <a:effectLst/>
                        <a:latin typeface="Calibri" panose="020F0502020204030204" pitchFamily="34" charset="0"/>
                      </a:endParaRPr>
                    </a:p>
                  </a:txBody>
                  <a:tcPr marL="6350" marR="6350" marT="6350" marB="0" anchor="ctr"/>
                </a:tc>
                <a:tc>
                  <a:txBody>
                    <a:bodyPr/>
                    <a:lstStyle/>
                    <a:p>
                      <a:pPr algn="l" fontAlgn="ctr"/>
                      <a:r>
                        <a:rPr lang="en-US" sz="900" u="none" strike="noStrike">
                          <a:effectLst/>
                        </a:rPr>
                        <a:t>p-value</a:t>
                      </a:r>
                      <a:endParaRPr lang="en-US" sz="900" b="0" i="0" u="none" strike="noStrike">
                        <a:solidFill>
                          <a:srgbClr val="000000"/>
                        </a:solidFill>
                        <a:effectLst/>
                        <a:latin typeface="Calibri" panose="020F0502020204030204" pitchFamily="34" charset="0"/>
                      </a:endParaRPr>
                    </a:p>
                  </a:txBody>
                  <a:tcPr marL="6350" marR="6350" marT="6350" marB="0" anchor="ctr"/>
                </a:tc>
                <a:tc>
                  <a:txBody>
                    <a:bodyPr/>
                    <a:lstStyle/>
                    <a:p>
                      <a:pPr algn="l" fontAlgn="ctr"/>
                      <a:r>
                        <a:rPr lang="en-US" sz="900" u="none" strike="noStrike">
                          <a:effectLst/>
                        </a:rPr>
                        <a:t>t-statistic</a:t>
                      </a:r>
                      <a:endParaRPr lang="en-US" sz="900" b="0" i="0" u="none" strike="noStrike">
                        <a:solidFill>
                          <a:srgbClr val="000000"/>
                        </a:solidFill>
                        <a:effectLst/>
                        <a:latin typeface="Calibri" panose="020F0502020204030204" pitchFamily="34" charset="0"/>
                      </a:endParaRPr>
                    </a:p>
                  </a:txBody>
                  <a:tcPr marL="6350" marR="6350" marT="6350" marB="0" anchor="ctr"/>
                </a:tc>
                <a:tc>
                  <a:txBody>
                    <a:bodyPr/>
                    <a:lstStyle/>
                    <a:p>
                      <a:pPr algn="l" fontAlgn="ctr"/>
                      <a:r>
                        <a:rPr lang="en-US" sz="900" u="none" strike="noStrike">
                          <a:effectLst/>
                        </a:rPr>
                        <a:t>p-value</a:t>
                      </a:r>
                      <a:endParaRPr lang="en-US" sz="900" b="0" i="0" u="none" strike="noStrike">
                        <a:solidFill>
                          <a:srgbClr val="000000"/>
                        </a:solidFill>
                        <a:effectLst/>
                        <a:latin typeface="Calibri" panose="020F0502020204030204" pitchFamily="34" charset="0"/>
                      </a:endParaRPr>
                    </a:p>
                  </a:txBody>
                  <a:tcPr marL="6350" marR="6350" marT="6350" marB="0" anchor="ctr"/>
                </a:tc>
              </a:tr>
              <a:tr h="422367">
                <a:tc>
                  <a:txBody>
                    <a:bodyPr/>
                    <a:lstStyle/>
                    <a:p>
                      <a:pPr algn="l" fontAlgn="ctr"/>
                      <a:r>
                        <a:rPr lang="en-US" sz="900" u="none" strike="noStrike">
                          <a:effectLst/>
                        </a:rPr>
                        <a:t>Decision Tree &amp; Random Forest</a:t>
                      </a:r>
                      <a:endParaRPr lang="en-US" sz="900" b="0" i="0" u="none" strike="noStrike">
                        <a:solidFill>
                          <a:srgbClr val="000000"/>
                        </a:solidFill>
                        <a:effectLst/>
                        <a:latin typeface="Calibri" panose="020F0502020204030204" pitchFamily="34" charset="0"/>
                      </a:endParaRPr>
                    </a:p>
                  </a:txBody>
                  <a:tcPr marL="6350" marR="6350" marT="6350" marB="0" anchor="ctr"/>
                </a:tc>
                <a:tc>
                  <a:txBody>
                    <a:bodyPr/>
                    <a:lstStyle/>
                    <a:p>
                      <a:pPr algn="r" fontAlgn="ctr"/>
                      <a:r>
                        <a:rPr lang="en-US" sz="900" u="none" strike="noStrike">
                          <a:effectLst/>
                        </a:rPr>
                        <a:t>-1.3</a:t>
                      </a:r>
                      <a:endParaRPr lang="en-US" sz="900" b="0" i="0" u="none" strike="noStrike">
                        <a:solidFill>
                          <a:srgbClr val="000000"/>
                        </a:solidFill>
                        <a:effectLst/>
                        <a:latin typeface="Calibri" panose="020F0502020204030204" pitchFamily="34" charset="0"/>
                      </a:endParaRPr>
                    </a:p>
                  </a:txBody>
                  <a:tcPr marL="6350" marR="6350" marT="6350" marB="0" anchor="ctr"/>
                </a:tc>
                <a:tc>
                  <a:txBody>
                    <a:bodyPr/>
                    <a:lstStyle/>
                    <a:p>
                      <a:pPr algn="r" fontAlgn="ctr"/>
                      <a:r>
                        <a:rPr lang="en-US" sz="900" u="none" strike="noStrike">
                          <a:effectLst/>
                        </a:rPr>
                        <a:t>0.19</a:t>
                      </a:r>
                      <a:endParaRPr lang="en-US" sz="900" b="0" i="0" u="none" strike="noStrike">
                        <a:solidFill>
                          <a:srgbClr val="000000"/>
                        </a:solidFill>
                        <a:effectLst/>
                        <a:latin typeface="Calibri" panose="020F0502020204030204" pitchFamily="34" charset="0"/>
                      </a:endParaRPr>
                    </a:p>
                  </a:txBody>
                  <a:tcPr marL="6350" marR="6350" marT="6350" marB="0" anchor="ctr"/>
                </a:tc>
                <a:tc>
                  <a:txBody>
                    <a:bodyPr/>
                    <a:lstStyle/>
                    <a:p>
                      <a:pPr algn="r" fontAlgn="ctr"/>
                      <a:r>
                        <a:rPr lang="en-US" sz="900" u="none" strike="noStrike">
                          <a:effectLst/>
                        </a:rPr>
                        <a:t>-1.29</a:t>
                      </a:r>
                      <a:endParaRPr lang="en-US" sz="900" b="0" i="0" u="none" strike="noStrike">
                        <a:solidFill>
                          <a:srgbClr val="000000"/>
                        </a:solidFill>
                        <a:effectLst/>
                        <a:latin typeface="Calibri" panose="020F0502020204030204" pitchFamily="34" charset="0"/>
                      </a:endParaRPr>
                    </a:p>
                  </a:txBody>
                  <a:tcPr marL="6350" marR="6350" marT="6350" marB="0" anchor="ctr"/>
                </a:tc>
                <a:tc>
                  <a:txBody>
                    <a:bodyPr/>
                    <a:lstStyle/>
                    <a:p>
                      <a:pPr algn="r" fontAlgn="ctr"/>
                      <a:r>
                        <a:rPr lang="en-US" sz="900" u="none" strike="noStrike">
                          <a:effectLst/>
                        </a:rPr>
                        <a:t>0.21</a:t>
                      </a:r>
                      <a:endParaRPr lang="en-US" sz="900" b="0" i="0" u="none" strike="noStrike">
                        <a:solidFill>
                          <a:srgbClr val="000000"/>
                        </a:solidFill>
                        <a:effectLst/>
                        <a:latin typeface="Calibri" panose="020F0502020204030204" pitchFamily="34" charset="0"/>
                      </a:endParaRPr>
                    </a:p>
                  </a:txBody>
                  <a:tcPr marL="6350" marR="6350" marT="6350" marB="0" anchor="ctr"/>
                </a:tc>
              </a:tr>
              <a:tr h="277119">
                <a:tc>
                  <a:txBody>
                    <a:bodyPr/>
                    <a:lstStyle/>
                    <a:p>
                      <a:pPr algn="l" fontAlgn="ctr"/>
                      <a:r>
                        <a:rPr lang="en-US" sz="900" u="none" strike="noStrike">
                          <a:effectLst/>
                        </a:rPr>
                        <a:t>Decision Tree &amp; Adaboost</a:t>
                      </a:r>
                      <a:endParaRPr lang="en-US" sz="900" b="0" i="0" u="none" strike="noStrike">
                        <a:solidFill>
                          <a:srgbClr val="000000"/>
                        </a:solidFill>
                        <a:effectLst/>
                        <a:latin typeface="Calibri" panose="020F0502020204030204" pitchFamily="34" charset="0"/>
                      </a:endParaRPr>
                    </a:p>
                  </a:txBody>
                  <a:tcPr marL="6350" marR="6350" marT="6350" marB="0" anchor="ctr"/>
                </a:tc>
                <a:tc>
                  <a:txBody>
                    <a:bodyPr/>
                    <a:lstStyle/>
                    <a:p>
                      <a:pPr algn="r" fontAlgn="ctr"/>
                      <a:r>
                        <a:rPr lang="en-US" sz="900" u="none" strike="noStrike">
                          <a:effectLst/>
                        </a:rPr>
                        <a:t>-1.8</a:t>
                      </a:r>
                      <a:endParaRPr lang="en-US" sz="900" b="0" i="0" u="none" strike="noStrike">
                        <a:solidFill>
                          <a:srgbClr val="000000"/>
                        </a:solidFill>
                        <a:effectLst/>
                        <a:latin typeface="Calibri" panose="020F0502020204030204" pitchFamily="34" charset="0"/>
                      </a:endParaRPr>
                    </a:p>
                  </a:txBody>
                  <a:tcPr marL="6350" marR="6350" marT="6350" marB="0" anchor="ctr"/>
                </a:tc>
                <a:tc>
                  <a:txBody>
                    <a:bodyPr/>
                    <a:lstStyle/>
                    <a:p>
                      <a:pPr algn="r" fontAlgn="ctr"/>
                      <a:r>
                        <a:rPr lang="en-US" sz="900" u="none" strike="noStrike">
                          <a:effectLst/>
                        </a:rPr>
                        <a:t>0.08</a:t>
                      </a:r>
                      <a:endParaRPr lang="en-US" sz="900" b="0" i="0" u="none" strike="noStrike">
                        <a:solidFill>
                          <a:srgbClr val="000000"/>
                        </a:solidFill>
                        <a:effectLst/>
                        <a:latin typeface="Calibri" panose="020F0502020204030204" pitchFamily="34" charset="0"/>
                      </a:endParaRPr>
                    </a:p>
                  </a:txBody>
                  <a:tcPr marL="6350" marR="6350" marT="6350" marB="0" anchor="ctr"/>
                </a:tc>
                <a:tc>
                  <a:txBody>
                    <a:bodyPr/>
                    <a:lstStyle/>
                    <a:p>
                      <a:pPr algn="r" fontAlgn="ctr"/>
                      <a:r>
                        <a:rPr lang="en-US" sz="900" u="none" strike="noStrike">
                          <a:effectLst/>
                        </a:rPr>
                        <a:t>-0.8</a:t>
                      </a:r>
                      <a:endParaRPr lang="en-US" sz="900" b="0" i="0" u="none" strike="noStrike">
                        <a:solidFill>
                          <a:srgbClr val="000000"/>
                        </a:solidFill>
                        <a:effectLst/>
                        <a:latin typeface="Calibri" panose="020F0502020204030204" pitchFamily="34" charset="0"/>
                      </a:endParaRPr>
                    </a:p>
                  </a:txBody>
                  <a:tcPr marL="6350" marR="6350" marT="6350" marB="0" anchor="ctr"/>
                </a:tc>
                <a:tc>
                  <a:txBody>
                    <a:bodyPr/>
                    <a:lstStyle/>
                    <a:p>
                      <a:pPr algn="r" fontAlgn="ctr"/>
                      <a:r>
                        <a:rPr lang="en-US" sz="900" u="none" strike="noStrike">
                          <a:effectLst/>
                        </a:rPr>
                        <a:t>0.41</a:t>
                      </a:r>
                      <a:endParaRPr lang="en-US" sz="900" b="0" i="0" u="none" strike="noStrike">
                        <a:solidFill>
                          <a:srgbClr val="000000"/>
                        </a:solidFill>
                        <a:effectLst/>
                        <a:latin typeface="Calibri" panose="020F0502020204030204" pitchFamily="34" charset="0"/>
                      </a:endParaRPr>
                    </a:p>
                  </a:txBody>
                  <a:tcPr marL="6350" marR="6350" marT="6350" marB="0" anchor="ctr"/>
                </a:tc>
              </a:tr>
              <a:tr h="277119">
                <a:tc>
                  <a:txBody>
                    <a:bodyPr/>
                    <a:lstStyle/>
                    <a:p>
                      <a:pPr algn="l" fontAlgn="ctr"/>
                      <a:r>
                        <a:rPr lang="en-US" sz="900" u="none" strike="noStrike">
                          <a:effectLst/>
                        </a:rPr>
                        <a:t>Decision Tree &amp; Extra Trees </a:t>
                      </a:r>
                      <a:endParaRPr lang="en-US" sz="900" b="0" i="0" u="none" strike="noStrike">
                        <a:solidFill>
                          <a:srgbClr val="000000"/>
                        </a:solidFill>
                        <a:effectLst/>
                        <a:latin typeface="Calibri" panose="020F0502020204030204" pitchFamily="34" charset="0"/>
                      </a:endParaRPr>
                    </a:p>
                  </a:txBody>
                  <a:tcPr marL="6350" marR="6350" marT="6350" marB="0" anchor="ctr"/>
                </a:tc>
                <a:tc>
                  <a:txBody>
                    <a:bodyPr/>
                    <a:lstStyle/>
                    <a:p>
                      <a:pPr algn="r" fontAlgn="ctr"/>
                      <a:r>
                        <a:rPr lang="en-US" sz="900" u="none" strike="noStrike">
                          <a:effectLst/>
                        </a:rPr>
                        <a:t>-0.8</a:t>
                      </a:r>
                      <a:endParaRPr lang="en-US" sz="900" b="0" i="0" u="none" strike="noStrike">
                        <a:solidFill>
                          <a:srgbClr val="000000"/>
                        </a:solidFill>
                        <a:effectLst/>
                        <a:latin typeface="Calibri" panose="020F0502020204030204" pitchFamily="34" charset="0"/>
                      </a:endParaRPr>
                    </a:p>
                  </a:txBody>
                  <a:tcPr marL="6350" marR="6350" marT="6350" marB="0" anchor="ctr"/>
                </a:tc>
                <a:tc>
                  <a:txBody>
                    <a:bodyPr/>
                    <a:lstStyle/>
                    <a:p>
                      <a:pPr algn="r" fontAlgn="ctr"/>
                      <a:r>
                        <a:rPr lang="en-US" sz="900" u="none" strike="noStrike">
                          <a:effectLst/>
                        </a:rPr>
                        <a:t>0.42</a:t>
                      </a:r>
                      <a:endParaRPr lang="en-US" sz="900" b="0" i="0" u="none" strike="noStrike">
                        <a:solidFill>
                          <a:srgbClr val="000000"/>
                        </a:solidFill>
                        <a:effectLst/>
                        <a:latin typeface="Calibri" panose="020F0502020204030204" pitchFamily="34" charset="0"/>
                      </a:endParaRPr>
                    </a:p>
                  </a:txBody>
                  <a:tcPr marL="6350" marR="6350" marT="6350" marB="0" anchor="ctr"/>
                </a:tc>
                <a:tc>
                  <a:txBody>
                    <a:bodyPr/>
                    <a:lstStyle/>
                    <a:p>
                      <a:pPr algn="r" fontAlgn="ctr"/>
                      <a:r>
                        <a:rPr lang="en-US" sz="900" u="none" strike="noStrike">
                          <a:effectLst/>
                        </a:rPr>
                        <a:t>1.74</a:t>
                      </a:r>
                      <a:endParaRPr lang="en-US" sz="900" b="0" i="0" u="none" strike="noStrike">
                        <a:solidFill>
                          <a:srgbClr val="000000"/>
                        </a:solidFill>
                        <a:effectLst/>
                        <a:latin typeface="Calibri" panose="020F0502020204030204" pitchFamily="34" charset="0"/>
                      </a:endParaRPr>
                    </a:p>
                  </a:txBody>
                  <a:tcPr marL="6350" marR="6350" marT="6350" marB="0" anchor="ctr"/>
                </a:tc>
                <a:tc>
                  <a:txBody>
                    <a:bodyPr/>
                    <a:lstStyle/>
                    <a:p>
                      <a:pPr algn="r" fontAlgn="ctr"/>
                      <a:r>
                        <a:rPr lang="en-US" sz="900" u="none" strike="noStrike">
                          <a:effectLst/>
                        </a:rPr>
                        <a:t>0.09</a:t>
                      </a:r>
                      <a:endParaRPr lang="en-US" sz="900" b="0" i="0" u="none" strike="noStrike">
                        <a:solidFill>
                          <a:srgbClr val="000000"/>
                        </a:solidFill>
                        <a:effectLst/>
                        <a:latin typeface="Calibri" panose="020F0502020204030204" pitchFamily="34" charset="0"/>
                      </a:endParaRPr>
                    </a:p>
                  </a:txBody>
                  <a:tcPr marL="6350" marR="6350" marT="6350" marB="0" anchor="ctr"/>
                </a:tc>
              </a:tr>
              <a:tr h="277119">
                <a:tc>
                  <a:txBody>
                    <a:bodyPr/>
                    <a:lstStyle/>
                    <a:p>
                      <a:pPr algn="l" fontAlgn="ctr"/>
                      <a:r>
                        <a:rPr lang="en-US" sz="900" u="none" strike="noStrike">
                          <a:effectLst/>
                        </a:rPr>
                        <a:t>Random Forest &amp; Adaboost</a:t>
                      </a:r>
                      <a:endParaRPr lang="en-US" sz="900" b="0" i="0" u="none" strike="noStrike">
                        <a:solidFill>
                          <a:srgbClr val="000000"/>
                        </a:solidFill>
                        <a:effectLst/>
                        <a:latin typeface="Calibri" panose="020F0502020204030204" pitchFamily="34" charset="0"/>
                      </a:endParaRPr>
                    </a:p>
                  </a:txBody>
                  <a:tcPr marL="6350" marR="6350" marT="6350" marB="0" anchor="ctr"/>
                </a:tc>
                <a:tc>
                  <a:txBody>
                    <a:bodyPr/>
                    <a:lstStyle/>
                    <a:p>
                      <a:pPr algn="r" fontAlgn="ctr"/>
                      <a:r>
                        <a:rPr lang="en-US" sz="900" u="none" strike="noStrike">
                          <a:effectLst/>
                        </a:rPr>
                        <a:t>-0.54</a:t>
                      </a:r>
                      <a:endParaRPr lang="en-US" sz="900" b="0" i="0" u="none" strike="noStrike">
                        <a:solidFill>
                          <a:srgbClr val="000000"/>
                        </a:solidFill>
                        <a:effectLst/>
                        <a:latin typeface="Calibri" panose="020F0502020204030204" pitchFamily="34" charset="0"/>
                      </a:endParaRPr>
                    </a:p>
                  </a:txBody>
                  <a:tcPr marL="6350" marR="6350" marT="6350" marB="0" anchor="ctr"/>
                </a:tc>
                <a:tc>
                  <a:txBody>
                    <a:bodyPr/>
                    <a:lstStyle/>
                    <a:p>
                      <a:pPr algn="r" fontAlgn="ctr"/>
                      <a:r>
                        <a:rPr lang="en-US" sz="900" u="none" strike="noStrike">
                          <a:effectLst/>
                        </a:rPr>
                        <a:t>0.59</a:t>
                      </a:r>
                      <a:endParaRPr lang="en-US" sz="900" b="0" i="0" u="none" strike="noStrike">
                        <a:solidFill>
                          <a:srgbClr val="000000"/>
                        </a:solidFill>
                        <a:effectLst/>
                        <a:latin typeface="Calibri" panose="020F0502020204030204" pitchFamily="34" charset="0"/>
                      </a:endParaRPr>
                    </a:p>
                  </a:txBody>
                  <a:tcPr marL="6350" marR="6350" marT="6350" marB="0" anchor="ctr"/>
                </a:tc>
                <a:tc>
                  <a:txBody>
                    <a:bodyPr/>
                    <a:lstStyle/>
                    <a:p>
                      <a:pPr algn="r" fontAlgn="ctr"/>
                      <a:r>
                        <a:rPr lang="en-US" sz="900" u="none" strike="noStrike">
                          <a:effectLst/>
                        </a:rPr>
                        <a:t>0.68</a:t>
                      </a:r>
                      <a:endParaRPr lang="en-US" sz="900" b="0" i="0" u="none" strike="noStrike">
                        <a:solidFill>
                          <a:srgbClr val="000000"/>
                        </a:solidFill>
                        <a:effectLst/>
                        <a:latin typeface="Calibri" panose="020F0502020204030204" pitchFamily="34" charset="0"/>
                      </a:endParaRPr>
                    </a:p>
                  </a:txBody>
                  <a:tcPr marL="6350" marR="6350" marT="6350" marB="0" anchor="ctr"/>
                </a:tc>
                <a:tc>
                  <a:txBody>
                    <a:bodyPr/>
                    <a:lstStyle/>
                    <a:p>
                      <a:pPr algn="r" fontAlgn="ctr"/>
                      <a:r>
                        <a:rPr lang="en-US" sz="900" u="none" strike="noStrike">
                          <a:effectLst/>
                        </a:rPr>
                        <a:t>0.5</a:t>
                      </a:r>
                      <a:endParaRPr lang="en-US" sz="900" b="0" i="0" u="none" strike="noStrike">
                        <a:solidFill>
                          <a:srgbClr val="000000"/>
                        </a:solidFill>
                        <a:effectLst/>
                        <a:latin typeface="Calibri" panose="020F0502020204030204" pitchFamily="34" charset="0"/>
                      </a:endParaRPr>
                    </a:p>
                  </a:txBody>
                  <a:tcPr marL="6350" marR="6350" marT="6350" marB="0" anchor="ctr"/>
                </a:tc>
              </a:tr>
              <a:tr h="277119">
                <a:tc>
                  <a:txBody>
                    <a:bodyPr/>
                    <a:lstStyle/>
                    <a:p>
                      <a:pPr algn="l" fontAlgn="ctr"/>
                      <a:r>
                        <a:rPr lang="en-US" sz="900" u="none" strike="noStrike">
                          <a:effectLst/>
                        </a:rPr>
                        <a:t>Random Forest &amp; Extra Trees</a:t>
                      </a:r>
                      <a:endParaRPr lang="en-US" sz="900" b="0" i="0" u="none" strike="noStrike">
                        <a:solidFill>
                          <a:srgbClr val="000000"/>
                        </a:solidFill>
                        <a:effectLst/>
                        <a:latin typeface="Calibri" panose="020F0502020204030204" pitchFamily="34" charset="0"/>
                      </a:endParaRPr>
                    </a:p>
                  </a:txBody>
                  <a:tcPr marL="6350" marR="6350" marT="6350" marB="0" anchor="ctr"/>
                </a:tc>
                <a:tc>
                  <a:txBody>
                    <a:bodyPr/>
                    <a:lstStyle/>
                    <a:p>
                      <a:pPr algn="r" fontAlgn="ctr"/>
                      <a:r>
                        <a:rPr lang="en-US" sz="900" u="none" strike="noStrike">
                          <a:effectLst/>
                        </a:rPr>
                        <a:t>0.97</a:t>
                      </a:r>
                      <a:endParaRPr lang="en-US" sz="900" b="0" i="0" u="none" strike="noStrike">
                        <a:solidFill>
                          <a:srgbClr val="000000"/>
                        </a:solidFill>
                        <a:effectLst/>
                        <a:latin typeface="Calibri" panose="020F0502020204030204" pitchFamily="34" charset="0"/>
                      </a:endParaRPr>
                    </a:p>
                  </a:txBody>
                  <a:tcPr marL="6350" marR="6350" marT="6350" marB="0" anchor="ctr"/>
                </a:tc>
                <a:tc>
                  <a:txBody>
                    <a:bodyPr/>
                    <a:lstStyle/>
                    <a:p>
                      <a:pPr algn="r" fontAlgn="ctr"/>
                      <a:r>
                        <a:rPr lang="en-US" sz="900" u="none" strike="noStrike">
                          <a:effectLst/>
                        </a:rPr>
                        <a:t>0.33</a:t>
                      </a:r>
                      <a:endParaRPr lang="en-US" sz="900" b="0" i="0" u="none" strike="noStrike">
                        <a:solidFill>
                          <a:srgbClr val="000000"/>
                        </a:solidFill>
                        <a:effectLst/>
                        <a:latin typeface="Calibri" panose="020F0502020204030204" pitchFamily="34" charset="0"/>
                      </a:endParaRPr>
                    </a:p>
                  </a:txBody>
                  <a:tcPr marL="6350" marR="6350" marT="6350" marB="0" anchor="ctr"/>
                </a:tc>
                <a:tc>
                  <a:txBody>
                    <a:bodyPr/>
                    <a:lstStyle/>
                    <a:p>
                      <a:pPr algn="r" fontAlgn="ctr"/>
                      <a:r>
                        <a:rPr lang="en-US" sz="900" u="none" strike="noStrike">
                          <a:effectLst/>
                        </a:rPr>
                        <a:t>3.24</a:t>
                      </a:r>
                      <a:endParaRPr lang="en-US" sz="900" b="0" i="0" u="none" strike="noStrike">
                        <a:solidFill>
                          <a:srgbClr val="000000"/>
                        </a:solidFill>
                        <a:effectLst/>
                        <a:latin typeface="Calibri" panose="020F0502020204030204" pitchFamily="34" charset="0"/>
                      </a:endParaRPr>
                    </a:p>
                  </a:txBody>
                  <a:tcPr marL="6350" marR="6350" marT="6350" marB="0" anchor="ctr"/>
                </a:tc>
                <a:tc>
                  <a:txBody>
                    <a:bodyPr/>
                    <a:lstStyle/>
                    <a:p>
                      <a:pPr algn="r" fontAlgn="ctr"/>
                      <a:r>
                        <a:rPr lang="en-US" sz="900" b="1" u="none" strike="noStrike" dirty="0">
                          <a:effectLst/>
                        </a:rPr>
                        <a:t>0.004</a:t>
                      </a:r>
                      <a:endParaRPr lang="en-US" sz="900" b="1" i="0" u="none" strike="noStrike" dirty="0">
                        <a:solidFill>
                          <a:srgbClr val="000000"/>
                        </a:solidFill>
                        <a:effectLst/>
                        <a:latin typeface="Calibri" panose="020F0502020204030204" pitchFamily="34" charset="0"/>
                      </a:endParaRPr>
                    </a:p>
                  </a:txBody>
                  <a:tcPr marL="6350" marR="6350" marT="6350" marB="0" anchor="ctr"/>
                </a:tc>
              </a:tr>
              <a:tr h="277119">
                <a:tc>
                  <a:txBody>
                    <a:bodyPr/>
                    <a:lstStyle/>
                    <a:p>
                      <a:pPr algn="l" fontAlgn="ctr"/>
                      <a:r>
                        <a:rPr lang="en-US" sz="900" u="none" strike="noStrike">
                          <a:effectLst/>
                        </a:rPr>
                        <a:t>Adaboost &amp; Extra Trees</a:t>
                      </a:r>
                      <a:endParaRPr lang="en-US" sz="900" b="0" i="0" u="none" strike="noStrike">
                        <a:solidFill>
                          <a:srgbClr val="000000"/>
                        </a:solidFill>
                        <a:effectLst/>
                        <a:latin typeface="Calibri" panose="020F0502020204030204" pitchFamily="34" charset="0"/>
                      </a:endParaRPr>
                    </a:p>
                  </a:txBody>
                  <a:tcPr marL="6350" marR="6350" marT="6350" marB="0" anchor="ctr"/>
                </a:tc>
                <a:tc>
                  <a:txBody>
                    <a:bodyPr/>
                    <a:lstStyle/>
                    <a:p>
                      <a:pPr algn="r" fontAlgn="ctr"/>
                      <a:r>
                        <a:rPr lang="en-US" sz="900" u="none" strike="noStrike">
                          <a:effectLst/>
                        </a:rPr>
                        <a:t>1.46</a:t>
                      </a:r>
                      <a:endParaRPr lang="en-US" sz="900" b="0" i="0" u="none" strike="noStrike">
                        <a:solidFill>
                          <a:srgbClr val="000000"/>
                        </a:solidFill>
                        <a:effectLst/>
                        <a:latin typeface="Calibri" panose="020F0502020204030204" pitchFamily="34" charset="0"/>
                      </a:endParaRPr>
                    </a:p>
                  </a:txBody>
                  <a:tcPr marL="6350" marR="6350" marT="6350" marB="0" anchor="ctr"/>
                </a:tc>
                <a:tc>
                  <a:txBody>
                    <a:bodyPr/>
                    <a:lstStyle/>
                    <a:p>
                      <a:pPr algn="r" fontAlgn="ctr"/>
                      <a:r>
                        <a:rPr lang="en-US" sz="900" u="none" strike="noStrike">
                          <a:effectLst/>
                        </a:rPr>
                        <a:t>0.16</a:t>
                      </a:r>
                      <a:endParaRPr lang="en-US" sz="900" b="0" i="0" u="none" strike="noStrike">
                        <a:solidFill>
                          <a:srgbClr val="000000"/>
                        </a:solidFill>
                        <a:effectLst/>
                        <a:latin typeface="Calibri" panose="020F0502020204030204" pitchFamily="34" charset="0"/>
                      </a:endParaRPr>
                    </a:p>
                  </a:txBody>
                  <a:tcPr marL="6350" marR="6350" marT="6350" marB="0" anchor="ctr"/>
                </a:tc>
                <a:tc>
                  <a:txBody>
                    <a:bodyPr/>
                    <a:lstStyle/>
                    <a:p>
                      <a:pPr algn="r" fontAlgn="ctr"/>
                      <a:r>
                        <a:rPr lang="en-US" sz="900" u="none" strike="noStrike">
                          <a:effectLst/>
                        </a:rPr>
                        <a:t>2.6</a:t>
                      </a:r>
                      <a:endParaRPr lang="en-US" sz="900" b="0" i="0" u="none" strike="noStrike">
                        <a:solidFill>
                          <a:srgbClr val="000000"/>
                        </a:solidFill>
                        <a:effectLst/>
                        <a:latin typeface="Calibri" panose="020F0502020204030204" pitchFamily="34" charset="0"/>
                      </a:endParaRPr>
                    </a:p>
                  </a:txBody>
                  <a:tcPr marL="6350" marR="6350" marT="6350" marB="0" anchor="ctr"/>
                </a:tc>
                <a:tc>
                  <a:txBody>
                    <a:bodyPr/>
                    <a:lstStyle/>
                    <a:p>
                      <a:pPr algn="r" fontAlgn="ctr"/>
                      <a:r>
                        <a:rPr lang="en-US" sz="900" b="1" u="none" strike="noStrike" dirty="0">
                          <a:effectLst/>
                        </a:rPr>
                        <a:t>0.017</a:t>
                      </a:r>
                      <a:endParaRPr lang="en-US" sz="900" b="1" i="0" u="none" strike="noStrike" dirty="0">
                        <a:solidFill>
                          <a:srgbClr val="000000"/>
                        </a:solidFill>
                        <a:effectLst/>
                        <a:latin typeface="Calibri" panose="020F0502020204030204" pitchFamily="34" charset="0"/>
                      </a:endParaRPr>
                    </a:p>
                  </a:txBody>
                  <a:tcPr marL="6350" marR="6350" marT="6350" marB="0" anchor="ctr"/>
                </a:tc>
              </a:tr>
            </a:tbl>
          </a:graphicData>
        </a:graphic>
      </p:graphicFrame>
    </p:spTree>
    <p:extLst>
      <p:ext uri="{BB962C8B-B14F-4D97-AF65-F5344CB8AC3E}">
        <p14:creationId xmlns:p14="http://schemas.microsoft.com/office/powerpoint/2010/main" val="1439041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7200"/>
            <a:ext cx="8686800" cy="838200"/>
          </a:xfrm>
        </p:spPr>
        <p:txBody>
          <a:bodyPr/>
          <a:lstStyle/>
          <a:p>
            <a:r>
              <a:rPr lang="en-US" dirty="0" smtClean="0">
                <a:effectLst/>
              </a:rPr>
              <a:t>Limitations and future work</a:t>
            </a:r>
            <a:endParaRPr lang="en-US" dirty="0">
              <a:effectLst/>
            </a:endParaRPr>
          </a:p>
        </p:txBody>
      </p:sp>
      <p:sp>
        <p:nvSpPr>
          <p:cNvPr id="3" name="Content Placeholder 2"/>
          <p:cNvSpPr>
            <a:spLocks noGrp="1"/>
          </p:cNvSpPr>
          <p:nvPr>
            <p:ph idx="1"/>
          </p:nvPr>
        </p:nvSpPr>
        <p:spPr>
          <a:xfrm>
            <a:off x="304800" y="1371600"/>
            <a:ext cx="8686800" cy="4525963"/>
          </a:xfrm>
        </p:spPr>
        <p:txBody>
          <a:bodyPr>
            <a:normAutofit fontScale="92500"/>
          </a:bodyPr>
          <a:lstStyle/>
          <a:p>
            <a:r>
              <a:rPr lang="en-US" dirty="0" smtClean="0"/>
              <a:t>Do we need ensemble classifiers for this dataset? </a:t>
            </a:r>
          </a:p>
          <a:p>
            <a:r>
              <a:rPr lang="en-US" dirty="0" smtClean="0"/>
              <a:t>Multi-class problem: Certain classes under-represented </a:t>
            </a:r>
          </a:p>
          <a:p>
            <a:pPr lvl="1"/>
            <a:r>
              <a:rPr lang="en-US" dirty="0" smtClean="0"/>
              <a:t>Apply sampling techniques for handling class </a:t>
            </a:r>
            <a:r>
              <a:rPr lang="en-US" dirty="0" smtClean="0"/>
              <a:t>imbalance such as SMOTE, ROSE, up-sampling, etc. </a:t>
            </a:r>
            <a:endParaRPr lang="en-US" dirty="0" smtClean="0"/>
          </a:p>
          <a:p>
            <a:r>
              <a:rPr lang="en-US" dirty="0" smtClean="0"/>
              <a:t>Non-linear </a:t>
            </a:r>
            <a:r>
              <a:rPr lang="en-US" dirty="0" err="1" smtClean="0"/>
              <a:t>separability</a:t>
            </a:r>
            <a:r>
              <a:rPr lang="en-US" dirty="0" smtClean="0"/>
              <a:t> in the data</a:t>
            </a:r>
          </a:p>
          <a:p>
            <a:pPr lvl="1"/>
            <a:r>
              <a:rPr lang="en-US" dirty="0" smtClean="0"/>
              <a:t>Build </a:t>
            </a:r>
            <a:r>
              <a:rPr lang="en-US" dirty="0"/>
              <a:t>non-linear models like SVM </a:t>
            </a:r>
          </a:p>
          <a:p>
            <a:pPr lvl="1"/>
            <a:r>
              <a:rPr lang="en-US" dirty="0"/>
              <a:t>Apply kernel transformations </a:t>
            </a:r>
            <a:endParaRPr lang="en-US" dirty="0" smtClean="0"/>
          </a:p>
          <a:p>
            <a:pPr marL="457200" lvl="1" indent="0">
              <a:buNone/>
            </a:pPr>
            <a:r>
              <a:rPr lang="en-US" dirty="0"/>
              <a:t> </a:t>
            </a:r>
            <a:r>
              <a:rPr lang="en-US" dirty="0" smtClean="0"/>
              <a:t>  </a:t>
            </a:r>
            <a:r>
              <a:rPr lang="en-US" dirty="0" smtClean="0"/>
              <a:t>before </a:t>
            </a:r>
            <a:r>
              <a:rPr lang="en-US" dirty="0"/>
              <a:t>building </a:t>
            </a:r>
            <a:r>
              <a:rPr lang="en-US" dirty="0" smtClean="0"/>
              <a:t>models</a:t>
            </a:r>
          </a:p>
          <a:p>
            <a:endParaRPr lang="en-US" dirty="0"/>
          </a:p>
          <a:p>
            <a:endParaRPr lang="en-US" dirty="0" smtClean="0"/>
          </a:p>
        </p:txBody>
      </p:sp>
      <p:pic>
        <p:nvPicPr>
          <p:cNvPr id="4" name="Picture 3"/>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48400" y="3962401"/>
            <a:ext cx="2885661" cy="2886868"/>
          </a:xfrm>
          <a:prstGeom prst="rect">
            <a:avLst/>
          </a:prstGeom>
          <a:noFill/>
          <a:ln>
            <a:noFill/>
          </a:ln>
        </p:spPr>
      </p:pic>
    </p:spTree>
    <p:extLst>
      <p:ext uri="{BB962C8B-B14F-4D97-AF65-F5344CB8AC3E}">
        <p14:creationId xmlns:p14="http://schemas.microsoft.com/office/powerpoint/2010/main" val="890764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Trek</Template>
  <TotalTime>912</TotalTime>
  <Words>1151</Words>
  <Application>Microsoft Office PowerPoint</Application>
  <PresentationFormat>On-screen Show (4:3)</PresentationFormat>
  <Paragraphs>164</Paragraphs>
  <Slides>8</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Calibri</vt:lpstr>
      <vt:lpstr>Franklin Gothic Book</vt:lpstr>
      <vt:lpstr>Franklin Gothic Medium</vt:lpstr>
      <vt:lpstr>Wingdings 2</vt:lpstr>
      <vt:lpstr>Trek</vt:lpstr>
      <vt:lpstr>COMPARISON OF ENSEMBLE MODELS FOR CLASSIFICATION OF CARDIOVASCULAR DISEASE</vt:lpstr>
      <vt:lpstr>Motivation &amp; problem statement</vt:lpstr>
      <vt:lpstr>Methodology: data</vt:lpstr>
      <vt:lpstr>Methodology: approach</vt:lpstr>
      <vt:lpstr>Model parameterS</vt:lpstr>
      <vt:lpstr>Results: Multi-class Problem</vt:lpstr>
      <vt:lpstr>Results: binary-class Problem</vt:lpstr>
      <vt:lpstr>Limitations and future work</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Eva Hare</dc:creator>
  <cp:lastModifiedBy>Thavaselvi Ramalingam</cp:lastModifiedBy>
  <cp:revision>117</cp:revision>
  <dcterms:created xsi:type="dcterms:W3CDTF">2016-03-11T22:07:08Z</dcterms:created>
  <dcterms:modified xsi:type="dcterms:W3CDTF">2016-03-16T21:35:54Z</dcterms:modified>
</cp:coreProperties>
</file>