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3"/>
  </p:handoutMasterIdLst>
  <p:sldIdLst>
    <p:sldId id="257" r:id="rId3"/>
    <p:sldId id="286" r:id="rId4"/>
    <p:sldId id="258" r:id="rId5"/>
    <p:sldId id="261" r:id="rId6"/>
    <p:sldId id="259" r:id="rId8"/>
    <p:sldId id="264" r:id="rId9"/>
    <p:sldId id="265" r:id="rId10"/>
    <p:sldId id="282" r:id="rId11"/>
    <p:sldId id="275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AA85E"/>
    <a:srgbClr val="1F8242"/>
    <a:srgbClr val="96D152"/>
    <a:srgbClr val="306E3D"/>
    <a:srgbClr val="6EA931"/>
    <a:srgbClr val="6CA62C"/>
    <a:srgbClr val="357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160"/>
        <p:guide pos="386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710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710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710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711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711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0A88D47-B840-4E72-AFC4-8028938995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矩形 6"/>
          <p:cNvSpPr>
            <a:spLocks noChangeArrowheads="1"/>
          </p:cNvSpPr>
          <p:nvPr/>
        </p:nvSpPr>
        <p:spPr bwMode="auto">
          <a:xfrm>
            <a:off x="0" y="0"/>
            <a:ext cx="1951038" cy="6858000"/>
          </a:xfrm>
          <a:prstGeom prst="rect">
            <a:avLst/>
          </a:prstGeom>
          <a:solidFill>
            <a:srgbClr val="0143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171" name="矩形 7"/>
          <p:cNvSpPr>
            <a:spLocks noChangeArrowheads="1"/>
          </p:cNvSpPr>
          <p:nvPr/>
        </p:nvSpPr>
        <p:spPr bwMode="auto">
          <a:xfrm>
            <a:off x="1951038" y="0"/>
            <a:ext cx="2300288" cy="6858000"/>
          </a:xfrm>
          <a:prstGeom prst="rect">
            <a:avLst/>
          </a:prstGeom>
          <a:solidFill>
            <a:srgbClr val="1F8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172" name="矩形 8"/>
          <p:cNvSpPr>
            <a:spLocks noChangeArrowheads="1"/>
          </p:cNvSpPr>
          <p:nvPr/>
        </p:nvSpPr>
        <p:spPr bwMode="auto">
          <a:xfrm>
            <a:off x="4251325" y="0"/>
            <a:ext cx="2441575" cy="6858000"/>
          </a:xfrm>
          <a:prstGeom prst="rect">
            <a:avLst/>
          </a:prstGeom>
          <a:solidFill>
            <a:srgbClr val="4AA8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173" name="矩形 9"/>
          <p:cNvSpPr>
            <a:spLocks noChangeArrowheads="1"/>
          </p:cNvSpPr>
          <p:nvPr/>
        </p:nvSpPr>
        <p:spPr bwMode="auto">
          <a:xfrm>
            <a:off x="6683375" y="0"/>
            <a:ext cx="2719388" cy="6858000"/>
          </a:xfrm>
          <a:prstGeom prst="rect">
            <a:avLst/>
          </a:prstGeom>
          <a:solidFill>
            <a:srgbClr val="6EA9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402763" y="0"/>
            <a:ext cx="2789238" cy="6858000"/>
          </a:xfrm>
          <a:prstGeom prst="rect">
            <a:avLst/>
          </a:prstGeom>
          <a:solidFill>
            <a:srgbClr val="96D1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32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矩形 9"/>
          <p:cNvSpPr/>
          <p:nvPr/>
        </p:nvSpPr>
        <p:spPr>
          <a:xfrm>
            <a:off x="4932045" y="1998980"/>
            <a:ext cx="5359400" cy="1866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ctr" defTabSz="684530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Dela Gothic One" pitchFamily="34" charset="-122"/>
                <a:cs typeface="+mn-lt"/>
                <a:sym typeface="+mn-ea"/>
              </a:rPr>
              <a:t>Vrinda Store: Interactive Ms Excel Dashboard</a:t>
            </a:r>
            <a:endParaRPr lang="en-US" sz="3200" b="1" dirty="0">
              <a:solidFill>
                <a:schemeClr val="bg1"/>
              </a:solidFill>
              <a:latin typeface="+mn-lt"/>
              <a:cs typeface="+mn-lt"/>
            </a:endParaRPr>
          </a:p>
          <a:p>
            <a:pPr algn="ctr" defTabSz="684530">
              <a:lnSpc>
                <a:spcPct val="150000"/>
              </a:lnSpc>
            </a:pPr>
            <a:endParaRPr lang="en-US" altLang="en-US" sz="3200" b="1" dirty="0">
              <a:solidFill>
                <a:schemeClr val="bg1"/>
              </a:solidFill>
              <a:latin typeface="+mn-lt"/>
              <a:ea typeface="Microsoft YaHei" panose="020B0503020204020204" pitchFamily="34" charset="-122"/>
              <a:cs typeface="+mn-lt"/>
              <a:sym typeface="Microsoft YaHei" panose="020B0503020204020204" pitchFamily="34" charset="-122"/>
            </a:endParaRPr>
          </a:p>
        </p:txBody>
      </p:sp>
      <p:sp>
        <p:nvSpPr>
          <p:cNvPr id="4098" name="矩形 30"/>
          <p:cNvSpPr/>
          <p:nvPr/>
        </p:nvSpPr>
        <p:spPr>
          <a:xfrm>
            <a:off x="8232775" y="3649663"/>
            <a:ext cx="2541588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ea typeface="方正静蕾简体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349750" y="3865880"/>
            <a:ext cx="7724140" cy="2446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dirty="0">
                <a:solidFill>
                  <a:schemeClr val="bg1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The project is a Ms Excel dashboard designed to create an annual sales report for 2022, give real-time progress and sales insights for the employees and owner of Vrinda Store. The interactive visual story goal to aid in increasing sales with rich data visualizations.</a:t>
            </a:r>
            <a:endParaRPr lang="en-US" sz="2400" dirty="0">
              <a:solidFill>
                <a:schemeClr val="bg1"/>
              </a:solidFill>
              <a:ea typeface="DM Sans" pitchFamily="34" charset="-122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60620" y="2447290"/>
            <a:ext cx="6623685" cy="792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ts val="547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Dela Gothic One" pitchFamily="34" charset="-122"/>
                <a:cs typeface="+mn-lt"/>
                <a:sym typeface="+mn-ea"/>
              </a:rPr>
              <a:t>Duration: Feb 2024 - Mar 2024</a:t>
            </a:r>
            <a:endParaRPr lang="en-US" sz="3200" b="1" dirty="0">
              <a:solidFill>
                <a:schemeClr val="bg1"/>
              </a:solidFill>
              <a:latin typeface="+mn-lt"/>
              <a:ea typeface="Dela Gothic One" pitchFamily="34" charset="-122"/>
              <a:cs typeface="+mn-l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263390" y="3429000"/>
            <a:ext cx="7781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>
                <a:solidFill>
                  <a:srgbClr val="FFE5E5"/>
                </a:solidFill>
                <a:latin typeface="+mn-lt"/>
                <a:ea typeface="DM Sans" pitchFamily="34" charset="-122"/>
                <a:cs typeface="+mn-lt"/>
                <a:sym typeface="+mn-ea"/>
              </a:rPr>
              <a:t>The project will cover the data analysis and visualization process from February 2024 to March 2024, ensuring that the annual sales report includes insights from the full year of 2022</a:t>
            </a:r>
            <a:r>
              <a:rPr lang="en-US" b="1" dirty="0">
                <a:solidFill>
                  <a:srgbClr val="FFE5E5"/>
                </a:solidFill>
                <a:latin typeface="+mn-lt"/>
                <a:ea typeface="DM Sans" pitchFamily="34" charset="-122"/>
                <a:cs typeface="+mn-lt"/>
                <a:sym typeface="+mn-ea"/>
              </a:rPr>
              <a:t>.</a:t>
            </a:r>
            <a:endParaRPr lang="en-US" b="1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17"/>
          <p:cNvSpPr txBox="1"/>
          <p:nvPr/>
        </p:nvSpPr>
        <p:spPr>
          <a:xfrm>
            <a:off x="828675" y="2530475"/>
            <a:ext cx="581342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8000" b="1" dirty="0">
                <a:solidFill>
                  <a:srgbClr val="6EA93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O</a:t>
            </a:r>
            <a:r>
              <a:rPr lang="en-US" altLang="zh-CN" sz="80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BJECTIVES</a:t>
            </a:r>
            <a:endParaRPr lang="zh-CN" altLang="en-US" sz="8000" b="1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6146" name="直接连接符 19"/>
          <p:cNvCxnSpPr/>
          <p:nvPr/>
        </p:nvCxnSpPr>
        <p:spPr>
          <a:xfrm>
            <a:off x="935038" y="3806825"/>
            <a:ext cx="4940300" cy="0"/>
          </a:xfrm>
          <a:prstGeom prst="line">
            <a:avLst/>
          </a:prstGeom>
          <a:ln w="19050" cap="flat" cmpd="sng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7" name="椭圆 23"/>
          <p:cNvSpPr/>
          <p:nvPr/>
        </p:nvSpPr>
        <p:spPr>
          <a:xfrm>
            <a:off x="6202363" y="465138"/>
            <a:ext cx="5756275" cy="5754687"/>
          </a:xfrm>
          <a:prstGeom prst="ellipse">
            <a:avLst/>
          </a:prstGeom>
          <a:solidFill>
            <a:schemeClr val="tx1">
              <a:alpha val="39999"/>
            </a:schemeClr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148" name="TextBox 42"/>
          <p:cNvSpPr txBox="1"/>
          <p:nvPr/>
        </p:nvSpPr>
        <p:spPr>
          <a:xfrm>
            <a:off x="6855460" y="1730375"/>
            <a:ext cx="4751070" cy="11093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/>
            <a:r>
              <a:rPr lang="en-US" altLang="zh-CN" sz="2800" b="1" dirty="0">
                <a:solidFill>
                  <a:srgbClr val="6EA931"/>
                </a:solidFill>
                <a:latin typeface="Calibri" panose="020F0502020204030204" pitchFamily="34" charset="0"/>
                <a:ea typeface="方正正大黑简体" pitchFamily="2" charset="-122"/>
              </a:rPr>
              <a:t>1</a:t>
            </a: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方正正大黑简体" pitchFamily="2" charset="-122"/>
              </a:rPr>
              <a:t>.</a:t>
            </a:r>
            <a:r>
              <a:rPr lang="en-US" sz="2800" b="1" dirty="0">
                <a:solidFill>
                  <a:schemeClr val="bg1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Create an annual sales report for 2022</a:t>
            </a:r>
            <a:endParaRPr lang="en-US" sz="2800" b="1" dirty="0"/>
          </a:p>
          <a:p>
            <a:pPr algn="l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ea typeface="方正正大黑简体" pitchFamily="2" charset="-122"/>
            </a:endParaRPr>
          </a:p>
        </p:txBody>
      </p:sp>
      <p:sp>
        <p:nvSpPr>
          <p:cNvPr id="6149" name="TextBox 42"/>
          <p:cNvSpPr txBox="1"/>
          <p:nvPr/>
        </p:nvSpPr>
        <p:spPr>
          <a:xfrm>
            <a:off x="6715760" y="2960370"/>
            <a:ext cx="5243195" cy="11537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ts val="2800"/>
              </a:lnSpc>
            </a:pPr>
            <a:r>
              <a:rPr lang="en-US" altLang="zh-CN" sz="2800" b="1" dirty="0">
                <a:solidFill>
                  <a:srgbClr val="6EA931"/>
                </a:solidFill>
                <a:latin typeface="Calibri" panose="020F0502020204030204" pitchFamily="34" charset="0"/>
                <a:ea typeface="方正正大黑简体" pitchFamily="2" charset="-122"/>
              </a:rPr>
              <a:t>2</a:t>
            </a: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方正正大黑简体" pitchFamily="2" charset="-122"/>
              </a:rPr>
              <a:t>.</a:t>
            </a:r>
            <a:r>
              <a:rPr lang="en-US" sz="2800" b="1" dirty="0">
                <a:solidFill>
                  <a:schemeClr val="bg1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Enable employees to understand customers' behavior</a:t>
            </a:r>
            <a:endParaRPr lang="en-US" sz="1750" dirty="0"/>
          </a:p>
          <a:p>
            <a:pPr algn="l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ea typeface="方正正大黑简体" pitchFamily="2" charset="-122"/>
            </a:endParaRPr>
          </a:p>
        </p:txBody>
      </p:sp>
      <p:sp>
        <p:nvSpPr>
          <p:cNvPr id="6150" name="TextBox 42"/>
          <p:cNvSpPr txBox="1"/>
          <p:nvPr/>
        </p:nvSpPr>
        <p:spPr>
          <a:xfrm>
            <a:off x="6653530" y="4114165"/>
            <a:ext cx="5305425" cy="138684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Autofit/>
          </a:bodyPr>
          <a:p>
            <a:r>
              <a:rPr lang="en-US" altLang="zh-CN" sz="2800" b="1" dirty="0">
                <a:solidFill>
                  <a:srgbClr val="6EA931"/>
                </a:solidFill>
                <a:latin typeface="Calibri" panose="020F0502020204030204" pitchFamily="34" charset="0"/>
                <a:ea typeface="方正正大黑简体" pitchFamily="2" charset="-122"/>
              </a:rPr>
              <a:t>3</a:t>
            </a: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方正正大黑简体" pitchFamily="2" charset="-122"/>
              </a:rPr>
              <a:t>.Faciltilate infomed strategies for </a:t>
            </a:r>
            <a:endParaRPr lang="en-US" altLang="zh-CN" sz="2800" b="1" dirty="0">
              <a:solidFill>
                <a:schemeClr val="bg1"/>
              </a:solidFill>
              <a:latin typeface="Calibri" panose="020F0502020204030204" pitchFamily="34" charset="0"/>
              <a:ea typeface="方正正大黑简体" pitchFamily="2" charset="-122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方正正大黑简体" pitchFamily="2" charset="-122"/>
              </a:rPr>
              <a:t>   driving sales growth</a:t>
            </a:r>
            <a:endParaRPr lang="en-US" altLang="zh-CN" sz="2800" b="1" dirty="0">
              <a:solidFill>
                <a:schemeClr val="bg1"/>
              </a:solidFill>
              <a:latin typeface="Calibri" panose="020F0502020204030204" pitchFamily="34" charset="0"/>
              <a:ea typeface="方正正大黑简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5"/>
          <p:cNvSpPr/>
          <p:nvPr/>
        </p:nvSpPr>
        <p:spPr>
          <a:xfrm>
            <a:off x="0" y="0"/>
            <a:ext cx="1951038" cy="6858000"/>
          </a:xfrm>
          <a:prstGeom prst="rect">
            <a:avLst/>
          </a:prstGeom>
          <a:solidFill>
            <a:srgbClr val="01431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70" name="矩形 6"/>
          <p:cNvSpPr/>
          <p:nvPr/>
        </p:nvSpPr>
        <p:spPr>
          <a:xfrm>
            <a:off x="800100" y="0"/>
            <a:ext cx="2301875" cy="6858000"/>
          </a:xfrm>
          <a:prstGeom prst="rect">
            <a:avLst/>
          </a:prstGeom>
          <a:solidFill>
            <a:srgbClr val="1F8242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71" name="矩形 7"/>
          <p:cNvSpPr/>
          <p:nvPr/>
        </p:nvSpPr>
        <p:spPr>
          <a:xfrm>
            <a:off x="1483043" y="0"/>
            <a:ext cx="2439987" cy="6858000"/>
          </a:xfrm>
          <a:prstGeom prst="rect">
            <a:avLst/>
          </a:prstGeom>
          <a:solidFill>
            <a:srgbClr val="4AA85E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72" name="矩形 8"/>
          <p:cNvSpPr/>
          <p:nvPr/>
        </p:nvSpPr>
        <p:spPr>
          <a:xfrm>
            <a:off x="2743200" y="0"/>
            <a:ext cx="2711450" cy="6858000"/>
          </a:xfrm>
          <a:prstGeom prst="rect">
            <a:avLst/>
          </a:prstGeom>
          <a:solidFill>
            <a:srgbClr val="6EA931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73" name="矩形 9"/>
          <p:cNvSpPr/>
          <p:nvPr/>
        </p:nvSpPr>
        <p:spPr>
          <a:xfrm>
            <a:off x="3922713" y="0"/>
            <a:ext cx="8269287" cy="6858000"/>
          </a:xfrm>
          <a:prstGeom prst="rect">
            <a:avLst/>
          </a:prstGeom>
          <a:solidFill>
            <a:srgbClr val="96D152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74" name="矩形 10"/>
          <p:cNvSpPr/>
          <p:nvPr/>
        </p:nvSpPr>
        <p:spPr>
          <a:xfrm>
            <a:off x="1951355" y="208280"/>
            <a:ext cx="5224145" cy="1496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ctr" defTabSz="684530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Question Adressed</a:t>
            </a:r>
            <a:endParaRPr lang="en-US" altLang="zh-CN" sz="4800" b="1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05380" y="1419860"/>
            <a:ext cx="8399145" cy="561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Comparison of sales and orders using a single chart</a:t>
            </a:r>
            <a:endParaRPr lang="en-US" sz="2000" b="1" dirty="0">
              <a:solidFill>
                <a:schemeClr val="bg1"/>
              </a:solidFill>
              <a:ea typeface="DM Sans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05380" y="1802765"/>
            <a:ext cx="651827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2"/>
            </a:pPr>
            <a:r>
              <a:rPr lang="en-US" sz="2000" b="1" dirty="0">
                <a:solidFill>
                  <a:schemeClr val="bg1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Identification of the month with the highest sales and orders</a:t>
            </a:r>
            <a:endParaRPr lang="en-US" sz="2000" b="1" dirty="0">
              <a:solidFill>
                <a:schemeClr val="bg1"/>
              </a:solidFill>
              <a:ea typeface="DM Sans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37765" y="2443480"/>
            <a:ext cx="618363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3"/>
            </a:pPr>
            <a:r>
              <a:rPr lang="en-US" sz="2000" b="1" dirty="0">
                <a:solidFill>
                  <a:schemeClr val="bg1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Demographic breakdown of purchases by gender</a:t>
            </a:r>
            <a:endParaRPr lang="en-US" sz="2000" b="1" dirty="0">
              <a:solidFill>
                <a:schemeClr val="bg1"/>
              </a:solidFill>
              <a:ea typeface="DM Sans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405380" y="2893695"/>
            <a:ext cx="591248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4"/>
            </a:pPr>
            <a:r>
              <a:rPr lang="en-US" sz="2000" b="1" dirty="0">
                <a:solidFill>
                  <a:schemeClr val="bg1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Listing of different order statuses in 2022</a:t>
            </a:r>
            <a:endParaRPr lang="en-US" sz="2000" b="1" dirty="0">
              <a:solidFill>
                <a:schemeClr val="bg1"/>
              </a:solidFill>
              <a:ea typeface="DM Sans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05380" y="3355975"/>
            <a:ext cx="599249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5"/>
            </a:pPr>
            <a:r>
              <a:rPr lang="en-US" sz="2000" b="1" dirty="0">
                <a:solidFill>
                  <a:schemeClr val="bg1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Identification of the top 5 states contributing to sales</a:t>
            </a:r>
            <a:endParaRPr lang="en-US" sz="2000" b="1" dirty="0">
              <a:solidFill>
                <a:schemeClr val="bg1"/>
              </a:solidFill>
              <a:ea typeface="DM Sans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405380" y="4050030"/>
            <a:ext cx="5864860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6"/>
            </a:pPr>
            <a:r>
              <a:rPr lang="en-US" sz="2000" b="1" dirty="0">
                <a:solidFill>
                  <a:schemeClr val="bg1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Analysis of the relationship between age, gender, and sales</a:t>
            </a:r>
            <a:endParaRPr lang="en-US" sz="2000" b="1" dirty="0">
              <a:solidFill>
                <a:schemeClr val="bg1"/>
              </a:solidFill>
              <a:ea typeface="DM Sans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437765" y="4627245"/>
            <a:ext cx="634301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7"/>
            </a:pPr>
            <a:r>
              <a:rPr lang="en-US" sz="2000" b="1" dirty="0">
                <a:solidFill>
                  <a:schemeClr val="bg1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Determination of the channel contributing to maximum sales</a:t>
            </a:r>
            <a:endParaRPr lang="en-US" sz="2000" b="1" dirty="0">
              <a:solidFill>
                <a:schemeClr val="bg1"/>
              </a:solidFill>
              <a:ea typeface="DM Sans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437765" y="5229225"/>
            <a:ext cx="506793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8"/>
            </a:pPr>
            <a:r>
              <a:rPr lang="en-US" sz="2000" b="1" dirty="0">
                <a:solidFill>
                  <a:schemeClr val="bg1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Identification of the highest selling category</a:t>
            </a:r>
            <a:endParaRPr lang="en-US" sz="2000" b="1" dirty="0">
              <a:solidFill>
                <a:schemeClr val="bg1"/>
              </a:solidFill>
              <a:ea typeface="DM Sans" pitchFamily="34" charset="-122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8"/>
          <p:cNvSpPr/>
          <p:nvPr/>
        </p:nvSpPr>
        <p:spPr>
          <a:xfrm>
            <a:off x="3251200" y="2027238"/>
            <a:ext cx="5689600" cy="3911600"/>
          </a:xfrm>
          <a:prstGeom prst="rect">
            <a:avLst/>
          </a:prstGeom>
          <a:noFill/>
          <a:ln w="28575" cap="flat" cmpd="sng">
            <a:solidFill>
              <a:srgbClr val="6EA93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8211" name="矩形 26"/>
          <p:cNvSpPr/>
          <p:nvPr/>
        </p:nvSpPr>
        <p:spPr>
          <a:xfrm>
            <a:off x="4038600" y="231775"/>
            <a:ext cx="4187825" cy="31978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 algn="ctr" defTabSz="684530">
              <a:lnSpc>
                <a:spcPct val="150000"/>
              </a:lnSpc>
            </a:pPr>
            <a:r>
              <a:rPr lang="en-US" altLang="zh-CN" sz="4800" b="1" dirty="0">
                <a:solidFill>
                  <a:srgbClr val="262626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Sample Insights</a:t>
            </a:r>
            <a:endParaRPr lang="en-US" altLang="zh-CN" sz="4800" b="1" dirty="0">
              <a:solidFill>
                <a:srgbClr val="262626"/>
              </a:solidFill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08070" y="2312670"/>
            <a:ext cx="68681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en-US" sz="2400" dirty="0">
                <a:solidFill>
                  <a:srgbClr val="FFE5E5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Women are more likely to buy compared to men (~65%)</a:t>
            </a:r>
            <a:endParaRPr lang="en-US" sz="2400" dirty="0">
              <a:solidFill>
                <a:srgbClr val="FFE5E5"/>
              </a:solidFill>
              <a:ea typeface="DM Sans" pitchFamily="34" charset="-122"/>
              <a:cs typeface="Calibri" panose="020F0502020204030204" pitchFamily="3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FFE5E5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 Top 3 contributing states: Maharashtra, Karnataka, Uttar Pradesh (~35%)</a:t>
            </a:r>
            <a:endParaRPr lang="en-US" sz="2400" dirty="0">
              <a:solidFill>
                <a:srgbClr val="FFE5E5"/>
              </a:solidFill>
              <a:ea typeface="DM Sans" pitchFamily="34" charset="-122"/>
              <a:cs typeface="Calibri" panose="020F0502020204030204" pitchFamily="3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FFE5E5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Adult age group (30-40 Years) is the highest contributor (~50%)</a:t>
            </a:r>
            <a:endParaRPr lang="en-US" sz="2400" dirty="0"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FFE5E5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 Max contributing channels: Amazon, Flipkart, Myntra (~80%)</a:t>
            </a:r>
            <a:endParaRPr lang="en-US" sz="2400" dirty="0">
              <a:cs typeface="Calibri" panose="020F0502020204030204" pitchFamily="34" charset="0"/>
            </a:endParaRPr>
          </a:p>
          <a:p>
            <a:pPr/>
            <a:endParaRPr lang="en-US" sz="240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5"/>
          <p:cNvSpPr/>
          <p:nvPr/>
        </p:nvSpPr>
        <p:spPr>
          <a:xfrm>
            <a:off x="0" y="0"/>
            <a:ext cx="1951038" cy="6858000"/>
          </a:xfrm>
          <a:prstGeom prst="rect">
            <a:avLst/>
          </a:prstGeom>
          <a:solidFill>
            <a:srgbClr val="01431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2290" name="矩形 6"/>
          <p:cNvSpPr/>
          <p:nvPr/>
        </p:nvSpPr>
        <p:spPr>
          <a:xfrm>
            <a:off x="800100" y="0"/>
            <a:ext cx="2301875" cy="6858000"/>
          </a:xfrm>
          <a:prstGeom prst="rect">
            <a:avLst/>
          </a:prstGeom>
          <a:solidFill>
            <a:srgbClr val="1F8242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2291" name="矩形 7"/>
          <p:cNvSpPr/>
          <p:nvPr/>
        </p:nvSpPr>
        <p:spPr>
          <a:xfrm>
            <a:off x="1658938" y="0"/>
            <a:ext cx="2439987" cy="6858000"/>
          </a:xfrm>
          <a:prstGeom prst="rect">
            <a:avLst/>
          </a:prstGeom>
          <a:solidFill>
            <a:srgbClr val="4AA85E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2292" name="矩形 9"/>
          <p:cNvSpPr/>
          <p:nvPr/>
        </p:nvSpPr>
        <p:spPr>
          <a:xfrm>
            <a:off x="3922713" y="0"/>
            <a:ext cx="8269287" cy="6858000"/>
          </a:xfrm>
          <a:prstGeom prst="rect">
            <a:avLst/>
          </a:prstGeom>
          <a:solidFill>
            <a:srgbClr val="96D152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2293" name="矩形 8"/>
          <p:cNvSpPr/>
          <p:nvPr/>
        </p:nvSpPr>
        <p:spPr>
          <a:xfrm>
            <a:off x="2647315" y="0"/>
            <a:ext cx="8575675" cy="6858000"/>
          </a:xfrm>
          <a:prstGeom prst="rect">
            <a:avLst/>
          </a:prstGeom>
          <a:solidFill>
            <a:srgbClr val="6EA931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2294" name="矩形 10"/>
          <p:cNvSpPr/>
          <p:nvPr/>
        </p:nvSpPr>
        <p:spPr>
          <a:xfrm>
            <a:off x="3492183" y="1737995"/>
            <a:ext cx="4187825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defTabSz="684530">
              <a:lnSpc>
                <a:spcPct val="150000"/>
              </a:lnSpc>
            </a:pPr>
            <a:r>
              <a:rPr lang="en-US" altLang="zh-CN" sz="4000" b="1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Final Conclusion</a:t>
            </a:r>
            <a:endParaRPr lang="zh-CN" altLang="en-US" sz="4000" b="1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18890" y="2950210"/>
            <a:ext cx="7404100" cy="2198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dirty="0">
                <a:solidFill>
                  <a:schemeClr val="bg1"/>
                </a:solidFill>
                <a:ea typeface="DM Sans" pitchFamily="34" charset="-122"/>
                <a:cs typeface="Calibri" panose="020F0502020204030204" pitchFamily="34" charset="0"/>
                <a:sym typeface="+mn-ea"/>
              </a:rPr>
              <a:t>Target women customers aged 30-49 residing in Maharashtra, Karnataka, and Uttar Pradesh by utilizing ads, offers, and coupons available on Amazon, Flipkart, and Myntra. This strategy aims to improve sales at Vrinda Store.</a:t>
            </a:r>
            <a:endParaRPr lang="en-US" sz="2000" dirty="0">
              <a:solidFill>
                <a:schemeClr val="bg1"/>
              </a:solidFill>
              <a:ea typeface="DM Sans" pitchFamily="34" charset="-122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矩形 41"/>
          <p:cNvSpPr/>
          <p:nvPr/>
        </p:nvSpPr>
        <p:spPr>
          <a:xfrm>
            <a:off x="3890328" y="612458"/>
            <a:ext cx="4187825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defTabSz="684530">
              <a:lnSpc>
                <a:spcPct val="150000"/>
              </a:lnSpc>
            </a:pPr>
            <a:r>
              <a:rPr lang="en-US" altLang="zh-CN" sz="4000" b="1" dirty="0">
                <a:solidFill>
                  <a:srgbClr val="262626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Task performed</a:t>
            </a:r>
            <a:endParaRPr lang="en-US" altLang="zh-CN" sz="4000" b="1" dirty="0">
              <a:solidFill>
                <a:srgbClr val="262626"/>
              </a:solidFill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314" name="圆角矩形 2"/>
          <p:cNvSpPr/>
          <p:nvPr/>
        </p:nvSpPr>
        <p:spPr>
          <a:xfrm>
            <a:off x="2852738" y="2459038"/>
            <a:ext cx="3173412" cy="1722437"/>
          </a:xfrm>
          <a:prstGeom prst="roundRect">
            <a:avLst>
              <a:gd name="adj" fmla="val 8935"/>
            </a:avLst>
          </a:prstGeom>
          <a:solidFill>
            <a:srgbClr val="1F8242"/>
          </a:solidFill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Data Cleaning</a:t>
            </a:r>
            <a:endParaRPr lang="en-US" altLang="zh-CN" sz="2800" b="1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3315" name="圆角矩形 37"/>
          <p:cNvSpPr/>
          <p:nvPr/>
        </p:nvSpPr>
        <p:spPr>
          <a:xfrm>
            <a:off x="6238875" y="2459038"/>
            <a:ext cx="3173413" cy="1722437"/>
          </a:xfrm>
          <a:prstGeom prst="roundRect">
            <a:avLst>
              <a:gd name="adj" fmla="val 8935"/>
            </a:avLst>
          </a:prstGeom>
          <a:solidFill>
            <a:srgbClr val="4AA85E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3316" name="圆角矩形 38"/>
          <p:cNvSpPr/>
          <p:nvPr/>
        </p:nvSpPr>
        <p:spPr>
          <a:xfrm>
            <a:off x="2852738" y="4359275"/>
            <a:ext cx="3173412" cy="1722438"/>
          </a:xfrm>
          <a:prstGeom prst="roundRect">
            <a:avLst>
              <a:gd name="adj" fmla="val 8935"/>
            </a:avLst>
          </a:prstGeom>
          <a:solidFill>
            <a:srgbClr val="6CA62C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3317" name="圆角矩形 39"/>
          <p:cNvSpPr/>
          <p:nvPr/>
        </p:nvSpPr>
        <p:spPr>
          <a:xfrm>
            <a:off x="6238875" y="4359275"/>
            <a:ext cx="3173413" cy="1722438"/>
          </a:xfrm>
          <a:prstGeom prst="roundRect">
            <a:avLst>
              <a:gd name="adj" fmla="val 8935"/>
            </a:avLst>
          </a:prstGeom>
          <a:solidFill>
            <a:srgbClr val="96D152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3318" name="椭圆 3"/>
          <p:cNvSpPr/>
          <p:nvPr/>
        </p:nvSpPr>
        <p:spPr>
          <a:xfrm>
            <a:off x="5395913" y="3487738"/>
            <a:ext cx="1436687" cy="1436687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fMn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3324" name="矩形 52"/>
          <p:cNvSpPr/>
          <p:nvPr/>
        </p:nvSpPr>
        <p:spPr>
          <a:xfrm>
            <a:off x="6651625" y="3125470"/>
            <a:ext cx="282130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>
              <a:lnSpc>
                <a:spcPts val="1500"/>
              </a:lnSpc>
            </a:pPr>
            <a:r>
              <a:rPr lang="en-US" altLang="zh-CN" sz="2800" b="1" dirty="0">
                <a:solidFill>
                  <a:schemeClr val="bg1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Data Processing</a:t>
            </a:r>
            <a:endParaRPr lang="zh-CN" altLang="en-US" sz="2000" b="1" dirty="0">
              <a:solidFill>
                <a:schemeClr val="bg1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3328" name="矩形 52"/>
          <p:cNvSpPr/>
          <p:nvPr/>
        </p:nvSpPr>
        <p:spPr>
          <a:xfrm>
            <a:off x="3406775" y="5013325"/>
            <a:ext cx="2327275" cy="733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>
              <a:lnSpc>
                <a:spcPts val="1500"/>
              </a:lnSpc>
            </a:pPr>
            <a:r>
              <a:rPr lang="en-US" altLang="zh-CN" sz="2800" b="1" dirty="0">
                <a:solidFill>
                  <a:schemeClr val="bg1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Data Analyze</a:t>
            </a:r>
            <a:endParaRPr lang="en-US" altLang="zh-CN" sz="2800" b="1" dirty="0">
              <a:solidFill>
                <a:schemeClr val="bg1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3332" name="矩形 52"/>
          <p:cNvSpPr/>
          <p:nvPr/>
        </p:nvSpPr>
        <p:spPr>
          <a:xfrm>
            <a:off x="6591300" y="5013325"/>
            <a:ext cx="2821305" cy="2832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ts val="1500"/>
              </a:lnSpc>
            </a:pPr>
            <a:r>
              <a:rPr lang="en-US" altLang="zh-CN" sz="2800" b="1" dirty="0">
                <a:solidFill>
                  <a:schemeClr val="bg1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Data Visulization</a:t>
            </a:r>
            <a:endParaRPr lang="en-US" altLang="zh-CN" sz="2800" b="1" dirty="0">
              <a:solidFill>
                <a:schemeClr val="bg1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492750" y="3896995"/>
            <a:ext cx="1555115" cy="820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/>
              <a:t>MS EXCEL</a:t>
            </a:r>
            <a:endParaRPr 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椭圆 38"/>
          <p:cNvSpPr/>
          <p:nvPr/>
        </p:nvSpPr>
        <p:spPr>
          <a:xfrm>
            <a:off x="4727575" y="3749675"/>
            <a:ext cx="1677988" cy="1677988"/>
          </a:xfrm>
          <a:prstGeom prst="ellipse">
            <a:avLst/>
          </a:prstGeom>
          <a:solidFill>
            <a:srgbClr val="96D152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9458" name="矩形 41"/>
          <p:cNvSpPr/>
          <p:nvPr/>
        </p:nvSpPr>
        <p:spPr>
          <a:xfrm>
            <a:off x="4146550" y="160338"/>
            <a:ext cx="4186238" cy="1616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defTabSz="684530">
              <a:lnSpc>
                <a:spcPct val="150000"/>
              </a:lnSpc>
            </a:pPr>
            <a:r>
              <a:rPr lang="en-US" altLang="zh-CN" sz="6600" b="1" dirty="0">
                <a:solidFill>
                  <a:srgbClr val="262626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PART.03</a:t>
            </a:r>
            <a:endParaRPr lang="zh-CN" altLang="en-US" sz="6600" b="1" dirty="0">
              <a:solidFill>
                <a:srgbClr val="262626"/>
              </a:solidFill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459" name="组合 27"/>
          <p:cNvGrpSpPr/>
          <p:nvPr/>
        </p:nvGrpSpPr>
        <p:grpSpPr>
          <a:xfrm>
            <a:off x="7966075" y="2817813"/>
            <a:ext cx="2820988" cy="1133475"/>
            <a:chOff x="0" y="0"/>
            <a:chExt cx="2820988" cy="1133475"/>
          </a:xfrm>
        </p:grpSpPr>
        <p:sp>
          <p:nvSpPr>
            <p:cNvPr id="19460" name="矩形 52"/>
            <p:cNvSpPr/>
            <p:nvPr/>
          </p:nvSpPr>
          <p:spPr>
            <a:xfrm>
              <a:off x="0" y="271462"/>
              <a:ext cx="2820988" cy="8620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ts val="1500"/>
                </a:lnSpc>
              </a:pPr>
              <a:r>
                <a:rPr lang="en-US" altLang="zh-CN" sz="110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This is an example text . Go ahead and replace it. Add your text here. This is an example text . Go ahead and replace it. Add your text here.</a:t>
              </a:r>
              <a:endParaRPr lang="zh-CN" altLang="en-US" sz="11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61" name="文本框 83"/>
            <p:cNvSpPr txBox="1"/>
            <p:nvPr/>
          </p:nvSpPr>
          <p:spPr>
            <a:xfrm>
              <a:off x="60325" y="0"/>
              <a:ext cx="949325" cy="3000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defTabSz="685800"/>
              <a:r>
                <a:rPr lang="en-US" altLang="zh-CN" sz="1300" b="1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TEXT HERE</a:t>
              </a:r>
              <a:endParaRPr lang="zh-CN" altLang="en-US" sz="13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19462" name="直接连接符 30"/>
            <p:cNvCxnSpPr/>
            <p:nvPr/>
          </p:nvCxnSpPr>
          <p:spPr>
            <a:xfrm>
              <a:off x="90488" y="28575"/>
              <a:ext cx="0" cy="2270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463" name="组合 31"/>
          <p:cNvGrpSpPr/>
          <p:nvPr/>
        </p:nvGrpSpPr>
        <p:grpSpPr>
          <a:xfrm>
            <a:off x="7966075" y="4294188"/>
            <a:ext cx="2820988" cy="1133475"/>
            <a:chOff x="0" y="0"/>
            <a:chExt cx="2820988" cy="1133475"/>
          </a:xfrm>
        </p:grpSpPr>
        <p:sp>
          <p:nvSpPr>
            <p:cNvPr id="19464" name="矩形 52"/>
            <p:cNvSpPr/>
            <p:nvPr/>
          </p:nvSpPr>
          <p:spPr>
            <a:xfrm>
              <a:off x="0" y="271462"/>
              <a:ext cx="2820988" cy="8620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ts val="1500"/>
                </a:lnSpc>
              </a:pPr>
              <a:r>
                <a:rPr lang="en-US" altLang="zh-CN" sz="110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This is an example text . Go ahead and replace it. Add your text here. This is an example text . Go ahead and replace it. Add your text here.</a:t>
              </a:r>
              <a:endParaRPr lang="zh-CN" altLang="en-US" sz="11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65" name="文本框 83"/>
            <p:cNvSpPr txBox="1"/>
            <p:nvPr/>
          </p:nvSpPr>
          <p:spPr>
            <a:xfrm>
              <a:off x="60325" y="0"/>
              <a:ext cx="949325" cy="3000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defTabSz="685800"/>
              <a:r>
                <a:rPr lang="en-US" altLang="zh-CN" sz="1300" b="1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TEXT HERE</a:t>
              </a:r>
              <a:endParaRPr lang="zh-CN" altLang="en-US" sz="13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19466" name="直接连接符 34"/>
            <p:cNvCxnSpPr/>
            <p:nvPr/>
          </p:nvCxnSpPr>
          <p:spPr>
            <a:xfrm>
              <a:off x="90488" y="28575"/>
              <a:ext cx="0" cy="2270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467" name="椭圆 4"/>
          <p:cNvSpPr/>
          <p:nvPr/>
        </p:nvSpPr>
        <p:spPr>
          <a:xfrm>
            <a:off x="4727575" y="2590800"/>
            <a:ext cx="1677988" cy="1676400"/>
          </a:xfrm>
          <a:prstGeom prst="ellipse">
            <a:avLst/>
          </a:prstGeom>
          <a:solidFill>
            <a:srgbClr val="1F8242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9468" name="椭圆 36"/>
          <p:cNvSpPr/>
          <p:nvPr/>
        </p:nvSpPr>
        <p:spPr>
          <a:xfrm>
            <a:off x="5927725" y="3749675"/>
            <a:ext cx="1677988" cy="1677988"/>
          </a:xfrm>
          <a:prstGeom prst="ellipse">
            <a:avLst/>
          </a:prstGeom>
          <a:solidFill>
            <a:srgbClr val="6EA931"/>
          </a:solidFill>
          <a:ln w="9525">
            <a:noFill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pSp>
        <p:nvGrpSpPr>
          <p:cNvPr id="19469" name="组合 40"/>
          <p:cNvGrpSpPr/>
          <p:nvPr/>
        </p:nvGrpSpPr>
        <p:grpSpPr>
          <a:xfrm>
            <a:off x="1538288" y="2759075"/>
            <a:ext cx="2820987" cy="1133475"/>
            <a:chOff x="0" y="0"/>
            <a:chExt cx="2820988" cy="1133475"/>
          </a:xfrm>
        </p:grpSpPr>
        <p:sp>
          <p:nvSpPr>
            <p:cNvPr id="19470" name="矩形 52"/>
            <p:cNvSpPr/>
            <p:nvPr/>
          </p:nvSpPr>
          <p:spPr>
            <a:xfrm>
              <a:off x="0" y="271462"/>
              <a:ext cx="2820988" cy="8620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ts val="1500"/>
                </a:lnSpc>
              </a:pPr>
              <a:r>
                <a:rPr lang="en-US" altLang="zh-CN" sz="110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This is an example text . Go ahead and replace it. Add your text here. This is an example text . Go ahead and replace it. Add your text here.</a:t>
              </a:r>
              <a:endParaRPr lang="zh-CN" altLang="en-US" sz="11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71" name="文本框 83"/>
            <p:cNvSpPr txBox="1"/>
            <p:nvPr/>
          </p:nvSpPr>
          <p:spPr>
            <a:xfrm>
              <a:off x="60325" y="0"/>
              <a:ext cx="949325" cy="3000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defTabSz="685800"/>
              <a:r>
                <a:rPr lang="en-US" altLang="zh-CN" sz="1300" b="1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TEXT HERE</a:t>
              </a:r>
              <a:endParaRPr lang="zh-CN" altLang="en-US" sz="13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19472" name="直接连接符 44"/>
            <p:cNvCxnSpPr/>
            <p:nvPr/>
          </p:nvCxnSpPr>
          <p:spPr>
            <a:xfrm>
              <a:off x="90488" y="28575"/>
              <a:ext cx="0" cy="2270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473" name="组合 45"/>
          <p:cNvGrpSpPr/>
          <p:nvPr/>
        </p:nvGrpSpPr>
        <p:grpSpPr>
          <a:xfrm>
            <a:off x="1538288" y="4237038"/>
            <a:ext cx="2820987" cy="1133475"/>
            <a:chOff x="0" y="0"/>
            <a:chExt cx="2820988" cy="1133475"/>
          </a:xfrm>
        </p:grpSpPr>
        <p:sp>
          <p:nvSpPr>
            <p:cNvPr id="19474" name="矩形 52"/>
            <p:cNvSpPr/>
            <p:nvPr/>
          </p:nvSpPr>
          <p:spPr>
            <a:xfrm>
              <a:off x="0" y="271462"/>
              <a:ext cx="2820988" cy="8620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ts val="1500"/>
                </a:lnSpc>
              </a:pPr>
              <a:r>
                <a:rPr lang="en-US" altLang="zh-CN" sz="110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This is an example text . Go ahead and replace it. Add your text here. This is an example text . Go ahead and replace it. Add your text here.</a:t>
              </a:r>
              <a:endParaRPr lang="zh-CN" altLang="en-US" sz="11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75" name="文本框 83"/>
            <p:cNvSpPr txBox="1"/>
            <p:nvPr/>
          </p:nvSpPr>
          <p:spPr>
            <a:xfrm>
              <a:off x="60325" y="0"/>
              <a:ext cx="949325" cy="3000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defTabSz="685800"/>
              <a:r>
                <a:rPr lang="en-US" altLang="zh-CN" sz="1300" b="1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TEXT HERE</a:t>
              </a:r>
              <a:endParaRPr lang="zh-CN" altLang="en-US" sz="13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19476" name="直接连接符 48"/>
            <p:cNvCxnSpPr/>
            <p:nvPr/>
          </p:nvCxnSpPr>
          <p:spPr>
            <a:xfrm>
              <a:off x="90488" y="28575"/>
              <a:ext cx="0" cy="2270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477" name="文本框 1"/>
          <p:cNvSpPr txBox="1"/>
          <p:nvPr/>
        </p:nvSpPr>
        <p:spPr>
          <a:xfrm>
            <a:off x="5334000" y="3073400"/>
            <a:ext cx="465138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600" b="1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</a:t>
            </a:r>
            <a:endParaRPr lang="zh-CN" altLang="en-US" sz="3600" b="1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pSp>
        <p:nvGrpSpPr>
          <p:cNvPr id="19478" name="组合 2"/>
          <p:cNvGrpSpPr/>
          <p:nvPr/>
        </p:nvGrpSpPr>
        <p:grpSpPr>
          <a:xfrm>
            <a:off x="5927725" y="2590800"/>
            <a:ext cx="1677988" cy="1676400"/>
            <a:chOff x="0" y="0"/>
            <a:chExt cx="1677880" cy="1677880"/>
          </a:xfrm>
        </p:grpSpPr>
        <p:sp>
          <p:nvSpPr>
            <p:cNvPr id="19479" name="椭圆 35"/>
            <p:cNvSpPr/>
            <p:nvPr/>
          </p:nvSpPr>
          <p:spPr>
            <a:xfrm>
              <a:off x="0" y="0"/>
              <a:ext cx="1677880" cy="1677880"/>
            </a:xfrm>
            <a:prstGeom prst="ellipse">
              <a:avLst/>
            </a:prstGeom>
            <a:solidFill>
              <a:srgbClr val="4AA85E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zh-CN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480" name="文本框 25"/>
            <p:cNvSpPr txBox="1"/>
            <p:nvPr/>
          </p:nvSpPr>
          <p:spPr>
            <a:xfrm>
              <a:off x="611291" y="469597"/>
              <a:ext cx="44275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600" b="1" dirty="0">
                  <a:solidFill>
                    <a:srgbClr val="FFFFF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B</a:t>
              </a:r>
              <a:endParaRPr lang="zh-CN" altLang="en-US" sz="3600" b="1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9481" name="文本框 37"/>
          <p:cNvSpPr txBox="1"/>
          <p:nvPr/>
        </p:nvSpPr>
        <p:spPr>
          <a:xfrm>
            <a:off x="5351463" y="4265613"/>
            <a:ext cx="42862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600" b="1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</a:t>
            </a:r>
            <a:endParaRPr lang="zh-CN" altLang="en-US" sz="3600" b="1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9482" name="文本框 49"/>
          <p:cNvSpPr txBox="1"/>
          <p:nvPr/>
        </p:nvSpPr>
        <p:spPr>
          <a:xfrm>
            <a:off x="6527800" y="4322763"/>
            <a:ext cx="47625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600" b="1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D</a:t>
            </a:r>
            <a:endParaRPr lang="zh-CN" altLang="en-US" sz="3600" b="1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矩形 9"/>
          <p:cNvSpPr/>
          <p:nvPr/>
        </p:nvSpPr>
        <p:spPr>
          <a:xfrm>
            <a:off x="7408863" y="2587625"/>
            <a:ext cx="4187825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defTabSz="684530">
              <a:lnSpc>
                <a:spcPct val="150000"/>
              </a:lnSpc>
            </a:pPr>
            <a:r>
              <a:rPr lang="en-US" altLang="zh-CN" sz="5400" b="1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THANK YOU</a:t>
            </a:r>
            <a:endParaRPr lang="zh-CN" altLang="en-US" sz="5400" b="1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650" name="矩形 30"/>
          <p:cNvSpPr/>
          <p:nvPr/>
        </p:nvSpPr>
        <p:spPr>
          <a:xfrm>
            <a:off x="8232775" y="3649663"/>
            <a:ext cx="2541588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方正静蕾简体" pitchFamily="2" charset="-122"/>
                <a:sym typeface="Microsoft YaHei" panose="020B0503020204020204" pitchFamily="34" charset="-122"/>
              </a:rPr>
              <a:t>Syed Attiya Hassan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方正静蕾简体" pitchFamily="2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2338</Words>
  <Application>WPS Presentation</Application>
  <PresentationFormat>宽屏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Calibri Light</vt:lpstr>
      <vt:lpstr>Microsoft YaHei</vt:lpstr>
      <vt:lpstr>方正静蕾简体</vt:lpstr>
      <vt:lpstr>方正正大黑简体</vt:lpstr>
      <vt:lpstr>黑体</vt:lpstr>
      <vt:lpstr>Impact</vt:lpstr>
      <vt:lpstr>Arial Unicode MS</vt:lpstr>
      <vt:lpstr>Dela Gothic One</vt:lpstr>
      <vt:lpstr>Segoe Print</vt:lpstr>
      <vt:lpstr>Dela Gothic One</vt:lpstr>
      <vt:lpstr>Dela Gothic One</vt:lpstr>
      <vt:lpstr>MingLiU-ExtB</vt:lpstr>
      <vt:lpstr>Times New Roman</vt:lpstr>
      <vt:lpstr>DM Sans</vt:lpstr>
      <vt:lpstr>DM Sans</vt:lpstr>
      <vt:lpstr>DM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google1596629582</cp:lastModifiedBy>
  <cp:revision>42</cp:revision>
  <dcterms:created xsi:type="dcterms:W3CDTF">2014-12-05T07:27:38Z</dcterms:created>
  <dcterms:modified xsi:type="dcterms:W3CDTF">2024-10-02T11:37:27Z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name">
    <vt:lpwstr>SnDx2QKPCb77818.ppt</vt:lpwstr>
  </property>
  <property fmtid="{D5CDD505-2E9C-101B-9397-08002B2CF9AE}" pid="4" name="fileid">
    <vt:lpwstr>521362</vt:lpwstr>
  </property>
  <property fmtid="{D5CDD505-2E9C-101B-9397-08002B2CF9AE}" pid="5" name="ICV">
    <vt:lpwstr>8D4510FD69D24BD098634D8902118E5E_12</vt:lpwstr>
  </property>
</Properties>
</file>