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9" autoAdjust="0"/>
    <p:restoredTop sz="94660"/>
  </p:normalViewPr>
  <p:slideViewPr>
    <p:cSldViewPr snapToGrid="0">
      <p:cViewPr varScale="1">
        <p:scale>
          <a:sx n="57" d="100"/>
          <a:sy n="57" d="100"/>
        </p:scale>
        <p:origin x="96" y="9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9D45B9-AAE3-0EB5-17AB-1393FAA924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D27E5BC-D863-DFB0-D9EA-C738DA114D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D8DBD2-A8E6-86C1-3100-5F898CD54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C53FB-0420-49F2-BCE9-C48261AABB47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C2EA29-0C49-9F78-1753-49326F9DC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08C398-821B-1569-C1DE-3752FCE60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934D5-8229-41DB-BB5B-B3B1116B07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9560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F4923B-DC12-A641-D120-3F360A239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A585679-CC2F-964C-D0F1-89D20BEFC2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D802B0-D180-19B1-FE4A-D2CBB75A7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C53FB-0420-49F2-BCE9-C48261AABB47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D7844B-9BF9-6F67-1EB8-93AE12171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A698E0-158A-0043-2BED-533E3767E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934D5-8229-41DB-BB5B-B3B1116B07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5634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CA5BE99-DCB9-3F93-A5F1-637D96B450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2A457D9-A3B7-53DC-20B3-CC87130AD2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C1A35F-3EE5-70A5-8C16-258A3EFA6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C53FB-0420-49F2-BCE9-C48261AABB47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E7D173-41F8-5525-80BF-E9489025B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B3EB17-CEAD-2EDB-EA4F-3BDB4BE5B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934D5-8229-41DB-BB5B-B3B1116B07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177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CA6477-D99F-B643-B226-D52633121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74E8EB-AE29-A3A9-B9E7-19345F7492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0C9818-4878-C0B8-12C1-5B0A9B140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C53FB-0420-49F2-BCE9-C48261AABB47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EAD215-71CC-103A-D692-6CD22582C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1361EB-CD82-3877-D56C-74457D2D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934D5-8229-41DB-BB5B-B3B1116B07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1309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7CCDC1-88C5-25D7-18C8-A6595E556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06499B8-EFF6-0CB7-B1BC-A31157D8EE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427051-2054-7636-401C-BA98CA828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C53FB-0420-49F2-BCE9-C48261AABB47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7AEC4A-95EB-299E-D7AD-6209F5EAB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C31A29-09D3-2A79-4403-47D008F30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934D5-8229-41DB-BB5B-B3B1116B07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4960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F366E4-B4AB-9072-DF39-E07AC07D2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34D71A-90B2-357F-840C-2BB253AAF6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B6332D5-F78F-3066-D115-D6AF55A119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0DA5FB7-D582-5287-15E5-7F895D9C7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C53FB-0420-49F2-BCE9-C48261AABB47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2B4D94-2208-9104-B5B3-13FCB6697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61EC63E-DBBC-6FC3-50A9-A6BC3FDDF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934D5-8229-41DB-BB5B-B3B1116B07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3681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7001EB-0C4D-1120-907E-5C056C50F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EA594BC-284A-555E-5D7E-8E3B2A9A09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B37F75A-B72F-D2C9-B045-D09BC4A5AA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A665648-3072-554B-A75D-6CFE67EBA0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3EC6857-6CFC-4F06-3835-BAF09C9394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E666A93-DEC1-F27F-CA01-34C493631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C53FB-0420-49F2-BCE9-C48261AABB47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DD5798F-D7A8-0B33-5452-FF9CF8460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08682B9-ADAB-6414-518C-D19B639FE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934D5-8229-41DB-BB5B-B3B1116B07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9840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7D35FD-EB3E-F201-D219-F71F210D9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036AB4F-A160-1DA1-3F9C-B7AA61F00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C53FB-0420-49F2-BCE9-C48261AABB47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25F5917-E117-58AC-6419-2EDF9174A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9224E2-AB56-C09E-2E9A-4D31E7F20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934D5-8229-41DB-BB5B-B3B1116B07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2759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706A56C-8415-1046-8B97-9DF417721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C53FB-0420-49F2-BCE9-C48261AABB47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863523D-AC87-1608-183D-200900900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6E5E11E-9065-EAB0-B4C2-49C42733A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934D5-8229-41DB-BB5B-B3B1116B07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26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DDF13B-06F9-AAD8-59D5-65788E937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31DC2D-2D8C-E664-945D-60A6F462CC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D329878-1D5B-8348-1196-5FC97EDC9F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C288CAF-A670-E2B3-101B-E1A3F44ED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C53FB-0420-49F2-BCE9-C48261AABB47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5081844-48DA-9DDC-FB4A-F289ECAD6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C71CEF-F5D2-66DD-E42F-EE3B12C26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934D5-8229-41DB-BB5B-B3B1116B07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55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832329-99AE-EF69-7D71-6DA3D86EA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5E2AA25-DCEC-D926-FD26-210219DECE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E8E7DDB-3ACA-5E97-097B-31B4DC1679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265EC90-2248-0620-1F0B-10503332C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C53FB-0420-49F2-BCE9-C48261AABB47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77C14CE-DFFF-681C-A099-6C0489AAD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2B388F7-240F-EC1C-8E1C-CD6F225C3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934D5-8229-41DB-BB5B-B3B1116B07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727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FCB25F3-C593-E278-40AB-D91A069D5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2C90B78-7E7F-6F69-A0C6-319252FCAE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A03AB7-0950-F98A-C5D2-807FEC9F59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DC53FB-0420-49F2-BCE9-C48261AABB47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EF958E-80DB-C5F2-7214-3B431DD11C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870B75-E339-34F4-8B8F-001434D59F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934D5-8229-41DB-BB5B-B3B1116B07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2869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A9107D-E33A-8745-E702-65080767B6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타이타닉 구분 별 </a:t>
            </a:r>
            <a:br>
              <a:rPr lang="en-US" altLang="ko-KR" dirty="0"/>
            </a:br>
            <a:r>
              <a:rPr lang="ko-KR" altLang="en-US" dirty="0" err="1"/>
              <a:t>생존률</a:t>
            </a:r>
            <a:r>
              <a:rPr lang="ko-KR" altLang="en-US" dirty="0"/>
              <a:t> 구하기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F01243F-3317-FF1D-E25F-ECAC97981C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45505"/>
            <a:ext cx="9144000" cy="1655762"/>
          </a:xfrm>
        </p:spPr>
        <p:txBody>
          <a:bodyPr/>
          <a:lstStyle/>
          <a:p>
            <a:r>
              <a:rPr lang="ko-KR" altLang="en-US" dirty="0"/>
              <a:t>작성자</a:t>
            </a:r>
            <a:r>
              <a:rPr lang="en-US" altLang="ko-KR" dirty="0"/>
              <a:t>: </a:t>
            </a:r>
            <a:r>
              <a:rPr lang="ko-KR" altLang="en-US" dirty="0"/>
              <a:t>이상엽</a:t>
            </a:r>
            <a:endParaRPr lang="en-US" altLang="ko-KR" dirty="0"/>
          </a:p>
          <a:p>
            <a:r>
              <a:rPr lang="ko-KR" altLang="en-US" dirty="0"/>
              <a:t>작성일자</a:t>
            </a:r>
            <a:r>
              <a:rPr lang="en-US" altLang="ko-KR" dirty="0"/>
              <a:t>: 2022.08.09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467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FA933B-37FB-479C-722B-2D99898EC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/>
              <a:t>1.</a:t>
            </a:r>
            <a:r>
              <a:rPr lang="ko-KR" altLang="en-US" sz="4000" dirty="0"/>
              <a:t>객실 번호 별 </a:t>
            </a:r>
            <a:r>
              <a:rPr lang="ko-KR" altLang="en-US" sz="4000" dirty="0" err="1"/>
              <a:t>생존률</a:t>
            </a:r>
            <a:endParaRPr lang="ko-KR" altLang="en-US" sz="4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0DD04C-A2EC-7C51-FDD1-A81F8888B8EA}"/>
              </a:ext>
            </a:extLst>
          </p:cNvPr>
          <p:cNvSpPr txBox="1"/>
          <p:nvPr/>
        </p:nvSpPr>
        <p:spPr>
          <a:xfrm>
            <a:off x="6828647" y="1924729"/>
            <a:ext cx="5143219" cy="4436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총 인원</a:t>
            </a:r>
            <a:r>
              <a:rPr lang="en-US" altLang="ko-KR" dirty="0"/>
              <a:t>: 891</a:t>
            </a:r>
            <a:r>
              <a:rPr lang="ko-KR" altLang="en-US" dirty="0"/>
              <a:t>명</a:t>
            </a:r>
            <a:endParaRPr lang="en-US" altLang="ko-K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가장 높은 </a:t>
            </a:r>
            <a:r>
              <a:rPr lang="ko-KR" altLang="en-US" dirty="0" err="1"/>
              <a:t>생존률의</a:t>
            </a:r>
            <a:r>
              <a:rPr lang="ko-KR" altLang="en-US" dirty="0"/>
              <a:t> 객실 번호</a:t>
            </a:r>
            <a:r>
              <a:rPr lang="en-US" altLang="ko-KR" dirty="0"/>
              <a:t>: D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가장 낮은 </a:t>
            </a:r>
            <a:r>
              <a:rPr lang="ko-KR" altLang="en-US" dirty="0" err="1"/>
              <a:t>생존률의</a:t>
            </a:r>
            <a:r>
              <a:rPr lang="ko-KR" altLang="en-US" dirty="0"/>
              <a:t> 객실 번호</a:t>
            </a:r>
            <a:r>
              <a:rPr lang="en-US" altLang="ko-KR" dirty="0"/>
              <a:t>: NONE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가장 많은 인원수의 객실 번호</a:t>
            </a:r>
            <a:r>
              <a:rPr lang="en-US" altLang="ko-KR" dirty="0"/>
              <a:t>: NONE(687</a:t>
            </a:r>
            <a:r>
              <a:rPr lang="ko-KR" altLang="en-US" dirty="0"/>
              <a:t>명</a:t>
            </a:r>
            <a:r>
              <a:rPr lang="en-US" altLang="ko-KR" dirty="0"/>
              <a:t>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가장 적은 인원수의 객실 번호</a:t>
            </a:r>
            <a:r>
              <a:rPr lang="en-US" altLang="ko-KR" dirty="0"/>
              <a:t>: G(4</a:t>
            </a:r>
            <a:r>
              <a:rPr lang="ko-KR" altLang="en-US" dirty="0"/>
              <a:t>명</a:t>
            </a:r>
            <a:r>
              <a:rPr lang="en-US" altLang="ko-KR" dirty="0"/>
              <a:t>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b="1" dirty="0"/>
              <a:t>A</a:t>
            </a:r>
            <a:r>
              <a:rPr lang="ko-KR" altLang="en-US" b="1" dirty="0"/>
              <a:t>객실과 객실이 없는 사람들을 제외한 </a:t>
            </a:r>
            <a:br>
              <a:rPr lang="en-US" altLang="ko-KR" b="1" dirty="0"/>
            </a:br>
            <a:r>
              <a:rPr lang="ko-KR" altLang="en-US" b="1" dirty="0"/>
              <a:t>나머지 객실의 </a:t>
            </a:r>
            <a:r>
              <a:rPr lang="ko-KR" altLang="en-US" b="1" dirty="0" err="1"/>
              <a:t>생존률은</a:t>
            </a:r>
            <a:r>
              <a:rPr lang="ko-KR" altLang="en-US" b="1" dirty="0"/>
              <a:t> </a:t>
            </a:r>
            <a:r>
              <a:rPr lang="en-US" altLang="ko-KR" b="1" dirty="0"/>
              <a:t>50%</a:t>
            </a:r>
            <a:r>
              <a:rPr lang="ko-KR" altLang="en-US" b="1" dirty="0"/>
              <a:t>를 넘는 것을 확인할 수 있다</a:t>
            </a:r>
            <a:r>
              <a:rPr lang="en-US" altLang="ko-KR" b="1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F00303B-B9C1-5A4E-153E-A9A7AC18A6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5495925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916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AFB601-1FA4-C017-5B21-B96BC7258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/>
              <a:t>2. </a:t>
            </a:r>
            <a:r>
              <a:rPr lang="ko-KR" altLang="en-US" sz="4000" dirty="0"/>
              <a:t>연령 별 </a:t>
            </a:r>
            <a:r>
              <a:rPr lang="ko-KR" altLang="en-US" sz="4000" dirty="0" err="1"/>
              <a:t>생존률</a:t>
            </a:r>
            <a:endParaRPr lang="ko-KR" altLang="en-US" sz="4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C4E03BC-FC44-253C-2EEA-F7388D2B74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14521"/>
            <a:ext cx="5648325" cy="42862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E25240B-3E20-1B5B-DDB7-C9D0653E89AE}"/>
              </a:ext>
            </a:extLst>
          </p:cNvPr>
          <p:cNvSpPr txBox="1"/>
          <p:nvPr/>
        </p:nvSpPr>
        <p:spPr>
          <a:xfrm>
            <a:off x="6766557" y="1839739"/>
            <a:ext cx="5289975" cy="4436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총 인원</a:t>
            </a:r>
            <a:r>
              <a:rPr lang="en-US" altLang="ko-KR" dirty="0"/>
              <a:t>: 708</a:t>
            </a:r>
            <a:r>
              <a:rPr lang="ko-KR" altLang="en-US" dirty="0"/>
              <a:t>명 </a:t>
            </a:r>
            <a:endParaRPr lang="en-US" altLang="ko-KR" dirty="0"/>
          </a:p>
          <a:p>
            <a:pPr>
              <a:lnSpc>
                <a:spcPct val="200000"/>
              </a:lnSpc>
            </a:pPr>
            <a:r>
              <a:rPr lang="en-US" altLang="ko-KR" dirty="0"/>
              <a:t>    (</a:t>
            </a:r>
            <a:r>
              <a:rPr lang="ko-KR" altLang="en-US" dirty="0"/>
              <a:t>나이 정보 없는 사람 </a:t>
            </a:r>
            <a:r>
              <a:rPr lang="en-US" altLang="ko-KR" dirty="0"/>
              <a:t>183</a:t>
            </a:r>
            <a:r>
              <a:rPr lang="ko-KR" altLang="en-US" dirty="0"/>
              <a:t>명을 뺀 인원 수 </a:t>
            </a:r>
            <a:r>
              <a:rPr lang="en-US" altLang="ko-KR" dirty="0"/>
              <a:t>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가장 높은 </a:t>
            </a:r>
            <a:r>
              <a:rPr lang="ko-KR" altLang="en-US" dirty="0" err="1"/>
              <a:t>생존률의</a:t>
            </a:r>
            <a:r>
              <a:rPr lang="ko-KR" altLang="en-US" dirty="0"/>
              <a:t> </a:t>
            </a:r>
            <a:r>
              <a:rPr lang="ko-KR" altLang="en-US" dirty="0" err="1"/>
              <a:t>나이대</a:t>
            </a:r>
            <a:r>
              <a:rPr lang="en-US" altLang="ko-KR" dirty="0"/>
              <a:t>: 0-10</a:t>
            </a:r>
            <a:r>
              <a:rPr lang="ko-KR" altLang="en-US" dirty="0"/>
              <a:t>세</a:t>
            </a:r>
            <a:endParaRPr lang="en-US" altLang="ko-K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가장 낮은 </a:t>
            </a:r>
            <a:r>
              <a:rPr lang="ko-KR" altLang="en-US" dirty="0" err="1"/>
              <a:t>생존률의</a:t>
            </a:r>
            <a:r>
              <a:rPr lang="ko-KR" altLang="en-US" dirty="0"/>
              <a:t> </a:t>
            </a:r>
            <a:r>
              <a:rPr lang="ko-KR" altLang="en-US" dirty="0" err="1"/>
              <a:t>나이대</a:t>
            </a:r>
            <a:r>
              <a:rPr lang="en-US" altLang="ko-KR" dirty="0"/>
              <a:t>: 61-70</a:t>
            </a:r>
            <a:r>
              <a:rPr lang="ko-KR" altLang="en-US" dirty="0"/>
              <a:t>세</a:t>
            </a:r>
            <a:endParaRPr lang="en-US" altLang="ko-K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가장 많은 인원수의 </a:t>
            </a:r>
            <a:r>
              <a:rPr lang="ko-KR" altLang="en-US" dirty="0" err="1"/>
              <a:t>나이대</a:t>
            </a:r>
            <a:r>
              <a:rPr lang="en-US" altLang="ko-KR" dirty="0"/>
              <a:t>: 21-30</a:t>
            </a:r>
            <a:r>
              <a:rPr lang="ko-KR" altLang="en-US" dirty="0"/>
              <a:t>세</a:t>
            </a:r>
            <a:r>
              <a:rPr lang="en-US" altLang="ko-KR" dirty="0"/>
              <a:t>(229</a:t>
            </a:r>
            <a:r>
              <a:rPr lang="ko-KR" altLang="en-US" dirty="0"/>
              <a:t>명</a:t>
            </a:r>
            <a:r>
              <a:rPr lang="en-US" altLang="ko-KR" dirty="0"/>
              <a:t>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가장 적은 인원수의 </a:t>
            </a:r>
            <a:r>
              <a:rPr lang="ko-KR" altLang="en-US" dirty="0" err="1"/>
              <a:t>나이대</a:t>
            </a:r>
            <a:r>
              <a:rPr lang="en-US" altLang="ko-KR" dirty="0"/>
              <a:t>: 61-70</a:t>
            </a:r>
            <a:r>
              <a:rPr lang="ko-KR" altLang="en-US" dirty="0"/>
              <a:t>세</a:t>
            </a:r>
            <a:r>
              <a:rPr lang="en-US" altLang="ko-KR" dirty="0"/>
              <a:t>(8</a:t>
            </a:r>
            <a:r>
              <a:rPr lang="ko-KR" altLang="en-US" dirty="0"/>
              <a:t>명</a:t>
            </a:r>
            <a:r>
              <a:rPr lang="en-US" altLang="ko-KR" dirty="0"/>
              <a:t>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b="1" dirty="0"/>
              <a:t>0-10</a:t>
            </a:r>
            <a:r>
              <a:rPr lang="ko-KR" altLang="en-US" b="1" dirty="0"/>
              <a:t>세의 </a:t>
            </a:r>
            <a:r>
              <a:rPr lang="ko-KR" altLang="en-US" b="1" dirty="0" err="1"/>
              <a:t>생존률이</a:t>
            </a:r>
            <a:r>
              <a:rPr lang="ko-KR" altLang="en-US" b="1" dirty="0"/>
              <a:t> 가장 높고 </a:t>
            </a:r>
            <a:r>
              <a:rPr lang="en-US" altLang="ko-KR" b="1" dirty="0"/>
              <a:t>11-60</a:t>
            </a:r>
            <a:r>
              <a:rPr lang="ko-KR" altLang="en-US" b="1" dirty="0"/>
              <a:t>세 까지의 </a:t>
            </a:r>
            <a:r>
              <a:rPr lang="ko-KR" altLang="en-US" b="1" dirty="0" err="1"/>
              <a:t>생존률은</a:t>
            </a:r>
            <a:r>
              <a:rPr lang="ko-KR" altLang="en-US" b="1" dirty="0"/>
              <a:t> 비슷하다는 점을 알 수 있다</a:t>
            </a:r>
            <a:r>
              <a:rPr lang="en-US" altLang="ko-KR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18528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E0D61D-48EB-DFA0-30BA-16818B05D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/>
              <a:t>3. </a:t>
            </a:r>
            <a:r>
              <a:rPr lang="ko-KR" altLang="en-US" sz="4000" dirty="0"/>
              <a:t>승선한</a:t>
            </a:r>
            <a:r>
              <a:rPr lang="en-US" altLang="ko-KR" sz="4000" dirty="0"/>
              <a:t> </a:t>
            </a:r>
            <a:r>
              <a:rPr lang="ko-KR" altLang="en-US" sz="4000" dirty="0"/>
              <a:t>항 별 </a:t>
            </a:r>
            <a:r>
              <a:rPr lang="ko-KR" altLang="en-US" sz="4000" dirty="0" err="1"/>
              <a:t>생존률</a:t>
            </a:r>
            <a:endParaRPr lang="ko-KR" altLang="en-US" sz="4000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124314B2-FFF4-DE7F-C211-EE5CB4E69B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95488"/>
            <a:ext cx="5467350" cy="4257675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7C6F38B-3BDD-9F27-2F4B-CAAFBFC2C851}"/>
              </a:ext>
            </a:extLst>
          </p:cNvPr>
          <p:cNvSpPr txBox="1"/>
          <p:nvPr/>
        </p:nvSpPr>
        <p:spPr>
          <a:xfrm>
            <a:off x="6811715" y="2184277"/>
            <a:ext cx="4828032" cy="3328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총 인원</a:t>
            </a:r>
            <a:r>
              <a:rPr lang="en-US" altLang="ko-KR" dirty="0"/>
              <a:t>: 891</a:t>
            </a:r>
            <a:r>
              <a:rPr lang="ko-KR" altLang="en-US" dirty="0"/>
              <a:t>명</a:t>
            </a:r>
            <a:endParaRPr lang="en-US" altLang="ko-K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가장 높은 </a:t>
            </a:r>
            <a:r>
              <a:rPr lang="ko-KR" altLang="en-US" dirty="0" err="1"/>
              <a:t>생존률의</a:t>
            </a:r>
            <a:r>
              <a:rPr lang="ko-KR" altLang="en-US" dirty="0"/>
              <a:t> 승선한 항</a:t>
            </a:r>
            <a:r>
              <a:rPr lang="en-US" altLang="ko-KR" dirty="0"/>
              <a:t>: C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가장 낮은 </a:t>
            </a:r>
            <a:r>
              <a:rPr lang="ko-KR" altLang="en-US" dirty="0" err="1"/>
              <a:t>생존률의</a:t>
            </a:r>
            <a:r>
              <a:rPr lang="ko-KR" altLang="en-US" dirty="0"/>
              <a:t> 승선한 항</a:t>
            </a:r>
            <a:r>
              <a:rPr lang="en-US" altLang="ko-KR" dirty="0"/>
              <a:t>: 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가장 많은 인원수의 승선한 항</a:t>
            </a:r>
            <a:r>
              <a:rPr lang="en-US" altLang="ko-KR" dirty="0"/>
              <a:t>: S(644</a:t>
            </a:r>
            <a:r>
              <a:rPr lang="ko-KR" altLang="en-US" dirty="0"/>
              <a:t>명</a:t>
            </a:r>
            <a:r>
              <a:rPr lang="en-US" altLang="ko-KR" dirty="0"/>
              <a:t>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가장 적은 인원수의 승선한 항</a:t>
            </a:r>
            <a:r>
              <a:rPr lang="en-US" altLang="ko-KR" dirty="0"/>
              <a:t>: Q(79</a:t>
            </a:r>
            <a:r>
              <a:rPr lang="ko-KR" altLang="en-US" dirty="0"/>
              <a:t>명</a:t>
            </a:r>
            <a:r>
              <a:rPr lang="en-US" altLang="ko-KR" dirty="0"/>
              <a:t>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b="1" dirty="0"/>
              <a:t>C</a:t>
            </a:r>
            <a:r>
              <a:rPr lang="ko-KR" altLang="en-US" b="1" dirty="0"/>
              <a:t>→</a:t>
            </a:r>
            <a:r>
              <a:rPr lang="en-US" altLang="ko-KR" b="1" dirty="0"/>
              <a:t>S</a:t>
            </a:r>
            <a:r>
              <a:rPr lang="ko-KR" altLang="en-US" b="1" dirty="0"/>
              <a:t>로 갈 수록 </a:t>
            </a:r>
            <a:r>
              <a:rPr lang="ko-KR" altLang="en-US" b="1" dirty="0" err="1"/>
              <a:t>생존률이</a:t>
            </a:r>
            <a:r>
              <a:rPr lang="ko-KR" altLang="en-US" b="1" dirty="0"/>
              <a:t> 낮아진다</a:t>
            </a:r>
            <a:r>
              <a:rPr lang="en-US" altLang="ko-KR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01439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8FA268-8C6F-C3FB-1B25-98CE1ABE8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/>
              <a:t>4.</a:t>
            </a:r>
            <a:r>
              <a:rPr lang="ko-KR" altLang="en-US" sz="4000" dirty="0"/>
              <a:t> 동반인</a:t>
            </a:r>
            <a:r>
              <a:rPr lang="en-US" altLang="ko-KR" sz="4000" dirty="0"/>
              <a:t>(</a:t>
            </a:r>
            <a:r>
              <a:rPr lang="ko-KR" altLang="en-US" sz="4000" dirty="0"/>
              <a:t>부모</a:t>
            </a:r>
            <a:r>
              <a:rPr lang="en-US" altLang="ko-KR" sz="4000" dirty="0"/>
              <a:t>,</a:t>
            </a:r>
            <a:r>
              <a:rPr lang="ko-KR" altLang="en-US" sz="4000" dirty="0"/>
              <a:t>자식</a:t>
            </a:r>
            <a:r>
              <a:rPr lang="en-US" altLang="ko-KR" sz="4000" dirty="0"/>
              <a:t>)</a:t>
            </a:r>
            <a:r>
              <a:rPr lang="ko-KR" altLang="en-US" sz="4000" dirty="0"/>
              <a:t> 인원수 별 </a:t>
            </a:r>
            <a:r>
              <a:rPr lang="ko-KR" altLang="en-US" sz="4000" dirty="0" err="1"/>
              <a:t>생존률</a:t>
            </a:r>
            <a:endParaRPr lang="ko-KR" altLang="en-US" sz="4000" dirty="0"/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FBCC81B4-2013-B660-AE85-7AA153FB60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23483"/>
            <a:ext cx="5410200" cy="4286250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3B6BF87-5824-C0D5-01F4-6CA8B726AFAD}"/>
              </a:ext>
            </a:extLst>
          </p:cNvPr>
          <p:cNvSpPr txBox="1"/>
          <p:nvPr/>
        </p:nvSpPr>
        <p:spPr>
          <a:xfrm>
            <a:off x="6811715" y="2184277"/>
            <a:ext cx="5007752" cy="38821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총 인원</a:t>
            </a:r>
            <a:r>
              <a:rPr lang="en-US" altLang="ko-KR" dirty="0"/>
              <a:t>: 891</a:t>
            </a:r>
            <a:r>
              <a:rPr lang="ko-KR" altLang="en-US" dirty="0"/>
              <a:t>명</a:t>
            </a:r>
            <a:endParaRPr lang="en-US" altLang="ko-K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가장 높은 </a:t>
            </a:r>
            <a:r>
              <a:rPr lang="ko-KR" altLang="en-US" dirty="0" err="1"/>
              <a:t>생존률의</a:t>
            </a:r>
            <a:r>
              <a:rPr lang="ko-KR" altLang="en-US" dirty="0"/>
              <a:t> 동반인 수</a:t>
            </a:r>
            <a:r>
              <a:rPr lang="en-US" altLang="ko-KR" dirty="0"/>
              <a:t>: 3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가장 낮은 </a:t>
            </a:r>
            <a:r>
              <a:rPr lang="ko-KR" altLang="en-US" dirty="0" err="1"/>
              <a:t>생존률의</a:t>
            </a:r>
            <a:r>
              <a:rPr lang="ko-KR" altLang="en-US" dirty="0"/>
              <a:t> 동반인 수</a:t>
            </a:r>
            <a:r>
              <a:rPr lang="en-US" altLang="ko-KR" dirty="0"/>
              <a:t>: 4,6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가장 많은 인원수의 동반인 수</a:t>
            </a:r>
            <a:r>
              <a:rPr lang="en-US" altLang="ko-KR" dirty="0"/>
              <a:t>: 0(678</a:t>
            </a:r>
            <a:r>
              <a:rPr lang="ko-KR" altLang="en-US" dirty="0"/>
              <a:t>명</a:t>
            </a:r>
            <a:r>
              <a:rPr lang="en-US" altLang="ko-KR" dirty="0"/>
              <a:t>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가장 적은 인원수의 동반인 수</a:t>
            </a:r>
            <a:r>
              <a:rPr lang="en-US" altLang="ko-KR" dirty="0"/>
              <a:t> 6(1</a:t>
            </a:r>
            <a:r>
              <a:rPr lang="ko-KR" altLang="en-US" dirty="0"/>
              <a:t>명</a:t>
            </a:r>
            <a:r>
              <a:rPr lang="en-US" altLang="ko-KR" dirty="0"/>
              <a:t>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b="1" dirty="0" err="1"/>
              <a:t>생존률이</a:t>
            </a:r>
            <a:r>
              <a:rPr lang="ko-KR" altLang="en-US" b="1" dirty="0"/>
              <a:t> </a:t>
            </a:r>
            <a:r>
              <a:rPr lang="en-US" altLang="ko-KR" b="1" dirty="0"/>
              <a:t>50%</a:t>
            </a:r>
            <a:r>
              <a:rPr lang="ko-KR" altLang="en-US" b="1" dirty="0"/>
              <a:t>가 넘는 동반인의 수는 </a:t>
            </a:r>
            <a:r>
              <a:rPr lang="en-US" altLang="ko-KR" b="1" dirty="0"/>
              <a:t>1~3</a:t>
            </a:r>
            <a:r>
              <a:rPr lang="ko-KR" altLang="en-US" b="1" dirty="0"/>
              <a:t>명임을 알 수 있다</a:t>
            </a:r>
            <a:r>
              <a:rPr lang="en-US" altLang="ko-KR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125507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79995A-647F-4D17-AF59-B1E624608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201401" cy="1325563"/>
          </a:xfrm>
        </p:spPr>
        <p:txBody>
          <a:bodyPr>
            <a:normAutofit/>
          </a:bodyPr>
          <a:lstStyle/>
          <a:p>
            <a:r>
              <a:rPr lang="en-US" altLang="ko-KR" sz="4000" dirty="0"/>
              <a:t>5.</a:t>
            </a:r>
            <a:r>
              <a:rPr lang="ko-KR" altLang="en-US" sz="4000" dirty="0"/>
              <a:t> 동반인</a:t>
            </a:r>
            <a:r>
              <a:rPr lang="en-US" altLang="ko-KR" sz="4000" dirty="0"/>
              <a:t>(</a:t>
            </a:r>
            <a:r>
              <a:rPr lang="ko-KR" altLang="en-US" sz="4000" dirty="0"/>
              <a:t>형제</a:t>
            </a:r>
            <a:r>
              <a:rPr lang="en-US" altLang="ko-KR" sz="4000" dirty="0"/>
              <a:t>&amp;</a:t>
            </a:r>
            <a:r>
              <a:rPr lang="ko-KR" altLang="en-US" sz="4000" dirty="0"/>
              <a:t>자매</a:t>
            </a:r>
            <a:r>
              <a:rPr lang="en-US" altLang="ko-KR" sz="4000" dirty="0"/>
              <a:t>, </a:t>
            </a:r>
            <a:r>
              <a:rPr lang="ko-KR" altLang="en-US" sz="4000" dirty="0"/>
              <a:t>배우자</a:t>
            </a:r>
            <a:r>
              <a:rPr lang="en-US" altLang="ko-KR" sz="4000" dirty="0"/>
              <a:t>)</a:t>
            </a:r>
            <a:r>
              <a:rPr lang="ko-KR" altLang="en-US" sz="4000" dirty="0"/>
              <a:t> 인원수 별 </a:t>
            </a:r>
            <a:r>
              <a:rPr lang="ko-KR" altLang="en-US" sz="4000" dirty="0" err="1"/>
              <a:t>생존률</a:t>
            </a:r>
            <a:endParaRPr lang="ko-KR" altLang="en-US" sz="4000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A94CDD93-82D1-99CC-5D34-4F21A863A3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5524307" cy="4351338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5F9550A-093C-0A5B-7DCE-36D10BC06D51}"/>
              </a:ext>
            </a:extLst>
          </p:cNvPr>
          <p:cNvSpPr txBox="1"/>
          <p:nvPr/>
        </p:nvSpPr>
        <p:spPr>
          <a:xfrm>
            <a:off x="6811714" y="2184277"/>
            <a:ext cx="5380285" cy="3328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총 인원</a:t>
            </a:r>
            <a:r>
              <a:rPr lang="en-US" altLang="ko-KR" dirty="0"/>
              <a:t>: 891</a:t>
            </a:r>
            <a:r>
              <a:rPr lang="ko-KR" altLang="en-US" dirty="0"/>
              <a:t>명</a:t>
            </a:r>
            <a:endParaRPr lang="en-US" altLang="ko-K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가장 높은 </a:t>
            </a:r>
            <a:r>
              <a:rPr lang="ko-KR" altLang="en-US" dirty="0" err="1"/>
              <a:t>생존률의</a:t>
            </a:r>
            <a:r>
              <a:rPr lang="ko-KR" altLang="en-US" dirty="0"/>
              <a:t> 동반인 수</a:t>
            </a:r>
            <a:r>
              <a:rPr lang="en-US" altLang="ko-KR" dirty="0"/>
              <a:t>: 1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가장 낮은 </a:t>
            </a:r>
            <a:r>
              <a:rPr lang="ko-KR" altLang="en-US" dirty="0" err="1"/>
              <a:t>생존률의</a:t>
            </a:r>
            <a:r>
              <a:rPr lang="ko-KR" altLang="en-US" dirty="0"/>
              <a:t> 동반인 수</a:t>
            </a:r>
            <a:r>
              <a:rPr lang="en-US" altLang="ko-KR" dirty="0"/>
              <a:t>: 5,8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가장 많은 인원수의 동반인 수</a:t>
            </a:r>
            <a:r>
              <a:rPr lang="en-US" altLang="ko-KR" dirty="0"/>
              <a:t>: 0(608</a:t>
            </a:r>
            <a:r>
              <a:rPr lang="ko-KR" altLang="en-US" dirty="0"/>
              <a:t>명</a:t>
            </a:r>
            <a:r>
              <a:rPr lang="en-US" altLang="ko-KR" dirty="0"/>
              <a:t>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가장 적은 인원수의 동반인 수</a:t>
            </a:r>
            <a:r>
              <a:rPr lang="en-US" altLang="ko-KR" dirty="0"/>
              <a:t> 6,7(0</a:t>
            </a:r>
            <a:r>
              <a:rPr lang="ko-KR" altLang="en-US" dirty="0"/>
              <a:t>명</a:t>
            </a:r>
            <a:r>
              <a:rPr lang="en-US" altLang="ko-KR" dirty="0"/>
              <a:t>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b="1" dirty="0"/>
              <a:t>동반인의 수가 </a:t>
            </a:r>
            <a:r>
              <a:rPr lang="en-US" altLang="ko-KR" b="1" dirty="0"/>
              <a:t>5</a:t>
            </a:r>
            <a:r>
              <a:rPr lang="ko-KR" altLang="en-US" b="1" dirty="0"/>
              <a:t>명 이상일 때 </a:t>
            </a:r>
            <a:r>
              <a:rPr lang="ko-KR" altLang="en-US" b="1" dirty="0" err="1"/>
              <a:t>생존률은</a:t>
            </a:r>
            <a:r>
              <a:rPr lang="ko-KR" altLang="en-US" b="1" dirty="0"/>
              <a:t> </a:t>
            </a:r>
            <a:r>
              <a:rPr lang="en-US" altLang="ko-KR" b="1" dirty="0"/>
              <a:t>0%</a:t>
            </a:r>
            <a:r>
              <a:rPr lang="ko-KR" altLang="en-US" b="1" dirty="0"/>
              <a:t>이다</a:t>
            </a:r>
            <a:r>
              <a:rPr lang="en-US" altLang="ko-KR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107281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8B1010-857A-307B-43A3-B1C116796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/>
              <a:t>6. </a:t>
            </a:r>
            <a:r>
              <a:rPr lang="ko-KR" altLang="en-US" sz="4000" dirty="0"/>
              <a:t>티켓 요금 별 </a:t>
            </a:r>
            <a:r>
              <a:rPr lang="ko-KR" altLang="en-US" sz="4000" dirty="0" err="1"/>
              <a:t>생존률</a:t>
            </a:r>
            <a:endParaRPr lang="ko-KR" altLang="en-US" sz="4000" dirty="0"/>
          </a:p>
        </p:txBody>
      </p:sp>
      <p:pic>
        <p:nvPicPr>
          <p:cNvPr id="4" name="내용 개체 틀 4">
            <a:extLst>
              <a:ext uri="{FF2B5EF4-FFF2-40B4-BE49-F238E27FC236}">
                <a16:creationId xmlns:a16="http://schemas.microsoft.com/office/drawing/2014/main" id="{8E4F48AD-D8C5-AC50-1F5A-6A3BDCEEB9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09763"/>
            <a:ext cx="5591175" cy="42672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35ADA09-1D53-0ACD-D319-2E89C9C5317B}"/>
              </a:ext>
            </a:extLst>
          </p:cNvPr>
          <p:cNvSpPr txBox="1"/>
          <p:nvPr/>
        </p:nvSpPr>
        <p:spPr>
          <a:xfrm>
            <a:off x="6811715" y="2184277"/>
            <a:ext cx="5261752" cy="38821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총 인원</a:t>
            </a:r>
            <a:r>
              <a:rPr lang="en-US" altLang="ko-KR" dirty="0"/>
              <a:t>: 891</a:t>
            </a:r>
            <a:r>
              <a:rPr lang="ko-KR" altLang="en-US" dirty="0"/>
              <a:t>명</a:t>
            </a:r>
            <a:endParaRPr lang="en-US" altLang="ko-K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가장 높은 </a:t>
            </a:r>
            <a:r>
              <a:rPr lang="ko-KR" altLang="en-US" dirty="0" err="1"/>
              <a:t>생존률의</a:t>
            </a:r>
            <a:r>
              <a:rPr lang="ko-KR" altLang="en-US" dirty="0"/>
              <a:t> 티켓 요금</a:t>
            </a:r>
            <a:r>
              <a:rPr lang="en-US" altLang="ko-KR" dirty="0"/>
              <a:t>: 91-100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가장 낮은 </a:t>
            </a:r>
            <a:r>
              <a:rPr lang="ko-KR" altLang="en-US" dirty="0" err="1"/>
              <a:t>생존률의</a:t>
            </a:r>
            <a:r>
              <a:rPr lang="ko-KR" altLang="en-US" dirty="0"/>
              <a:t> 티켓 요금</a:t>
            </a:r>
            <a:r>
              <a:rPr lang="en-US" altLang="ko-KR" dirty="0"/>
              <a:t>: 61-70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가장 많은 인원수의 티켓 요금</a:t>
            </a:r>
            <a:r>
              <a:rPr lang="en-US" altLang="ko-KR" dirty="0"/>
              <a:t>: 0-10(336</a:t>
            </a:r>
            <a:r>
              <a:rPr lang="ko-KR" altLang="en-US" dirty="0"/>
              <a:t>명</a:t>
            </a:r>
            <a:r>
              <a:rPr lang="en-US" altLang="ko-KR" dirty="0"/>
              <a:t>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가장 적은 인원수의 티켓 요금</a:t>
            </a:r>
            <a:r>
              <a:rPr lang="en-US" altLang="ko-KR" dirty="0"/>
              <a:t>: 91-100(4</a:t>
            </a:r>
            <a:r>
              <a:rPr lang="ko-KR" altLang="en-US" dirty="0"/>
              <a:t>명</a:t>
            </a:r>
            <a:r>
              <a:rPr lang="en-US" altLang="ko-KR" dirty="0"/>
              <a:t>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b="1" dirty="0"/>
              <a:t>가장 비싼 요금</a:t>
            </a:r>
            <a:r>
              <a:rPr lang="en-US" altLang="ko-KR" b="1" dirty="0"/>
              <a:t>(91-100)</a:t>
            </a:r>
            <a:r>
              <a:rPr lang="ko-KR" altLang="en-US" b="1" dirty="0"/>
              <a:t>의 티켓인 </a:t>
            </a:r>
            <a:r>
              <a:rPr lang="ko-KR" altLang="en-US" b="1" dirty="0" err="1"/>
              <a:t>생존률은</a:t>
            </a:r>
            <a:r>
              <a:rPr lang="ko-KR" altLang="en-US" b="1" dirty="0"/>
              <a:t> </a:t>
            </a:r>
            <a:r>
              <a:rPr lang="en-US" altLang="ko-KR" b="1" dirty="0"/>
              <a:t>100%</a:t>
            </a:r>
            <a:r>
              <a:rPr lang="ko-KR" altLang="en-US" b="1" dirty="0"/>
              <a:t>이다</a:t>
            </a:r>
            <a:r>
              <a:rPr lang="en-US" altLang="ko-KR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200734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13B4D8-D0A4-A516-6745-9525D0907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/>
              <a:t>7. </a:t>
            </a:r>
            <a:r>
              <a:rPr lang="ko-KR" altLang="en-US" sz="4000" dirty="0"/>
              <a:t>객실 등급 별 </a:t>
            </a:r>
            <a:r>
              <a:rPr lang="ko-KR" altLang="en-US" sz="4000" dirty="0" err="1"/>
              <a:t>생존률</a:t>
            </a:r>
            <a:endParaRPr lang="ko-KR" altLang="en-US" sz="4000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4DBFD88F-AA3E-B06E-D836-09B4AA1F11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775356"/>
            <a:ext cx="5581650" cy="4276725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5209E80-A0F8-9C47-CBBF-E11073C73DCA}"/>
              </a:ext>
            </a:extLst>
          </p:cNvPr>
          <p:cNvSpPr txBox="1"/>
          <p:nvPr/>
        </p:nvSpPr>
        <p:spPr>
          <a:xfrm>
            <a:off x="6811715" y="2184277"/>
            <a:ext cx="5261752" cy="38821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총 인원</a:t>
            </a:r>
            <a:r>
              <a:rPr lang="en-US" altLang="ko-KR" dirty="0"/>
              <a:t>: 891</a:t>
            </a:r>
            <a:r>
              <a:rPr lang="ko-KR" altLang="en-US" dirty="0"/>
              <a:t>명</a:t>
            </a:r>
            <a:endParaRPr lang="en-US" altLang="ko-K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가장 높은 </a:t>
            </a:r>
            <a:r>
              <a:rPr lang="ko-KR" altLang="en-US" dirty="0" err="1"/>
              <a:t>생존률의</a:t>
            </a:r>
            <a:r>
              <a:rPr lang="ko-KR" altLang="en-US" dirty="0"/>
              <a:t> 객실 등급</a:t>
            </a:r>
            <a:r>
              <a:rPr lang="en-US" altLang="ko-KR" dirty="0"/>
              <a:t>: 1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가장 낮은 </a:t>
            </a:r>
            <a:r>
              <a:rPr lang="ko-KR" altLang="en-US" dirty="0" err="1"/>
              <a:t>생존률의</a:t>
            </a:r>
            <a:r>
              <a:rPr lang="ko-KR" altLang="en-US" dirty="0"/>
              <a:t> 객실 등급</a:t>
            </a:r>
            <a:r>
              <a:rPr lang="en-US" altLang="ko-KR" dirty="0"/>
              <a:t>: 3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가장 많은 인원수의 객실 등급</a:t>
            </a:r>
            <a:r>
              <a:rPr lang="en-US" altLang="ko-KR" dirty="0"/>
              <a:t>: 3(491</a:t>
            </a:r>
            <a:r>
              <a:rPr lang="ko-KR" altLang="en-US" dirty="0"/>
              <a:t>명</a:t>
            </a:r>
            <a:r>
              <a:rPr lang="en-US" altLang="ko-KR" dirty="0"/>
              <a:t>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가장 적은 인원수의 객실 등급</a:t>
            </a:r>
            <a:r>
              <a:rPr lang="en-US" altLang="ko-KR" dirty="0"/>
              <a:t>: 2(184</a:t>
            </a:r>
            <a:r>
              <a:rPr lang="ko-KR" altLang="en-US" dirty="0"/>
              <a:t>명</a:t>
            </a:r>
            <a:r>
              <a:rPr lang="en-US" altLang="ko-KR" dirty="0"/>
              <a:t>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b="1" dirty="0"/>
              <a:t>객실 등급이 </a:t>
            </a:r>
            <a:r>
              <a:rPr lang="en-US" altLang="ko-KR" b="1" dirty="0"/>
              <a:t>3</a:t>
            </a:r>
            <a:r>
              <a:rPr lang="ko-KR" altLang="en-US" b="1" dirty="0"/>
              <a:t>→</a:t>
            </a:r>
            <a:r>
              <a:rPr lang="en-US" altLang="ko-KR" b="1" dirty="0"/>
              <a:t>1</a:t>
            </a:r>
            <a:r>
              <a:rPr lang="ko-KR" altLang="en-US" b="1" dirty="0"/>
              <a:t>로 높아질 수록 </a:t>
            </a:r>
            <a:r>
              <a:rPr lang="ko-KR" altLang="en-US" b="1" dirty="0" err="1"/>
              <a:t>생존률이</a:t>
            </a:r>
            <a:r>
              <a:rPr lang="ko-KR" altLang="en-US" b="1" dirty="0"/>
              <a:t> </a:t>
            </a:r>
            <a:br>
              <a:rPr lang="en-US" altLang="ko-KR" b="1" dirty="0"/>
            </a:br>
            <a:r>
              <a:rPr lang="ko-KR" altLang="en-US" b="1" dirty="0"/>
              <a:t>높아진다</a:t>
            </a:r>
            <a:r>
              <a:rPr lang="en-US" altLang="ko-KR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661218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433C9E-D21B-C828-F457-EBB77C8FE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/>
              <a:t>8. </a:t>
            </a:r>
            <a:r>
              <a:rPr lang="ko-KR" altLang="en-US" sz="4000" dirty="0"/>
              <a:t>성별 별 </a:t>
            </a:r>
            <a:r>
              <a:rPr lang="ko-KR" altLang="en-US" sz="4000" dirty="0" err="1"/>
              <a:t>생존률</a:t>
            </a:r>
            <a:endParaRPr lang="ko-KR" altLang="en-US" sz="4000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B1929B26-B032-00D1-CF72-16F3462BA9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61720"/>
            <a:ext cx="5400675" cy="4248150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42503CE-DEBF-9171-987F-FF04F970C474}"/>
              </a:ext>
            </a:extLst>
          </p:cNvPr>
          <p:cNvSpPr txBox="1"/>
          <p:nvPr/>
        </p:nvSpPr>
        <p:spPr>
          <a:xfrm>
            <a:off x="6811715" y="2184277"/>
            <a:ext cx="5261752" cy="38821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총 인원</a:t>
            </a:r>
            <a:r>
              <a:rPr lang="en-US" altLang="ko-KR" dirty="0"/>
              <a:t>: 891</a:t>
            </a:r>
            <a:r>
              <a:rPr lang="ko-KR" altLang="en-US" dirty="0"/>
              <a:t>명</a:t>
            </a:r>
            <a:endParaRPr lang="en-US" altLang="ko-K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가장 높은 </a:t>
            </a:r>
            <a:r>
              <a:rPr lang="ko-KR" altLang="en-US" dirty="0" err="1"/>
              <a:t>생존률의</a:t>
            </a:r>
            <a:r>
              <a:rPr lang="ko-KR" altLang="en-US" dirty="0"/>
              <a:t> 성별</a:t>
            </a:r>
            <a:r>
              <a:rPr lang="en-US" altLang="ko-KR" dirty="0"/>
              <a:t>: female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가장 낮은 </a:t>
            </a:r>
            <a:r>
              <a:rPr lang="ko-KR" altLang="en-US" dirty="0" err="1"/>
              <a:t>생존률의</a:t>
            </a:r>
            <a:r>
              <a:rPr lang="ko-KR" altLang="en-US" dirty="0"/>
              <a:t> 성별</a:t>
            </a:r>
            <a:r>
              <a:rPr lang="en-US" altLang="ko-KR" dirty="0"/>
              <a:t>: male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가장 많은 인원수의 성별</a:t>
            </a:r>
            <a:r>
              <a:rPr lang="en-US" altLang="ko-KR" dirty="0"/>
              <a:t>: male(577</a:t>
            </a:r>
            <a:r>
              <a:rPr lang="ko-KR" altLang="en-US" dirty="0"/>
              <a:t>명</a:t>
            </a:r>
            <a:r>
              <a:rPr lang="en-US" altLang="ko-KR" dirty="0"/>
              <a:t>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가장 적은 인원수의 성별</a:t>
            </a:r>
            <a:r>
              <a:rPr lang="en-US" altLang="ko-KR" dirty="0"/>
              <a:t>: female(314</a:t>
            </a:r>
            <a:r>
              <a:rPr lang="ko-KR" altLang="en-US" dirty="0"/>
              <a:t>명</a:t>
            </a:r>
            <a:r>
              <a:rPr lang="en-US" altLang="ko-KR" dirty="0"/>
              <a:t>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b="1" dirty="0"/>
              <a:t>남자의 인원수가 여자의 인원수 보다 훨씬 더 많지만 여자의 </a:t>
            </a:r>
            <a:r>
              <a:rPr lang="ko-KR" altLang="en-US" b="1" dirty="0" err="1"/>
              <a:t>생존률이</a:t>
            </a:r>
            <a:r>
              <a:rPr lang="ko-KR" altLang="en-US" b="1" dirty="0"/>
              <a:t> 약</a:t>
            </a:r>
            <a:r>
              <a:rPr lang="en-US" altLang="ko-KR" b="1" dirty="0"/>
              <a:t> 4</a:t>
            </a:r>
            <a:r>
              <a:rPr lang="ko-KR" altLang="en-US" b="1" dirty="0"/>
              <a:t>배 가량 더 높다</a:t>
            </a:r>
            <a:r>
              <a:rPr lang="en-US" altLang="ko-KR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354038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497</Words>
  <Application>Microsoft Office PowerPoint</Application>
  <PresentationFormat>와이드스크린</PresentationFormat>
  <Paragraphs>60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타이타닉 구분 별  생존률 구하기</vt:lpstr>
      <vt:lpstr>1.객실 번호 별 생존률</vt:lpstr>
      <vt:lpstr>2. 연령 별 생존률</vt:lpstr>
      <vt:lpstr>3. 승선한 항 별 생존률</vt:lpstr>
      <vt:lpstr>4. 동반인(부모,자식) 인원수 별 생존률</vt:lpstr>
      <vt:lpstr>5. 동반인(형제&amp;자매, 배우자) 인원수 별 생존률</vt:lpstr>
      <vt:lpstr>6. 티켓 요금 별 생존률</vt:lpstr>
      <vt:lpstr>7. 객실 등급 별 생존률</vt:lpstr>
      <vt:lpstr>8. 성별 별 생존률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이상엽</dc:creator>
  <cp:lastModifiedBy>이상엽</cp:lastModifiedBy>
  <cp:revision>5</cp:revision>
  <dcterms:created xsi:type="dcterms:W3CDTF">2022-08-08T10:45:42Z</dcterms:created>
  <dcterms:modified xsi:type="dcterms:W3CDTF">2022-08-09T15:22:53Z</dcterms:modified>
</cp:coreProperties>
</file>