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57" d="100"/>
          <a:sy n="57" d="100"/>
        </p:scale>
        <p:origin x="96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D45B9-AAE3-0EB5-17AB-1393FAA92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27E5BC-D863-DFB0-D9EA-C738DA114D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D8DBD2-A8E6-86C1-3100-5F898CD54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53FB-0420-49F2-BCE9-C48261AABB47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C2EA29-0C49-9F78-1753-49326F9DC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08C398-821B-1569-C1DE-3752FCE6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34D5-8229-41DB-BB5B-B3B1116B0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560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4923B-DC12-A641-D120-3F360A23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585679-CC2F-964C-D0F1-89D20BEFC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D802B0-D180-19B1-FE4A-D2CBB75A7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53FB-0420-49F2-BCE9-C48261AABB47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D7844B-9BF9-6F67-1EB8-93AE12171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A698E0-158A-0043-2BED-533E3767E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34D5-8229-41DB-BB5B-B3B1116B0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63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CA5BE99-DCB9-3F93-A5F1-637D96B450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A457D9-A3B7-53DC-20B3-CC87130AD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C1A35F-3EE5-70A5-8C16-258A3EFA6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53FB-0420-49F2-BCE9-C48261AABB47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E7D173-41F8-5525-80BF-E9489025B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B3EB17-CEAD-2EDB-EA4F-3BDB4BE5B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34D5-8229-41DB-BB5B-B3B1116B0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177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CA6477-D99F-B643-B226-D52633121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74E8EB-AE29-A3A9-B9E7-19345F749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0C9818-4878-C0B8-12C1-5B0A9B140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53FB-0420-49F2-BCE9-C48261AABB47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AD215-71CC-103A-D692-6CD22582C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1361EB-CD82-3877-D56C-74457D2D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34D5-8229-41DB-BB5B-B3B1116B0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309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CCDC1-88C5-25D7-18C8-A6595E556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6499B8-EFF6-0CB7-B1BC-A31157D8E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427051-2054-7636-401C-BA98CA828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53FB-0420-49F2-BCE9-C48261AABB47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7AEC4A-95EB-299E-D7AD-6209F5EAB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C31A29-09D3-2A79-4403-47D008F30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34D5-8229-41DB-BB5B-B3B1116B0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960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366E4-B4AB-9072-DF39-E07AC07D2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34D71A-90B2-357F-840C-2BB253AAF6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6332D5-F78F-3066-D115-D6AF55A11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DA5FB7-D582-5287-15E5-7F895D9C7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53FB-0420-49F2-BCE9-C48261AABB47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B4D94-2208-9104-B5B3-13FCB6697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1EC63E-DBBC-6FC3-50A9-A6BC3FDDF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34D5-8229-41DB-BB5B-B3B1116B0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68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001EB-0C4D-1120-907E-5C056C50F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A594BC-284A-555E-5D7E-8E3B2A9A0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37F75A-B72F-D2C9-B045-D09BC4A5A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665648-3072-554B-A75D-6CFE67EBA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3EC6857-6CFC-4F06-3835-BAF09C9394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666A93-DEC1-F27F-CA01-34C493631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53FB-0420-49F2-BCE9-C48261AABB47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D5798F-D7A8-0B33-5452-FF9CF8460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8682B9-ADAB-6414-518C-D19B639FE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34D5-8229-41DB-BB5B-B3B1116B0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840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D35FD-EB3E-F201-D219-F71F210D9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36AB4F-A160-1DA1-3F9C-B7AA61F00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53FB-0420-49F2-BCE9-C48261AABB47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5F5917-E117-58AC-6419-2EDF9174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9224E2-AB56-C09E-2E9A-4D31E7F20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34D5-8229-41DB-BB5B-B3B1116B0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759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06A56C-8415-1046-8B97-9DF417721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53FB-0420-49F2-BCE9-C48261AABB47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63523D-AC87-1608-183D-20090090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E5E11E-9065-EAB0-B4C2-49C42733A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34D5-8229-41DB-BB5B-B3B1116B0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26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DDF13B-06F9-AAD8-59D5-65788E937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31DC2D-2D8C-E664-945D-60A6F462C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329878-1D5B-8348-1196-5FC97EDC9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288CAF-A670-E2B3-101B-E1A3F44ED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53FB-0420-49F2-BCE9-C48261AABB47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081844-48DA-9DDC-FB4A-F289ECAD6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C71CEF-F5D2-66DD-E42F-EE3B12C26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34D5-8229-41DB-BB5B-B3B1116B0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5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32329-99AE-EF69-7D71-6DA3D86EA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E2AA25-DCEC-D926-FD26-210219DEC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8E7DDB-3ACA-5E97-097B-31B4DC167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65EC90-2248-0620-1F0B-10503332C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53FB-0420-49F2-BCE9-C48261AABB47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7C14CE-DFFF-681C-A099-6C0489AAD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B388F7-240F-EC1C-8E1C-CD6F225C3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34D5-8229-41DB-BB5B-B3B1116B0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27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CB25F3-C593-E278-40AB-D91A069D5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C90B78-7E7F-6F69-A0C6-319252FCA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A03AB7-0950-F98A-C5D2-807FEC9F59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C53FB-0420-49F2-BCE9-C48261AABB47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EF958E-80DB-C5F2-7214-3B431DD11C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870B75-E339-34F4-8B8F-001434D59F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934D5-8229-41DB-BB5B-B3B1116B0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869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9107D-E33A-8745-E702-65080767B6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타이타닉 구분 별 </a:t>
            </a:r>
            <a:br>
              <a:rPr lang="en-US" altLang="ko-KR" dirty="0"/>
            </a:br>
            <a:r>
              <a:rPr lang="ko-KR" altLang="en-US" dirty="0" err="1"/>
              <a:t>생존률</a:t>
            </a:r>
            <a:r>
              <a:rPr lang="ko-KR" altLang="en-US" dirty="0"/>
              <a:t> 구하기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01243F-3317-FF1D-E25F-ECAC97981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5505"/>
            <a:ext cx="9144000" cy="1655762"/>
          </a:xfrm>
        </p:spPr>
        <p:txBody>
          <a:bodyPr/>
          <a:lstStyle/>
          <a:p>
            <a:r>
              <a:rPr lang="ko-KR" altLang="en-US" dirty="0"/>
              <a:t>작성자</a:t>
            </a:r>
            <a:r>
              <a:rPr lang="en-US" altLang="ko-KR" dirty="0"/>
              <a:t>: </a:t>
            </a:r>
            <a:r>
              <a:rPr lang="ko-KR" altLang="en-US" dirty="0"/>
              <a:t>이상엽</a:t>
            </a:r>
            <a:endParaRPr lang="en-US" altLang="ko-KR" dirty="0"/>
          </a:p>
          <a:p>
            <a:r>
              <a:rPr lang="ko-KR" altLang="en-US" dirty="0"/>
              <a:t>작성일자</a:t>
            </a:r>
            <a:r>
              <a:rPr lang="en-US" altLang="ko-KR" dirty="0"/>
              <a:t>: 2022.08.09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467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A933B-37FB-479C-722B-2D99898EC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1.</a:t>
            </a:r>
            <a:r>
              <a:rPr lang="ko-KR" altLang="en-US" sz="4000" dirty="0"/>
              <a:t>객실 번호 별 </a:t>
            </a:r>
            <a:r>
              <a:rPr lang="ko-KR" altLang="en-US" sz="4000" dirty="0" err="1"/>
              <a:t>생존률</a:t>
            </a: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DD04C-A2EC-7C51-FDD1-A81F8888B8EA}"/>
              </a:ext>
            </a:extLst>
          </p:cNvPr>
          <p:cNvSpPr txBox="1"/>
          <p:nvPr/>
        </p:nvSpPr>
        <p:spPr>
          <a:xfrm>
            <a:off x="6828647" y="1924729"/>
            <a:ext cx="5143219" cy="4436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총 인원</a:t>
            </a:r>
            <a:r>
              <a:rPr lang="en-US" altLang="ko-KR" dirty="0"/>
              <a:t>: 891</a:t>
            </a:r>
            <a:r>
              <a:rPr lang="ko-KR" altLang="en-US" dirty="0"/>
              <a:t>명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높은 </a:t>
            </a:r>
            <a:r>
              <a:rPr lang="ko-KR" altLang="en-US" dirty="0" err="1"/>
              <a:t>생존률의</a:t>
            </a:r>
            <a:r>
              <a:rPr lang="ko-KR" altLang="en-US" dirty="0"/>
              <a:t> 객실 번호</a:t>
            </a:r>
            <a:r>
              <a:rPr lang="en-US" altLang="ko-KR" dirty="0"/>
              <a:t>: 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낮은 </a:t>
            </a:r>
            <a:r>
              <a:rPr lang="ko-KR" altLang="en-US" dirty="0" err="1"/>
              <a:t>생존률의</a:t>
            </a:r>
            <a:r>
              <a:rPr lang="ko-KR" altLang="en-US" dirty="0"/>
              <a:t> 객실 번호</a:t>
            </a:r>
            <a:r>
              <a:rPr lang="en-US" altLang="ko-KR" dirty="0"/>
              <a:t>: NONE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많은 인원수의 객실 번호</a:t>
            </a:r>
            <a:r>
              <a:rPr lang="en-US" altLang="ko-KR" dirty="0"/>
              <a:t>: NONE(687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적은 인원수의 객실 번호</a:t>
            </a:r>
            <a:r>
              <a:rPr lang="en-US" altLang="ko-KR" dirty="0"/>
              <a:t>: G(4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A</a:t>
            </a:r>
            <a:r>
              <a:rPr lang="ko-KR" altLang="en-US" b="1" dirty="0"/>
              <a:t>객실과 객실이 없는 사람들을 제외한 </a:t>
            </a:r>
            <a:br>
              <a:rPr lang="en-US" altLang="ko-KR" b="1" dirty="0"/>
            </a:br>
            <a:r>
              <a:rPr lang="ko-KR" altLang="en-US" b="1" dirty="0"/>
              <a:t>나머지 객실의 </a:t>
            </a:r>
            <a:r>
              <a:rPr lang="ko-KR" altLang="en-US" b="1" dirty="0" err="1"/>
              <a:t>생존률은</a:t>
            </a:r>
            <a:r>
              <a:rPr lang="ko-KR" altLang="en-US" b="1" dirty="0"/>
              <a:t> </a:t>
            </a:r>
            <a:r>
              <a:rPr lang="en-US" altLang="ko-KR" b="1" dirty="0"/>
              <a:t>50%</a:t>
            </a:r>
            <a:r>
              <a:rPr lang="ko-KR" altLang="en-US" b="1" dirty="0"/>
              <a:t>를 넘는 것을 확인할 수 있다</a:t>
            </a:r>
            <a:r>
              <a:rPr lang="en-US" altLang="ko-KR" b="1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00303B-B9C1-5A4E-153E-A9A7AC18A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49592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916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FB601-1FA4-C017-5B21-B96BC725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2. </a:t>
            </a:r>
            <a:r>
              <a:rPr lang="ko-KR" altLang="en-US" sz="4000" dirty="0"/>
              <a:t>연령 별 </a:t>
            </a:r>
            <a:r>
              <a:rPr lang="ko-KR" altLang="en-US" sz="4000" dirty="0" err="1"/>
              <a:t>생존률</a:t>
            </a: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25240B-3E20-1B5B-DDB7-C9D0653E89AE}"/>
              </a:ext>
            </a:extLst>
          </p:cNvPr>
          <p:cNvSpPr txBox="1"/>
          <p:nvPr/>
        </p:nvSpPr>
        <p:spPr>
          <a:xfrm>
            <a:off x="6766557" y="1839739"/>
            <a:ext cx="5289975" cy="4436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총 인원</a:t>
            </a:r>
            <a:r>
              <a:rPr lang="en-US" altLang="ko-KR" dirty="0"/>
              <a:t>: 708</a:t>
            </a:r>
            <a:r>
              <a:rPr lang="ko-KR" altLang="en-US" dirty="0"/>
              <a:t>명 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    (</a:t>
            </a:r>
            <a:r>
              <a:rPr lang="ko-KR" altLang="en-US" dirty="0"/>
              <a:t>나이 정보 없는 사람 </a:t>
            </a:r>
            <a:r>
              <a:rPr lang="en-US" altLang="ko-KR" dirty="0"/>
              <a:t>183</a:t>
            </a:r>
            <a:r>
              <a:rPr lang="ko-KR" altLang="en-US" dirty="0"/>
              <a:t>명을 뺀 인원 수 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높은 </a:t>
            </a:r>
            <a:r>
              <a:rPr lang="ko-KR" altLang="en-US" dirty="0" err="1"/>
              <a:t>생존률의</a:t>
            </a:r>
            <a:r>
              <a:rPr lang="ko-KR" altLang="en-US" dirty="0"/>
              <a:t> </a:t>
            </a:r>
            <a:r>
              <a:rPr lang="ko-KR" altLang="en-US" dirty="0" err="1"/>
              <a:t>나이대</a:t>
            </a:r>
            <a:r>
              <a:rPr lang="en-US" altLang="ko-KR" dirty="0"/>
              <a:t>: 0-10</a:t>
            </a:r>
            <a:r>
              <a:rPr lang="ko-KR" altLang="en-US" dirty="0"/>
              <a:t>세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낮은 </a:t>
            </a:r>
            <a:r>
              <a:rPr lang="ko-KR" altLang="en-US" dirty="0" err="1"/>
              <a:t>생존률의</a:t>
            </a:r>
            <a:r>
              <a:rPr lang="ko-KR" altLang="en-US" dirty="0"/>
              <a:t> </a:t>
            </a:r>
            <a:r>
              <a:rPr lang="ko-KR" altLang="en-US" dirty="0" err="1"/>
              <a:t>나이대</a:t>
            </a:r>
            <a:r>
              <a:rPr lang="en-US" altLang="ko-KR" dirty="0"/>
              <a:t>: 61-70</a:t>
            </a:r>
            <a:r>
              <a:rPr lang="ko-KR" altLang="en-US" dirty="0"/>
              <a:t>세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많은 인원수의 </a:t>
            </a:r>
            <a:r>
              <a:rPr lang="ko-KR" altLang="en-US" dirty="0" err="1"/>
              <a:t>나이대</a:t>
            </a:r>
            <a:r>
              <a:rPr lang="en-US" altLang="ko-KR" dirty="0"/>
              <a:t>: 21-30</a:t>
            </a:r>
            <a:r>
              <a:rPr lang="ko-KR" altLang="en-US" dirty="0"/>
              <a:t>세</a:t>
            </a:r>
            <a:r>
              <a:rPr lang="en-US" altLang="ko-KR" dirty="0"/>
              <a:t>(229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적은 인원수의 </a:t>
            </a:r>
            <a:r>
              <a:rPr lang="ko-KR" altLang="en-US" dirty="0" err="1"/>
              <a:t>나이대</a:t>
            </a:r>
            <a:r>
              <a:rPr lang="en-US" altLang="ko-KR" dirty="0"/>
              <a:t>: 61-70</a:t>
            </a:r>
            <a:r>
              <a:rPr lang="ko-KR" altLang="en-US" dirty="0"/>
              <a:t>세</a:t>
            </a:r>
            <a:r>
              <a:rPr lang="en-US" altLang="ko-KR" dirty="0"/>
              <a:t>(8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0-10</a:t>
            </a:r>
            <a:r>
              <a:rPr lang="ko-KR" altLang="en-US" b="1" dirty="0"/>
              <a:t>세의 </a:t>
            </a:r>
            <a:r>
              <a:rPr lang="ko-KR" altLang="en-US" b="1" dirty="0" err="1"/>
              <a:t>생존률이</a:t>
            </a:r>
            <a:r>
              <a:rPr lang="ko-KR" altLang="en-US" b="1" dirty="0"/>
              <a:t> 가장 높고 </a:t>
            </a:r>
            <a:r>
              <a:rPr lang="en-US" altLang="ko-KR" b="1" dirty="0"/>
              <a:t>11-60</a:t>
            </a:r>
            <a:r>
              <a:rPr lang="ko-KR" altLang="en-US" b="1" dirty="0"/>
              <a:t>세 까지의 </a:t>
            </a:r>
            <a:r>
              <a:rPr lang="ko-KR" altLang="en-US" b="1" dirty="0" err="1"/>
              <a:t>생존률은</a:t>
            </a:r>
            <a:r>
              <a:rPr lang="ko-KR" altLang="en-US" b="1" dirty="0"/>
              <a:t> 비슷하다는 점을 알 수 있다</a:t>
            </a:r>
            <a:r>
              <a:rPr lang="en-US" altLang="ko-KR" b="1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D550ABE-9C94-357D-D855-B8C4EDCB7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5054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528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0D61D-48EB-DFA0-30BA-16818B05D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3. </a:t>
            </a:r>
            <a:r>
              <a:rPr lang="ko-KR" altLang="en-US" sz="4000" dirty="0"/>
              <a:t>승선한</a:t>
            </a:r>
            <a:r>
              <a:rPr lang="en-US" altLang="ko-KR" sz="4000" dirty="0"/>
              <a:t> </a:t>
            </a:r>
            <a:r>
              <a:rPr lang="ko-KR" altLang="en-US" sz="4000" dirty="0"/>
              <a:t>항 별 </a:t>
            </a:r>
            <a:r>
              <a:rPr lang="ko-KR" altLang="en-US" sz="4000" dirty="0" err="1"/>
              <a:t>생존률</a:t>
            </a:r>
            <a:endParaRPr lang="ko-KR" altLang="en-US" sz="40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24314B2-FFF4-DE7F-C211-EE5CB4E69B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5488"/>
            <a:ext cx="5467350" cy="425767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C6F38B-3BDD-9F27-2F4B-CAAFBFC2C851}"/>
              </a:ext>
            </a:extLst>
          </p:cNvPr>
          <p:cNvSpPr txBox="1"/>
          <p:nvPr/>
        </p:nvSpPr>
        <p:spPr>
          <a:xfrm>
            <a:off x="6811715" y="2184277"/>
            <a:ext cx="4828032" cy="332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총 인원</a:t>
            </a:r>
            <a:r>
              <a:rPr lang="en-US" altLang="ko-KR" dirty="0"/>
              <a:t>: 891</a:t>
            </a:r>
            <a:r>
              <a:rPr lang="ko-KR" altLang="en-US" dirty="0"/>
              <a:t>명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높은 </a:t>
            </a:r>
            <a:r>
              <a:rPr lang="ko-KR" altLang="en-US" dirty="0" err="1"/>
              <a:t>생존률의</a:t>
            </a:r>
            <a:r>
              <a:rPr lang="ko-KR" altLang="en-US" dirty="0"/>
              <a:t> 승선한 항</a:t>
            </a:r>
            <a:r>
              <a:rPr lang="en-US" altLang="ko-KR" dirty="0"/>
              <a:t>: C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낮은 </a:t>
            </a:r>
            <a:r>
              <a:rPr lang="ko-KR" altLang="en-US" dirty="0" err="1"/>
              <a:t>생존률의</a:t>
            </a:r>
            <a:r>
              <a:rPr lang="ko-KR" altLang="en-US" dirty="0"/>
              <a:t> 승선한 항</a:t>
            </a:r>
            <a:r>
              <a:rPr lang="en-US" altLang="ko-KR" dirty="0"/>
              <a:t>: 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많은 인원수의 승선한 항</a:t>
            </a:r>
            <a:r>
              <a:rPr lang="en-US" altLang="ko-KR" dirty="0"/>
              <a:t>: S(644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적은 인원수의 승선한 항</a:t>
            </a:r>
            <a:r>
              <a:rPr lang="en-US" altLang="ko-KR" dirty="0"/>
              <a:t>: Q(79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C</a:t>
            </a:r>
            <a:r>
              <a:rPr lang="ko-KR" altLang="en-US" b="1" dirty="0"/>
              <a:t>→</a:t>
            </a:r>
            <a:r>
              <a:rPr lang="en-US" altLang="ko-KR" b="1" dirty="0"/>
              <a:t>S</a:t>
            </a:r>
            <a:r>
              <a:rPr lang="ko-KR" altLang="en-US" b="1" dirty="0"/>
              <a:t>로 갈 수록 </a:t>
            </a:r>
            <a:r>
              <a:rPr lang="ko-KR" altLang="en-US" b="1" dirty="0" err="1"/>
              <a:t>생존률이</a:t>
            </a:r>
            <a:r>
              <a:rPr lang="ko-KR" altLang="en-US" b="1" dirty="0"/>
              <a:t> 낮아진다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1439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8FA268-8C6F-C3FB-1B25-98CE1ABE8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4.</a:t>
            </a:r>
            <a:r>
              <a:rPr lang="ko-KR" altLang="en-US" sz="4000" dirty="0"/>
              <a:t> 동반인</a:t>
            </a:r>
            <a:r>
              <a:rPr lang="en-US" altLang="ko-KR" sz="4000" dirty="0"/>
              <a:t>(</a:t>
            </a:r>
            <a:r>
              <a:rPr lang="ko-KR" altLang="en-US" sz="4000" dirty="0"/>
              <a:t>부모</a:t>
            </a:r>
            <a:r>
              <a:rPr lang="en-US" altLang="ko-KR" sz="4000" dirty="0"/>
              <a:t>,</a:t>
            </a:r>
            <a:r>
              <a:rPr lang="ko-KR" altLang="en-US" sz="4000" dirty="0"/>
              <a:t>자식</a:t>
            </a:r>
            <a:r>
              <a:rPr lang="en-US" altLang="ko-KR" sz="4000" dirty="0"/>
              <a:t>)</a:t>
            </a:r>
            <a:r>
              <a:rPr lang="ko-KR" altLang="en-US" sz="4000" dirty="0"/>
              <a:t> 인원수 별 </a:t>
            </a:r>
            <a:r>
              <a:rPr lang="ko-KR" altLang="en-US" sz="4000" dirty="0" err="1"/>
              <a:t>생존률</a:t>
            </a:r>
            <a:endParaRPr lang="ko-KR" altLang="en-US" sz="4000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FBCC81B4-2013-B660-AE85-7AA153FB60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3483"/>
            <a:ext cx="5410200" cy="428625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B6BF87-5824-C0D5-01F4-6CA8B726AFAD}"/>
              </a:ext>
            </a:extLst>
          </p:cNvPr>
          <p:cNvSpPr txBox="1"/>
          <p:nvPr/>
        </p:nvSpPr>
        <p:spPr>
          <a:xfrm>
            <a:off x="6811715" y="2184277"/>
            <a:ext cx="5007752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총 인원</a:t>
            </a:r>
            <a:r>
              <a:rPr lang="en-US" altLang="ko-KR" dirty="0"/>
              <a:t>: 891</a:t>
            </a:r>
            <a:r>
              <a:rPr lang="ko-KR" altLang="en-US" dirty="0"/>
              <a:t>명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높은 </a:t>
            </a:r>
            <a:r>
              <a:rPr lang="ko-KR" altLang="en-US" dirty="0" err="1"/>
              <a:t>생존률의</a:t>
            </a:r>
            <a:r>
              <a:rPr lang="ko-KR" altLang="en-US" dirty="0"/>
              <a:t> 동반인 수</a:t>
            </a:r>
            <a:r>
              <a:rPr lang="en-US" altLang="ko-KR" dirty="0"/>
              <a:t>: 3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낮은 </a:t>
            </a:r>
            <a:r>
              <a:rPr lang="ko-KR" altLang="en-US" dirty="0" err="1"/>
              <a:t>생존률의</a:t>
            </a:r>
            <a:r>
              <a:rPr lang="ko-KR" altLang="en-US" dirty="0"/>
              <a:t> 동반인 수</a:t>
            </a:r>
            <a:r>
              <a:rPr lang="en-US" altLang="ko-KR" dirty="0"/>
              <a:t>: 4,6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많은 인원수의 동반인 수</a:t>
            </a:r>
            <a:r>
              <a:rPr lang="en-US" altLang="ko-KR" dirty="0"/>
              <a:t>: 0(678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적은 인원수의 동반인 수</a:t>
            </a:r>
            <a:r>
              <a:rPr lang="en-US" altLang="ko-KR" dirty="0"/>
              <a:t> 6(1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/>
              <a:t>생존률이</a:t>
            </a:r>
            <a:r>
              <a:rPr lang="ko-KR" altLang="en-US" b="1" dirty="0"/>
              <a:t> </a:t>
            </a:r>
            <a:r>
              <a:rPr lang="en-US" altLang="ko-KR" b="1" dirty="0"/>
              <a:t>50%</a:t>
            </a:r>
            <a:r>
              <a:rPr lang="ko-KR" altLang="en-US" b="1" dirty="0"/>
              <a:t>가 넘는 동반인의 수는 </a:t>
            </a:r>
            <a:r>
              <a:rPr lang="en-US" altLang="ko-KR" b="1" dirty="0"/>
              <a:t>1~3</a:t>
            </a:r>
            <a:r>
              <a:rPr lang="ko-KR" altLang="en-US" b="1" dirty="0"/>
              <a:t>명임을 알 수 있다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2550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9995A-647F-4D17-AF59-B1E624608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01401" cy="132556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5.</a:t>
            </a:r>
            <a:r>
              <a:rPr lang="ko-KR" altLang="en-US" sz="4000" dirty="0"/>
              <a:t> 동반인</a:t>
            </a:r>
            <a:r>
              <a:rPr lang="en-US" altLang="ko-KR" sz="4000" dirty="0"/>
              <a:t>(</a:t>
            </a:r>
            <a:r>
              <a:rPr lang="ko-KR" altLang="en-US" sz="4000" dirty="0"/>
              <a:t>형제</a:t>
            </a:r>
            <a:r>
              <a:rPr lang="en-US" altLang="ko-KR" sz="4000" dirty="0"/>
              <a:t>&amp;</a:t>
            </a:r>
            <a:r>
              <a:rPr lang="ko-KR" altLang="en-US" sz="4000" dirty="0"/>
              <a:t>자매</a:t>
            </a:r>
            <a:r>
              <a:rPr lang="en-US" altLang="ko-KR" sz="4000" dirty="0"/>
              <a:t>, </a:t>
            </a:r>
            <a:r>
              <a:rPr lang="ko-KR" altLang="en-US" sz="4000" dirty="0"/>
              <a:t>배우자</a:t>
            </a:r>
            <a:r>
              <a:rPr lang="en-US" altLang="ko-KR" sz="4000" dirty="0"/>
              <a:t>)</a:t>
            </a:r>
            <a:r>
              <a:rPr lang="ko-KR" altLang="en-US" sz="4000" dirty="0"/>
              <a:t> 인원수 별 </a:t>
            </a:r>
            <a:r>
              <a:rPr lang="ko-KR" altLang="en-US" sz="4000" dirty="0" err="1"/>
              <a:t>생존률</a:t>
            </a:r>
            <a:endParaRPr lang="ko-KR" altLang="en-US" sz="40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94CDD93-82D1-99CC-5D34-4F21A863A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524307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F9550A-093C-0A5B-7DCE-36D10BC06D51}"/>
              </a:ext>
            </a:extLst>
          </p:cNvPr>
          <p:cNvSpPr txBox="1"/>
          <p:nvPr/>
        </p:nvSpPr>
        <p:spPr>
          <a:xfrm>
            <a:off x="6811714" y="2184277"/>
            <a:ext cx="5380285" cy="332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총 인원</a:t>
            </a:r>
            <a:r>
              <a:rPr lang="en-US" altLang="ko-KR" dirty="0"/>
              <a:t>: 891</a:t>
            </a:r>
            <a:r>
              <a:rPr lang="ko-KR" altLang="en-US" dirty="0"/>
              <a:t>명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높은 </a:t>
            </a:r>
            <a:r>
              <a:rPr lang="ko-KR" altLang="en-US" dirty="0" err="1"/>
              <a:t>생존률의</a:t>
            </a:r>
            <a:r>
              <a:rPr lang="ko-KR" altLang="en-US" dirty="0"/>
              <a:t> 동반인 수</a:t>
            </a:r>
            <a:r>
              <a:rPr lang="en-US" altLang="ko-KR" dirty="0"/>
              <a:t>: 1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낮은 </a:t>
            </a:r>
            <a:r>
              <a:rPr lang="ko-KR" altLang="en-US" dirty="0" err="1"/>
              <a:t>생존률의</a:t>
            </a:r>
            <a:r>
              <a:rPr lang="ko-KR" altLang="en-US" dirty="0"/>
              <a:t> 동반인 수</a:t>
            </a:r>
            <a:r>
              <a:rPr lang="en-US" altLang="ko-KR" dirty="0"/>
              <a:t>: 5,8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많은 인원수의 동반인 수</a:t>
            </a:r>
            <a:r>
              <a:rPr lang="en-US" altLang="ko-KR" dirty="0"/>
              <a:t>: 0(608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적은 인원수의 동반인 수</a:t>
            </a:r>
            <a:r>
              <a:rPr lang="en-US" altLang="ko-KR" dirty="0"/>
              <a:t> 6,7(0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동반인의 수가 </a:t>
            </a:r>
            <a:r>
              <a:rPr lang="en-US" altLang="ko-KR" b="1" dirty="0"/>
              <a:t>5</a:t>
            </a:r>
            <a:r>
              <a:rPr lang="ko-KR" altLang="en-US" b="1" dirty="0"/>
              <a:t>명 이상일 때 </a:t>
            </a:r>
            <a:r>
              <a:rPr lang="ko-KR" altLang="en-US" b="1" dirty="0" err="1"/>
              <a:t>생존률은</a:t>
            </a:r>
            <a:r>
              <a:rPr lang="ko-KR" altLang="en-US" b="1" dirty="0"/>
              <a:t> </a:t>
            </a:r>
            <a:r>
              <a:rPr lang="en-US" altLang="ko-KR" b="1" dirty="0"/>
              <a:t>0%</a:t>
            </a:r>
            <a:r>
              <a:rPr lang="ko-KR" altLang="en-US" b="1" dirty="0"/>
              <a:t>이다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0728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8B1010-857A-307B-43A3-B1C116796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6. </a:t>
            </a:r>
            <a:r>
              <a:rPr lang="ko-KR" altLang="en-US" sz="4000" dirty="0"/>
              <a:t>티켓 요금 별 </a:t>
            </a:r>
            <a:r>
              <a:rPr lang="ko-KR" altLang="en-US" sz="4000" dirty="0" err="1"/>
              <a:t>생존률</a:t>
            </a:r>
            <a:endParaRPr lang="ko-KR" altLang="en-US" sz="4000" dirty="0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8E4F48AD-D8C5-AC50-1F5A-6A3BDCEEB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9763"/>
            <a:ext cx="5591175" cy="4267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5ADA09-1D53-0ACD-D319-2E89C9C5317B}"/>
              </a:ext>
            </a:extLst>
          </p:cNvPr>
          <p:cNvSpPr txBox="1"/>
          <p:nvPr/>
        </p:nvSpPr>
        <p:spPr>
          <a:xfrm>
            <a:off x="6811715" y="2184277"/>
            <a:ext cx="5261752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총 인원</a:t>
            </a:r>
            <a:r>
              <a:rPr lang="en-US" altLang="ko-KR" dirty="0"/>
              <a:t>: 891</a:t>
            </a:r>
            <a:r>
              <a:rPr lang="ko-KR" altLang="en-US" dirty="0"/>
              <a:t>명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높은 </a:t>
            </a:r>
            <a:r>
              <a:rPr lang="ko-KR" altLang="en-US" dirty="0" err="1"/>
              <a:t>생존률의</a:t>
            </a:r>
            <a:r>
              <a:rPr lang="ko-KR" altLang="en-US" dirty="0"/>
              <a:t> 티켓 요금</a:t>
            </a:r>
            <a:r>
              <a:rPr lang="en-US" altLang="ko-KR" dirty="0"/>
              <a:t>: 91-100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낮은 </a:t>
            </a:r>
            <a:r>
              <a:rPr lang="ko-KR" altLang="en-US" dirty="0" err="1"/>
              <a:t>생존률의</a:t>
            </a:r>
            <a:r>
              <a:rPr lang="ko-KR" altLang="en-US" dirty="0"/>
              <a:t> 티켓 요금</a:t>
            </a:r>
            <a:r>
              <a:rPr lang="en-US" altLang="ko-KR" dirty="0"/>
              <a:t>: 61-70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많은 인원수의 티켓 요금</a:t>
            </a:r>
            <a:r>
              <a:rPr lang="en-US" altLang="ko-KR" dirty="0"/>
              <a:t>: 0-10(336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적은 인원수의 티켓 요금</a:t>
            </a:r>
            <a:r>
              <a:rPr lang="en-US" altLang="ko-KR" dirty="0"/>
              <a:t>: 91-100(4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가장 비싼 요금</a:t>
            </a:r>
            <a:r>
              <a:rPr lang="en-US" altLang="ko-KR" b="1" dirty="0"/>
              <a:t>(91-100)</a:t>
            </a:r>
            <a:r>
              <a:rPr lang="ko-KR" altLang="en-US" b="1" dirty="0"/>
              <a:t>의 티켓인 </a:t>
            </a:r>
            <a:r>
              <a:rPr lang="ko-KR" altLang="en-US" b="1" dirty="0" err="1"/>
              <a:t>생존률은</a:t>
            </a:r>
            <a:r>
              <a:rPr lang="ko-KR" altLang="en-US" b="1" dirty="0"/>
              <a:t> </a:t>
            </a:r>
            <a:r>
              <a:rPr lang="en-US" altLang="ko-KR" b="1" dirty="0"/>
              <a:t>100%</a:t>
            </a:r>
            <a:r>
              <a:rPr lang="ko-KR" altLang="en-US" b="1" dirty="0"/>
              <a:t>이다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0073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3B4D8-D0A4-A516-6745-9525D0907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7. </a:t>
            </a:r>
            <a:r>
              <a:rPr lang="ko-KR" altLang="en-US" sz="4000" dirty="0"/>
              <a:t>객실 등급 별 </a:t>
            </a:r>
            <a:r>
              <a:rPr lang="ko-KR" altLang="en-US" sz="4000" dirty="0" err="1"/>
              <a:t>생존률</a:t>
            </a:r>
            <a:endParaRPr lang="ko-KR" altLang="en-US" sz="40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DBFD88F-AA3E-B06E-D836-09B4AA1F11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5356"/>
            <a:ext cx="5581650" cy="427672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209E80-A0F8-9C47-CBBF-E11073C73DCA}"/>
              </a:ext>
            </a:extLst>
          </p:cNvPr>
          <p:cNvSpPr txBox="1"/>
          <p:nvPr/>
        </p:nvSpPr>
        <p:spPr>
          <a:xfrm>
            <a:off x="6811715" y="2184277"/>
            <a:ext cx="5261752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총 인원</a:t>
            </a:r>
            <a:r>
              <a:rPr lang="en-US" altLang="ko-KR" dirty="0"/>
              <a:t>: 891</a:t>
            </a:r>
            <a:r>
              <a:rPr lang="ko-KR" altLang="en-US" dirty="0"/>
              <a:t>명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높은 </a:t>
            </a:r>
            <a:r>
              <a:rPr lang="ko-KR" altLang="en-US" dirty="0" err="1"/>
              <a:t>생존률의</a:t>
            </a:r>
            <a:r>
              <a:rPr lang="ko-KR" altLang="en-US" dirty="0"/>
              <a:t> 객실 등급</a:t>
            </a:r>
            <a:r>
              <a:rPr lang="en-US" altLang="ko-KR" dirty="0"/>
              <a:t>: 1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낮은 </a:t>
            </a:r>
            <a:r>
              <a:rPr lang="ko-KR" altLang="en-US" dirty="0" err="1"/>
              <a:t>생존률의</a:t>
            </a:r>
            <a:r>
              <a:rPr lang="ko-KR" altLang="en-US" dirty="0"/>
              <a:t> 객실 등급</a:t>
            </a:r>
            <a:r>
              <a:rPr lang="en-US" altLang="ko-KR" dirty="0"/>
              <a:t>: 3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많은 인원수의 객실 등급</a:t>
            </a:r>
            <a:r>
              <a:rPr lang="en-US" altLang="ko-KR" dirty="0"/>
              <a:t>: 3(491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적은 인원수의 객실 등급</a:t>
            </a:r>
            <a:r>
              <a:rPr lang="en-US" altLang="ko-KR" dirty="0"/>
              <a:t>: 2(184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객실 등급이 </a:t>
            </a:r>
            <a:r>
              <a:rPr lang="en-US" altLang="ko-KR" b="1" dirty="0"/>
              <a:t>3</a:t>
            </a:r>
            <a:r>
              <a:rPr lang="ko-KR" altLang="en-US" b="1" dirty="0"/>
              <a:t>→</a:t>
            </a:r>
            <a:r>
              <a:rPr lang="en-US" altLang="ko-KR" b="1" dirty="0"/>
              <a:t>1</a:t>
            </a:r>
            <a:r>
              <a:rPr lang="ko-KR" altLang="en-US" b="1" dirty="0"/>
              <a:t>로 높아질 수록 </a:t>
            </a:r>
            <a:r>
              <a:rPr lang="ko-KR" altLang="en-US" b="1" dirty="0" err="1"/>
              <a:t>생존률이</a:t>
            </a:r>
            <a:r>
              <a:rPr lang="ko-KR" altLang="en-US" b="1" dirty="0"/>
              <a:t> </a:t>
            </a:r>
            <a:br>
              <a:rPr lang="en-US" altLang="ko-KR" b="1" dirty="0"/>
            </a:br>
            <a:r>
              <a:rPr lang="ko-KR" altLang="en-US" b="1" dirty="0"/>
              <a:t>높아진다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6121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433C9E-D21B-C828-F457-EBB77C8F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8. </a:t>
            </a:r>
            <a:r>
              <a:rPr lang="ko-KR" altLang="en-US" sz="4000" dirty="0"/>
              <a:t>성별 별 </a:t>
            </a:r>
            <a:r>
              <a:rPr lang="ko-KR" altLang="en-US" sz="4000" dirty="0" err="1"/>
              <a:t>생존률</a:t>
            </a:r>
            <a:endParaRPr lang="ko-KR" altLang="en-US" sz="40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1929B26-B032-00D1-CF72-16F3462BA9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1720"/>
            <a:ext cx="5400675" cy="424815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2503CE-DEBF-9171-987F-FF04F970C474}"/>
              </a:ext>
            </a:extLst>
          </p:cNvPr>
          <p:cNvSpPr txBox="1"/>
          <p:nvPr/>
        </p:nvSpPr>
        <p:spPr>
          <a:xfrm>
            <a:off x="6811715" y="2184277"/>
            <a:ext cx="5261752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총 인원</a:t>
            </a:r>
            <a:r>
              <a:rPr lang="en-US" altLang="ko-KR" dirty="0"/>
              <a:t>: 891</a:t>
            </a:r>
            <a:r>
              <a:rPr lang="ko-KR" altLang="en-US" dirty="0"/>
              <a:t>명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높은 </a:t>
            </a:r>
            <a:r>
              <a:rPr lang="ko-KR" altLang="en-US" dirty="0" err="1"/>
              <a:t>생존률의</a:t>
            </a:r>
            <a:r>
              <a:rPr lang="ko-KR" altLang="en-US" dirty="0"/>
              <a:t> 성별</a:t>
            </a:r>
            <a:r>
              <a:rPr lang="en-US" altLang="ko-KR" dirty="0"/>
              <a:t>: female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낮은 </a:t>
            </a:r>
            <a:r>
              <a:rPr lang="ko-KR" altLang="en-US" dirty="0" err="1"/>
              <a:t>생존률의</a:t>
            </a:r>
            <a:r>
              <a:rPr lang="ko-KR" altLang="en-US" dirty="0"/>
              <a:t> 성별</a:t>
            </a:r>
            <a:r>
              <a:rPr lang="en-US" altLang="ko-KR" dirty="0"/>
              <a:t>: male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많은 인원수의 성별</a:t>
            </a:r>
            <a:r>
              <a:rPr lang="en-US" altLang="ko-KR" dirty="0"/>
              <a:t>: male(577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적은 인원수의 성별</a:t>
            </a:r>
            <a:r>
              <a:rPr lang="en-US" altLang="ko-KR" dirty="0"/>
              <a:t>: female(314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남자의 인원수가 여자의 인원수 보다 훨씬 더 많지만 여자의 </a:t>
            </a:r>
            <a:r>
              <a:rPr lang="ko-KR" altLang="en-US" b="1" dirty="0" err="1"/>
              <a:t>생존률이</a:t>
            </a:r>
            <a:r>
              <a:rPr lang="ko-KR" altLang="en-US" b="1" dirty="0"/>
              <a:t> 약</a:t>
            </a:r>
            <a:r>
              <a:rPr lang="en-US" altLang="ko-KR" b="1" dirty="0"/>
              <a:t> 4</a:t>
            </a:r>
            <a:r>
              <a:rPr lang="ko-KR" altLang="en-US" b="1" dirty="0"/>
              <a:t>배 가량 더 높다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5403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497</Words>
  <Application>Microsoft Office PowerPoint</Application>
  <PresentationFormat>와이드스크린</PresentationFormat>
  <Paragraphs>60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타이타닉 구분 별  생존률 구하기</vt:lpstr>
      <vt:lpstr>1.객실 번호 별 생존률</vt:lpstr>
      <vt:lpstr>2. 연령 별 생존률</vt:lpstr>
      <vt:lpstr>3. 승선한 항 별 생존률</vt:lpstr>
      <vt:lpstr>4. 동반인(부모,자식) 인원수 별 생존률</vt:lpstr>
      <vt:lpstr>5. 동반인(형제&amp;자매, 배우자) 인원수 별 생존률</vt:lpstr>
      <vt:lpstr>6. 티켓 요금 별 생존률</vt:lpstr>
      <vt:lpstr>7. 객실 등급 별 생존률</vt:lpstr>
      <vt:lpstr>8. 성별 별 생존률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이상엽</dc:creator>
  <cp:lastModifiedBy>이상엽</cp:lastModifiedBy>
  <cp:revision>6</cp:revision>
  <dcterms:created xsi:type="dcterms:W3CDTF">2022-08-08T10:45:42Z</dcterms:created>
  <dcterms:modified xsi:type="dcterms:W3CDTF">2022-08-16T17:30:58Z</dcterms:modified>
</cp:coreProperties>
</file>