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alnewport.com/" TargetMode="External"/><Relationship Id="rId3" Type="http://schemas.openxmlformats.org/officeDocument/2006/relationships/hyperlink" Target="http://www.timeful.co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74109b50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74109b50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rPr>
              <a:t>Az időgazdálkodásunk legnagyobb ellensége a sürgősség. A sürgősség elhomályosítja ítélőképességünket és a fontosság érzetét kelti. Az Eisenhower mátrix a fontosság és sürgősség szerint osztályozza a feladatokat. Erre a mátrixra épül a következő módszer is, amely támpontot ad arra, hogy mit tegyünk az egyes negyedekben lévő feladatokkal.</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Sürgős és fontos – amint lehet végezzük el.</a:t>
            </a:r>
            <a:r>
              <a:rPr lang="hu" sz="1350">
                <a:solidFill>
                  <a:srgbClr val="666666"/>
                </a:solidFill>
                <a:highlight>
                  <a:srgbClr val="FFFFFF"/>
                </a:highlight>
              </a:rPr>
              <a:t> </a:t>
            </a:r>
            <a:r>
              <a:rPr b="1" lang="hu" sz="1350">
                <a:solidFill>
                  <a:srgbClr val="666666"/>
                </a:solidFill>
                <a:highlight>
                  <a:srgbClr val="FFFFFF"/>
                </a:highlight>
              </a:rPr>
              <a:t>(I. negyed.)</a:t>
            </a:r>
            <a:r>
              <a:rPr lang="hu" sz="1350">
                <a:solidFill>
                  <a:srgbClr val="666666"/>
                </a:solidFill>
                <a:highlight>
                  <a:srgbClr val="FFFFFF"/>
                </a:highlight>
              </a:rPr>
              <a:t> Ezek a feladatok azok, amiket amilyen gyorsan csak lehet, meg kell csinálnunk. Sajnos hajlamosak vagyunk az összes időnket ebben a negyedben tölteni. Ezzel az a baj, hogy elveszítjük az irányítást az életünk felett, mások által meghatározott feladatok töltik ki a teljes időnket. Fontos, hogy ebbe a negyedbe kerüljenek be olyan feladatok is, amiket mi határoztunk meg saját magunknak!</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Fontos, de nem sürgős – tervezzük be őket.</a:t>
            </a:r>
            <a:r>
              <a:rPr lang="hu" sz="1350">
                <a:solidFill>
                  <a:srgbClr val="666666"/>
                </a:solidFill>
                <a:highlight>
                  <a:srgbClr val="FFFFFF"/>
                </a:highlight>
              </a:rPr>
              <a:t> </a:t>
            </a:r>
            <a:r>
              <a:rPr b="1" lang="hu" sz="1350">
                <a:solidFill>
                  <a:srgbClr val="666666"/>
                </a:solidFill>
                <a:highlight>
                  <a:srgbClr val="FFFFFF"/>
                </a:highlight>
              </a:rPr>
              <a:t>(II. negyed.)</a:t>
            </a:r>
            <a:r>
              <a:rPr lang="hu" sz="1350">
                <a:solidFill>
                  <a:srgbClr val="666666"/>
                </a:solidFill>
                <a:highlight>
                  <a:srgbClr val="FFFFFF"/>
                </a:highlight>
              </a:rPr>
              <a:t> Ez az értékes időtöltésünk. Az ebben a negyedben eltöltött idő alatt töltődünk fel és növeljük érdemben a hatékonyságunkat. Fontos, hogy az itt kitűzött céljainkat tervezzük be, adjunk nekik határidőt. Így egy idő után eljutnak az első negyedbe. A módszer kritikus eleme, hogy az időnk egy jó részét előre töltsük fel a fontos, de nem sürgős elemekkel, betonozzuk be őket, nehogy a sürgős feladatok kiszorítsák őket onnan.</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Sürgős, de nem fontos – csökkentsük, automatizáljuk, delegáljuk. (III. negyed.)</a:t>
            </a:r>
            <a:r>
              <a:rPr lang="hu" sz="1350">
                <a:solidFill>
                  <a:srgbClr val="666666"/>
                </a:solidFill>
                <a:highlight>
                  <a:srgbClr val="FFFFFF"/>
                </a:highlight>
              </a:rPr>
              <a:t> Ezek a megszokáson alapuló feladatok. Gyakran a nem hatékony vállalati szokások kényszerítik ránk őket. Próbáljunk megtenni azért, hogy ezek számát csökkentsük! Ha megtehetjük, akkor inkább delegáljuk, vagy automatizáljuk őket. </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Nem sürgős és nem fontos – hagyjuk el. (IV. negyed.)</a:t>
            </a:r>
            <a:r>
              <a:rPr lang="hu" sz="1350">
                <a:solidFill>
                  <a:srgbClr val="666666"/>
                </a:solidFill>
                <a:highlight>
                  <a:srgbClr val="FFFFFF"/>
                </a:highlight>
              </a:rPr>
              <a:t> Ezek általában saját rossz szokásaink. Ezek a bambulós tevékenységek: TV nézés, céltalan internet böngészés. Ne keverjük őket össze a második negyed pihentető tevékenységeivel, mert ezek a hiedelemmel ellentétben nem pihentetnek!</a:t>
            </a:r>
            <a:endParaRPr sz="1350">
              <a:solidFill>
                <a:srgbClr val="666666"/>
              </a:solidFill>
              <a:highlight>
                <a:srgbClr val="FFFFFF"/>
              </a:highlight>
            </a:endParaRPr>
          </a:p>
          <a:p>
            <a:pPr indent="0" lvl="0" marL="0" rtl="0" algn="l">
              <a:lnSpc>
                <a:spcPct val="190000"/>
              </a:lnSpc>
              <a:spcBef>
                <a:spcPts val="0"/>
              </a:spcBef>
              <a:spcAft>
                <a:spcPts val="0"/>
              </a:spcAft>
              <a:buNone/>
            </a:pPr>
            <a:r>
              <a:rPr lang="hu" sz="1350">
                <a:solidFill>
                  <a:srgbClr val="666666"/>
                </a:solidFill>
                <a:highlight>
                  <a:srgbClr val="FFFFFF"/>
                </a:highlight>
              </a:rPr>
              <a:t>A módszer kulcsa tehát az, hogy töltsük fel az időnket előre olyan feladatokkal, amik számunkra értékes célokat szolgálnak.</a:t>
            </a:r>
            <a:endParaRPr sz="1350">
              <a:solidFill>
                <a:srgbClr val="66666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74109b50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74109b50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Mindannyiunk számára más fontos. Érdemes tehát sorra venni, hogy milyen szerepeket töltünk be az életünk során, és ezek közül melyek a fontosak. Lehet valaki például egy személyben családapa, férj, vezető és szakember. Ezen túl lehet hobbija, ami az élete fontos része. Ha minden szerepkört meg akar tartani, akkor képesnek kell lennie ezek mindegyikére időt fordítani. Az időt tehát úgy kell beosztani, hogy a különböző szerepköreihez kapcsolódó feladatok egyensúlyban legyenek.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374109b5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374109b5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A feladatok fegyelmezett végrehajtásán és az elvégzendő feladatok jó kiválasztásán túl még egy területen mindannyian tudunk fejlődni. Ez pedig a saját képességeink formában tartása, ami nem csak a hatékonyságunkra, de az egész életminőségünkre pozitív hatással van.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374109b5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74109b5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Számos kutatás, tanulmány olvasható az agyunk működéséről. Kimutatták már például azt is, hogy a mozgásnak jótékony hatása van az agyunk teljesítőképességére. Vizsgálatok alapján agyunk akkor a legaktívabb, amikor nagyjából 2.9 km/óra sebességgel gyalogolunk. Nem véletlen, hogy Steve Jobs előszeretettel tárgyalt séta közben.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74109b5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74109b5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Agyunknak napi 8-9 óra alvásra van szüksége. Ha ezt nem kapja meg, akkor szellemi képességeink jelentős mértékben csökkennek. A legrosszabb, hogy ezt az alváshiányos emberek észre sem veszik, mivel számukra a csökkent képességek teljesen normálisnak fognak tűnni. Egy, a New York Times oldalán közölt kutatás szerint azok, akik 8 óránál kevesebbet alszanak jóval a potenciális képességeik alatt tejesítenek. Azok, akik két héten keresztül rendszeresen 6 órát aludtak olyan képességeket mutattak mint azok, akiket 24 órás alvásmegvonásnak vetettek alá.</a:t>
            </a:r>
            <a:br>
              <a:rPr lang="hu" u="sng"/>
            </a:br>
            <a:endParaRPr u="sng"/>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74109b50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74109b50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hatékonysággal kapcsolatos legnagyobb tévhit, hogy képesek vagyunk megosztani a figyelmünket. A figyelem sajátossága, hogy egyetlen célpontra összpontosul. A Forbes magazin jelentetett meg egy cikket, mely több tanulmányra is hivatkozik ami bizonyítja, hogy a több  feladat párhuzamos végzése rontja a szellemi képességeinket. A Stanfordi Egyetemen végzett kutatás például kimutatta, hogy azok, akik rendszeresen több feladatot végeznek egyszerre – erre általában büszkék is – sokkal rosszabbul teljesítenek, mint azok, akik egyszerre egy feladatra koncentrálnak. Ennek elsődleges oka, hogy sokkal rosszabbul teljesítenek a gondolataik rendszerezésében mint az egy feladatra koncentrálók és nem képesek kiszűrni az irreleváns információkat. Összességében a vizsgálat kimutatta, hogy ezek az emberek sokkal lassabban váltottak feladatot, mint a fókuszáltabb kollégáik.</a:t>
            </a:r>
            <a:endParaRPr/>
          </a:p>
          <a:p>
            <a:pPr indent="0" lvl="0" marL="0" rtl="0" algn="l">
              <a:spcBef>
                <a:spcPts val="0"/>
              </a:spcBef>
              <a:spcAft>
                <a:spcPts val="0"/>
              </a:spcAft>
              <a:buNone/>
            </a:pPr>
            <a:r>
              <a:rPr lang="hu"/>
              <a:t>A Londoni Egyetemen végzett kutatások során még megdöbbentőbb eredményeket találtak. A gyakori feladatváltásokkal terhelt emberek IQ-teszt eredménye 15 pontot csökkent a kísérlet ideje alatt. Olyan eredményeket értek el, mintha marihuánát szívtak volna, vagy kihagytak volna egy éjszakát. Sokaknál egy 8 éves gyermekével megegyező IQ-t mértek a gyakori feladatváltások mellékhatásaként…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74109b5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74109b5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A </a:t>
            </a:r>
            <a:r>
              <a:rPr b="1" lang="hu" sz="1350">
                <a:solidFill>
                  <a:srgbClr val="666666"/>
                </a:solidFill>
                <a:highlight>
                  <a:srgbClr val="FFFFFF"/>
                </a:highlight>
              </a:rPr>
              <a:t>délelőttünk a szellemi szempontból legértékesebb időszakunk</a:t>
            </a:r>
            <a:r>
              <a:rPr lang="hu" sz="1350">
                <a:solidFill>
                  <a:srgbClr val="666666"/>
                </a:solidFill>
                <a:highlight>
                  <a:srgbClr val="FFFFFF"/>
                </a:highlight>
              </a:rPr>
              <a:t>, ezért ezekkel az órákkal érdemes bölcsen bánni, és kihasználni. Több kutatás szerint is úgy tűnik, hogy az ébredést követő második órától számított két és fél órán keresztül vagyunk a legjobbak, ha szellemi teljesítményről van szó. Ráadásul az akaraterőnk is ebben az időszakban a legnagyobb.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74109b5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74109b5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Sokan hiszik, hogy a hatékony emberek robotok módjára dolgoznak. Az igazság az, hogy a leghatékonyabb emberek általában jókedvűek. Számos kísérlet bizonyította be, hogy a hangulatunk változása döbbenetes hatással van problémamegoldó képességünkre és döntéseinkre. A reggeli hangulatunk befolyásolja a legjobban az egész napunkat. Ezért is fontos a korábban is említett megfelelő mennyiségű és minőségű alvás.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374109b50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374109b50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Az ébredést követő 6-8 óra múlva az agyunk hirtelen alvásért kiált. Egy Nasa kutatás szerint azok az űrhajósok, akik ebben az időszakban 26 percet aludtak, 34%-kal jobban teljesítettek az alvást követően. Ha nincs is lehetőségünk ebben az időszakban ledőlni egy kis pihenésre, akkor legalább ne időzítsünk fontos feladatokat erre az időszakra. Az email olvasás például tökéletes jelölt az ebéd utáni egy-két óránk eltöltésére.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374109b5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374109b5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rPr>
              <a:t>A reggeli időszakunk létező legrosszabb időtöltése az email olvasás. Több felmérés jutott arra a következtetésre, hogy a hatékony vezetők soha nem olvasnak reggel emailt! Méghozzá azért, </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Mert átveszik az irányítást.</a:t>
            </a:r>
            <a:r>
              <a:rPr lang="hu" sz="1350">
                <a:solidFill>
                  <a:srgbClr val="666666"/>
                </a:solidFill>
                <a:highlight>
                  <a:srgbClr val="FFFFFF"/>
                </a:highlight>
              </a:rPr>
              <a:t> A legtöbb email valamilyen feladatot generál. Még akkor is, ha nem a főnökünktől, vagy az ügyfelünktől kapjuk. Ha a reggeli időszakot átadjuk a mások által generált feladatoknak, akkor azzal fogunk foglalkozni, ami másnak fontos, nem azzal, ami nekünk.</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b="1" lang="hu" sz="1350">
                <a:solidFill>
                  <a:srgbClr val="666666"/>
                </a:solidFill>
                <a:highlight>
                  <a:srgbClr val="FFFFFF"/>
                </a:highlight>
              </a:rPr>
              <a:t>Mert felbosszanthatnak.</a:t>
            </a:r>
            <a:r>
              <a:rPr lang="hu" sz="1350">
                <a:solidFill>
                  <a:srgbClr val="666666"/>
                </a:solidFill>
                <a:highlight>
                  <a:srgbClr val="FFFFFF"/>
                </a:highlight>
              </a:rPr>
              <a:t> Bármikor kaphatunk olyan levelet, amit igazságtalannak élünk meg. Ez azonnal felbosszantja a legtöbbünket. Mivel a hangulatunk hatással van a teljesítményünkre, és az egész napi hangulatunkat a reggelünk befolyásolja a leginkább, ezért könnyen el tudja rontani az egész napunkat egy email</a:t>
            </a:r>
            <a:endParaRPr sz="1350">
              <a:solidFill>
                <a:srgbClr val="666666"/>
              </a:solidFill>
              <a:highlight>
                <a:srgbClr val="FFFFFF"/>
              </a:highlight>
            </a:endParaRPr>
          </a:p>
          <a:p>
            <a:pPr indent="-314325" lvl="0" marL="558800" rtl="0" algn="l">
              <a:lnSpc>
                <a:spcPct val="177777"/>
              </a:lnSpc>
              <a:spcBef>
                <a:spcPts val="0"/>
              </a:spcBef>
              <a:spcAft>
                <a:spcPts val="0"/>
              </a:spcAft>
              <a:buClr>
                <a:srgbClr val="666666"/>
              </a:buClr>
              <a:buSzPts val="1350"/>
              <a:buChar char="●"/>
            </a:pPr>
            <a:r>
              <a:rPr lang="hu" sz="1350">
                <a:solidFill>
                  <a:srgbClr val="666666"/>
                </a:solidFill>
                <a:highlight>
                  <a:srgbClr val="FFFFFF"/>
                </a:highlight>
              </a:rPr>
              <a:t>M</a:t>
            </a:r>
            <a:r>
              <a:rPr b="1" lang="hu" sz="1350">
                <a:solidFill>
                  <a:srgbClr val="666666"/>
                </a:solidFill>
                <a:highlight>
                  <a:srgbClr val="FFFFFF"/>
                </a:highlight>
              </a:rPr>
              <a:t>ert elviszik az időt.</a:t>
            </a:r>
            <a:r>
              <a:rPr lang="hu" sz="1350">
                <a:solidFill>
                  <a:srgbClr val="666666"/>
                </a:solidFill>
                <a:highlight>
                  <a:srgbClr val="FFFFFF"/>
                </a:highlight>
              </a:rPr>
              <a:t> Még ha hatékony időgazdálkodási módszereket követünk is, akkor is rengeteg időt vehet el a jelentéktelen emailek olvasása. </a:t>
            </a:r>
            <a:endParaRPr sz="1350">
              <a:solidFill>
                <a:srgbClr val="666666"/>
              </a:solidFill>
              <a:highlight>
                <a:srgbClr val="FFFFFF"/>
              </a:highlight>
            </a:endParaRPr>
          </a:p>
          <a:p>
            <a:pPr indent="0" lvl="0" marL="0" rtl="0" algn="l">
              <a:lnSpc>
                <a:spcPct val="177777"/>
              </a:lnSpc>
              <a:spcBef>
                <a:spcPts val="0"/>
              </a:spcBef>
              <a:spcAft>
                <a:spcPts val="0"/>
              </a:spcAft>
              <a:buNone/>
            </a:pPr>
            <a:r>
              <a:rPr lang="hu" sz="1350">
                <a:solidFill>
                  <a:srgbClr val="666666"/>
                </a:solidFill>
                <a:highlight>
                  <a:srgbClr val="FFFFFF"/>
                </a:highlight>
              </a:rPr>
              <a:t>Az emailekkel egyébként célszerű óvatosan bánni, nem csak reggel. Az elektronikus levelek olvasása egyes kutatások szerint az alkoholhoz és a cigarettához hasonló függőséget okozhat. Ha ebbe beleesünk, akkor állandóan megszakítjuk a munkánka az emailek olvasásával.</a:t>
            </a:r>
            <a:endParaRPr sz="1350">
              <a:solidFill>
                <a:srgbClr val="666666"/>
              </a:solidFill>
              <a:highlight>
                <a:srgbClr val="FFFFFF"/>
              </a:highlight>
            </a:endParaRPr>
          </a:p>
          <a:p>
            <a:pPr indent="0" lvl="0" marL="0" rtl="0" algn="l">
              <a:lnSpc>
                <a:spcPct val="190000"/>
              </a:lnSpc>
              <a:spcBef>
                <a:spcPts val="0"/>
              </a:spcBef>
              <a:spcAft>
                <a:spcPts val="0"/>
              </a:spcAft>
              <a:buNone/>
            </a:pPr>
            <a:r>
              <a:rPr lang="hu" sz="1350">
                <a:solidFill>
                  <a:srgbClr val="666666"/>
                </a:solidFill>
                <a:highlight>
                  <a:srgbClr val="FFFFFF"/>
                </a:highlight>
              </a:rPr>
              <a:t>Jó módszer lehet például az, ha naponta háromszor olvasunk emailt. Az elsőt közvetlenül ebéd után, az utolsót a tervezett munkaidőnk vége előtt kb. fél órával…</a:t>
            </a:r>
            <a:endParaRPr sz="1350">
              <a:solidFill>
                <a:srgbClr val="666666"/>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374109b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374109b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7777"/>
              </a:lnSpc>
              <a:spcBef>
                <a:spcPts val="0"/>
              </a:spcBef>
              <a:spcAft>
                <a:spcPts val="0"/>
              </a:spcAft>
              <a:buNone/>
            </a:pPr>
            <a:r>
              <a:rPr b="1" lang="hu" sz="1350">
                <a:solidFill>
                  <a:srgbClr val="666666"/>
                </a:solidFill>
                <a:highlight>
                  <a:srgbClr val="FFFFFF"/>
                </a:highlight>
                <a:latin typeface="Proxima Nova"/>
                <a:ea typeface="Proxima Nova"/>
                <a:cs typeface="Proxima Nova"/>
                <a:sym typeface="Proxima Nova"/>
              </a:rPr>
              <a:t>Mai előadásomban a hatékony időgazdálkodásról fogok beszélni, és a következő kérdésekre keressük a válaszokat:</a:t>
            </a:r>
            <a:endParaRPr b="1"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b="1" lang="hu" sz="1350">
                <a:solidFill>
                  <a:srgbClr val="666666"/>
                </a:solidFill>
                <a:highlight>
                  <a:srgbClr val="FFFFFF"/>
                </a:highlight>
                <a:latin typeface="Proxima Nova"/>
                <a:ea typeface="Proxima Nova"/>
                <a:cs typeface="Proxima Nova"/>
                <a:sym typeface="Proxima Nova"/>
              </a:rPr>
              <a:t>Hogyan végezzük el a legtöbb feladatot?</a:t>
            </a:r>
            <a:r>
              <a:rPr lang="hu" sz="1350">
                <a:solidFill>
                  <a:srgbClr val="666666"/>
                </a:solidFill>
                <a:highlight>
                  <a:srgbClr val="FFFFFF"/>
                </a:highlight>
                <a:latin typeface="Proxima Nova"/>
                <a:ea typeface="Proxima Nova"/>
                <a:cs typeface="Proxima Nova"/>
                <a:sym typeface="Proxima Nova"/>
              </a:rPr>
              <a:t> Módszerekről lesz szó, amik segítenek abban, hogy adott idő alatt a lehető legtöbb feladatot végezhessük el.</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b="1" lang="hu" sz="1350">
                <a:solidFill>
                  <a:srgbClr val="666666"/>
                </a:solidFill>
                <a:highlight>
                  <a:srgbClr val="FFFFFF"/>
                </a:highlight>
                <a:latin typeface="Proxima Nova"/>
                <a:ea typeface="Proxima Nova"/>
                <a:cs typeface="Proxima Nova"/>
                <a:sym typeface="Proxima Nova"/>
              </a:rPr>
              <a:t>Hogyan koncentráljunk az értékes feladatokra?</a:t>
            </a:r>
            <a:r>
              <a:rPr lang="hu" sz="1350">
                <a:solidFill>
                  <a:srgbClr val="666666"/>
                </a:solidFill>
                <a:highlight>
                  <a:srgbClr val="FFFFFF"/>
                </a:highlight>
                <a:latin typeface="Proxima Nova"/>
                <a:ea typeface="Proxima Nova"/>
                <a:cs typeface="Proxima Nova"/>
                <a:sym typeface="Proxima Nova"/>
              </a:rPr>
              <a:t> Olyan módszereket mutatok meg, amik </a:t>
            </a:r>
            <a:r>
              <a:rPr lang="hu" sz="1350">
                <a:solidFill>
                  <a:srgbClr val="666666"/>
                </a:solidFill>
                <a:highlight>
                  <a:schemeClr val="lt1"/>
                </a:highlight>
                <a:latin typeface="Proxima Nova"/>
                <a:ea typeface="Proxima Nova"/>
                <a:cs typeface="Proxima Nova"/>
                <a:sym typeface="Proxima Nova"/>
              </a:rPr>
              <a:t>segítenek a fontos dolgokra koncentrálni, hiszen könnyen belátható,</a:t>
            </a:r>
            <a:r>
              <a:rPr lang="hu" sz="1350">
                <a:solidFill>
                  <a:srgbClr val="666666"/>
                </a:solidFill>
                <a:highlight>
                  <a:srgbClr val="FFFFFF"/>
                </a:highlight>
                <a:latin typeface="Proxima Nova"/>
                <a:ea typeface="Proxima Nova"/>
                <a:cs typeface="Proxima Nova"/>
                <a:sym typeface="Proxima Nova"/>
              </a:rPr>
              <a:t> hogy nem fogunk tudni mindent elvégezni egy nap alatt.</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b="1" lang="hu" sz="1350">
                <a:solidFill>
                  <a:srgbClr val="666666"/>
                </a:solidFill>
                <a:highlight>
                  <a:srgbClr val="FFFFFF"/>
                </a:highlight>
                <a:latin typeface="Proxima Nova"/>
                <a:ea typeface="Proxima Nova"/>
                <a:cs typeface="Proxima Nova"/>
                <a:sym typeface="Proxima Nova"/>
              </a:rPr>
              <a:t>Hogyan maradjunk energikusak?</a:t>
            </a:r>
            <a:r>
              <a:rPr lang="hu" sz="1350">
                <a:solidFill>
                  <a:srgbClr val="666666"/>
                </a:solidFill>
                <a:highlight>
                  <a:srgbClr val="FFFFFF"/>
                </a:highlight>
                <a:latin typeface="Proxima Nova"/>
                <a:ea typeface="Proxima Nova"/>
                <a:cs typeface="Proxima Nova"/>
                <a:sym typeface="Proxima Nova"/>
              </a:rPr>
              <a:t> Tippeket adok arra, hogy hogyan tartsuk szervezetünket és elménket jó formában.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74109b5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74109b5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350">
                <a:solidFill>
                  <a:srgbClr val="666666"/>
                </a:solidFill>
                <a:highlight>
                  <a:srgbClr val="FFFFFF"/>
                </a:highlight>
              </a:rPr>
              <a:t>És végül pedig érdemes minden napot úgy lezárni, hogy meghatározzuk a következő nap legfontosabb teendőit. Ha úgy ébredünk, hogy pontosan tudjuk, hogy mit várunk ettől a naptól, akkor sokkal fókuszáltabbak és magabiztosabbak leszünk. Valamint több kutatás is igazolja, hogy a záró rituálék segítenek a munka/magánélet egyensúly megtartásában. A következő nap legfontosabb 2-3 feladatának meghatározása egyfajta záró eseménye az adott napnak, ami segít hátrahagyni a munkát.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374109b50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374109b50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374109b5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374109b5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hu" sz="1350">
                <a:solidFill>
                  <a:srgbClr val="666666"/>
                </a:solidFill>
                <a:highlight>
                  <a:srgbClr val="FFFFFF"/>
                </a:highlight>
                <a:latin typeface="Proxima Nova"/>
                <a:ea typeface="Proxima Nova"/>
                <a:cs typeface="Proxima Nova"/>
                <a:sym typeface="Proxima Nova"/>
              </a:rPr>
              <a:t>Az első kérdés, amire választ keresünk, hogy hogyan végezhetünk el a lehető legtöbb feladatot egy napon belül.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374109b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374109b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hu" sz="1350">
                <a:solidFill>
                  <a:srgbClr val="666666"/>
                </a:solidFill>
                <a:highlight>
                  <a:srgbClr val="FFFFFF"/>
                </a:highlight>
                <a:latin typeface="Proxima Nova"/>
                <a:ea typeface="Proxima Nova"/>
                <a:cs typeface="Proxima Nova"/>
                <a:sym typeface="Proxima Nova"/>
              </a:rPr>
              <a:t>Az időgazdálkodás első lépése, hogy listát vezetünk azokról a feladatokról, amiket el akarunk végezni. Erre egy egyszerű feladatlista is alkalmas. A következő lépés, hogy egy olyan szisztémát alkalmazunk, ami segít a lehető legtöbb feladat elvégzésében a rendelkezésünkre álló idő alatt, tehát alkalmazzunk fegyelmezett időgazdálkodási módszert. Erre a GTD, intézz el mindent módszer tökéletes eszköz. A módszer lényege, hogy sokkal több feladatot tudunk elvégezni akkor, ha nem kell gondolkodnunk azon hogy mit csináljunk, hanem egy mechanizmus segítségével egyszerűen kiválasztjuk az adott pillanatban leghatékonyabban elvégezhető feladatot.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74109b50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74109b50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A GTD ennek a mechanizmusnak a kialakításához ad módszert, mégpedig öt lépésen keresztül.</a:t>
            </a:r>
            <a:endParaRPr sz="1350">
              <a:solidFill>
                <a:srgbClr val="666666"/>
              </a:solidFill>
              <a:highlight>
                <a:srgbClr val="FFFFFF"/>
              </a:highlight>
              <a:latin typeface="Proxima Nova"/>
              <a:ea typeface="Proxima Nova"/>
              <a:cs typeface="Proxima Nova"/>
              <a:sym typeface="Proxima Nova"/>
            </a:endParaRPr>
          </a:p>
          <a:p>
            <a:pPr indent="-314325" lvl="0" marL="457200" rtl="0" algn="l">
              <a:lnSpc>
                <a:spcPct val="177777"/>
              </a:lnSpc>
              <a:spcBef>
                <a:spcPts val="0"/>
              </a:spcBef>
              <a:spcAft>
                <a:spcPts val="0"/>
              </a:spcAft>
              <a:buClr>
                <a:srgbClr val="666666"/>
              </a:buClr>
              <a:buSzPts val="1350"/>
              <a:buFont typeface="Proxima Nova"/>
              <a:buChar char="●"/>
            </a:pPr>
            <a:r>
              <a:rPr lang="hu" sz="1350">
                <a:solidFill>
                  <a:srgbClr val="666666"/>
                </a:solidFill>
                <a:highlight>
                  <a:schemeClr val="lt1"/>
                </a:highlight>
                <a:latin typeface="Proxima Nova"/>
                <a:ea typeface="Proxima Nova"/>
                <a:cs typeface="Proxima Nova"/>
                <a:sym typeface="Proxima Nova"/>
              </a:rPr>
              <a:t>Az első lépés, hogy a felmerülő feladatokat a lehető legkevesebb ráfordítással rögzítsük egy gyűjtőbe. Ez lehet elektronikus eszköz, vagy jegyzettömb is. A lényeg, hogy mindig velünk legyen, és rögtön tudjuk rögzíteni vele a feladatokat. Így nem kell azon aggódnunk, hogy valamit elfelejtettünk.</a:t>
            </a:r>
            <a:endParaRPr sz="1350">
              <a:solidFill>
                <a:srgbClr val="666666"/>
              </a:solidFill>
              <a:highlight>
                <a:schemeClr val="lt1"/>
              </a:highlight>
              <a:latin typeface="Proxima Nova"/>
              <a:ea typeface="Proxima Nova"/>
              <a:cs typeface="Proxima Nova"/>
              <a:sym typeface="Proxima Nova"/>
            </a:endParaRPr>
          </a:p>
          <a:p>
            <a:pPr indent="-314325" lvl="0" marL="457200" rtl="0" algn="l">
              <a:lnSpc>
                <a:spcPct val="177777"/>
              </a:lnSpc>
              <a:spcBef>
                <a:spcPts val="0"/>
              </a:spcBef>
              <a:spcAft>
                <a:spcPts val="0"/>
              </a:spcAft>
              <a:buClr>
                <a:srgbClr val="666666"/>
              </a:buClr>
              <a:buSzPts val="1350"/>
              <a:buFont typeface="Proxima Nova"/>
              <a:buChar char="●"/>
            </a:pPr>
            <a:r>
              <a:rPr lang="hu" sz="1350">
                <a:solidFill>
                  <a:srgbClr val="666666"/>
                </a:solidFill>
                <a:highlight>
                  <a:schemeClr val="lt1"/>
                </a:highlight>
                <a:latin typeface="Proxima Nova"/>
                <a:ea typeface="Proxima Nova"/>
                <a:cs typeface="Proxima Nova"/>
                <a:sym typeface="Proxima Nova"/>
              </a:rPr>
              <a:t>Ezután jöhet a feladatok feldolgozása. Először is nézzük át az összegyűjtött feladatokat, és amik azonnal, rövid idő alatt, például kevesebb, mint 2 perc alatt elvégezhetők, azokat végezzük el. A többit pedig tegyük be a teendő-listába, vagy pedig delegáljuk valakinek, ha nem a mi feladatunkról van szó. Teendő listából lehet több is, lehet például egy listánk az otthoni feladatok számára, egy az irodában végzendő munkának. Természetesen egy elektronikus eszköz sokat segíthet abban, hogy egyetlen listában tárolhassuk a feladatokat, amiket több szempont szerint rendszerezhetünk. </a:t>
            </a:r>
            <a:endParaRPr sz="1350">
              <a:solidFill>
                <a:srgbClr val="666666"/>
              </a:solidFill>
              <a:highlight>
                <a:schemeClr val="lt1"/>
              </a:highlight>
              <a:latin typeface="Proxima Nova"/>
              <a:ea typeface="Proxima Nova"/>
              <a:cs typeface="Proxima Nova"/>
              <a:sym typeface="Proxima Nova"/>
            </a:endParaRPr>
          </a:p>
          <a:p>
            <a:pPr indent="-314325" lvl="0" marL="457200" rtl="0" algn="l">
              <a:lnSpc>
                <a:spcPct val="177777"/>
              </a:lnSpc>
              <a:spcBef>
                <a:spcPts val="0"/>
              </a:spcBef>
              <a:spcAft>
                <a:spcPts val="0"/>
              </a:spcAft>
              <a:buClr>
                <a:srgbClr val="666666"/>
              </a:buClr>
              <a:buSzPts val="1350"/>
              <a:buFont typeface="Proxima Nova"/>
              <a:buChar char="●"/>
            </a:pPr>
            <a:r>
              <a:rPr lang="hu" sz="1350">
                <a:solidFill>
                  <a:srgbClr val="666666"/>
                </a:solidFill>
                <a:highlight>
                  <a:schemeClr val="lt1"/>
                </a:highlight>
                <a:latin typeface="Proxima Nova"/>
                <a:ea typeface="Proxima Nova"/>
                <a:cs typeface="Proxima Nova"/>
                <a:sym typeface="Proxima Nova"/>
              </a:rPr>
              <a:t>A következő lépés tehát az összegyűjtött feladatok rendszerezése. Előfordulhatnak közöttük olyanok, amikkel nincs jól megfogható teendőnk, ezeket egy ötletek gyűjtőbe rakhatjuk át, így nem felejtjük el őket. Lesznek olyan feladatok is, amik több időt igényelnek, ezeket betervezhetjük a naptárunkba. </a:t>
            </a:r>
            <a:endParaRPr sz="1350">
              <a:solidFill>
                <a:srgbClr val="666666"/>
              </a:solidFill>
              <a:highlight>
                <a:schemeClr val="lt1"/>
              </a:highlight>
              <a:latin typeface="Proxima Nova"/>
              <a:ea typeface="Proxima Nova"/>
              <a:cs typeface="Proxima Nova"/>
              <a:sym typeface="Proxima Nova"/>
            </a:endParaRPr>
          </a:p>
          <a:p>
            <a:pPr indent="-314325" lvl="0" marL="457200" rtl="0" algn="l">
              <a:lnSpc>
                <a:spcPct val="177777"/>
              </a:lnSpc>
              <a:spcBef>
                <a:spcPts val="0"/>
              </a:spcBef>
              <a:spcAft>
                <a:spcPts val="0"/>
              </a:spcAft>
              <a:buClr>
                <a:srgbClr val="666666"/>
              </a:buClr>
              <a:buSzPts val="1350"/>
              <a:buFont typeface="Proxima Nova"/>
              <a:buChar char="●"/>
            </a:pPr>
            <a:r>
              <a:rPr lang="hu" sz="1350">
                <a:solidFill>
                  <a:srgbClr val="666666"/>
                </a:solidFill>
                <a:highlight>
                  <a:schemeClr val="lt1"/>
                </a:highlight>
                <a:latin typeface="Proxima Nova"/>
                <a:ea typeface="Proxima Nova"/>
                <a:cs typeface="Proxima Nova"/>
                <a:sym typeface="Proxima Nova"/>
              </a:rPr>
              <a:t>Az ötletek gyűjtőben lévő feladatokat rendszeres időközönként szükséges megvizsgálni, ez alapján tudjuk meghatározni a már végrehajtható feladatokat, amiket az aktuális teendő listánkba tudunk áttenni.</a:t>
            </a:r>
            <a:endParaRPr sz="1350">
              <a:solidFill>
                <a:srgbClr val="666666"/>
              </a:solidFill>
              <a:highlight>
                <a:schemeClr val="lt1"/>
              </a:highlight>
              <a:latin typeface="Proxima Nova"/>
              <a:ea typeface="Proxima Nova"/>
              <a:cs typeface="Proxima Nova"/>
              <a:sym typeface="Proxima Nova"/>
            </a:endParaRPr>
          </a:p>
          <a:p>
            <a:pPr indent="-314325" lvl="0" marL="457200" rtl="0" algn="l">
              <a:lnSpc>
                <a:spcPct val="177777"/>
              </a:lnSpc>
              <a:spcBef>
                <a:spcPts val="0"/>
              </a:spcBef>
              <a:spcAft>
                <a:spcPts val="0"/>
              </a:spcAft>
              <a:buClr>
                <a:srgbClr val="666666"/>
              </a:buClr>
              <a:buSzPts val="1350"/>
              <a:buFont typeface="Proxima Nova"/>
              <a:buChar char="●"/>
            </a:pPr>
            <a:r>
              <a:rPr lang="hu" sz="1350">
                <a:solidFill>
                  <a:srgbClr val="666666"/>
                </a:solidFill>
                <a:highlight>
                  <a:schemeClr val="lt1"/>
                </a:highlight>
                <a:latin typeface="Proxima Nova"/>
                <a:ea typeface="Proxima Nova"/>
                <a:cs typeface="Proxima Nova"/>
                <a:sym typeface="Proxima Nova"/>
              </a:rPr>
              <a:t>Ezután nincs más teendőnk már, csupán a feladat elvégzése. Mire ide eljutottunk, már nem kell azon gondolkodni, hogy milyen feladataink vannak, itt már minden adott ahhoz, hogy hatékonyan végezzünk feladatainkkal. </a:t>
            </a:r>
            <a:endParaRPr sz="1350">
              <a:solidFill>
                <a:srgbClr val="666666"/>
              </a:solidFill>
              <a:highlight>
                <a:schemeClr val="lt1"/>
              </a:highlight>
              <a:latin typeface="Proxima Nova"/>
              <a:ea typeface="Proxima Nova"/>
              <a:cs typeface="Proxima Nova"/>
              <a:sym typeface="Proxima Nova"/>
            </a:endParaRPr>
          </a:p>
          <a:p>
            <a:pPr indent="0" lvl="0" marL="0" rtl="0" algn="l">
              <a:lnSpc>
                <a:spcPct val="177777"/>
              </a:lnSpc>
              <a:spcBef>
                <a:spcPts val="0"/>
              </a:spcBef>
              <a:spcAft>
                <a:spcPts val="0"/>
              </a:spcAft>
              <a:buNone/>
            </a:pPr>
            <a:r>
              <a:t/>
            </a:r>
            <a:endParaRPr sz="1350">
              <a:solidFill>
                <a:srgbClr val="666666"/>
              </a:solidFill>
              <a:highlight>
                <a:schemeClr val="lt1"/>
              </a:highlight>
              <a:latin typeface="Proxima Nova"/>
              <a:ea typeface="Proxima Nova"/>
              <a:cs typeface="Proxima Nova"/>
              <a:sym typeface="Proxima Nova"/>
            </a:endParaRPr>
          </a:p>
          <a:p>
            <a:pPr indent="0" lvl="0" marL="0" rtl="0" algn="l">
              <a:lnSpc>
                <a:spcPct val="177777"/>
              </a:lnSpc>
              <a:spcBef>
                <a:spcPts val="0"/>
              </a:spcBef>
              <a:spcAft>
                <a:spcPts val="0"/>
              </a:spcAft>
              <a:buNone/>
            </a:pPr>
            <a:r>
              <a:rPr lang="hu" sz="1350">
                <a:solidFill>
                  <a:srgbClr val="666666"/>
                </a:solidFill>
                <a:highlight>
                  <a:schemeClr val="lt1"/>
                </a:highlight>
                <a:latin typeface="Proxima Nova"/>
                <a:ea typeface="Proxima Nova"/>
                <a:cs typeface="Proxima Nova"/>
                <a:sym typeface="Proxima Nova"/>
              </a:rPr>
              <a:t>A feladatlista rögzítésére hasznos eszköz lehet például a Google Keep, One Note, Evernote, vagy a Wunderlist.</a:t>
            </a:r>
            <a:endParaRPr sz="1350">
              <a:solidFill>
                <a:srgbClr val="666666"/>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74109b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74109b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u="sng">
                <a:solidFill>
                  <a:srgbClr val="C11B0F"/>
                </a:solidFill>
                <a:highlight>
                  <a:srgbClr val="FFFFFF"/>
                </a:highlight>
                <a:latin typeface="Proxima Nova"/>
                <a:ea typeface="Proxima Nova"/>
                <a:cs typeface="Proxima Nova"/>
                <a:sym typeface="Proxima Nova"/>
                <a:hlinkClick r:id="rId2"/>
              </a:rPr>
              <a:t>Cal Newport</a:t>
            </a:r>
            <a:r>
              <a:rPr lang="hu" sz="1350">
                <a:solidFill>
                  <a:srgbClr val="666666"/>
                </a:solidFill>
                <a:highlight>
                  <a:srgbClr val="FFFFFF"/>
                </a:highlight>
                <a:latin typeface="Proxima Nova"/>
                <a:ea typeface="Proxima Nova"/>
                <a:cs typeface="Proxima Nova"/>
                <a:sym typeface="Proxima Nova"/>
              </a:rPr>
              <a:t>, egy elismert kutató és időmenedzsment „guru” vizsgálatai szerint a feladatlisták önmagukban nem segítik az időgazdálkodásunkat, mivel elrejtik a feladatok méretét és időigényét, így nem segítenek reális képet adni arról, hogy mennyi feladattal vagyunk képesek valójában megbirkózni egy adott időn belül. Éppen ezért minden egyes feladatot be kell terveznünk be a naptárunkba a becsült időszükséglettel együtt. Ha valamiért nem tudjuk a tervezett időpontban végrehajtani, akkor tegyük át másik időpontra, lehetőleg még az adott héten. Ezzel a módszerrel képesek leszünk reálisan megítélni a heti teljesítőképességünket.</a:t>
            </a:r>
            <a:endParaRPr sz="1350">
              <a:solidFill>
                <a:srgbClr val="666666"/>
              </a:solidFill>
              <a:highlight>
                <a:srgbClr val="FFFFFF"/>
              </a:highlight>
              <a:latin typeface="Proxima Nova"/>
              <a:ea typeface="Proxima Nova"/>
              <a:cs typeface="Proxima Nova"/>
              <a:sym typeface="Proxima Nova"/>
            </a:endParaRPr>
          </a:p>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Erre egy szuper eszköz például a </a:t>
            </a:r>
            <a:r>
              <a:rPr lang="hu" sz="1350">
                <a:solidFill>
                  <a:srgbClr val="C11B0F"/>
                </a:solidFill>
                <a:highlight>
                  <a:srgbClr val="FFFFFF"/>
                </a:highlight>
                <a:uFill>
                  <a:noFill/>
                </a:uFill>
                <a:latin typeface="Proxima Nova"/>
                <a:ea typeface="Proxima Nova"/>
                <a:cs typeface="Proxima Nova"/>
                <a:sym typeface="Proxima Nova"/>
                <a:hlinkClick r:id="rId3"/>
              </a:rPr>
              <a:t>Timeful</a:t>
            </a:r>
            <a:r>
              <a:rPr lang="hu" sz="1350">
                <a:solidFill>
                  <a:srgbClr val="666666"/>
                </a:solidFill>
                <a:highlight>
                  <a:srgbClr val="FFFFFF"/>
                </a:highlight>
                <a:latin typeface="Proxima Nova"/>
                <a:ea typeface="Proxima Nova"/>
                <a:cs typeface="Proxima Nova"/>
                <a:sym typeface="Proxima Nova"/>
              </a:rPr>
              <a:t> nevű alkalmazás, ami kifejezetten a feladatlisták naptárba tervezését támogatja. Az alkalmazás ingyenes, de egyelőre csak iOS eszközökön elérhető.</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374109b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74109b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A legtöbben megdöbbennének , ha tudnák hogy mennyi munkát ölnek egy évben olyan tevékenységekbe, amiket sosem fejeznek be. Ezek egy ideig fontosak, meg is teszünk értük ezt-azt, majd később az élet felülírja a célokat és a munkánk sosem hasznosul. Minél inkább szellemi munkát végzünk, annál nagyobb az esélye annak, hogy ebbe a hibába esünk. Egy műhelyben nem férünk el ha sok a félkész termék. A számítógépen ugyanezt már nem vesszük észre… Ha több eredményt akarunk elérni, akkor figyeljünk arra, hogy mennyi munkán dolgozunk párhuzamosan!</a:t>
            </a:r>
            <a:endParaRPr sz="1350">
              <a:solidFill>
                <a:srgbClr val="666666"/>
              </a:solidFill>
              <a:highlight>
                <a:srgbClr val="FFFFFF"/>
              </a:highlight>
              <a:latin typeface="Proxima Nova"/>
              <a:ea typeface="Proxima Nova"/>
              <a:cs typeface="Proxima Nova"/>
              <a:sym typeface="Proxima Nova"/>
            </a:endParaRPr>
          </a:p>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Mielőtt belekezdünk egy feladatba válaszoljuk meg magunknak a kérdést:</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b="1" lang="hu" sz="1350">
                <a:solidFill>
                  <a:srgbClr val="666666"/>
                </a:solidFill>
                <a:highlight>
                  <a:srgbClr val="FFFFFF"/>
                </a:highlight>
                <a:latin typeface="Proxima Nova"/>
                <a:ea typeface="Proxima Nova"/>
                <a:cs typeface="Proxima Nova"/>
                <a:sym typeface="Proxima Nova"/>
              </a:rPr>
              <a:t>Van más feladatom, amivel még nem végeztem?</a:t>
            </a:r>
            <a:r>
              <a:rPr lang="hu" sz="1350">
                <a:solidFill>
                  <a:srgbClr val="666666"/>
                </a:solidFill>
                <a:highlight>
                  <a:srgbClr val="FFFFFF"/>
                </a:highlight>
                <a:latin typeface="Proxima Nova"/>
                <a:ea typeface="Proxima Nova"/>
                <a:cs typeface="Proxima Nova"/>
                <a:sym typeface="Proxima Nova"/>
              </a:rPr>
              <a:t> Ha igen, mi indokolja azt hogy másikba kezdjek?</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b="1" lang="hu" sz="1350">
                <a:solidFill>
                  <a:srgbClr val="666666"/>
                </a:solidFill>
                <a:highlight>
                  <a:srgbClr val="FFFFFF"/>
                </a:highlight>
                <a:latin typeface="Proxima Nova"/>
                <a:ea typeface="Proxima Nova"/>
                <a:cs typeface="Proxima Nova"/>
                <a:sym typeface="Proxima Nova"/>
              </a:rPr>
              <a:t>Be tudom fejezni ezt a feladatot a belátható időben?</a:t>
            </a:r>
            <a:r>
              <a:rPr lang="hu" sz="1350">
                <a:solidFill>
                  <a:srgbClr val="666666"/>
                </a:solidFill>
                <a:highlight>
                  <a:srgbClr val="FFFFFF"/>
                </a:highlight>
                <a:latin typeface="Proxima Nova"/>
                <a:ea typeface="Proxima Nova"/>
                <a:cs typeface="Proxima Nova"/>
                <a:sym typeface="Proxima Nova"/>
              </a:rPr>
              <a:t> Ha nem, akkor szét tudom szedni jól meghatározható lépésekre? Esetleg olyanokra, amiknek önmagukban is lehet haszna?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74109b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74109b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Ha már betartjuk a befejezés szabályát, akkor érdemes tudatosan megválasztani, hogy mibe kezdünk bele egyáltalán! Ezért mielőtt belekezdenénk bármibe is, tegyük fel magunknak a következő négy kérdést.</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lang="hu" sz="1350">
                <a:solidFill>
                  <a:srgbClr val="666666"/>
                </a:solidFill>
                <a:highlight>
                  <a:srgbClr val="FFFFFF"/>
                </a:highlight>
                <a:latin typeface="Proxima Nova"/>
                <a:ea typeface="Proxima Nova"/>
                <a:cs typeface="Proxima Nova"/>
                <a:sym typeface="Proxima Nova"/>
              </a:rPr>
              <a:t>Miért pont ezzel foglalkozzak? Ez a kérdés segít megérteni a munka célját, vagy rádöbbent, hogy csak megszokásból, vagy magunk sem tudjuk miért csinálnánk ezt. Ha az derül ki, hogy ez a legfontosabb feladat amivel foglalkoznunk kell, akkor a kérdés segített ezt tudatosítani magunkban, ami jó hatással lesz a motivációnkra. Ha nem ez a legfontosabb, akkor elkerültünk egy feladatválasztási hibát…</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lang="hu" sz="1350">
                <a:solidFill>
                  <a:srgbClr val="666666"/>
                </a:solidFill>
                <a:highlight>
                  <a:srgbClr val="FFFFFF"/>
                </a:highlight>
                <a:latin typeface="Proxima Nova"/>
                <a:ea typeface="Proxima Nova"/>
                <a:cs typeface="Proxima Nova"/>
                <a:sym typeface="Proxima Nova"/>
              </a:rPr>
              <a:t>Ha már tudjuk, hogy mi a feladat, a következő, amit tisztáznunk kell, hogy valóban nekünk kell-e ezzel foglalkoznunk. Lehet, hogy a feladat elvégzése fontos, de egyáltalán nem biztos, hogy nekünk kell ezzel foglalkoznunk. Lehet, hogy más hatékonyabban, olcsóbban, jobban képes lenne ugyanezt elvégezni.</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lang="hu" sz="1350">
                <a:solidFill>
                  <a:srgbClr val="666666"/>
                </a:solidFill>
                <a:highlight>
                  <a:srgbClr val="FFFFFF"/>
                </a:highlight>
                <a:latin typeface="Proxima Nova"/>
                <a:ea typeface="Proxima Nova"/>
                <a:cs typeface="Proxima Nova"/>
                <a:sym typeface="Proxima Nova"/>
              </a:rPr>
              <a:t>Ha pedig mi vagyunk a megfelelő személyek a feladat elvégzésére, a kérdés már csak az, hogy tényleg most van-e itt az ideje annak, hogy ezzel a dologgal foglalkozzunk? Ez valami olyan, ami fontos is, vagy csak sürgős lett? Mi van, ha mégis későbbre halasztom? Mi történik, ha egyáltalán nem csinálom meg?</a:t>
            </a:r>
            <a:endParaRPr sz="1350">
              <a:solidFill>
                <a:srgbClr val="666666"/>
              </a:solidFill>
              <a:highlight>
                <a:srgbClr val="FFFFFF"/>
              </a:highlight>
              <a:latin typeface="Proxima Nova"/>
              <a:ea typeface="Proxima Nova"/>
              <a:cs typeface="Proxima Nova"/>
              <a:sym typeface="Proxima Nova"/>
            </a:endParaRPr>
          </a:p>
          <a:p>
            <a:pPr indent="-314325" lvl="0" marL="558800" rtl="0" algn="l">
              <a:lnSpc>
                <a:spcPct val="177777"/>
              </a:lnSpc>
              <a:spcBef>
                <a:spcPts val="0"/>
              </a:spcBef>
              <a:spcAft>
                <a:spcPts val="0"/>
              </a:spcAft>
              <a:buClr>
                <a:srgbClr val="666666"/>
              </a:buClr>
              <a:buSzPts val="1350"/>
              <a:buFont typeface="Proxima Nova"/>
              <a:buChar char="●"/>
            </a:pPr>
            <a:r>
              <a:rPr lang="hu" sz="1350">
                <a:solidFill>
                  <a:srgbClr val="666666"/>
                </a:solidFill>
                <a:highlight>
                  <a:srgbClr val="FFFFFF"/>
                </a:highlight>
                <a:latin typeface="Proxima Nova"/>
                <a:ea typeface="Proxima Nova"/>
                <a:cs typeface="Proxima Nova"/>
                <a:sym typeface="Proxima Nova"/>
              </a:rPr>
              <a:t>Ha ez a feladat az, amivel most foglalkoznunk kell, akkor már csak azt kell megnéznünk, hogy miért épp itt kell ezt megtenni. Érdemes megnézni, hogy olyan-e a feladat jellege, amit valamilyen felszerelést, közeget igényel? Elképzelhető-e az, hogy ezt a feladatot valahol máshol is meg tudnánk oldani, és itt, ahol most vagyunk inkább olyan feladatokkal kellene foglalkoznunk, amit csak itt tudunk megoldani?</a:t>
            </a:r>
            <a:endParaRPr sz="1350">
              <a:solidFill>
                <a:srgbClr val="666666"/>
              </a:solidFill>
              <a:highlight>
                <a:srgbClr val="FFFFFF"/>
              </a:highlight>
              <a:latin typeface="Proxima Nova"/>
              <a:ea typeface="Proxima Nova"/>
              <a:cs typeface="Proxima Nova"/>
              <a:sym typeface="Proxima Nova"/>
            </a:endParaRPr>
          </a:p>
          <a:p>
            <a:pPr indent="0" lvl="0" marL="0" rtl="0" algn="l">
              <a:lnSpc>
                <a:spcPct val="190000"/>
              </a:lnSpc>
              <a:spcBef>
                <a:spcPts val="0"/>
              </a:spcBef>
              <a:spcAft>
                <a:spcPts val="0"/>
              </a:spcAft>
              <a:buNone/>
            </a:pPr>
            <a:r>
              <a:rPr lang="hu" sz="1350">
                <a:solidFill>
                  <a:srgbClr val="666666"/>
                </a:solidFill>
                <a:highlight>
                  <a:srgbClr val="FFFFFF"/>
                </a:highlight>
                <a:latin typeface="Proxima Nova"/>
                <a:ea typeface="Proxima Nova"/>
                <a:cs typeface="Proxima Nova"/>
                <a:sym typeface="Proxima Nova"/>
              </a:rPr>
              <a:t>Érdemes ezeket a kérdéseket minden alkalommal feltenni, amikor új nagyobb feladatba kezdenénk bele.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374109b5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74109b5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hatékony időgazdálkodás következő nagy kérdése, amire a választ keressük, hogy ha már tudjuk, hogy mi a feladatunk, akkor hogyan koncentráljunk arra. </a:t>
            </a:r>
            <a:endParaRPr/>
          </a:p>
          <a:p>
            <a:pPr indent="0" lvl="0" marL="0" rtl="0" algn="l">
              <a:spcBef>
                <a:spcPts val="0"/>
              </a:spcBef>
              <a:spcAft>
                <a:spcPts val="0"/>
              </a:spcAft>
              <a:buNone/>
            </a:pPr>
            <a:r>
              <a:t/>
            </a:r>
            <a:endParaRPr/>
          </a:p>
          <a:p>
            <a:pPr indent="0" lvl="0" marL="0" rtl="0" algn="l">
              <a:lnSpc>
                <a:spcPct val="130000"/>
              </a:lnSpc>
              <a:spcBef>
                <a:spcPts val="0"/>
              </a:spcBef>
              <a:spcAft>
                <a:spcPts val="0"/>
              </a:spcAft>
              <a:buClr>
                <a:srgbClr val="000000"/>
              </a:buClr>
              <a:buSzPts val="1100"/>
              <a:buFont typeface="Arial"/>
              <a:buNone/>
            </a:pPr>
            <a:r>
              <a:rPr lang="hu" sz="1350">
                <a:solidFill>
                  <a:srgbClr val="666666"/>
                </a:solidFill>
                <a:highlight>
                  <a:schemeClr val="lt1"/>
                </a:highlight>
                <a:latin typeface="Proxima Nova"/>
                <a:ea typeface="Proxima Nova"/>
                <a:cs typeface="Proxima Nova"/>
                <a:sym typeface="Proxima Nova"/>
              </a:rPr>
              <a:t>A hatékonyság egyik fontos pillére a feladataink szervezett, fegyelmezett végrehajtása. Ugyanennyire fontos viszont az is, hogy a szűkös időnket olyan feladatok végrehajtására fordítsuk, amik valóban fontos célokat szolgálnak. Ugyanis </a:t>
            </a:r>
            <a:r>
              <a:rPr lang="hu" sz="1350">
                <a:solidFill>
                  <a:srgbClr val="666666"/>
                </a:solidFill>
                <a:highlight>
                  <a:schemeClr val="lt1"/>
                </a:highlight>
              </a:rPr>
              <a:t>bármennyire hatékonyan is szervezzük az időnket, akkor sem lesz időnk minden feladatot elvégezni. A lényeg a prioritások meghatározása és betartása.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0" name="Google Shape;50;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cxnSp>
        <p:nvCxnSpPr>
          <p:cNvPr id="39" name="Google Shape;39;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0" name="Google Shape;40;p9"/>
          <p:cNvSpPr txBox="1"/>
          <p:nvPr>
            <p:ph type="title"/>
          </p:nvPr>
        </p:nvSpPr>
        <p:spPr>
          <a:xfrm>
            <a:off x="265500" y="1205825"/>
            <a:ext cx="37884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769000"/>
            <a:ext cx="36471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ibri.hu/konyv/david_allen.intezz-el-mindent-1.html" TargetMode="External"/><Relationship Id="rId4" Type="http://schemas.openxmlformats.org/officeDocument/2006/relationships/hyperlink" Target="https://www.thesimpledollar.com/review-getting-things-do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hu"/>
              <a:t>Time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65500" y="1205825"/>
            <a:ext cx="37884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5. </a:t>
            </a:r>
            <a:r>
              <a:rPr lang="hu"/>
              <a:t>Válaszd szét a sürgőset és a fontosat</a:t>
            </a:r>
            <a:endParaRPr/>
          </a:p>
        </p:txBody>
      </p:sp>
      <p:sp>
        <p:nvSpPr>
          <p:cNvPr id="110" name="Google Shape;11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111" name="Google Shape;111;p22"/>
          <p:cNvSpPr txBox="1"/>
          <p:nvPr>
            <p:ph idx="1" type="subTitle"/>
          </p:nvPr>
        </p:nvSpPr>
        <p:spPr>
          <a:xfrm>
            <a:off x="265500" y="2769000"/>
            <a:ext cx="36471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22"/>
          <p:cNvPicPr preferRelativeResize="0"/>
          <p:nvPr/>
        </p:nvPicPr>
        <p:blipFill>
          <a:blip r:embed="rId3">
            <a:alphaModFix/>
          </a:blip>
          <a:stretch>
            <a:fillRect/>
          </a:stretch>
        </p:blipFill>
        <p:spPr>
          <a:xfrm>
            <a:off x="4248863" y="0"/>
            <a:ext cx="4812374"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6. </a:t>
            </a:r>
            <a:r>
              <a:rPr lang="hu"/>
              <a:t>Tudatosítsd a szerepeidet</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Szerepek feltérképezése az életünkben, és ezek fontossága.</a:t>
            </a:r>
            <a:endParaRPr/>
          </a:p>
          <a:p>
            <a:pPr indent="0" lvl="0" marL="0" rtl="0" algn="l">
              <a:spcBef>
                <a:spcPts val="1600"/>
              </a:spcBef>
              <a:spcAft>
                <a:spcPts val="0"/>
              </a:spcAft>
              <a:buNone/>
            </a:pPr>
            <a:r>
              <a:rPr lang="hu"/>
              <a:t>Például:</a:t>
            </a:r>
            <a:endParaRPr/>
          </a:p>
          <a:p>
            <a:pPr indent="-342900" lvl="0" marL="457200" rtl="0" algn="l">
              <a:spcBef>
                <a:spcPts val="1600"/>
              </a:spcBef>
              <a:spcAft>
                <a:spcPts val="0"/>
              </a:spcAft>
              <a:buSzPts val="1800"/>
              <a:buChar char="●"/>
            </a:pPr>
            <a:r>
              <a:rPr lang="hu"/>
              <a:t>családapa</a:t>
            </a:r>
            <a:endParaRPr/>
          </a:p>
          <a:p>
            <a:pPr indent="-342900" lvl="0" marL="457200" rtl="0" algn="l">
              <a:spcBef>
                <a:spcPts val="0"/>
              </a:spcBef>
              <a:spcAft>
                <a:spcPts val="0"/>
              </a:spcAft>
              <a:buSzPts val="1800"/>
              <a:buChar char="●"/>
            </a:pPr>
            <a:r>
              <a:rPr lang="hu"/>
              <a:t>férj</a:t>
            </a:r>
            <a:endParaRPr/>
          </a:p>
          <a:p>
            <a:pPr indent="-342900" lvl="0" marL="457200" rtl="0" algn="l">
              <a:spcBef>
                <a:spcPts val="0"/>
              </a:spcBef>
              <a:spcAft>
                <a:spcPts val="0"/>
              </a:spcAft>
              <a:buSzPts val="1800"/>
              <a:buChar char="●"/>
            </a:pPr>
            <a:r>
              <a:rPr lang="hu"/>
              <a:t>vezető</a:t>
            </a:r>
            <a:endParaRPr/>
          </a:p>
          <a:p>
            <a:pPr indent="-342900" lvl="0" marL="457200" rtl="0" algn="l">
              <a:spcBef>
                <a:spcPts val="0"/>
              </a:spcBef>
              <a:spcAft>
                <a:spcPts val="0"/>
              </a:spcAft>
              <a:buSzPts val="1800"/>
              <a:buChar char="●"/>
            </a:pPr>
            <a:r>
              <a:rPr lang="hu"/>
              <a:t>szakember</a:t>
            </a:r>
            <a:endParaRPr/>
          </a:p>
          <a:p>
            <a:pPr indent="-342900" lvl="0" marL="457200" rtl="0" algn="l">
              <a:spcBef>
                <a:spcPts val="0"/>
              </a:spcBef>
              <a:spcAft>
                <a:spcPts val="0"/>
              </a:spcAft>
              <a:buSzPts val="1800"/>
              <a:buChar char="●"/>
            </a:pPr>
            <a:r>
              <a:rPr lang="hu"/>
              <a:t>sportoló / hobbinak élő ember</a:t>
            </a:r>
            <a:endParaRPr/>
          </a:p>
          <a:p>
            <a:pPr indent="0" lvl="0" marL="0" rtl="0" algn="l">
              <a:spcBef>
                <a:spcPts val="1600"/>
              </a:spcBef>
              <a:spcAft>
                <a:spcPts val="1600"/>
              </a:spcAft>
              <a:buNone/>
            </a:pPr>
            <a:r>
              <a:rPr lang="hu"/>
              <a:t>Egyensúly, mindenre jusson idő</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hu"/>
              <a:t>Hogyan maradjunk energikusak?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7. Mozogj!</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mozgásnak jótékony hatása van az agy teljesítőképességére. </a:t>
            </a:r>
            <a:endParaRPr/>
          </a:p>
          <a:p>
            <a:pPr indent="0" lvl="0" marL="0" rtl="0" algn="l">
              <a:spcBef>
                <a:spcPts val="1600"/>
              </a:spcBef>
              <a:spcAft>
                <a:spcPts val="1600"/>
              </a:spcAft>
              <a:buNone/>
            </a:pPr>
            <a:r>
              <a:rPr lang="hu"/>
              <a:t>A</a:t>
            </a:r>
            <a:r>
              <a:rPr lang="hu"/>
              <a:t>gyunk akkor a legaktívabb, amikor nagyjából 2.9 km/óra sebességgel gyalogolunk. Nem véletlen, hogy Steve Jobs előszeretettel tárgyalt séta közben.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8. </a:t>
            </a:r>
            <a:r>
              <a:rPr lang="hu"/>
              <a:t>Aludj eleget!</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Napi 8-9 óra alvás</a:t>
            </a:r>
            <a:endParaRPr/>
          </a:p>
          <a:p>
            <a:pPr indent="0" lvl="0" marL="0" rtl="0" algn="l">
              <a:spcBef>
                <a:spcPts val="1600"/>
              </a:spcBef>
              <a:spcAft>
                <a:spcPts val="0"/>
              </a:spcAft>
              <a:buNone/>
            </a:pPr>
            <a:r>
              <a:rPr lang="hu"/>
              <a:t>Enélkül a szellemi képességeink jelentősen csökkennek</a:t>
            </a:r>
            <a:endParaRPr/>
          </a:p>
          <a:p>
            <a:pPr indent="0" lvl="0" marL="0" rtl="0" algn="l">
              <a:spcBef>
                <a:spcPts val="1600"/>
              </a:spcBef>
              <a:spcAft>
                <a:spcPts val="1600"/>
              </a:spcAft>
              <a:buNone/>
            </a:pPr>
            <a:r>
              <a:rPr lang="hu"/>
              <a:t>New York Times kutatás: 8 óránál kevesebb alvás esetén jóval a képességei alatt teljesít az ember.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9. A multitasking csökkenti az IQ-t</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a:t>A f</a:t>
            </a:r>
            <a:r>
              <a:rPr lang="hu"/>
              <a:t>igyelem sajátossága, hogy egyetlen célpontra összpontosul.</a:t>
            </a:r>
            <a:endParaRPr/>
          </a:p>
          <a:p>
            <a:pPr indent="0" lvl="0" marL="0" rtl="0" algn="l">
              <a:lnSpc>
                <a:spcPct val="190000"/>
              </a:lnSpc>
              <a:spcBef>
                <a:spcPts val="0"/>
              </a:spcBef>
              <a:spcAft>
                <a:spcPts val="0"/>
              </a:spcAft>
              <a:buNone/>
            </a:pPr>
            <a:r>
              <a:rPr lang="hu"/>
              <a:t>Kutatások:</a:t>
            </a:r>
            <a:endParaRPr/>
          </a:p>
          <a:p>
            <a:pPr indent="-342900" lvl="0" marL="457200" rtl="0" algn="l">
              <a:lnSpc>
                <a:spcPct val="190000"/>
              </a:lnSpc>
              <a:spcBef>
                <a:spcPts val="0"/>
              </a:spcBef>
              <a:spcAft>
                <a:spcPts val="0"/>
              </a:spcAft>
              <a:buSzPts val="1800"/>
              <a:buChar char="●"/>
            </a:pPr>
            <a:r>
              <a:rPr lang="hu"/>
              <a:t>Forbes: több feladat párhuzamos végzése rontja a szellemi képességeinket</a:t>
            </a:r>
            <a:endParaRPr/>
          </a:p>
          <a:p>
            <a:pPr indent="-342900" lvl="0" marL="457200" rtl="0" algn="l">
              <a:lnSpc>
                <a:spcPct val="190000"/>
              </a:lnSpc>
              <a:spcBef>
                <a:spcPts val="0"/>
              </a:spcBef>
              <a:spcAft>
                <a:spcPts val="0"/>
              </a:spcAft>
              <a:buSzPts val="1800"/>
              <a:buChar char="●"/>
            </a:pPr>
            <a:r>
              <a:rPr lang="hu"/>
              <a:t>Stanfordi Egyetem: akik rendszeresen több feladatot végeznek egyszerre, sokkal rosszabbul teljesítenek</a:t>
            </a:r>
            <a:endParaRPr/>
          </a:p>
          <a:p>
            <a:pPr indent="-342900" lvl="0" marL="457200" rtl="0" algn="l">
              <a:lnSpc>
                <a:spcPct val="190000"/>
              </a:lnSpc>
              <a:spcBef>
                <a:spcPts val="0"/>
              </a:spcBef>
              <a:spcAft>
                <a:spcPts val="0"/>
              </a:spcAft>
              <a:buSzPts val="1800"/>
              <a:buChar char="●"/>
            </a:pPr>
            <a:r>
              <a:rPr lang="hu"/>
              <a:t>Londoni Egyetem: A gyakori feladatváltásokkal terhelt emberek IQ-teszt eredménye 15 pontot csökkent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10. Becsüld a délelőttödet</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hu"/>
              <a:t>szellemi szempontból legértékesebb időszak</a:t>
            </a:r>
            <a:endParaRPr/>
          </a:p>
          <a:p>
            <a:pPr indent="-342900" lvl="0" marL="457200" rtl="0" algn="l">
              <a:spcBef>
                <a:spcPts val="1600"/>
              </a:spcBef>
              <a:spcAft>
                <a:spcPts val="0"/>
              </a:spcAft>
              <a:buSzPts val="1800"/>
              <a:buChar char="●"/>
            </a:pPr>
            <a:r>
              <a:rPr lang="hu"/>
              <a:t>ébredést követő második órától számított két és fél órán keresztül vagyunk a legjobbak, ha szellemi teljesítményről van szó</a:t>
            </a:r>
            <a:endParaRPr/>
          </a:p>
          <a:p>
            <a:pPr indent="-342900" lvl="0" marL="457200" rtl="0" algn="l">
              <a:spcBef>
                <a:spcPts val="1600"/>
              </a:spcBef>
              <a:spcAft>
                <a:spcPts val="1600"/>
              </a:spcAft>
              <a:buSzPts val="1800"/>
              <a:buChar char="●"/>
            </a:pPr>
            <a:r>
              <a:rPr lang="hu"/>
              <a:t>az akaraterőnk is ebben az időszakban a legnagyobb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11. Figyelj a hangulatodra, különösen reggel</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TÉVHIT: </a:t>
            </a:r>
            <a:r>
              <a:rPr lang="hu"/>
              <a:t>a hatékony emberek robotok módjára dolgoznak</a:t>
            </a:r>
            <a:endParaRPr/>
          </a:p>
          <a:p>
            <a:pPr indent="0" lvl="0" marL="0" rtl="0" algn="l">
              <a:spcBef>
                <a:spcPts val="1600"/>
              </a:spcBef>
              <a:spcAft>
                <a:spcPts val="0"/>
              </a:spcAft>
              <a:buNone/>
            </a:pPr>
            <a:r>
              <a:rPr lang="hu"/>
              <a:t>VALÓSÁG: a leghatékonyabb emberek általában jókedvűek</a:t>
            </a:r>
            <a:endParaRPr/>
          </a:p>
          <a:p>
            <a:pPr indent="0" lvl="0" marL="0" rtl="0" algn="l">
              <a:spcBef>
                <a:spcPts val="1600"/>
              </a:spcBef>
              <a:spcAft>
                <a:spcPts val="0"/>
              </a:spcAft>
              <a:buNone/>
            </a:pPr>
            <a:r>
              <a:rPr lang="hu"/>
              <a:t>A hangulatunk nagy hatással van a problémamegoldó képességünkre és döntéseinkre.</a:t>
            </a:r>
            <a:endParaRPr/>
          </a:p>
          <a:p>
            <a:pPr indent="0" lvl="0" marL="0" rtl="0" algn="l">
              <a:spcBef>
                <a:spcPts val="1600"/>
              </a:spcBef>
              <a:spcAft>
                <a:spcPts val="1600"/>
              </a:spcAft>
              <a:buNone/>
            </a:pPr>
            <a:r>
              <a:rPr lang="hu"/>
              <a:t>A reggeli hangulatunk tehát befolyásolja az egész napunkat.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12. Szundikálj ebéd után</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Az ébredést követő 6-8 óra múlva az agyunknak pihenésre van szüksége.</a:t>
            </a:r>
            <a:endParaRPr/>
          </a:p>
          <a:p>
            <a:pPr indent="0" lvl="0" marL="0" rtl="0" algn="l">
              <a:spcBef>
                <a:spcPts val="1600"/>
              </a:spcBef>
              <a:spcAft>
                <a:spcPts val="0"/>
              </a:spcAft>
              <a:buNone/>
            </a:pPr>
            <a:r>
              <a:rPr lang="hu"/>
              <a:t>Nasa kutatás: azok az űrhajósok, akik ebben az időszakban 26 percet aludtak, 34%-kal jobban teljesítettek az alvást követően</a:t>
            </a:r>
            <a:endParaRPr/>
          </a:p>
          <a:p>
            <a:pPr indent="0" lvl="0" marL="0" rtl="0" algn="l">
              <a:spcBef>
                <a:spcPts val="1600"/>
              </a:spcBef>
              <a:spcAft>
                <a:spcPts val="0"/>
              </a:spcAft>
              <a:buNone/>
            </a:pPr>
            <a:r>
              <a:rPr lang="hu"/>
              <a:t>Ha erre nincs lehetőség: </a:t>
            </a:r>
            <a:endParaRPr/>
          </a:p>
          <a:p>
            <a:pPr indent="-342900" lvl="0" marL="457200" rtl="0" algn="l">
              <a:spcBef>
                <a:spcPts val="1600"/>
              </a:spcBef>
              <a:spcAft>
                <a:spcPts val="0"/>
              </a:spcAft>
              <a:buSzPts val="1800"/>
              <a:buChar char="●"/>
            </a:pPr>
            <a:r>
              <a:rPr lang="hu"/>
              <a:t>ne időzítsünk fontos feladatokat erre az időszakra</a:t>
            </a:r>
            <a:endParaRPr/>
          </a:p>
          <a:p>
            <a:pPr indent="-342900" lvl="0" marL="457200" rtl="0" algn="l">
              <a:spcBef>
                <a:spcPts val="1600"/>
              </a:spcBef>
              <a:spcAft>
                <a:spcPts val="1600"/>
              </a:spcAft>
              <a:buSzPts val="1800"/>
              <a:buChar char="●"/>
            </a:pPr>
            <a:r>
              <a:rPr lang="hu"/>
              <a:t>pl email olvasás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13. Kevesebb email. Különösen reggel</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Kutatás: </a:t>
            </a:r>
            <a:r>
              <a:rPr lang="hu"/>
              <a:t>a hatékony vezetők soha nem olvasnak reggel emailt</a:t>
            </a:r>
            <a:endParaRPr/>
          </a:p>
          <a:p>
            <a:pPr indent="0" lvl="0" marL="0" rtl="0" algn="l">
              <a:lnSpc>
                <a:spcPct val="100000"/>
              </a:lnSpc>
              <a:spcBef>
                <a:spcPts val="1600"/>
              </a:spcBef>
              <a:spcAft>
                <a:spcPts val="0"/>
              </a:spcAft>
              <a:buNone/>
            </a:pPr>
            <a:r>
              <a:rPr lang="hu"/>
              <a:t>Miért?</a:t>
            </a:r>
            <a:endParaRPr/>
          </a:p>
          <a:p>
            <a:pPr indent="-342900" lvl="0" marL="457200" rtl="0" algn="l">
              <a:spcBef>
                <a:spcPts val="0"/>
              </a:spcBef>
              <a:spcAft>
                <a:spcPts val="0"/>
              </a:spcAft>
              <a:buSzPts val="1800"/>
              <a:buChar char="●"/>
            </a:pPr>
            <a:r>
              <a:rPr lang="hu"/>
              <a:t>átveszik az irányítást</a:t>
            </a:r>
            <a:endParaRPr/>
          </a:p>
          <a:p>
            <a:pPr indent="-342900" lvl="0" marL="457200" rtl="0" algn="l">
              <a:spcBef>
                <a:spcPts val="0"/>
              </a:spcBef>
              <a:spcAft>
                <a:spcPts val="0"/>
              </a:spcAft>
              <a:buSzPts val="1800"/>
              <a:buChar char="●"/>
            </a:pPr>
            <a:r>
              <a:rPr lang="hu"/>
              <a:t>feladatot generálnak</a:t>
            </a:r>
            <a:endParaRPr/>
          </a:p>
          <a:p>
            <a:pPr indent="-317500" lvl="1" marL="914400" rtl="0" algn="l">
              <a:spcBef>
                <a:spcPts val="0"/>
              </a:spcBef>
              <a:spcAft>
                <a:spcPts val="0"/>
              </a:spcAft>
              <a:buSzPts val="1400"/>
              <a:buChar char="○"/>
            </a:pPr>
            <a:r>
              <a:rPr lang="hu"/>
              <a:t>ezek mások által generált feladatok -&gt; nekik fontos, nem nekünk</a:t>
            </a:r>
            <a:endParaRPr/>
          </a:p>
          <a:p>
            <a:pPr indent="-342900" lvl="0" marL="457200" rtl="0" algn="l">
              <a:spcBef>
                <a:spcPts val="0"/>
              </a:spcBef>
              <a:spcAft>
                <a:spcPts val="0"/>
              </a:spcAft>
              <a:buSzPts val="1800"/>
              <a:buChar char="●"/>
            </a:pPr>
            <a:r>
              <a:rPr lang="hu"/>
              <a:t>felbosszanthatnak (reggeli hangulat hatással van a napi teljesítményre)</a:t>
            </a:r>
            <a:endParaRPr/>
          </a:p>
          <a:p>
            <a:pPr indent="-342900" lvl="0" marL="457200" rtl="0" algn="l">
              <a:spcBef>
                <a:spcPts val="0"/>
              </a:spcBef>
              <a:spcAft>
                <a:spcPts val="0"/>
              </a:spcAft>
              <a:buSzPts val="1800"/>
              <a:buChar char="●"/>
            </a:pPr>
            <a:r>
              <a:rPr lang="hu"/>
              <a:t>rengeteg időt visz el</a:t>
            </a:r>
            <a:endParaRPr/>
          </a:p>
          <a:p>
            <a:pPr indent="-342900" lvl="0" marL="457200" rtl="0" algn="l">
              <a:spcBef>
                <a:spcPts val="0"/>
              </a:spcBef>
              <a:spcAft>
                <a:spcPts val="0"/>
              </a:spcAft>
              <a:buSzPts val="1800"/>
              <a:buChar char="●"/>
            </a:pPr>
            <a:r>
              <a:rPr lang="hu"/>
              <a:t>email olvasás függőséget okozhat -&gt; munka gyakori megszakítása</a:t>
            </a:r>
            <a:endParaRPr/>
          </a:p>
          <a:p>
            <a:pPr indent="0" lvl="0" marL="0" rtl="0" algn="l">
              <a:spcBef>
                <a:spcPts val="1600"/>
              </a:spcBef>
              <a:spcAft>
                <a:spcPts val="1600"/>
              </a:spcAft>
              <a:buNone/>
            </a:pPr>
            <a:r>
              <a:rPr lang="hu"/>
              <a:t>Hatékony módszer: napi háromszori email olvasás, az egyiket például az ebéd utáni “pihenő” időben, egy másikat pedig akkor, amikor a másnapi feladatokat állítjuk össze.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Hatékony</a:t>
            </a:r>
            <a:r>
              <a:rPr lang="hu"/>
              <a:t> időgazdálkodás fő kérdései:</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558800" rtl="0" algn="l">
              <a:lnSpc>
                <a:spcPct val="177777"/>
              </a:lnSpc>
              <a:spcBef>
                <a:spcPts val="0"/>
              </a:spcBef>
              <a:spcAft>
                <a:spcPts val="0"/>
              </a:spcAft>
              <a:buClr>
                <a:srgbClr val="666666"/>
              </a:buClr>
              <a:buSzPts val="1350"/>
              <a:buChar char="●"/>
            </a:pPr>
            <a:r>
              <a:rPr lang="hu"/>
              <a:t>Hogyan végezzük el a lehető legtöbb feladatot? </a:t>
            </a:r>
            <a:endParaRPr/>
          </a:p>
          <a:p>
            <a:pPr indent="-314325" lvl="0" marL="558800" rtl="0" algn="l">
              <a:lnSpc>
                <a:spcPct val="177777"/>
              </a:lnSpc>
              <a:spcBef>
                <a:spcPts val="0"/>
              </a:spcBef>
              <a:spcAft>
                <a:spcPts val="0"/>
              </a:spcAft>
              <a:buClr>
                <a:srgbClr val="666666"/>
              </a:buClr>
              <a:buSzPts val="1350"/>
              <a:buChar char="●"/>
            </a:pPr>
            <a:r>
              <a:rPr lang="hu"/>
              <a:t>Hogyan koncentráljunk az értékes feladatokra? </a:t>
            </a:r>
            <a:endParaRPr/>
          </a:p>
          <a:p>
            <a:pPr indent="-314325" lvl="0" marL="558800" rtl="0" algn="l">
              <a:lnSpc>
                <a:spcPct val="177777"/>
              </a:lnSpc>
              <a:spcBef>
                <a:spcPts val="0"/>
              </a:spcBef>
              <a:spcAft>
                <a:spcPts val="0"/>
              </a:spcAft>
              <a:buClr>
                <a:srgbClr val="666666"/>
              </a:buClr>
              <a:buSzPts val="1350"/>
              <a:buChar char="●"/>
            </a:pPr>
            <a:r>
              <a:rPr lang="hu"/>
              <a:t>Hogyan maradjunk energikusak?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14. Tervezd a következő napod este</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Nap zárása:</a:t>
            </a:r>
            <a:endParaRPr/>
          </a:p>
          <a:p>
            <a:pPr indent="-342900" lvl="0" marL="457200" rtl="0" algn="l">
              <a:spcBef>
                <a:spcPts val="1600"/>
              </a:spcBef>
              <a:spcAft>
                <a:spcPts val="0"/>
              </a:spcAft>
              <a:buSzPts val="1800"/>
              <a:buChar char="●"/>
            </a:pPr>
            <a:r>
              <a:rPr lang="hu"/>
              <a:t>következő napi legfontosabb teendők meghatározása -&gt; így másnap fókuszáltabbak, magabiztosabbak leszünk</a:t>
            </a:r>
            <a:endParaRPr/>
          </a:p>
          <a:p>
            <a:pPr indent="-342900" lvl="0" marL="457200" rtl="0" algn="l">
              <a:spcBef>
                <a:spcPts val="0"/>
              </a:spcBef>
              <a:spcAft>
                <a:spcPts val="0"/>
              </a:spcAft>
              <a:buSzPts val="1800"/>
              <a:buChar char="●"/>
            </a:pPr>
            <a:r>
              <a:rPr lang="hu"/>
              <a:t>záró rituálé segít a munka-magánélet egyensúly megtartásában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sz="3600"/>
              <a:t>Köszönöm a figyelmet!</a:t>
            </a:r>
            <a:endParaRPr sz="3600"/>
          </a:p>
        </p:txBody>
      </p:sp>
      <p:pic>
        <p:nvPicPr>
          <p:cNvPr id="177" name="Google Shape;177;p33"/>
          <p:cNvPicPr preferRelativeResize="0"/>
          <p:nvPr/>
        </p:nvPicPr>
        <p:blipFill>
          <a:blip r:embed="rId3">
            <a:alphaModFix/>
          </a:blip>
          <a:stretch>
            <a:fillRect/>
          </a:stretch>
        </p:blipFill>
        <p:spPr>
          <a:xfrm>
            <a:off x="1665638" y="1453553"/>
            <a:ext cx="5812715" cy="338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hu"/>
              <a:t>Hogyan végezzünk el több feladatot?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lnSpc>
                <a:spcPct val="130000"/>
              </a:lnSpc>
              <a:spcBef>
                <a:spcPts val="0"/>
              </a:spcBef>
              <a:spcAft>
                <a:spcPts val="0"/>
              </a:spcAft>
              <a:buSzPts val="2800"/>
              <a:buAutoNum type="arabicPeriod"/>
            </a:pPr>
            <a:r>
              <a:rPr lang="hu"/>
              <a:t>Getting Things Done – Intézz el mindent!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90000"/>
              </a:lnSpc>
              <a:spcBef>
                <a:spcPts val="0"/>
              </a:spcBef>
              <a:spcAft>
                <a:spcPts val="0"/>
              </a:spcAft>
              <a:buSzPts val="1800"/>
              <a:buChar char="●"/>
            </a:pPr>
            <a:r>
              <a:rPr lang="hu"/>
              <a:t>Feladatlista összeállítása</a:t>
            </a:r>
            <a:endParaRPr/>
          </a:p>
          <a:p>
            <a:pPr indent="-342900" lvl="0" marL="457200" rtl="0" algn="l">
              <a:lnSpc>
                <a:spcPct val="190000"/>
              </a:lnSpc>
              <a:spcBef>
                <a:spcPts val="0"/>
              </a:spcBef>
              <a:spcAft>
                <a:spcPts val="0"/>
              </a:spcAft>
              <a:buSzPts val="1800"/>
              <a:buChar char="●"/>
            </a:pPr>
            <a:r>
              <a:rPr lang="hu"/>
              <a:t>Feladatok lehető legoptimálisabb módon történő elvégzése </a:t>
            </a:r>
            <a:endParaRPr/>
          </a:p>
          <a:p>
            <a:pPr indent="0" lvl="0" marL="0" rtl="0" algn="l">
              <a:lnSpc>
                <a:spcPct val="190000"/>
              </a:lnSpc>
              <a:spcBef>
                <a:spcPts val="0"/>
              </a:spcBef>
              <a:spcAft>
                <a:spcPts val="0"/>
              </a:spcAft>
              <a:buNone/>
            </a:pPr>
            <a:r>
              <a:t/>
            </a:r>
            <a:endParaRPr sz="600"/>
          </a:p>
          <a:p>
            <a:pPr indent="0" lvl="0" marL="0" rtl="0" algn="l">
              <a:lnSpc>
                <a:spcPct val="190000"/>
              </a:lnSpc>
              <a:spcBef>
                <a:spcPts val="0"/>
              </a:spcBef>
              <a:spcAft>
                <a:spcPts val="0"/>
              </a:spcAft>
              <a:buNone/>
            </a:pPr>
            <a:r>
              <a:rPr lang="hu"/>
              <a:t>S</a:t>
            </a:r>
            <a:r>
              <a:rPr lang="hu"/>
              <a:t>okkal több feladatot tudunk elvégezni akkor, ha nem kell gondolkodnunk azon, hogy mit csináljunk, hanem egy mechanizmus segítségével egyszerűen kiválasztjuk az adott pillanatban leghatékonyabban elvégezhető feladatot.</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Clr>
                <a:srgbClr val="000000"/>
              </a:buClr>
              <a:buSzPts val="1100"/>
              <a:buFont typeface="Arial"/>
              <a:buNone/>
            </a:pPr>
            <a:r>
              <a:rPr lang="hu" sz="1000" u="sng">
                <a:solidFill>
                  <a:schemeClr val="accent5"/>
                </a:solidFill>
                <a:hlinkClick r:id="rId3"/>
              </a:rPr>
              <a:t>https://www.libri.hu/konyv/david_allen.intezz-el-mindent-1.html</a:t>
            </a:r>
            <a:endParaRPr sz="1000"/>
          </a:p>
          <a:p>
            <a:pPr indent="0" lvl="0" marL="0" rtl="0" algn="l">
              <a:lnSpc>
                <a:spcPct val="100000"/>
              </a:lnSpc>
              <a:spcBef>
                <a:spcPts val="0"/>
              </a:spcBef>
              <a:spcAft>
                <a:spcPts val="0"/>
              </a:spcAft>
              <a:buNone/>
            </a:pPr>
            <a:r>
              <a:rPr lang="hu" sz="1000" u="sng">
                <a:solidFill>
                  <a:schemeClr val="accent5"/>
                </a:solidFill>
                <a:hlinkClick r:id="rId4"/>
              </a:rPr>
              <a:t>https://www.thesimpledollar.com/review-getting-things-done/</a:t>
            </a:r>
            <a:endParaRPr sz="1000"/>
          </a:p>
          <a:p>
            <a:pPr indent="0" lvl="0" marL="0" rtl="0" algn="l">
              <a:lnSpc>
                <a:spcPct val="100000"/>
              </a:lnSpc>
              <a:spcBef>
                <a:spcPts val="160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lnSpc>
                <a:spcPct val="130000"/>
              </a:lnSpc>
              <a:spcBef>
                <a:spcPts val="0"/>
              </a:spcBef>
              <a:spcAft>
                <a:spcPts val="0"/>
              </a:spcAft>
              <a:buSzPts val="2800"/>
              <a:buAutoNum type="arabicPeriod"/>
            </a:pPr>
            <a:r>
              <a:rPr lang="hu"/>
              <a:t>Getting Things Done – Intézz el mindent!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A GTD által ajánlott módszer öt lépése: </a:t>
            </a:r>
            <a:endParaRPr/>
          </a:p>
          <a:p>
            <a:pPr indent="-342900" lvl="0" marL="457200" rtl="0" algn="l">
              <a:spcBef>
                <a:spcPts val="0"/>
              </a:spcBef>
              <a:spcAft>
                <a:spcPts val="0"/>
              </a:spcAft>
              <a:buSzPts val="1800"/>
              <a:buChar char="●"/>
            </a:pPr>
            <a:r>
              <a:rPr lang="hu"/>
              <a:t>Rögzítsd. </a:t>
            </a:r>
            <a:endParaRPr/>
          </a:p>
          <a:p>
            <a:pPr indent="-342900" lvl="0" marL="457200" rtl="0" algn="l">
              <a:spcBef>
                <a:spcPts val="0"/>
              </a:spcBef>
              <a:spcAft>
                <a:spcPts val="0"/>
              </a:spcAft>
              <a:buSzPts val="1800"/>
              <a:buChar char="●"/>
            </a:pPr>
            <a:r>
              <a:rPr lang="hu"/>
              <a:t>Dolgozd fel. </a:t>
            </a:r>
            <a:endParaRPr/>
          </a:p>
          <a:p>
            <a:pPr indent="-342900" lvl="0" marL="457200" rtl="0" algn="l">
              <a:spcBef>
                <a:spcPts val="0"/>
              </a:spcBef>
              <a:spcAft>
                <a:spcPts val="0"/>
              </a:spcAft>
              <a:buSzPts val="1800"/>
              <a:buChar char="●"/>
            </a:pPr>
            <a:r>
              <a:rPr lang="hu"/>
              <a:t>Rendszerezd. </a:t>
            </a:r>
            <a:endParaRPr/>
          </a:p>
          <a:p>
            <a:pPr indent="-342900" lvl="0" marL="457200" rtl="0" algn="l">
              <a:spcBef>
                <a:spcPts val="0"/>
              </a:spcBef>
              <a:spcAft>
                <a:spcPts val="0"/>
              </a:spcAft>
              <a:buSzPts val="1800"/>
              <a:buChar char="●"/>
            </a:pPr>
            <a:r>
              <a:rPr lang="hu"/>
              <a:t>Vizsgáld át. </a:t>
            </a:r>
            <a:endParaRPr/>
          </a:p>
          <a:p>
            <a:pPr indent="-342900" lvl="0" marL="457200" rtl="0" algn="l">
              <a:spcBef>
                <a:spcPts val="0"/>
              </a:spcBef>
              <a:spcAft>
                <a:spcPts val="0"/>
              </a:spcAft>
              <a:buSzPts val="1800"/>
              <a:buChar char="●"/>
            </a:pPr>
            <a:r>
              <a:rPr lang="hu"/>
              <a:t>Végezd el. </a:t>
            </a:r>
            <a:endParaRPr/>
          </a:p>
          <a:p>
            <a:pPr indent="0" lvl="0" marL="0" rtl="0" algn="l">
              <a:spcBef>
                <a:spcPts val="1600"/>
              </a:spcBef>
              <a:spcAft>
                <a:spcPts val="0"/>
              </a:spcAft>
              <a:buNone/>
            </a:pPr>
            <a:r>
              <a:rPr lang="hu"/>
              <a:t>Eszközök: </a:t>
            </a:r>
            <a:endParaRPr/>
          </a:p>
          <a:p>
            <a:pPr indent="-342900" lvl="0" marL="457200" rtl="0" algn="l">
              <a:spcBef>
                <a:spcPts val="0"/>
              </a:spcBef>
              <a:spcAft>
                <a:spcPts val="0"/>
              </a:spcAft>
              <a:buSzPts val="1800"/>
              <a:buChar char="●"/>
            </a:pPr>
            <a:r>
              <a:rPr lang="hu"/>
              <a:t>Google Keep</a:t>
            </a:r>
            <a:endParaRPr/>
          </a:p>
          <a:p>
            <a:pPr indent="-342900" lvl="0" marL="457200" rtl="0" algn="l">
              <a:spcBef>
                <a:spcPts val="0"/>
              </a:spcBef>
              <a:spcAft>
                <a:spcPts val="0"/>
              </a:spcAft>
              <a:buSzPts val="1800"/>
              <a:buChar char="●"/>
            </a:pPr>
            <a:r>
              <a:rPr lang="hu"/>
              <a:t>Wunderlist</a:t>
            </a:r>
            <a:endParaRPr/>
          </a:p>
          <a:p>
            <a:pPr indent="-342900" lvl="0" marL="457200" rtl="0" algn="l">
              <a:spcBef>
                <a:spcPts val="0"/>
              </a:spcBef>
              <a:spcAft>
                <a:spcPts val="0"/>
              </a:spcAft>
              <a:buSzPts val="1800"/>
              <a:buChar char="●"/>
            </a:pPr>
            <a:r>
              <a:rPr lang="hu"/>
              <a:t>One Note</a:t>
            </a:r>
            <a:endParaRPr/>
          </a:p>
          <a:p>
            <a:pPr indent="-342900" lvl="0" marL="457200" rtl="0" algn="l">
              <a:spcBef>
                <a:spcPts val="0"/>
              </a:spcBef>
              <a:spcAft>
                <a:spcPts val="0"/>
              </a:spcAft>
              <a:buSzPts val="1800"/>
              <a:buChar char="●"/>
            </a:pPr>
            <a:r>
              <a:rPr lang="hu"/>
              <a:t>Evernote...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hu"/>
              <a:t>2. Minden feladatot tervezz be a naptáradba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rPr>
              <a:t>Feladatlista nem elegendő, mert nem tartalmazza:</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a feladat méretét</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és a feladat időigényét</a:t>
            </a:r>
            <a:endParaRPr sz="1350">
              <a:solidFill>
                <a:srgbClr val="666666"/>
              </a:solidFill>
              <a:highlight>
                <a:srgbClr val="FFFFFF"/>
              </a:highlight>
            </a:endParaRPr>
          </a:p>
          <a:p>
            <a:pPr indent="0" lvl="0" marL="0" rtl="0" algn="l">
              <a:lnSpc>
                <a:spcPct val="190000"/>
              </a:lnSpc>
              <a:spcBef>
                <a:spcPts val="0"/>
              </a:spcBef>
              <a:spcAft>
                <a:spcPts val="0"/>
              </a:spcAft>
              <a:buNone/>
            </a:pPr>
            <a:r>
              <a:rPr lang="hu" sz="1350">
                <a:solidFill>
                  <a:srgbClr val="666666"/>
                </a:solidFill>
                <a:highlight>
                  <a:srgbClr val="FFFFFF"/>
                </a:highlight>
              </a:rPr>
              <a:t>Így nem alkot reális képet -&gt; Feladatok betervezése a naptárba becsült időszükséglettel -&gt; becsülhető a heti teljesítőképesség</a:t>
            </a:r>
            <a:endParaRPr sz="1350">
              <a:solidFill>
                <a:srgbClr val="666666"/>
              </a:solidFill>
              <a:highlight>
                <a:srgbClr val="FFFFFF"/>
              </a:highlight>
            </a:endParaRPr>
          </a:p>
          <a:p>
            <a:pPr indent="0" lvl="0" marL="0" rtl="0" algn="l">
              <a:lnSpc>
                <a:spcPct val="190000"/>
              </a:lnSpc>
              <a:spcBef>
                <a:spcPts val="0"/>
              </a:spcBef>
              <a:spcAft>
                <a:spcPts val="0"/>
              </a:spcAft>
              <a:buNone/>
            </a:pPr>
            <a:r>
              <a:rPr lang="hu" sz="1350">
                <a:solidFill>
                  <a:srgbClr val="666666"/>
                </a:solidFill>
                <a:highlight>
                  <a:srgbClr val="FFFFFF"/>
                </a:highlight>
              </a:rPr>
              <a:t>Timeful alkalmazás:</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feladatok naptárba rendezését támogatja</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ingyenes</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jelenleg még csak iOS-re érhető 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hu"/>
              <a:t>3. Fejezd be amit elkezdtél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None/>
            </a:pPr>
            <a:r>
              <a:rPr lang="hu" sz="1350">
                <a:solidFill>
                  <a:srgbClr val="666666"/>
                </a:solidFill>
                <a:highlight>
                  <a:srgbClr val="FFFFFF"/>
                </a:highlight>
              </a:rPr>
              <a:t>Sok befejezetlen feladat</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egy ideig fontosak, dolgozunk rajtuk, aztán lesz fontosabb, így befejezetlen marad a feladat</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szellemi munkánál gyakoribb: nincs útban a félkész termék, mint egy műhelyben</a:t>
            </a:r>
            <a:endParaRPr sz="1350">
              <a:solidFill>
                <a:srgbClr val="666666"/>
              </a:solidFill>
              <a:highlight>
                <a:srgbClr val="FFFFFF"/>
              </a:highlight>
            </a:endParaRPr>
          </a:p>
          <a:p>
            <a:pPr indent="0" lvl="0" marL="0" rtl="0" algn="l">
              <a:lnSpc>
                <a:spcPct val="190000"/>
              </a:lnSpc>
              <a:spcBef>
                <a:spcPts val="0"/>
              </a:spcBef>
              <a:spcAft>
                <a:spcPts val="0"/>
              </a:spcAft>
              <a:buNone/>
            </a:pPr>
            <a:r>
              <a:t/>
            </a:r>
            <a:endParaRPr sz="1350">
              <a:solidFill>
                <a:srgbClr val="666666"/>
              </a:solidFill>
              <a:highlight>
                <a:srgbClr val="FFFFFF"/>
              </a:highlight>
            </a:endParaRPr>
          </a:p>
          <a:p>
            <a:pPr indent="0" lvl="0" marL="0" rtl="0" algn="l">
              <a:lnSpc>
                <a:spcPct val="190000"/>
              </a:lnSpc>
              <a:spcBef>
                <a:spcPts val="0"/>
              </a:spcBef>
              <a:spcAft>
                <a:spcPts val="0"/>
              </a:spcAft>
              <a:buNone/>
            </a:pPr>
            <a:r>
              <a:rPr lang="hu" sz="1350">
                <a:solidFill>
                  <a:srgbClr val="666666"/>
                </a:solidFill>
                <a:highlight>
                  <a:srgbClr val="FFFFFF"/>
                </a:highlight>
              </a:rPr>
              <a:t>Egy új feladat elkezdése előtt nézzük meg, hogy:</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Van-e másik feladat, amivel még nem végeztünk?</a:t>
            </a:r>
            <a:br>
              <a:rPr lang="hu" sz="1350">
                <a:solidFill>
                  <a:srgbClr val="666666"/>
                </a:solidFill>
                <a:highlight>
                  <a:srgbClr val="FFFFFF"/>
                </a:highlight>
              </a:rPr>
            </a:br>
            <a:r>
              <a:rPr lang="hu" sz="1350">
                <a:solidFill>
                  <a:srgbClr val="666666"/>
                </a:solidFill>
                <a:highlight>
                  <a:srgbClr val="FFFFFF"/>
                </a:highlight>
              </a:rPr>
              <a:t>Ha igen, miért kezdünk újba?</a:t>
            </a:r>
            <a:endParaRPr sz="1350">
              <a:solidFill>
                <a:srgbClr val="666666"/>
              </a:solidFill>
              <a:highlight>
                <a:srgbClr val="FFFFFF"/>
              </a:highlight>
            </a:endParaRPr>
          </a:p>
          <a:p>
            <a:pPr indent="-314325" lvl="0" marL="457200" rtl="0" algn="l">
              <a:lnSpc>
                <a:spcPct val="190000"/>
              </a:lnSpc>
              <a:spcBef>
                <a:spcPts val="0"/>
              </a:spcBef>
              <a:spcAft>
                <a:spcPts val="0"/>
              </a:spcAft>
              <a:buClr>
                <a:srgbClr val="666666"/>
              </a:buClr>
              <a:buSzPts val="1350"/>
              <a:buChar char="●"/>
            </a:pPr>
            <a:r>
              <a:rPr lang="hu" sz="1350">
                <a:solidFill>
                  <a:srgbClr val="666666"/>
                </a:solidFill>
                <a:highlight>
                  <a:srgbClr val="FFFFFF"/>
                </a:highlight>
              </a:rPr>
              <a:t>Be tudjuk-e fejezni a feladatot belátható időben?</a:t>
            </a:r>
            <a:br>
              <a:rPr lang="hu" sz="1350">
                <a:solidFill>
                  <a:srgbClr val="666666"/>
                </a:solidFill>
                <a:highlight>
                  <a:srgbClr val="FFFFFF"/>
                </a:highlight>
              </a:rPr>
            </a:br>
            <a:r>
              <a:rPr lang="hu" sz="1350">
                <a:solidFill>
                  <a:srgbClr val="666666"/>
                </a:solidFill>
                <a:highlight>
                  <a:srgbClr val="FFFFFF"/>
                </a:highlight>
              </a:rPr>
              <a:t>Ha nem, akkor próbáljuk meg szétszedni kisebb lépésekre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hu"/>
              <a:t>4. Tudd, hogy miért csinálod…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hu"/>
              <a:t>Ha befejeztük az adott feladatot, kiválasztható a következő. A feladat kiválasztásakor használható a négy miért technika</a:t>
            </a:r>
            <a:endParaRPr/>
          </a:p>
          <a:p>
            <a:pPr indent="-314325" lvl="0" marL="457200" rtl="0" algn="l">
              <a:lnSpc>
                <a:spcPct val="100000"/>
              </a:lnSpc>
              <a:spcBef>
                <a:spcPts val="1000"/>
              </a:spcBef>
              <a:spcAft>
                <a:spcPts val="0"/>
              </a:spcAft>
              <a:buClr>
                <a:srgbClr val="666666"/>
              </a:buClr>
              <a:buSzPts val="1350"/>
              <a:buChar char="●"/>
            </a:pPr>
            <a:r>
              <a:rPr lang="hu"/>
              <a:t>Miért ezt? A munka céljának meghatározása: megszokásból, vagy mert ez a legfontosabb?</a:t>
            </a:r>
            <a:endParaRPr/>
          </a:p>
          <a:p>
            <a:pPr indent="-314325" lvl="0" marL="457200" rtl="0" algn="l">
              <a:lnSpc>
                <a:spcPct val="100000"/>
              </a:lnSpc>
              <a:spcBef>
                <a:spcPts val="1000"/>
              </a:spcBef>
              <a:spcAft>
                <a:spcPts val="0"/>
              </a:spcAft>
              <a:buClr>
                <a:srgbClr val="666666"/>
              </a:buClr>
              <a:buSzPts val="1350"/>
              <a:buChar char="●"/>
            </a:pPr>
            <a:r>
              <a:rPr lang="hu"/>
              <a:t>Miért én? Ha fontos, akkor sem biztos, hogy én tudom a leghatékonyabban, legolcsóbban, jobban elvégezni</a:t>
            </a:r>
            <a:endParaRPr/>
          </a:p>
          <a:p>
            <a:pPr indent="-314325" lvl="0" marL="457200" rtl="0" algn="l">
              <a:lnSpc>
                <a:spcPct val="100000"/>
              </a:lnSpc>
              <a:spcBef>
                <a:spcPts val="1000"/>
              </a:spcBef>
              <a:spcAft>
                <a:spcPts val="0"/>
              </a:spcAft>
              <a:buClr>
                <a:srgbClr val="666666"/>
              </a:buClr>
              <a:buSzPts val="1350"/>
              <a:buChar char="●"/>
            </a:pPr>
            <a:r>
              <a:rPr lang="hu"/>
              <a:t>Miért most? Fontos is, vagy csak sürgős? Mi történik, ha elhalasztom, vagy meg sem csinálom?</a:t>
            </a:r>
            <a:endParaRPr/>
          </a:p>
          <a:p>
            <a:pPr indent="-314325" lvl="0" marL="457200" rtl="0" algn="l">
              <a:lnSpc>
                <a:spcPct val="100000"/>
              </a:lnSpc>
              <a:spcBef>
                <a:spcPts val="1000"/>
              </a:spcBef>
              <a:spcAft>
                <a:spcPts val="0"/>
              </a:spcAft>
              <a:buClr>
                <a:srgbClr val="666666"/>
              </a:buClr>
              <a:buSzPts val="1350"/>
              <a:buChar char="●"/>
            </a:pPr>
            <a:r>
              <a:rPr lang="hu"/>
              <a:t>Miért itt? Helyhez, felszereléshez kötődik-e? Lehet, hogy máskor, máshol hatékonyabban megoldható.</a:t>
            </a:r>
            <a:endParaRPr sz="1350">
              <a:solidFill>
                <a:srgbClr val="666666"/>
              </a:solidFill>
              <a:highlight>
                <a:srgbClr val="FFFFFF"/>
              </a:highlight>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hu"/>
              <a:t>Hogyan koncentráljunk az értékes feladatokra?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