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21588413" cy="12142788"/>
  <p:notesSz cx="7559675" cy="10691813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osis" panose="020B0604020202020204" charset="-18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-8037513"/>
            <a:ext cx="5327649" cy="21693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0913" cy="4794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63900" cy="517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63900" cy="517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63900" cy="517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4278312" y="10155238"/>
            <a:ext cx="3263900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400" b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hu-HU" sz="1400" b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4278312" y="10155238"/>
            <a:ext cx="3263900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hu-HU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hu-HU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PÉLDA KÓD BEMUATATÁSA</a:t>
            </a:r>
            <a:r>
              <a:rPr lang="hu-HU" sz="12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MANUÁLISAN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278312" y="10155238"/>
            <a:ext cx="3263900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hu-HU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-15513050" y="-8037513"/>
            <a:ext cx="38566725" cy="21693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0899" cy="4794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278312" y="10155238"/>
            <a:ext cx="3264000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hu-HU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-15513050" y="-8037513"/>
            <a:ext cx="38566725" cy="21693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0913" cy="4794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4278312" y="10155238"/>
            <a:ext cx="3263900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hu-HU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-15513050" y="-8037513"/>
            <a:ext cx="38566725" cy="21693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0899" cy="4794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hu-HU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Barmely platformon</a:t>
            </a:r>
            <a:r>
              <a:rPr lang="hu-HU" sz="12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fut akár </a:t>
            </a:r>
            <a:r>
              <a:rPr lang="hu-HU" sz="1200" b="0" i="0" u="none" strike="noStrike" cap="none" baseline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</a:t>
            </a:r>
            <a:r>
              <a:rPr lang="hu-HU" sz="12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vagy IOS tesztautomatizálásra is </a:t>
            </a:r>
            <a:r>
              <a:rPr lang="hu-HU" sz="1200" b="0" i="0" u="none" strike="noStrike" cap="none" baseline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hazsnaljak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4278312" y="10155238"/>
            <a:ext cx="3264000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hu-HU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-15513050" y="-8037513"/>
            <a:ext cx="38566725" cy="21693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0899" cy="4794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hu-HU" sz="1200" b="0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</a:t>
            </a:r>
            <a:r>
              <a:rPr lang="hu-HU" sz="12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hu-HU" sz="1200" b="0" i="0" u="none" strike="noStrike" cap="none" baseline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selectorok</a:t>
            </a:r>
            <a:r>
              <a:rPr lang="hu-HU" sz="12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hu-HU" sz="1200" b="0" i="0" u="none" strike="noStrike" cap="none" baseline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reapterek</a:t>
            </a:r>
            <a:r>
              <a:rPr lang="hu-HU" sz="12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hu-HU" sz="1200" b="0" i="0" u="none" strike="noStrike" cap="none" baseline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4278312" y="10155238"/>
            <a:ext cx="3264000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hu-HU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-15513050" y="-8037513"/>
            <a:ext cx="38566725" cy="21693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0899" cy="4794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4278312" y="10155238"/>
            <a:ext cx="3264000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hu-HU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-15513050" y="-8037513"/>
            <a:ext cx="38566725" cy="21693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0899" cy="4794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4278312" y="10155238"/>
            <a:ext cx="3264000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hu-HU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-15513050" y="-8037513"/>
            <a:ext cx="38566725" cy="21693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0899" cy="4794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4278312" y="10155238"/>
            <a:ext cx="3264000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hu-HU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-15513050" y="-8037513"/>
            <a:ext cx="38566725" cy="21693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0899" cy="4794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4278312" y="10155238"/>
            <a:ext cx="3264000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hu-HU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264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7381875" y="11058525"/>
            <a:ext cx="6827837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5479712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hu-HU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Cím és függőleges szöveg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077912" y="481012"/>
            <a:ext cx="19418300" cy="201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514600" marR="0" lvl="5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971800" marR="0" lvl="6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429000" marR="0" lvl="7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886200" marR="0" lvl="8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6786562" y="-2871787"/>
            <a:ext cx="8001000" cy="1941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None/>
              <a:defRPr sz="4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7381875" y="11058525"/>
            <a:ext cx="6827837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15479712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hu-HU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Függőleges cím és szöveg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 rot="5400000">
            <a:off x="12890499" y="3232150"/>
            <a:ext cx="10356850" cy="485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514600" marR="0" lvl="5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971800" marR="0" lvl="6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429000" marR="0" lvl="7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886200" marR="0" lvl="8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3105150" y="-1546224"/>
            <a:ext cx="10356850" cy="14411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None/>
              <a:defRPr sz="4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7381875" y="11058525"/>
            <a:ext cx="6827837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5479712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hu-HU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gyéni elrendezé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77912" y="481012"/>
            <a:ext cx="19418300" cy="201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514600" marR="0" lvl="5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971800" marR="0" lvl="6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429000" marR="0" lvl="7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886200" marR="0" lvl="8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7381875" y="11058525"/>
            <a:ext cx="6827837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5479712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hu-HU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77912" y="481012"/>
            <a:ext cx="19418300" cy="201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514600" marR="0" lvl="5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971800" marR="0" lvl="6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429000" marR="0" lvl="7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886200" marR="0" lvl="8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7912" y="2836863"/>
            <a:ext cx="19418300" cy="80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None/>
              <a:defRPr sz="4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7381875" y="11058525"/>
            <a:ext cx="6827837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5479712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hu-HU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ímdia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1619250" y="3771900"/>
            <a:ext cx="18349913" cy="260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514600" marR="0" lvl="5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971800" marR="0" lvl="6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429000" marR="0" lvl="7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886200" marR="0" lvl="8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3238500" y="6880225"/>
            <a:ext cx="15111412" cy="310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Clr>
                <a:srgbClr val="000000"/>
              </a:buClr>
              <a:buFont typeface="Times New Roman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Clr>
                <a:srgbClr val="000000"/>
              </a:buClr>
              <a:buFont typeface="Times New Roman"/>
              <a:buNone/>
              <a:defRPr sz="4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Clr>
                <a:srgbClr val="000000"/>
              </a:buClr>
              <a:buFont typeface="Times New Roman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Clr>
                <a:srgbClr val="000000"/>
              </a:buClr>
              <a:buFont typeface="Times New Roman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7381875" y="11058525"/>
            <a:ext cx="6827837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5479712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hu-HU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704975" y="7802563"/>
            <a:ext cx="18349913" cy="241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514600" marR="0" lvl="5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971800" marR="0" lvl="6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429000" marR="0" lvl="7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886200" marR="0" lvl="8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04975" y="5146675"/>
            <a:ext cx="18349913" cy="2655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Clr>
                <a:srgbClr val="000000"/>
              </a:buClr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7381875" y="11058525"/>
            <a:ext cx="6827837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5479712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hu-HU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tartalomrész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77912" y="481012"/>
            <a:ext cx="19418300" cy="201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514600" marR="0" lvl="5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971800" marR="0" lvl="6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429000" marR="0" lvl="7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886200" marR="0" lvl="8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77912" y="2836863"/>
            <a:ext cx="9632949" cy="80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10863263" y="2836863"/>
            <a:ext cx="9632949" cy="80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7381875" y="11058525"/>
            <a:ext cx="6827837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5479712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hu-HU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079500" y="485775"/>
            <a:ext cx="19429412" cy="2024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514600" marR="0" lvl="5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971800" marR="0" lvl="6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429000" marR="0" lvl="7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886200" marR="0" lvl="8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079500" y="2717800"/>
            <a:ext cx="9539287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Clr>
                <a:srgbClr val="000000"/>
              </a:buClr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079500" y="3851275"/>
            <a:ext cx="9539287" cy="6996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10966450" y="2717800"/>
            <a:ext cx="9542462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Clr>
                <a:srgbClr val="000000"/>
              </a:buClr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10966450" y="3851275"/>
            <a:ext cx="9542462" cy="6996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7381875" y="11058525"/>
            <a:ext cx="6827837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5479712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hu-HU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77912" y="481012"/>
            <a:ext cx="19418300" cy="201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514600" marR="0" lvl="5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971800" marR="0" lvl="6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429000" marR="0" lvl="7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886200" marR="0" lvl="8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7381875" y="11058525"/>
            <a:ext cx="6827837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5479712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hu-HU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artalomrész képaláíráss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79500" y="484187"/>
            <a:ext cx="710247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514600" marR="0" lvl="5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971800" marR="0" lvl="6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429000" marR="0" lvl="7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886200" marR="0" lvl="8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440738" y="484187"/>
            <a:ext cx="12068175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079500" y="2541588"/>
            <a:ext cx="7102475" cy="830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7381875" y="11058525"/>
            <a:ext cx="6827837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5479712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hu-HU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Kép képaláírással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230687" y="8499475"/>
            <a:ext cx="12953999" cy="10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514600" marR="0" lvl="5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971800" marR="0" lvl="6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429000" marR="0" lvl="7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886200" marR="0" lvl="8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4230687" y="1084262"/>
            <a:ext cx="12953999" cy="7286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Clr>
                <a:srgbClr val="000000"/>
              </a:buClr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Clr>
                <a:srgbClr val="000000"/>
              </a:buClr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230687" y="9502775"/>
            <a:ext cx="12953999" cy="1425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7381875" y="11058525"/>
            <a:ext cx="6827837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5479712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hu-HU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077912" y="481012"/>
            <a:ext cx="19418300" cy="201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514600" marR="0" lvl="5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971800" marR="0" lvl="6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429000" marR="0" lvl="7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886200" marR="0" lvl="8" indent="-2286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defRPr sz="6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077912" y="2836863"/>
            <a:ext cx="19418300" cy="80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2275"/>
              </a:spcAft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825"/>
              </a:spcAft>
              <a:buNone/>
              <a:defRPr sz="4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1375"/>
              </a:spcAft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913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45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7381875" y="11058525"/>
            <a:ext cx="6827837" cy="82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5479712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hu-H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hu-HU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j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50790" y="1193821"/>
            <a:ext cx="4778297" cy="128428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6050790" y="9681492"/>
            <a:ext cx="4778297" cy="18192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hu-HU" sz="4000">
                <a:latin typeface="Trebuchet MS"/>
                <a:ea typeface="Trebuchet MS"/>
                <a:cs typeface="Trebuchet MS"/>
                <a:sym typeface="Trebuchet MS"/>
              </a:rPr>
              <a:t>Képes</a:t>
            </a:r>
            <a:r>
              <a:rPr lang="hu-HU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Tamás</a:t>
            </a:r>
          </a:p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hu-HU" sz="2800">
                <a:latin typeface="Trebuchet MS"/>
                <a:ea typeface="Trebuchet MS"/>
                <a:cs typeface="Trebuchet MS"/>
                <a:sym typeface="Trebuchet MS"/>
              </a:rPr>
              <a:t>QA </a:t>
            </a:r>
            <a:r>
              <a:rPr lang="hu-HU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Manager</a:t>
            </a:r>
          </a:p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25000"/>
              <a:buFont typeface="Times New Roman"/>
              <a:buNone/>
            </a:pPr>
            <a:r>
              <a:rPr lang="hu-HU" sz="2400" b="1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tamas.kepes@attrecto.com</a:t>
            </a:r>
          </a:p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hu-H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+36 70 </a:t>
            </a:r>
            <a:r>
              <a:rPr lang="hu-HU" sz="2600">
                <a:latin typeface="Trebuchet MS"/>
                <a:ea typeface="Trebuchet MS"/>
                <a:cs typeface="Trebuchet MS"/>
                <a:sym typeface="Trebuchet MS"/>
              </a:rPr>
              <a:t>339</a:t>
            </a:r>
            <a:r>
              <a:rPr lang="hu-H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hu-HU" sz="2600">
                <a:latin typeface="Trebuchet MS"/>
                <a:ea typeface="Trebuchet MS"/>
                <a:cs typeface="Trebuchet MS"/>
                <a:sym typeface="Trebuchet MS"/>
              </a:rPr>
              <a:t>18</a:t>
            </a:r>
            <a:r>
              <a:rPr lang="hu-H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hu-HU" sz="2600">
                <a:latin typeface="Trebuchet MS"/>
                <a:ea typeface="Trebuchet MS"/>
                <a:cs typeface="Trebuchet MS"/>
                <a:sym typeface="Trebuchet MS"/>
              </a:rPr>
              <a:t>43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093" y="-1153644"/>
            <a:ext cx="9632407" cy="1363374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7481850" y="4271207"/>
            <a:ext cx="13347300" cy="281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hu-HU" sz="8000" cap="small">
                <a:solidFill>
                  <a:srgbClr val="858889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Automatikus tesztelés</a:t>
            </a:r>
          </a:p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hu-HU" sz="8000" cap="small">
                <a:solidFill>
                  <a:srgbClr val="858889"/>
                </a:solidFill>
                <a:latin typeface="Trebuchet MS"/>
                <a:ea typeface="Trebuchet MS"/>
                <a:cs typeface="Trebuchet MS"/>
                <a:sym typeface="Trebuchet MS"/>
              </a:rPr>
              <a:t>End 2 End</a:t>
            </a:r>
          </a:p>
        </p:txBody>
      </p:sp>
      <p:sp>
        <p:nvSpPr>
          <p:cNvPr id="108" name="Shape 108"/>
          <p:cNvSpPr/>
          <p:nvPr/>
        </p:nvSpPr>
        <p:spPr>
          <a:xfrm>
            <a:off x="818431" y="6362791"/>
            <a:ext cx="7488831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12378382" y="5074807"/>
            <a:ext cx="6984776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hu-HU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9024 Győr, Kálvária u. 4-10, E épület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hu-HU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info@attrecto.com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3246" y="4854342"/>
            <a:ext cx="1488653" cy="1488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070" y="605941"/>
            <a:ext cx="2652486" cy="712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4025453" y="4847257"/>
            <a:ext cx="6768751" cy="1466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hu-HU" sz="6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Attrecto Zrt.</a:t>
            </a:r>
            <a:r>
              <a:rPr lang="hu-HU" sz="6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hu-HU" sz="6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hu-HU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Attrecto Smartphone Solutions</a:t>
            </a:r>
          </a:p>
        </p:txBody>
      </p:sp>
      <p:cxnSp>
        <p:nvCxnSpPr>
          <p:cNvPr id="207" name="Shape 207"/>
          <p:cNvCxnSpPr/>
          <p:nvPr/>
        </p:nvCxnSpPr>
        <p:spPr>
          <a:xfrm flipH="1">
            <a:off x="10290149" y="4631233"/>
            <a:ext cx="2232248" cy="2232248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61831" y="10463882"/>
            <a:ext cx="894499" cy="89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648578" y="10463882"/>
            <a:ext cx="894499" cy="89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735325" y="10463882"/>
            <a:ext cx="894499" cy="89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822071" y="10463882"/>
            <a:ext cx="894499" cy="89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908818" y="10463882"/>
            <a:ext cx="894499" cy="89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258400" y="2125700"/>
            <a:ext cx="19229700" cy="837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5948" lvl="0" indent="-582148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Bármely applikáció, weboldal tesztelése a felhasználó szemszögéből.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 és a rendszer közti interakciókat szimulálunk vele.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Adott esemény hatására bekövetkezett változtatásokat figyeljük.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Lényegében a teljes rendszer tesztelése. 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Az adatvalidálás nem a feladata.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Trebuchet MS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Tesztelők szeretik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Shape 115"/>
          <p:cNvCxnSpPr/>
          <p:nvPr/>
        </p:nvCxnSpPr>
        <p:spPr>
          <a:xfrm>
            <a:off x="1231900" y="1509870"/>
            <a:ext cx="20795700" cy="0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/>
          <p:nvPr/>
        </p:nvSpPr>
        <p:spPr>
          <a:xfrm>
            <a:off x="1231900" y="598785"/>
            <a:ext cx="11794499" cy="865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 rtl="0">
              <a:lnSpc>
                <a:spcPct val="93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5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Mit nevezünk End 2 End tesztelésnek?</a:t>
            </a:r>
          </a:p>
        </p:txBody>
      </p:sp>
      <p:cxnSp>
        <p:nvCxnSpPr>
          <p:cNvPr id="117" name="Shape 117"/>
          <p:cNvCxnSpPr/>
          <p:nvPr/>
        </p:nvCxnSpPr>
        <p:spPr>
          <a:xfrm flipH="1">
            <a:off x="-1008715" y="1504088"/>
            <a:ext cx="2232299" cy="2232299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1070" y="677950"/>
            <a:ext cx="2652599" cy="7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1217141" y="1518165"/>
            <a:ext cx="11871299" cy="60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11995275" y="2125700"/>
            <a:ext cx="9432899" cy="68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258400" y="2125700"/>
            <a:ext cx="19091700" cy="837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Pontosan mit tesztelünk?</a:t>
            </a:r>
          </a:p>
          <a:p>
            <a:pPr marL="505948" marR="0" lvl="0" indent="-582148" algn="l" rtl="0">
              <a:lnSpc>
                <a:spcPct val="150000"/>
              </a:lnSpc>
              <a:spcBef>
                <a:spcPts val="0"/>
              </a:spcBef>
              <a:spcAft>
                <a:spcPts val="350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AngularJS-ben elkészített web app.-ot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Milyen eszközöket, toolokat használunk?</a:t>
            </a:r>
          </a:p>
          <a:p>
            <a:pPr marL="505948" lvl="0" indent="-582148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Webdriver</a:t>
            </a:r>
          </a:p>
          <a:p>
            <a:pPr marL="505948" lvl="0" indent="-582148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Protractor</a:t>
            </a:r>
          </a:p>
          <a:p>
            <a:pPr marL="505948" lvl="0" indent="-582148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Jasmine Framework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Shape 127"/>
          <p:cNvCxnSpPr/>
          <p:nvPr/>
        </p:nvCxnSpPr>
        <p:spPr>
          <a:xfrm>
            <a:off x="1231900" y="1509870"/>
            <a:ext cx="20795554" cy="0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/>
          <p:nvPr/>
        </p:nvSpPr>
        <p:spPr>
          <a:xfrm>
            <a:off x="1231900" y="598785"/>
            <a:ext cx="11794554" cy="865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hu-HU" sz="5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End 2 End tesztelés</a:t>
            </a:r>
          </a:p>
        </p:txBody>
      </p:sp>
      <p:cxnSp>
        <p:nvCxnSpPr>
          <p:cNvPr id="129" name="Shape 129"/>
          <p:cNvCxnSpPr/>
          <p:nvPr/>
        </p:nvCxnSpPr>
        <p:spPr>
          <a:xfrm flipH="1">
            <a:off x="-1008664" y="1504088"/>
            <a:ext cx="2232248" cy="2232248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1217141" y="1518165"/>
            <a:ext cx="11871324" cy="6075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11995275" y="2125700"/>
            <a:ext cx="9432899" cy="68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4000" y="8078299"/>
            <a:ext cx="6449925" cy="38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58400" y="2125700"/>
            <a:ext cx="19965000" cy="837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ramework, server a böngészők automatizálására.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Böngésző és platform független.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Ez az alapja, motorja egy app. end 2 end tesztelésének.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Erre épülnek a különböző kiegészítő modulok, frameworkok.</a:t>
            </a:r>
          </a:p>
        </p:txBody>
      </p:sp>
      <p:cxnSp>
        <p:nvCxnSpPr>
          <p:cNvPr id="140" name="Shape 140"/>
          <p:cNvCxnSpPr/>
          <p:nvPr/>
        </p:nvCxnSpPr>
        <p:spPr>
          <a:xfrm>
            <a:off x="1231900" y="1509870"/>
            <a:ext cx="20795700" cy="0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Shape 141"/>
          <p:cNvSpPr txBox="1"/>
          <p:nvPr/>
        </p:nvSpPr>
        <p:spPr>
          <a:xfrm>
            <a:off x="1231900" y="598785"/>
            <a:ext cx="11794499" cy="865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hu-HU" sz="5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Webdriver</a:t>
            </a:r>
          </a:p>
        </p:txBody>
      </p:sp>
      <p:cxnSp>
        <p:nvCxnSpPr>
          <p:cNvPr id="142" name="Shape 142"/>
          <p:cNvCxnSpPr/>
          <p:nvPr/>
        </p:nvCxnSpPr>
        <p:spPr>
          <a:xfrm flipH="1">
            <a:off x="-1008715" y="1504088"/>
            <a:ext cx="2232299" cy="2232299"/>
          </a:xfrm>
          <a:prstGeom prst="straightConnector1">
            <a:avLst/>
          </a:prstGeom>
          <a:solidFill>
            <a:srgbClr val="00B8FF"/>
          </a:solidFill>
          <a:ln>
            <a:noFill/>
          </a:ln>
        </p:spPr>
      </p:cxn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1070" y="677950"/>
            <a:ext cx="2652599" cy="7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1217141" y="1518165"/>
            <a:ext cx="11871299" cy="60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3600" y="8850436"/>
            <a:ext cx="2802750" cy="280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Shape 146"/>
          <p:cNvCxnSpPr/>
          <p:nvPr/>
        </p:nvCxnSpPr>
        <p:spPr>
          <a:xfrm flipH="1">
            <a:off x="-1008715" y="1504088"/>
            <a:ext cx="2232299" cy="2232299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258400" y="2125700"/>
            <a:ext cx="19411800" cy="837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Framework, egy wrapper, ami a Selenium Webdriver funkcionalitására épül.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Platformfüggetlen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Böngésző független, de a Chrome-ot preferálja.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Angularos weboldalak automatizálásra lett kitalálva.</a:t>
            </a:r>
          </a:p>
          <a:p>
            <a:pPr marL="505948" lvl="0" indent="-582148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ngular-ra épülő konfigurációk, lehetőségek.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None/>
            </a:pP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1231900" y="1509870"/>
            <a:ext cx="20795700" cy="0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Shape 154"/>
          <p:cNvSpPr txBox="1"/>
          <p:nvPr/>
        </p:nvSpPr>
        <p:spPr>
          <a:xfrm>
            <a:off x="1231900" y="598785"/>
            <a:ext cx="11794499" cy="865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hu-HU" sz="5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Protractor</a:t>
            </a:r>
          </a:p>
        </p:txBody>
      </p:sp>
      <p:cxnSp>
        <p:nvCxnSpPr>
          <p:cNvPr id="155" name="Shape 155"/>
          <p:cNvCxnSpPr/>
          <p:nvPr/>
        </p:nvCxnSpPr>
        <p:spPr>
          <a:xfrm flipH="1">
            <a:off x="-1008715" y="1504088"/>
            <a:ext cx="2232299" cy="2232299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1070" y="677950"/>
            <a:ext cx="2652599" cy="7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1217141" y="1518165"/>
            <a:ext cx="11871299" cy="60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1995275" y="2125700"/>
            <a:ext cx="9432899" cy="68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2250" y="9839725"/>
            <a:ext cx="6716624" cy="15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258400" y="2125700"/>
            <a:ext cx="19965000" cy="837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 element szelektálás Seleniummal együttműködve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Böngészőnek kiadott utasítás lehetőség: indítás, újraindítás, 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Elementre vonatkozó utasítások: click, sendKeys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Bármely típusú browser script futtatás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Kiegészítő modulok telepítése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Shape 166"/>
          <p:cNvCxnSpPr/>
          <p:nvPr/>
        </p:nvCxnSpPr>
        <p:spPr>
          <a:xfrm>
            <a:off x="1231900" y="1509870"/>
            <a:ext cx="20795700" cy="0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 txBox="1"/>
          <p:nvPr/>
        </p:nvSpPr>
        <p:spPr>
          <a:xfrm>
            <a:off x="1231900" y="598785"/>
            <a:ext cx="11794499" cy="865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hu-HU" sz="5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Protractor</a:t>
            </a:r>
          </a:p>
        </p:txBody>
      </p:sp>
      <p:cxnSp>
        <p:nvCxnSpPr>
          <p:cNvPr id="168" name="Shape 168"/>
          <p:cNvCxnSpPr/>
          <p:nvPr/>
        </p:nvCxnSpPr>
        <p:spPr>
          <a:xfrm flipH="1">
            <a:off x="-1008715" y="1504088"/>
            <a:ext cx="2232299" cy="2232299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1070" y="677950"/>
            <a:ext cx="2652599" cy="7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1217141" y="1518165"/>
            <a:ext cx="11871299" cy="60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11995275" y="2125700"/>
            <a:ext cx="9432899" cy="68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2250" y="9839725"/>
            <a:ext cx="6716624" cy="15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1258400" y="2125700"/>
            <a:ext cx="19217399" cy="837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avascript teszt framework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Nem csak End 2 End tesztekhez használják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Tesztesetek definiálására szolgál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Segítségével definiáljuk  az elvárt eredményeket egy-egy teszt scenárióra nézve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Shape 179"/>
          <p:cNvCxnSpPr/>
          <p:nvPr/>
        </p:nvCxnSpPr>
        <p:spPr>
          <a:xfrm>
            <a:off x="1231900" y="1509870"/>
            <a:ext cx="20795700" cy="0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Shape 180"/>
          <p:cNvSpPr txBox="1"/>
          <p:nvPr/>
        </p:nvSpPr>
        <p:spPr>
          <a:xfrm>
            <a:off x="1231900" y="598785"/>
            <a:ext cx="11794499" cy="865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hu-HU" sz="5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Jasmine Framework</a:t>
            </a:r>
          </a:p>
        </p:txBody>
      </p:sp>
      <p:cxnSp>
        <p:nvCxnSpPr>
          <p:cNvPr id="181" name="Shape 181"/>
          <p:cNvCxnSpPr/>
          <p:nvPr/>
        </p:nvCxnSpPr>
        <p:spPr>
          <a:xfrm flipH="1">
            <a:off x="-1008715" y="1504088"/>
            <a:ext cx="2232299" cy="2232299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1070" y="677950"/>
            <a:ext cx="2652599" cy="7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1217141" y="1518165"/>
            <a:ext cx="11871299" cy="60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11995275" y="2125700"/>
            <a:ext cx="9432899" cy="68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8600" y="9965887"/>
            <a:ext cx="47434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1258400" y="2125700"/>
            <a:ext cx="19217399" cy="837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hu-HU" sz="4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</a:t>
            </a:r>
            <a:r>
              <a:rPr lang="hu-HU" sz="4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Webdriver elindítja a böngészőt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hu-HU" sz="4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Protractor</a:t>
            </a:r>
            <a:r>
              <a:rPr lang="hu-HU" sz="4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hu-HU" sz="4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</a:t>
            </a:r>
            <a:r>
              <a:rPr lang="hu-HU" sz="4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funkcionalitásait megtartva és kihasználva optimalizálja a tesztelést.  </a:t>
            </a:r>
          </a:p>
          <a:p>
            <a:pPr marL="505948" marR="0" lvl="0" indent="-582148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4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teszt futtatása közben, a </a:t>
            </a:r>
            <a:r>
              <a:rPr lang="hu-HU" sz="4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Jasmine</a:t>
            </a:r>
            <a:r>
              <a:rPr lang="hu-HU" sz="4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által definiált tesztesetek szerint egy beépülő modul </a:t>
            </a:r>
            <a:r>
              <a:rPr lang="hu-HU" sz="4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reportolja</a:t>
            </a:r>
            <a:r>
              <a:rPr lang="hu-HU" sz="4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az eredményeket.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None/>
            </a:pP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1231900" y="1509870"/>
            <a:ext cx="20795700" cy="0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 txBox="1"/>
          <p:nvPr/>
        </p:nvSpPr>
        <p:spPr>
          <a:xfrm>
            <a:off x="1231900" y="598785"/>
            <a:ext cx="11794499" cy="865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hu-HU" sz="5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Összegzés</a:t>
            </a:r>
          </a:p>
        </p:txBody>
      </p:sp>
      <p:cxnSp>
        <p:nvCxnSpPr>
          <p:cNvPr id="194" name="Shape 194"/>
          <p:cNvCxnSpPr/>
          <p:nvPr/>
        </p:nvCxnSpPr>
        <p:spPr>
          <a:xfrm flipH="1">
            <a:off x="-1008715" y="1504088"/>
            <a:ext cx="2232299" cy="2232299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1070" y="677950"/>
            <a:ext cx="2652599" cy="7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1217141" y="1518165"/>
            <a:ext cx="11871299" cy="60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1995275" y="2125700"/>
            <a:ext cx="9432899" cy="68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1258400" y="2125700"/>
            <a:ext cx="19217399" cy="837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marR="0" lvl="0" indent="-685800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hu-HU" sz="4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Böngészőt indít a </a:t>
            </a:r>
            <a:r>
              <a:rPr lang="hu-HU" sz="4000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</a:t>
            </a:r>
            <a:r>
              <a:rPr lang="hu-HU" sz="4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hu-HU" sz="4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Webdriver</a:t>
            </a:r>
          </a:p>
          <a:p>
            <a:pPr marL="685800" marR="0" lvl="0" indent="-685800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hu-HU" sz="4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Navigál a </a:t>
            </a:r>
            <a:r>
              <a:rPr lang="hu-HU" sz="4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http://www.angularjs.org</a:t>
            </a:r>
            <a:r>
              <a:rPr lang="hu-HU" sz="4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oldalra</a:t>
            </a:r>
          </a:p>
          <a:p>
            <a:pPr marL="685800" marR="0" lvl="0" indent="-685800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hu-HU" sz="4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Ellenőrzi, hogy betöltött-e a megfelelő oldal</a:t>
            </a:r>
          </a:p>
          <a:p>
            <a:pPr marL="685800" marR="0" lvl="0" indent="-685800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hu-HU" sz="4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Navigál a </a:t>
            </a:r>
            <a:r>
              <a:rPr lang="hu-HU" sz="4000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</a:t>
            </a:r>
            <a:r>
              <a:rPr lang="hu-HU" sz="4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/ </a:t>
            </a:r>
            <a:r>
              <a:rPr lang="hu-HU" sz="4000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Tutorial</a:t>
            </a:r>
            <a:r>
              <a:rPr lang="hu-HU" sz="4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oldalra</a:t>
            </a:r>
          </a:p>
          <a:p>
            <a:pPr marL="685800" marR="0" lvl="0" indent="-685800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hu-HU" sz="4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Ellenőrzi, hogy betöltött-e a megfelelő oldal</a:t>
            </a:r>
          </a:p>
          <a:p>
            <a:pPr marL="685800" marR="0" lvl="0" indent="-685800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hu-HU" sz="4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Kereső mezőbe beírja a következőt: ‚</a:t>
            </a:r>
            <a:r>
              <a:rPr lang="hu-HU" sz="4000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api</a:t>
            </a:r>
            <a:r>
              <a:rPr lang="hu-HU" sz="4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hu-HU" sz="4000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</a:t>
            </a:r>
            <a:r>
              <a:rPr lang="hu-HU" sz="4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’.</a:t>
            </a:r>
          </a:p>
          <a:p>
            <a:pPr marL="685800" marR="0" lvl="0" indent="-685800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hu-HU" sz="4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Ellenőrzi, hogy a keresett érték megjelent-e</a:t>
            </a:r>
          </a:p>
          <a:p>
            <a:pPr marL="685800" marR="0" lvl="0" indent="-685800" algn="l" rtl="0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hu-HU" sz="4000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Reportol</a:t>
            </a:r>
            <a:r>
              <a:rPr lang="hu-HU" sz="4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4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1231900" y="1509870"/>
            <a:ext cx="20795700" cy="0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 txBox="1"/>
          <p:nvPr/>
        </p:nvSpPr>
        <p:spPr>
          <a:xfrm>
            <a:off x="1231900" y="598785"/>
            <a:ext cx="11794499" cy="865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hu-HU" sz="54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Példa teszt</a:t>
            </a:r>
            <a:endParaRPr lang="hu-HU" sz="5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4" name="Shape 194"/>
          <p:cNvCxnSpPr/>
          <p:nvPr/>
        </p:nvCxnSpPr>
        <p:spPr>
          <a:xfrm flipH="1">
            <a:off x="-1008715" y="1504088"/>
            <a:ext cx="2232299" cy="2232299"/>
          </a:xfrm>
          <a:prstGeom prst="straightConnector1">
            <a:avLst/>
          </a:prstGeom>
          <a:solidFill>
            <a:srgbClr val="00B8FF"/>
          </a:solidFill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1070" y="677950"/>
            <a:ext cx="2652599" cy="7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1217141" y="1518165"/>
            <a:ext cx="11871299" cy="60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1790770" y="2125665"/>
            <a:ext cx="9432899" cy="68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6328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344</Words>
  <Application>Microsoft Office PowerPoint</Application>
  <PresentationFormat>Egyéni</PresentationFormat>
  <Paragraphs>71</Paragraphs>
  <Slides>10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Times New Roman</vt:lpstr>
      <vt:lpstr>Arial</vt:lpstr>
      <vt:lpstr>Trebuchet MS</vt:lpstr>
      <vt:lpstr>Calibri</vt:lpstr>
      <vt:lpstr>Dosis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user</cp:lastModifiedBy>
  <cp:revision>5</cp:revision>
  <dcterms:modified xsi:type="dcterms:W3CDTF">2016-02-18T22:38:57Z</dcterms:modified>
</cp:coreProperties>
</file>