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sldIdLst>
    <p:sldId id="256" r:id="rId2"/>
    <p:sldId id="335" r:id="rId3"/>
    <p:sldId id="336" r:id="rId4"/>
    <p:sldId id="337" r:id="rId5"/>
    <p:sldId id="338" r:id="rId6"/>
    <p:sldId id="346" r:id="rId7"/>
    <p:sldId id="347" r:id="rId8"/>
    <p:sldId id="344" r:id="rId9"/>
    <p:sldId id="339" r:id="rId10"/>
    <p:sldId id="345" r:id="rId11"/>
    <p:sldId id="354" r:id="rId12"/>
    <p:sldId id="340" r:id="rId13"/>
    <p:sldId id="350" r:id="rId14"/>
    <p:sldId id="353" r:id="rId15"/>
    <p:sldId id="355" r:id="rId16"/>
    <p:sldId id="341" r:id="rId17"/>
    <p:sldId id="348" r:id="rId18"/>
    <p:sldId id="349" r:id="rId19"/>
    <p:sldId id="351" r:id="rId20"/>
    <p:sldId id="303" r:id="rId21"/>
  </p:sldIdLst>
  <p:sldSz cx="21588413" cy="12142788"/>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04E31"/>
    <a:srgbClr val="F15B21"/>
    <a:srgbClr val="91D9EE"/>
    <a:srgbClr val="6DCFF6"/>
    <a:srgbClr val="8DC53E"/>
    <a:srgbClr val="96CAF1"/>
    <a:srgbClr val="86898A"/>
    <a:srgbClr val="94C8EE"/>
    <a:srgbClr val="F75D22"/>
    <a:srgbClr val="A8D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özepesen sötét stíl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75654" autoAdjust="0"/>
  </p:normalViewPr>
  <p:slideViewPr>
    <p:cSldViewPr>
      <p:cViewPr varScale="1">
        <p:scale>
          <a:sx n="37" d="100"/>
          <a:sy n="37" d="100"/>
        </p:scale>
        <p:origin x="1344" y="6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79" name="AutoShape 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80" name="AutoShape 3"/>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81" name="AutoShape 4"/>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82" name="AutoShape 5"/>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83" name="AutoShape 6"/>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84" name="AutoShape 7"/>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85" name="AutoShape 8"/>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86" name="AutoShape 9"/>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87" name="AutoShape 10"/>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a:p>
        </p:txBody>
      </p:sp>
      <p:sp>
        <p:nvSpPr>
          <p:cNvPr id="24588" name="Rectangle 11"/>
          <p:cNvSpPr>
            <a:spLocks noGrp="1" noRot="1" noChangeAspect="1" noChangeArrowheads="1"/>
          </p:cNvSpPr>
          <p:nvPr>
            <p:ph type="sldImg"/>
          </p:nvPr>
        </p:nvSpPr>
        <p:spPr bwMode="auto">
          <a:xfrm>
            <a:off x="1106488" y="-8037513"/>
            <a:ext cx="5327650" cy="2169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60" name="Rectangle 12"/>
          <p:cNvSpPr>
            <a:spLocks noGrp="1" noChangeArrowheads="1"/>
          </p:cNvSpPr>
          <p:nvPr>
            <p:ph type="body"/>
          </p:nvPr>
        </p:nvSpPr>
        <p:spPr bwMode="auto">
          <a:xfrm>
            <a:off x="755650" y="5078413"/>
            <a:ext cx="6030913" cy="479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hu-HU" noProof="0"/>
          </a:p>
        </p:txBody>
      </p:sp>
      <p:sp>
        <p:nvSpPr>
          <p:cNvPr id="2061" name="Rectangle 13"/>
          <p:cNvSpPr>
            <a:spLocks noGrp="1" noChangeArrowheads="1"/>
          </p:cNvSpPr>
          <p:nvPr>
            <p:ph type="hdr"/>
          </p:nvPr>
        </p:nvSpPr>
        <p:spPr bwMode="auto">
          <a:xfrm>
            <a:off x="0" y="0"/>
            <a:ext cx="32639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defRPr>
            </a:lvl1pPr>
          </a:lstStyle>
          <a:p>
            <a:pPr>
              <a:defRPr/>
            </a:pPr>
            <a:endParaRPr lang="hu-HU"/>
          </a:p>
        </p:txBody>
      </p:sp>
      <p:sp>
        <p:nvSpPr>
          <p:cNvPr id="2062" name="Rectangle 14"/>
          <p:cNvSpPr>
            <a:spLocks noGrp="1" noChangeArrowheads="1"/>
          </p:cNvSpPr>
          <p:nvPr>
            <p:ph type="dt"/>
          </p:nvPr>
        </p:nvSpPr>
        <p:spPr bwMode="auto">
          <a:xfrm>
            <a:off x="4278313" y="0"/>
            <a:ext cx="32639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defRPr>
            </a:lvl1pPr>
          </a:lstStyle>
          <a:p>
            <a:pPr>
              <a:defRPr/>
            </a:pPr>
            <a:endParaRPr lang="hu-HU"/>
          </a:p>
        </p:txBody>
      </p:sp>
      <p:sp>
        <p:nvSpPr>
          <p:cNvPr id="2063" name="Rectangle 15"/>
          <p:cNvSpPr>
            <a:spLocks noGrp="1" noChangeArrowheads="1"/>
          </p:cNvSpPr>
          <p:nvPr>
            <p:ph type="ftr"/>
          </p:nvPr>
        </p:nvSpPr>
        <p:spPr bwMode="auto">
          <a:xfrm>
            <a:off x="0" y="10155238"/>
            <a:ext cx="32639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defRPr>
            </a:lvl1pPr>
          </a:lstStyle>
          <a:p>
            <a:pPr>
              <a:defRPr/>
            </a:pPr>
            <a:endParaRPr lang="hu-HU"/>
          </a:p>
        </p:txBody>
      </p:sp>
      <p:sp>
        <p:nvSpPr>
          <p:cNvPr id="2064" name="Rectangle 16"/>
          <p:cNvSpPr>
            <a:spLocks noGrp="1" noChangeArrowheads="1"/>
          </p:cNvSpPr>
          <p:nvPr>
            <p:ph type="sldNum"/>
          </p:nvPr>
        </p:nvSpPr>
        <p:spPr bwMode="auto">
          <a:xfrm>
            <a:off x="4278313" y="10155238"/>
            <a:ext cx="32639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defRPr>
            </a:lvl1pPr>
          </a:lstStyle>
          <a:p>
            <a:pPr>
              <a:defRPr/>
            </a:pPr>
            <a:fld id="{4A9CAD41-CBFA-435B-AB3B-8BEC29FEBEE0}" type="slidenum">
              <a:rPr lang="hu-HU"/>
              <a:pPr>
                <a:defRPr/>
              </a:pPr>
              <a:t>‹#›</a:t>
            </a:fld>
            <a:endParaRPr lang="hu-HU"/>
          </a:p>
        </p:txBody>
      </p:sp>
    </p:spTree>
    <p:extLst>
      <p:ext uri="{BB962C8B-B14F-4D97-AF65-F5344CB8AC3E}">
        <p14:creationId xmlns:p14="http://schemas.microsoft.com/office/powerpoint/2010/main" val="288558362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a:fld id="{26A5030A-ADF4-427F-BED4-4492E8CEE7DC}" type="slidenum">
              <a:rPr lang="hu-HU" altLang="en-US" smtClean="0">
                <a:solidFill>
                  <a:srgbClr val="000000"/>
                </a:solidFill>
                <a:latin typeface="Times New Roman" pitchFamily="18" charset="0"/>
              </a:rPr>
              <a:pPr eaLnBrk="1"/>
              <a:t>1</a:t>
            </a:fld>
            <a:endParaRPr lang="hu-HU" altLang="en-US">
              <a:solidFill>
                <a:srgbClr val="000000"/>
              </a:solidFill>
              <a:latin typeface="Times New Roman" pitchFamily="18" charset="0"/>
            </a:endParaRPr>
          </a:p>
        </p:txBody>
      </p:sp>
      <p:sp>
        <p:nvSpPr>
          <p:cNvPr id="25603"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755650" y="5078413"/>
            <a:ext cx="6038850" cy="4802187"/>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hu-HU" altLang="en-US" dirty="0">
                <a:latin typeface="Times New Roman" pitchFamily="18" charset="0"/>
              </a:rPr>
              <a:t>Sziasztok!</a:t>
            </a:r>
          </a:p>
          <a:p>
            <a:r>
              <a:rPr lang="hu-HU" altLang="en-US" dirty="0">
                <a:latin typeface="Times New Roman" pitchFamily="18" charset="0"/>
              </a:rPr>
              <a:t>Bendes Zsolt vagyok. Az Attrectonál dolgozok, mint projekt menedzser. Az új ASP.Net-net használatát fogom nektek bemútatni.</a:t>
            </a:r>
          </a:p>
        </p:txBody>
      </p:sp>
    </p:spTree>
    <p:extLst>
      <p:ext uri="{BB962C8B-B14F-4D97-AF65-F5344CB8AC3E}">
        <p14:creationId xmlns:p14="http://schemas.microsoft.com/office/powerpoint/2010/main" val="292727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pPr marL="171450" indent="-171450">
              <a:buFontTx/>
              <a:buChar char="-"/>
            </a:pPr>
            <a:r>
              <a:rPr lang="hu-HU" dirty="0"/>
              <a:t>Réteges felépítés</a:t>
            </a:r>
          </a:p>
          <a:p>
            <a:pPr marL="171450" indent="-171450">
              <a:buFontTx/>
              <a:buChar char="-"/>
            </a:pPr>
            <a:r>
              <a:rPr lang="hu-HU" dirty="0"/>
              <a:t>Könnyebb hiba javítás</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10</a:t>
            </a:fld>
            <a:endParaRPr lang="hu-HU"/>
          </a:p>
        </p:txBody>
      </p:sp>
    </p:spTree>
    <p:extLst>
      <p:ext uri="{BB962C8B-B14F-4D97-AF65-F5344CB8AC3E}">
        <p14:creationId xmlns:p14="http://schemas.microsoft.com/office/powerpoint/2010/main" val="203203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r>
              <a:rPr lang="hu-HU" dirty="0"/>
              <a:t>Controller részletesebben kifejtve.</a:t>
            </a:r>
          </a:p>
          <a:p>
            <a:r>
              <a:rPr lang="hu-HU" dirty="0"/>
              <a:t>Route osztály szintű annotáció, amely metodus szinten felülírható</a:t>
            </a:r>
          </a:p>
          <a:p>
            <a:endParaRPr lang="hu-HU" dirty="0"/>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11</a:t>
            </a:fld>
            <a:endParaRPr lang="hu-HU"/>
          </a:p>
        </p:txBody>
      </p:sp>
    </p:spTree>
    <p:extLst>
      <p:ext uri="{BB962C8B-B14F-4D97-AF65-F5344CB8AC3E}">
        <p14:creationId xmlns:p14="http://schemas.microsoft.com/office/powerpoint/2010/main" val="3748184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pPr marL="171450" indent="-171450">
              <a:buFontTx/>
              <a:buChar char="-"/>
            </a:pPr>
            <a:r>
              <a:rPr lang="hu-HU" dirty="0"/>
              <a:t>EF egy OR/M rendszer</a:t>
            </a:r>
          </a:p>
          <a:p>
            <a:pPr marL="171450" indent="-171450">
              <a:buFontTx/>
              <a:buChar char="-"/>
            </a:pPr>
            <a:r>
              <a:rPr lang="hu-HU" dirty="0"/>
              <a:t>Erőssen típusos keretrendszer</a:t>
            </a:r>
          </a:p>
          <a:p>
            <a:pPr marL="171450" indent="-171450">
              <a:buFontTx/>
              <a:buChar char="-"/>
            </a:pPr>
            <a:r>
              <a:rPr lang="hu-HU" dirty="0"/>
              <a:t>MVC-ből származó Modeljei alapján hozzuk létre az adatbázis táblákat</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12</a:t>
            </a:fld>
            <a:endParaRPr lang="hu-HU"/>
          </a:p>
        </p:txBody>
      </p:sp>
    </p:spTree>
    <p:extLst>
      <p:ext uri="{BB962C8B-B14F-4D97-AF65-F5344CB8AC3E}">
        <p14:creationId xmlns:p14="http://schemas.microsoft.com/office/powerpoint/2010/main" val="3729013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pPr marL="171450" indent="-171450">
              <a:buFontTx/>
              <a:buChar char="-"/>
            </a:pPr>
            <a:r>
              <a:rPr lang="hu-HU" dirty="0"/>
              <a:t>DbSet </a:t>
            </a:r>
            <a:r>
              <a:rPr lang="hu-HU" dirty="0">
                <a:sym typeface="Wingdings" panose="05000000000000000000" pitchFamily="2" charset="2"/>
              </a:rPr>
              <a:t> ezek határozzák meg az adatbázis tábla neveket, valamint egyes oszlopait és kapocsalatait</a:t>
            </a:r>
          </a:p>
          <a:p>
            <a:pPr marL="171450" indent="-171450">
              <a:buFontTx/>
              <a:buChar char="-"/>
            </a:pPr>
            <a:r>
              <a:rPr lang="hu-HU" dirty="0">
                <a:sym typeface="Wingdings" panose="05000000000000000000" pitchFamily="2" charset="2"/>
              </a:rPr>
              <a:t>Cascade on Update, delete</a:t>
            </a:r>
            <a:endParaRPr lang="hu-HU" dirty="0"/>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13</a:t>
            </a:fld>
            <a:endParaRPr lang="hu-HU"/>
          </a:p>
        </p:txBody>
      </p:sp>
    </p:spTree>
    <p:extLst>
      <p:ext uri="{BB962C8B-B14F-4D97-AF65-F5344CB8AC3E}">
        <p14:creationId xmlns:p14="http://schemas.microsoft.com/office/powerpoint/2010/main" val="1624750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14</a:t>
            </a:fld>
            <a:endParaRPr lang="hu-HU"/>
          </a:p>
        </p:txBody>
      </p:sp>
    </p:spTree>
    <p:extLst>
      <p:ext uri="{BB962C8B-B14F-4D97-AF65-F5344CB8AC3E}">
        <p14:creationId xmlns:p14="http://schemas.microsoft.com/office/powerpoint/2010/main" val="357790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pPr marL="171450" indent="-171450">
              <a:buFontTx/>
              <a:buChar char="-"/>
            </a:pPr>
            <a:r>
              <a:rPr lang="hu-HU" dirty="0"/>
              <a:t>Rétegek elkülönülnek</a:t>
            </a:r>
          </a:p>
          <a:p>
            <a:pPr marL="171450" indent="-171450">
              <a:buFontTx/>
              <a:buChar char="-"/>
            </a:pPr>
            <a:r>
              <a:rPr lang="hu-HU" dirty="0"/>
              <a:t>Meg van mindennek a névtere.</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15</a:t>
            </a:fld>
            <a:endParaRPr lang="hu-HU"/>
          </a:p>
        </p:txBody>
      </p:sp>
    </p:spTree>
    <p:extLst>
      <p:ext uri="{BB962C8B-B14F-4D97-AF65-F5344CB8AC3E}">
        <p14:creationId xmlns:p14="http://schemas.microsoft.com/office/powerpoint/2010/main" val="2728660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16</a:t>
            </a:fld>
            <a:endParaRPr lang="hu-HU"/>
          </a:p>
        </p:txBody>
      </p:sp>
    </p:spTree>
    <p:extLst>
      <p:ext uri="{BB962C8B-B14F-4D97-AF65-F5344CB8AC3E}">
        <p14:creationId xmlns:p14="http://schemas.microsoft.com/office/powerpoint/2010/main" val="3525499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17</a:t>
            </a:fld>
            <a:endParaRPr lang="hu-HU"/>
          </a:p>
        </p:txBody>
      </p:sp>
    </p:spTree>
    <p:extLst>
      <p:ext uri="{BB962C8B-B14F-4D97-AF65-F5344CB8AC3E}">
        <p14:creationId xmlns:p14="http://schemas.microsoft.com/office/powerpoint/2010/main" val="3816044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18</a:t>
            </a:fld>
            <a:endParaRPr lang="hu-HU"/>
          </a:p>
        </p:txBody>
      </p:sp>
    </p:spTree>
    <p:extLst>
      <p:ext uri="{BB962C8B-B14F-4D97-AF65-F5344CB8AC3E}">
        <p14:creationId xmlns:p14="http://schemas.microsoft.com/office/powerpoint/2010/main" val="2074619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19</a:t>
            </a:fld>
            <a:endParaRPr lang="hu-HU"/>
          </a:p>
        </p:txBody>
      </p:sp>
    </p:spTree>
    <p:extLst>
      <p:ext uri="{BB962C8B-B14F-4D97-AF65-F5344CB8AC3E}">
        <p14:creationId xmlns:p14="http://schemas.microsoft.com/office/powerpoint/2010/main" val="169095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r>
              <a:rPr lang="hu-HU" dirty="0"/>
              <a:t>Az előadásom első fele egy rövid összehasonlitást tartalmaz, hogy milyen a régi ASP.Net és milyen az új. Valamint beszélni fogok, hogy mire van szükség az új template használatához. </a:t>
            </a:r>
          </a:p>
          <a:p>
            <a:r>
              <a:rPr lang="hu-HU" dirty="0"/>
              <a:t>Ezt követően pedig kicsit elméletibb rész következik, amelyben a HTTP feldolgozásról, az MVC-ről, ill. az adatelérési rétegről fogok beszélni. Az előadásom utolső részében pedig pedig kód dokumentáló eszközről, a Swagger-ről lesz szó.</a:t>
            </a:r>
          </a:p>
          <a:p>
            <a:endParaRPr lang="hu-HU" dirty="0"/>
          </a:p>
          <a:p>
            <a:r>
              <a:rPr lang="hu-HU" dirty="0"/>
              <a:t>Kezdjük is.</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2</a:t>
            </a:fld>
            <a:endParaRPr lang="hu-HU"/>
          </a:p>
        </p:txBody>
      </p:sp>
    </p:spTree>
    <p:extLst>
      <p:ext uri="{BB962C8B-B14F-4D97-AF65-F5344CB8AC3E}">
        <p14:creationId xmlns:p14="http://schemas.microsoft.com/office/powerpoint/2010/main" val="216810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a:fld id="{D05A7B48-0557-4CA8-B7E0-E8CC1F93F169}" type="slidenum">
              <a:rPr lang="hu-HU" altLang="en-US" smtClean="0">
                <a:solidFill>
                  <a:srgbClr val="000000"/>
                </a:solidFill>
                <a:latin typeface="Times New Roman" pitchFamily="18" charset="0"/>
              </a:rPr>
              <a:pPr eaLnBrk="1"/>
              <a:t>20</a:t>
            </a:fld>
            <a:endParaRPr lang="hu-HU" altLang="en-US">
              <a:solidFill>
                <a:srgbClr val="000000"/>
              </a:solidFill>
              <a:latin typeface="Times New Roman" pitchFamily="18" charset="0"/>
            </a:endParaRPr>
          </a:p>
        </p:txBody>
      </p:sp>
      <p:sp>
        <p:nvSpPr>
          <p:cNvPr id="28675"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a:xfrm>
            <a:off x="755650" y="5078413"/>
            <a:ext cx="6038850" cy="4802187"/>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ltLang="en-US" dirty="0">
              <a:latin typeface="Times New Roman" pitchFamily="18" charset="0"/>
            </a:endParaRPr>
          </a:p>
        </p:txBody>
      </p:sp>
    </p:spTree>
    <p:extLst>
      <p:ext uri="{BB962C8B-B14F-4D97-AF65-F5344CB8AC3E}">
        <p14:creationId xmlns:p14="http://schemas.microsoft.com/office/powerpoint/2010/main" val="316300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r>
              <a:rPr lang="hu-HU" dirty="0"/>
              <a:t>Gondolom közülettek sokan hallottak már a ASP.Net-ről, de az új változazáról lehet, hogy még nem. Az új verzió nem a régi kódbázisra támaszkodik, hanem az elejétől újra írták az egészet. Ezt azért csinálták, mert a régi keretrendszer már 15 éves és vissza fele kompatibilitás végett egyben sok legacy kódot tartalmaz. Az évek során így elég nagyra hízott a kódbázis, amely már kezelhetetlen kódmennyiséget eredményezett. A másik nagy ok amiért újra tervezték, mert meg akartak szabadulni a System.Web.dll függőségtől. Ugyanis ez a dll Windows op. rendszer specifikus, így csak is Windows alatt lehetett ezt a fajta alkalmazást fúttatni.</a:t>
            </a:r>
          </a:p>
          <a:p>
            <a:endParaRPr lang="hu-HU" dirty="0"/>
          </a:p>
          <a:p>
            <a:r>
              <a:rPr lang="hu-HU" dirty="0"/>
              <a:t>Lássuk mi a helyezet az új változattal.</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3</a:t>
            </a:fld>
            <a:endParaRPr lang="hu-HU"/>
          </a:p>
        </p:txBody>
      </p:sp>
    </p:spTree>
    <p:extLst>
      <p:ext uri="{BB962C8B-B14F-4D97-AF65-F5344CB8AC3E}">
        <p14:creationId xmlns:p14="http://schemas.microsoft.com/office/powerpoint/2010/main" val="1388561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r>
              <a:rPr lang="hu-HU" dirty="0"/>
              <a:t>Ahogy már említettem az egészet újra írták, tehát tiszta lappal indították a fejlesztést. Figyelemebe vették a modern webes framework-ök igényeit. Így könnyen integrálható akár Angulár 2-vel is. Fontos szempont volt a fejlesztésben a gyorsaság is.</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4</a:t>
            </a:fld>
            <a:endParaRPr lang="hu-HU"/>
          </a:p>
        </p:txBody>
      </p:sp>
    </p:spTree>
    <p:extLst>
      <p:ext uri="{BB962C8B-B14F-4D97-AF65-F5344CB8AC3E}">
        <p14:creationId xmlns:p14="http://schemas.microsoft.com/office/powerpoint/2010/main" val="236200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r>
              <a:rPr lang="hu-HU" dirty="0"/>
              <a:t>Valamint a platform függetlenség. Így az új ASP akár hosztolható Linuxon is. Fontos kiemelni, hogy egy gépen egyszerre akár több példány is fúttatható, így jól alkalmazható cloud környezetven. Vagyis horizontálisan skálázható alkalmazást tudunk létrehozni. Mind ez Open Source fejlesztés keretén belül valósult meg. A diába bele raktam a Github linket ahol a forráskód megtalálható.</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5</a:t>
            </a:fld>
            <a:endParaRPr lang="hu-HU"/>
          </a:p>
        </p:txBody>
      </p:sp>
    </p:spTree>
    <p:extLst>
      <p:ext uri="{BB962C8B-B14F-4D97-AF65-F5344CB8AC3E}">
        <p14:creationId xmlns:p14="http://schemas.microsoft.com/office/powerpoint/2010/main" val="741623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r>
              <a:rPr lang="hu-HU" dirty="0"/>
              <a:t>Eszközök.</a:t>
            </a:r>
          </a:p>
          <a:p>
            <a:r>
              <a:rPr lang="hu-HU" dirty="0"/>
              <a:t>Windows alatt szinte egyértelműen a jól megszokott Visual Stuido használatával tudjuk használni az új template-et. 2015-ös Visual Studio esetén kicsit trükkőzni kell, mert az IDE még nem tartalmazza a template-et out of the box. Ezt viszont egy plugin telepítésével gyorsan lehet orvosolni. Az újabb VS esetén már nem kell külső forrásra hagyatkoznunk. Az IDE alapból tartalmazza a template-et. Itt viszont arra kell ügyelni, hogy az új VS moduláris felépítésű. Visual Stuidio Installer-ben be kell állítani, hogy tegye fel a szükséges SDK-t és template-t a fejlesztéshez.</a:t>
            </a:r>
          </a:p>
          <a:p>
            <a:endParaRPr lang="hu-HU" dirty="0"/>
          </a:p>
          <a:p>
            <a:r>
              <a:rPr lang="hu-HU" dirty="0"/>
              <a:t>Linux és Mac esetén elég hasonlóan kell eljárni.</a:t>
            </a:r>
          </a:p>
          <a:p>
            <a:r>
              <a:rPr lang="hu-HU" dirty="0"/>
              <a:t>Egyszerüen le kell szedni az op. rendszernek megfelelő SDK és már lehet fejleszteni. Az SDK mellett természetesen egy jól használható IDE-re is szükség van. Én a Visual Studio Code-ot ajánlom. Ez a pehet súlyú szövegszerkesztő felismeri a C#-os forrás kódot és nagyon jól tudja segíteni a fejlesztést. </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6</a:t>
            </a:fld>
            <a:endParaRPr lang="hu-HU"/>
          </a:p>
        </p:txBody>
      </p:sp>
    </p:spTree>
    <p:extLst>
      <p:ext uri="{BB962C8B-B14F-4D97-AF65-F5344CB8AC3E}">
        <p14:creationId xmlns:p14="http://schemas.microsoft.com/office/powerpoint/2010/main" val="501811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r>
              <a:rPr lang="hu-HU" dirty="0"/>
              <a:t>A dián láthattok pár command line-os parancsokat, amelyet az ASP fejlesztése esetén lehet hasznos. Főleg ha nem Windows-os környezetben fejlesztünk. Én itt csak 5 darabot emeltem ki, de ennél több van. Szerintem ez az 5 a legfontosabb.</a:t>
            </a:r>
          </a:p>
          <a:p>
            <a:endParaRPr lang="hu-HU" dirty="0"/>
          </a:p>
          <a:p>
            <a:r>
              <a:rPr lang="hu-HU" dirty="0"/>
              <a:t>Nézzük mit is csinálnak ezek. A dotnet new egy új .Net Core alkalmazás létrehozására alkalmas. Jelen esetben én web api template-et emeltem ki, de természetesen ennél több van. A 2. parancsal egy új csomagot tudunk regisztrálni a projektünkben. De ez csak a regisztrációt végzi el ezért van szükség a restore parancsra. Ez a parancs leszedi a projekt külső függőségeit. Mint az npm install. A build parancsal kiadásával nyilván egy új duildet fog elkészülni. Ehhez a parancshoz viszont további kapcsolok és paraméterek tartoznak. Nem írtam ki ezeket, de a dokumentációban meglehet nézni.</a:t>
            </a:r>
          </a:p>
          <a:p>
            <a:r>
              <a:rPr lang="hu-HU" dirty="0"/>
              <a:t>Az ultolsó parancsal pedig eltudjuk indítani az alkalmazásunkat. Alapértelmezetten az alkalmazás ötezres porton fog bejövő kérésekre figyelni.</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7</a:t>
            </a:fld>
            <a:endParaRPr lang="hu-HU"/>
          </a:p>
        </p:txBody>
      </p:sp>
    </p:spTree>
    <p:extLst>
      <p:ext uri="{BB962C8B-B14F-4D97-AF65-F5344CB8AC3E}">
        <p14:creationId xmlns:p14="http://schemas.microsoft.com/office/powerpoint/2010/main" val="331880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r>
              <a:rPr lang="hu-HU" dirty="0"/>
              <a:t>Mielőtt rátérnék az MVC-re, előtte a HTTP pipeline feldolgozásról beszélek. </a:t>
            </a:r>
          </a:p>
          <a:p>
            <a:pPr marL="171450" indent="-171450">
              <a:buFontTx/>
              <a:buChar char="-"/>
            </a:pPr>
            <a:r>
              <a:rPr lang="hu-HU" dirty="0"/>
              <a:t>Ábra</a:t>
            </a:r>
          </a:p>
          <a:p>
            <a:pPr marL="171450" indent="-171450">
              <a:buFontTx/>
              <a:buChar char="-"/>
            </a:pPr>
            <a:r>
              <a:rPr lang="hu-HU" dirty="0"/>
              <a:t>Middleware</a:t>
            </a:r>
          </a:p>
          <a:p>
            <a:pPr marL="171450" indent="-171450">
              <a:buFontTx/>
              <a:buChar char="-"/>
            </a:pPr>
            <a:r>
              <a:rPr lang="hu-HU" dirty="0"/>
              <a:t>A keretrendszer tartalmaz saját middleware-eket</a:t>
            </a:r>
          </a:p>
          <a:p>
            <a:pPr marL="171450" indent="-171450">
              <a:buFontTx/>
              <a:buChar char="-"/>
            </a:pPr>
            <a:r>
              <a:rPr lang="hu-HU" dirty="0"/>
              <a:t>Saját midleware írása</a:t>
            </a:r>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8</a:t>
            </a:fld>
            <a:endParaRPr lang="hu-HU"/>
          </a:p>
        </p:txBody>
      </p:sp>
    </p:spTree>
    <p:extLst>
      <p:ext uri="{BB962C8B-B14F-4D97-AF65-F5344CB8AC3E}">
        <p14:creationId xmlns:p14="http://schemas.microsoft.com/office/powerpoint/2010/main" val="3133450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513050" y="-8037513"/>
            <a:ext cx="38566725" cy="21693188"/>
          </a:xfrm>
        </p:spPr>
      </p:sp>
      <p:sp>
        <p:nvSpPr>
          <p:cNvPr id="3" name="Jegyzetek helye 2"/>
          <p:cNvSpPr>
            <a:spLocks noGrp="1"/>
          </p:cNvSpPr>
          <p:nvPr>
            <p:ph type="body" idx="1"/>
          </p:nvPr>
        </p:nvSpPr>
        <p:spPr/>
        <p:txBody>
          <a:bodyPr/>
          <a:lstStyle/>
          <a:p>
            <a:pPr marL="171450" indent="-171450">
              <a:buFontTx/>
              <a:buChar char="-"/>
            </a:pPr>
            <a:r>
              <a:rPr lang="hu-HU" dirty="0"/>
              <a:t>Model + Repository</a:t>
            </a:r>
          </a:p>
          <a:p>
            <a:pPr marL="171450" indent="-171450">
              <a:buFontTx/>
              <a:buChar char="-"/>
            </a:pPr>
            <a:r>
              <a:rPr lang="hu-HU" dirty="0"/>
              <a:t>View Razor szintax, régi + új</a:t>
            </a:r>
          </a:p>
          <a:p>
            <a:pPr marL="0" indent="0">
              <a:buFontTx/>
              <a:buNone/>
            </a:pPr>
            <a:endParaRPr lang="hu-HU" dirty="0"/>
          </a:p>
        </p:txBody>
      </p:sp>
      <p:sp>
        <p:nvSpPr>
          <p:cNvPr id="4" name="Dia számának helye 3"/>
          <p:cNvSpPr>
            <a:spLocks noGrp="1"/>
          </p:cNvSpPr>
          <p:nvPr>
            <p:ph type="sldNum" idx="10"/>
          </p:nvPr>
        </p:nvSpPr>
        <p:spPr/>
        <p:txBody>
          <a:bodyPr/>
          <a:lstStyle/>
          <a:p>
            <a:pPr>
              <a:defRPr/>
            </a:pPr>
            <a:fld id="{4A9CAD41-CBFA-435B-AB3B-8BEC29FEBEE0}" type="slidenum">
              <a:rPr lang="hu-HU" smtClean="0"/>
              <a:pPr>
                <a:defRPr/>
              </a:pPr>
              <a:t>9</a:t>
            </a:fld>
            <a:endParaRPr lang="hu-HU"/>
          </a:p>
        </p:txBody>
      </p:sp>
    </p:spTree>
    <p:extLst>
      <p:ext uri="{BB962C8B-B14F-4D97-AF65-F5344CB8AC3E}">
        <p14:creationId xmlns:p14="http://schemas.microsoft.com/office/powerpoint/2010/main" val="234906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619250" y="3771900"/>
            <a:ext cx="18349913" cy="2603500"/>
          </a:xfrm>
        </p:spPr>
        <p:txBody>
          <a:bodyPr/>
          <a:lstStyle/>
          <a:p>
            <a:r>
              <a:rPr lang="hu-HU"/>
              <a:t>Mintacím szerkesztése</a:t>
            </a:r>
          </a:p>
        </p:txBody>
      </p:sp>
      <p:sp>
        <p:nvSpPr>
          <p:cNvPr id="3" name="Alcím 2"/>
          <p:cNvSpPr>
            <a:spLocks noGrp="1"/>
          </p:cNvSpPr>
          <p:nvPr>
            <p:ph type="subTitle" idx="1"/>
          </p:nvPr>
        </p:nvSpPr>
        <p:spPr>
          <a:xfrm>
            <a:off x="3238500" y="6880225"/>
            <a:ext cx="15111413" cy="31035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a:t>Alcím mintájának szerkesztése</a:t>
            </a:r>
          </a:p>
        </p:txBody>
      </p:sp>
      <p:sp>
        <p:nvSpPr>
          <p:cNvPr id="4" name="Rectangle 3"/>
          <p:cNvSpPr>
            <a:spLocks noGrp="1" noChangeArrowheads="1"/>
          </p:cNvSpPr>
          <p:nvPr>
            <p:ph type="dt" idx="10"/>
          </p:nvPr>
        </p:nvSpPr>
        <p:spPr>
          <a:ln/>
        </p:spPr>
        <p:txBody>
          <a:bodyPr/>
          <a:lstStyle>
            <a:lvl1pPr>
              <a:defRPr/>
            </a:lvl1pPr>
          </a:lstStyle>
          <a:p>
            <a:pPr>
              <a:defRPr/>
            </a:pPr>
            <a:endParaRPr lang="hu-HU"/>
          </a:p>
        </p:txBody>
      </p:sp>
      <p:sp>
        <p:nvSpPr>
          <p:cNvPr id="5" name="Rectangle 4"/>
          <p:cNvSpPr>
            <a:spLocks noGrp="1" noChangeArrowheads="1"/>
          </p:cNvSpPr>
          <p:nvPr>
            <p:ph type="ftr" idx="11"/>
          </p:nvPr>
        </p:nvSpPr>
        <p:spPr>
          <a:ln/>
        </p:spPr>
        <p:txBody>
          <a:bodyPr/>
          <a:lstStyle>
            <a:lvl1pPr>
              <a:defRPr/>
            </a:lvl1pPr>
          </a:lstStyle>
          <a:p>
            <a:pPr>
              <a:defRPr/>
            </a:pPr>
            <a:endParaRPr lang="hu-HU"/>
          </a:p>
        </p:txBody>
      </p:sp>
      <p:sp>
        <p:nvSpPr>
          <p:cNvPr id="6" name="Rectangle 5"/>
          <p:cNvSpPr>
            <a:spLocks noGrp="1" noChangeArrowheads="1"/>
          </p:cNvSpPr>
          <p:nvPr>
            <p:ph type="sldNum" idx="12"/>
          </p:nvPr>
        </p:nvSpPr>
        <p:spPr>
          <a:ln/>
        </p:spPr>
        <p:txBody>
          <a:bodyPr/>
          <a:lstStyle>
            <a:lvl1pPr>
              <a:defRPr/>
            </a:lvl1pPr>
          </a:lstStyle>
          <a:p>
            <a:pPr>
              <a:defRPr/>
            </a:pPr>
            <a:fld id="{EECF6079-3C44-46AF-98FC-9AE268DC4EDC}" type="slidenum">
              <a:rPr lang="hu-HU"/>
              <a:pPr>
                <a:defRPr/>
              </a:pPr>
              <a:t>‹#›</a:t>
            </a:fld>
            <a:endParaRPr lang="hu-HU"/>
          </a:p>
        </p:txBody>
      </p:sp>
    </p:spTree>
    <p:extLst>
      <p:ext uri="{BB962C8B-B14F-4D97-AF65-F5344CB8AC3E}">
        <p14:creationId xmlns:p14="http://schemas.microsoft.com/office/powerpoint/2010/main" val="392722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p:cNvSpPr>
            <a:spLocks noGrp="1" noChangeArrowheads="1"/>
          </p:cNvSpPr>
          <p:nvPr>
            <p:ph type="dt" idx="10"/>
          </p:nvPr>
        </p:nvSpPr>
        <p:spPr>
          <a:ln/>
        </p:spPr>
        <p:txBody>
          <a:bodyPr/>
          <a:lstStyle>
            <a:lvl1pPr>
              <a:defRPr/>
            </a:lvl1pPr>
          </a:lstStyle>
          <a:p>
            <a:pPr>
              <a:defRPr/>
            </a:pPr>
            <a:endParaRPr lang="hu-HU"/>
          </a:p>
        </p:txBody>
      </p:sp>
      <p:sp>
        <p:nvSpPr>
          <p:cNvPr id="5" name="Rectangle 4"/>
          <p:cNvSpPr>
            <a:spLocks noGrp="1" noChangeArrowheads="1"/>
          </p:cNvSpPr>
          <p:nvPr>
            <p:ph type="ftr" idx="11"/>
          </p:nvPr>
        </p:nvSpPr>
        <p:spPr>
          <a:ln/>
        </p:spPr>
        <p:txBody>
          <a:bodyPr/>
          <a:lstStyle>
            <a:lvl1pPr>
              <a:defRPr/>
            </a:lvl1pPr>
          </a:lstStyle>
          <a:p>
            <a:pPr>
              <a:defRPr/>
            </a:pPr>
            <a:endParaRPr lang="hu-HU"/>
          </a:p>
        </p:txBody>
      </p:sp>
      <p:sp>
        <p:nvSpPr>
          <p:cNvPr id="6" name="Rectangle 5"/>
          <p:cNvSpPr>
            <a:spLocks noGrp="1" noChangeArrowheads="1"/>
          </p:cNvSpPr>
          <p:nvPr>
            <p:ph type="sldNum" idx="12"/>
          </p:nvPr>
        </p:nvSpPr>
        <p:spPr>
          <a:ln/>
        </p:spPr>
        <p:txBody>
          <a:bodyPr/>
          <a:lstStyle>
            <a:lvl1pPr>
              <a:defRPr/>
            </a:lvl1pPr>
          </a:lstStyle>
          <a:p>
            <a:pPr>
              <a:defRPr/>
            </a:pPr>
            <a:fld id="{A4A80E55-A6E3-4B15-B18F-2800FBE9A0B7}" type="slidenum">
              <a:rPr lang="hu-HU"/>
              <a:pPr>
                <a:defRPr/>
              </a:pPr>
              <a:t>‹#›</a:t>
            </a:fld>
            <a:endParaRPr lang="hu-HU"/>
          </a:p>
        </p:txBody>
      </p:sp>
    </p:spTree>
    <p:extLst>
      <p:ext uri="{BB962C8B-B14F-4D97-AF65-F5344CB8AC3E}">
        <p14:creationId xmlns:p14="http://schemas.microsoft.com/office/powerpoint/2010/main" val="988550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15641638" y="481013"/>
            <a:ext cx="4854575" cy="10356850"/>
          </a:xfrm>
        </p:spPr>
        <p:txBody>
          <a:bodyPr vert="eaVert"/>
          <a:lstStyle/>
          <a:p>
            <a:r>
              <a:rPr lang="hu-HU"/>
              <a:t>Mintacím szerkesztése</a:t>
            </a:r>
          </a:p>
        </p:txBody>
      </p:sp>
      <p:sp>
        <p:nvSpPr>
          <p:cNvPr id="3" name="Függőleges szöveg helye 2"/>
          <p:cNvSpPr>
            <a:spLocks noGrp="1"/>
          </p:cNvSpPr>
          <p:nvPr>
            <p:ph type="body" orient="vert" idx="1"/>
          </p:nvPr>
        </p:nvSpPr>
        <p:spPr>
          <a:xfrm>
            <a:off x="1077913" y="481013"/>
            <a:ext cx="14411325" cy="1035685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p:cNvSpPr>
            <a:spLocks noGrp="1" noChangeArrowheads="1"/>
          </p:cNvSpPr>
          <p:nvPr>
            <p:ph type="dt" idx="10"/>
          </p:nvPr>
        </p:nvSpPr>
        <p:spPr>
          <a:ln/>
        </p:spPr>
        <p:txBody>
          <a:bodyPr/>
          <a:lstStyle>
            <a:lvl1pPr>
              <a:defRPr/>
            </a:lvl1pPr>
          </a:lstStyle>
          <a:p>
            <a:pPr>
              <a:defRPr/>
            </a:pPr>
            <a:endParaRPr lang="hu-HU"/>
          </a:p>
        </p:txBody>
      </p:sp>
      <p:sp>
        <p:nvSpPr>
          <p:cNvPr id="5" name="Rectangle 4"/>
          <p:cNvSpPr>
            <a:spLocks noGrp="1" noChangeArrowheads="1"/>
          </p:cNvSpPr>
          <p:nvPr>
            <p:ph type="ftr" idx="11"/>
          </p:nvPr>
        </p:nvSpPr>
        <p:spPr>
          <a:ln/>
        </p:spPr>
        <p:txBody>
          <a:bodyPr/>
          <a:lstStyle>
            <a:lvl1pPr>
              <a:defRPr/>
            </a:lvl1pPr>
          </a:lstStyle>
          <a:p>
            <a:pPr>
              <a:defRPr/>
            </a:pPr>
            <a:endParaRPr lang="hu-HU"/>
          </a:p>
        </p:txBody>
      </p:sp>
      <p:sp>
        <p:nvSpPr>
          <p:cNvPr id="6" name="Rectangle 5"/>
          <p:cNvSpPr>
            <a:spLocks noGrp="1" noChangeArrowheads="1"/>
          </p:cNvSpPr>
          <p:nvPr>
            <p:ph type="sldNum" idx="12"/>
          </p:nvPr>
        </p:nvSpPr>
        <p:spPr>
          <a:ln/>
        </p:spPr>
        <p:txBody>
          <a:bodyPr/>
          <a:lstStyle>
            <a:lvl1pPr>
              <a:defRPr/>
            </a:lvl1pPr>
          </a:lstStyle>
          <a:p>
            <a:pPr>
              <a:defRPr/>
            </a:pPr>
            <a:fld id="{087B3D2D-AC1E-40B7-A5BC-EF119E4F3D2E}" type="slidenum">
              <a:rPr lang="hu-HU"/>
              <a:pPr>
                <a:defRPr/>
              </a:pPr>
              <a:t>‹#›</a:t>
            </a:fld>
            <a:endParaRPr lang="hu-HU"/>
          </a:p>
        </p:txBody>
      </p:sp>
    </p:spTree>
    <p:extLst>
      <p:ext uri="{BB962C8B-B14F-4D97-AF65-F5344CB8AC3E}">
        <p14:creationId xmlns:p14="http://schemas.microsoft.com/office/powerpoint/2010/main" val="29877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077913" y="481013"/>
            <a:ext cx="19418300" cy="2012950"/>
          </a:xfrm>
        </p:spPr>
        <p:txBody>
          <a:bodyPr/>
          <a:lstStyle/>
          <a:p>
            <a:r>
              <a:rPr lang="hu-HU"/>
              <a:t>Mintacím szerkesztése</a:t>
            </a:r>
          </a:p>
        </p:txBody>
      </p:sp>
      <p:sp>
        <p:nvSpPr>
          <p:cNvPr id="3" name="Rectangle 3"/>
          <p:cNvSpPr>
            <a:spLocks noGrp="1" noChangeArrowheads="1"/>
          </p:cNvSpPr>
          <p:nvPr>
            <p:ph type="dt" idx="10"/>
          </p:nvPr>
        </p:nvSpPr>
        <p:spPr>
          <a:ln/>
        </p:spPr>
        <p:txBody>
          <a:bodyPr/>
          <a:lstStyle>
            <a:lvl1pPr>
              <a:defRPr/>
            </a:lvl1pPr>
          </a:lstStyle>
          <a:p>
            <a:pPr>
              <a:defRPr/>
            </a:pPr>
            <a:endParaRPr lang="hu-HU"/>
          </a:p>
        </p:txBody>
      </p:sp>
      <p:sp>
        <p:nvSpPr>
          <p:cNvPr id="4" name="Rectangle 4"/>
          <p:cNvSpPr>
            <a:spLocks noGrp="1" noChangeArrowheads="1"/>
          </p:cNvSpPr>
          <p:nvPr>
            <p:ph type="ftr" idx="11"/>
          </p:nvPr>
        </p:nvSpPr>
        <p:spPr>
          <a:ln/>
        </p:spPr>
        <p:txBody>
          <a:bodyPr/>
          <a:lstStyle>
            <a:lvl1pPr>
              <a:defRPr/>
            </a:lvl1pPr>
          </a:lstStyle>
          <a:p>
            <a:pPr>
              <a:defRPr/>
            </a:pPr>
            <a:endParaRPr lang="hu-HU"/>
          </a:p>
        </p:txBody>
      </p:sp>
      <p:sp>
        <p:nvSpPr>
          <p:cNvPr id="5" name="Rectangle 5"/>
          <p:cNvSpPr>
            <a:spLocks noGrp="1" noChangeArrowheads="1"/>
          </p:cNvSpPr>
          <p:nvPr>
            <p:ph type="sldNum" idx="12"/>
          </p:nvPr>
        </p:nvSpPr>
        <p:spPr>
          <a:ln/>
        </p:spPr>
        <p:txBody>
          <a:bodyPr/>
          <a:lstStyle>
            <a:lvl1pPr>
              <a:defRPr/>
            </a:lvl1pPr>
          </a:lstStyle>
          <a:p>
            <a:pPr>
              <a:defRPr/>
            </a:pPr>
            <a:fld id="{F6679E0A-19ED-4532-AF49-0ED6207F879E}" type="slidenum">
              <a:rPr lang="hu-HU"/>
              <a:pPr>
                <a:defRPr/>
              </a:pPr>
              <a:t>‹#›</a:t>
            </a:fld>
            <a:endParaRPr lang="hu-HU"/>
          </a:p>
        </p:txBody>
      </p:sp>
    </p:spTree>
    <p:extLst>
      <p:ext uri="{BB962C8B-B14F-4D97-AF65-F5344CB8AC3E}">
        <p14:creationId xmlns:p14="http://schemas.microsoft.com/office/powerpoint/2010/main" val="129611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p:cNvSpPr>
            <a:spLocks noGrp="1" noChangeArrowheads="1"/>
          </p:cNvSpPr>
          <p:nvPr>
            <p:ph type="dt" idx="10"/>
          </p:nvPr>
        </p:nvSpPr>
        <p:spPr>
          <a:ln/>
        </p:spPr>
        <p:txBody>
          <a:bodyPr/>
          <a:lstStyle>
            <a:lvl1pPr>
              <a:defRPr/>
            </a:lvl1pPr>
          </a:lstStyle>
          <a:p>
            <a:pPr>
              <a:defRPr/>
            </a:pPr>
            <a:endParaRPr lang="hu-HU"/>
          </a:p>
        </p:txBody>
      </p:sp>
      <p:sp>
        <p:nvSpPr>
          <p:cNvPr id="5" name="Rectangle 4"/>
          <p:cNvSpPr>
            <a:spLocks noGrp="1" noChangeArrowheads="1"/>
          </p:cNvSpPr>
          <p:nvPr>
            <p:ph type="ftr" idx="11"/>
          </p:nvPr>
        </p:nvSpPr>
        <p:spPr>
          <a:ln/>
        </p:spPr>
        <p:txBody>
          <a:bodyPr/>
          <a:lstStyle>
            <a:lvl1pPr>
              <a:defRPr/>
            </a:lvl1pPr>
          </a:lstStyle>
          <a:p>
            <a:pPr>
              <a:defRPr/>
            </a:pPr>
            <a:endParaRPr lang="hu-HU"/>
          </a:p>
        </p:txBody>
      </p:sp>
      <p:sp>
        <p:nvSpPr>
          <p:cNvPr id="6" name="Rectangle 5"/>
          <p:cNvSpPr>
            <a:spLocks noGrp="1" noChangeArrowheads="1"/>
          </p:cNvSpPr>
          <p:nvPr>
            <p:ph type="sldNum" idx="12"/>
          </p:nvPr>
        </p:nvSpPr>
        <p:spPr>
          <a:ln/>
        </p:spPr>
        <p:txBody>
          <a:bodyPr/>
          <a:lstStyle>
            <a:lvl1pPr>
              <a:defRPr/>
            </a:lvl1pPr>
          </a:lstStyle>
          <a:p>
            <a:pPr>
              <a:defRPr/>
            </a:pPr>
            <a:fld id="{696161AF-48D1-441B-9698-64C5A4B44A42}" type="slidenum">
              <a:rPr lang="hu-HU"/>
              <a:pPr>
                <a:defRPr/>
              </a:pPr>
              <a:t>‹#›</a:t>
            </a:fld>
            <a:endParaRPr lang="hu-HU"/>
          </a:p>
        </p:txBody>
      </p:sp>
    </p:spTree>
    <p:extLst>
      <p:ext uri="{BB962C8B-B14F-4D97-AF65-F5344CB8AC3E}">
        <p14:creationId xmlns:p14="http://schemas.microsoft.com/office/powerpoint/2010/main" val="221455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1704975" y="7802563"/>
            <a:ext cx="18349913" cy="2411412"/>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1704975" y="5146675"/>
            <a:ext cx="18349913" cy="26558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Rectangle 3"/>
          <p:cNvSpPr>
            <a:spLocks noGrp="1" noChangeArrowheads="1"/>
          </p:cNvSpPr>
          <p:nvPr>
            <p:ph type="dt" idx="10"/>
          </p:nvPr>
        </p:nvSpPr>
        <p:spPr>
          <a:ln/>
        </p:spPr>
        <p:txBody>
          <a:bodyPr/>
          <a:lstStyle>
            <a:lvl1pPr>
              <a:defRPr/>
            </a:lvl1pPr>
          </a:lstStyle>
          <a:p>
            <a:pPr>
              <a:defRPr/>
            </a:pPr>
            <a:endParaRPr lang="hu-HU"/>
          </a:p>
        </p:txBody>
      </p:sp>
      <p:sp>
        <p:nvSpPr>
          <p:cNvPr id="5" name="Rectangle 4"/>
          <p:cNvSpPr>
            <a:spLocks noGrp="1" noChangeArrowheads="1"/>
          </p:cNvSpPr>
          <p:nvPr>
            <p:ph type="ftr" idx="11"/>
          </p:nvPr>
        </p:nvSpPr>
        <p:spPr>
          <a:ln/>
        </p:spPr>
        <p:txBody>
          <a:bodyPr/>
          <a:lstStyle>
            <a:lvl1pPr>
              <a:defRPr/>
            </a:lvl1pPr>
          </a:lstStyle>
          <a:p>
            <a:pPr>
              <a:defRPr/>
            </a:pPr>
            <a:endParaRPr lang="hu-HU"/>
          </a:p>
        </p:txBody>
      </p:sp>
      <p:sp>
        <p:nvSpPr>
          <p:cNvPr id="6" name="Rectangle 5"/>
          <p:cNvSpPr>
            <a:spLocks noGrp="1" noChangeArrowheads="1"/>
          </p:cNvSpPr>
          <p:nvPr>
            <p:ph type="sldNum" idx="12"/>
          </p:nvPr>
        </p:nvSpPr>
        <p:spPr>
          <a:ln/>
        </p:spPr>
        <p:txBody>
          <a:bodyPr/>
          <a:lstStyle>
            <a:lvl1pPr>
              <a:defRPr/>
            </a:lvl1pPr>
          </a:lstStyle>
          <a:p>
            <a:pPr>
              <a:defRPr/>
            </a:pPr>
            <a:fld id="{39BD3507-8DBD-42F5-A706-DCE978ACC402}" type="slidenum">
              <a:rPr lang="hu-HU"/>
              <a:pPr>
                <a:defRPr/>
              </a:pPr>
              <a:t>‹#›</a:t>
            </a:fld>
            <a:endParaRPr lang="hu-HU"/>
          </a:p>
        </p:txBody>
      </p:sp>
    </p:spTree>
    <p:extLst>
      <p:ext uri="{BB962C8B-B14F-4D97-AF65-F5344CB8AC3E}">
        <p14:creationId xmlns:p14="http://schemas.microsoft.com/office/powerpoint/2010/main" val="308256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1077913" y="2836863"/>
            <a:ext cx="9632950" cy="800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10863263" y="2836863"/>
            <a:ext cx="9632950" cy="800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3"/>
          <p:cNvSpPr>
            <a:spLocks noGrp="1" noChangeArrowheads="1"/>
          </p:cNvSpPr>
          <p:nvPr>
            <p:ph type="dt" idx="10"/>
          </p:nvPr>
        </p:nvSpPr>
        <p:spPr>
          <a:ln/>
        </p:spPr>
        <p:txBody>
          <a:bodyPr/>
          <a:lstStyle>
            <a:lvl1pPr>
              <a:defRPr/>
            </a:lvl1pPr>
          </a:lstStyle>
          <a:p>
            <a:pPr>
              <a:defRPr/>
            </a:pPr>
            <a:endParaRPr lang="hu-HU"/>
          </a:p>
        </p:txBody>
      </p:sp>
      <p:sp>
        <p:nvSpPr>
          <p:cNvPr id="6" name="Rectangle 4"/>
          <p:cNvSpPr>
            <a:spLocks noGrp="1" noChangeArrowheads="1"/>
          </p:cNvSpPr>
          <p:nvPr>
            <p:ph type="ftr" idx="11"/>
          </p:nvPr>
        </p:nvSpPr>
        <p:spPr>
          <a:ln/>
        </p:spPr>
        <p:txBody>
          <a:bodyPr/>
          <a:lstStyle>
            <a:lvl1pPr>
              <a:defRPr/>
            </a:lvl1pPr>
          </a:lstStyle>
          <a:p>
            <a:pPr>
              <a:defRPr/>
            </a:pPr>
            <a:endParaRPr lang="hu-HU"/>
          </a:p>
        </p:txBody>
      </p:sp>
      <p:sp>
        <p:nvSpPr>
          <p:cNvPr id="7" name="Rectangle 5"/>
          <p:cNvSpPr>
            <a:spLocks noGrp="1" noChangeArrowheads="1"/>
          </p:cNvSpPr>
          <p:nvPr>
            <p:ph type="sldNum" idx="12"/>
          </p:nvPr>
        </p:nvSpPr>
        <p:spPr>
          <a:ln/>
        </p:spPr>
        <p:txBody>
          <a:bodyPr/>
          <a:lstStyle>
            <a:lvl1pPr>
              <a:defRPr/>
            </a:lvl1pPr>
          </a:lstStyle>
          <a:p>
            <a:pPr>
              <a:defRPr/>
            </a:pPr>
            <a:fld id="{77D75551-F94E-41CE-84EB-F30DA381738D}" type="slidenum">
              <a:rPr lang="hu-HU"/>
              <a:pPr>
                <a:defRPr/>
              </a:pPr>
              <a:t>‹#›</a:t>
            </a:fld>
            <a:endParaRPr lang="hu-HU"/>
          </a:p>
        </p:txBody>
      </p:sp>
    </p:spTree>
    <p:extLst>
      <p:ext uri="{BB962C8B-B14F-4D97-AF65-F5344CB8AC3E}">
        <p14:creationId xmlns:p14="http://schemas.microsoft.com/office/powerpoint/2010/main" val="75572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1079500" y="485775"/>
            <a:ext cx="19429413" cy="2024063"/>
          </a:xfrm>
        </p:spPr>
        <p:txBody>
          <a:bodyPr/>
          <a:lstStyle>
            <a:lvl1pPr>
              <a:defRPr/>
            </a:lvl1pPr>
          </a:lstStyle>
          <a:p>
            <a:r>
              <a:rPr lang="hu-HU"/>
              <a:t>Mintacím szerkesztése</a:t>
            </a:r>
          </a:p>
        </p:txBody>
      </p:sp>
      <p:sp>
        <p:nvSpPr>
          <p:cNvPr id="3" name="Szöveg helye 2"/>
          <p:cNvSpPr>
            <a:spLocks noGrp="1"/>
          </p:cNvSpPr>
          <p:nvPr>
            <p:ph type="body" idx="1"/>
          </p:nvPr>
        </p:nvSpPr>
        <p:spPr>
          <a:xfrm>
            <a:off x="1079500" y="2717800"/>
            <a:ext cx="9539288" cy="1133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1079500" y="3851275"/>
            <a:ext cx="9539288" cy="69961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10966450" y="2717800"/>
            <a:ext cx="9542463" cy="1133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10966450" y="3851275"/>
            <a:ext cx="9542463" cy="69961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3"/>
          <p:cNvSpPr>
            <a:spLocks noGrp="1" noChangeArrowheads="1"/>
          </p:cNvSpPr>
          <p:nvPr>
            <p:ph type="dt" idx="10"/>
          </p:nvPr>
        </p:nvSpPr>
        <p:spPr>
          <a:ln/>
        </p:spPr>
        <p:txBody>
          <a:bodyPr/>
          <a:lstStyle>
            <a:lvl1pPr>
              <a:defRPr/>
            </a:lvl1pPr>
          </a:lstStyle>
          <a:p>
            <a:pPr>
              <a:defRPr/>
            </a:pPr>
            <a:endParaRPr lang="hu-HU"/>
          </a:p>
        </p:txBody>
      </p:sp>
      <p:sp>
        <p:nvSpPr>
          <p:cNvPr id="8" name="Rectangle 4"/>
          <p:cNvSpPr>
            <a:spLocks noGrp="1" noChangeArrowheads="1"/>
          </p:cNvSpPr>
          <p:nvPr>
            <p:ph type="ftr" idx="11"/>
          </p:nvPr>
        </p:nvSpPr>
        <p:spPr>
          <a:ln/>
        </p:spPr>
        <p:txBody>
          <a:bodyPr/>
          <a:lstStyle>
            <a:lvl1pPr>
              <a:defRPr/>
            </a:lvl1pPr>
          </a:lstStyle>
          <a:p>
            <a:pPr>
              <a:defRPr/>
            </a:pPr>
            <a:endParaRPr lang="hu-HU"/>
          </a:p>
        </p:txBody>
      </p:sp>
      <p:sp>
        <p:nvSpPr>
          <p:cNvPr id="9" name="Rectangle 5"/>
          <p:cNvSpPr>
            <a:spLocks noGrp="1" noChangeArrowheads="1"/>
          </p:cNvSpPr>
          <p:nvPr>
            <p:ph type="sldNum" idx="12"/>
          </p:nvPr>
        </p:nvSpPr>
        <p:spPr>
          <a:ln/>
        </p:spPr>
        <p:txBody>
          <a:bodyPr/>
          <a:lstStyle>
            <a:lvl1pPr>
              <a:defRPr/>
            </a:lvl1pPr>
          </a:lstStyle>
          <a:p>
            <a:pPr>
              <a:defRPr/>
            </a:pPr>
            <a:fld id="{ED2017D5-1EFD-48E6-AA36-9B492FA7F2F8}" type="slidenum">
              <a:rPr lang="hu-HU"/>
              <a:pPr>
                <a:defRPr/>
              </a:pPr>
              <a:t>‹#›</a:t>
            </a:fld>
            <a:endParaRPr lang="hu-HU"/>
          </a:p>
        </p:txBody>
      </p:sp>
    </p:spTree>
    <p:extLst>
      <p:ext uri="{BB962C8B-B14F-4D97-AF65-F5344CB8AC3E}">
        <p14:creationId xmlns:p14="http://schemas.microsoft.com/office/powerpoint/2010/main" val="225364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3"/>
          <p:cNvSpPr>
            <a:spLocks noGrp="1" noChangeArrowheads="1"/>
          </p:cNvSpPr>
          <p:nvPr>
            <p:ph type="dt" idx="10"/>
          </p:nvPr>
        </p:nvSpPr>
        <p:spPr>
          <a:ln/>
        </p:spPr>
        <p:txBody>
          <a:bodyPr/>
          <a:lstStyle>
            <a:lvl1pPr>
              <a:defRPr/>
            </a:lvl1pPr>
          </a:lstStyle>
          <a:p>
            <a:pPr>
              <a:defRPr/>
            </a:pPr>
            <a:endParaRPr lang="hu-HU"/>
          </a:p>
        </p:txBody>
      </p:sp>
      <p:sp>
        <p:nvSpPr>
          <p:cNvPr id="4" name="Rectangle 4"/>
          <p:cNvSpPr>
            <a:spLocks noGrp="1" noChangeArrowheads="1"/>
          </p:cNvSpPr>
          <p:nvPr>
            <p:ph type="ftr" idx="11"/>
          </p:nvPr>
        </p:nvSpPr>
        <p:spPr>
          <a:ln/>
        </p:spPr>
        <p:txBody>
          <a:bodyPr/>
          <a:lstStyle>
            <a:lvl1pPr>
              <a:defRPr/>
            </a:lvl1pPr>
          </a:lstStyle>
          <a:p>
            <a:pPr>
              <a:defRPr/>
            </a:pPr>
            <a:endParaRPr lang="hu-HU"/>
          </a:p>
        </p:txBody>
      </p:sp>
      <p:sp>
        <p:nvSpPr>
          <p:cNvPr id="5" name="Rectangle 5"/>
          <p:cNvSpPr>
            <a:spLocks noGrp="1" noChangeArrowheads="1"/>
          </p:cNvSpPr>
          <p:nvPr>
            <p:ph type="sldNum" idx="12"/>
          </p:nvPr>
        </p:nvSpPr>
        <p:spPr>
          <a:ln/>
        </p:spPr>
        <p:txBody>
          <a:bodyPr/>
          <a:lstStyle>
            <a:lvl1pPr>
              <a:defRPr/>
            </a:lvl1pPr>
          </a:lstStyle>
          <a:p>
            <a:pPr>
              <a:defRPr/>
            </a:pPr>
            <a:fld id="{F4675FF5-DF88-45BC-9BC9-994606067891}" type="slidenum">
              <a:rPr lang="hu-HU"/>
              <a:pPr>
                <a:defRPr/>
              </a:pPr>
              <a:t>‹#›</a:t>
            </a:fld>
            <a:endParaRPr lang="hu-HU"/>
          </a:p>
        </p:txBody>
      </p:sp>
    </p:spTree>
    <p:extLst>
      <p:ext uri="{BB962C8B-B14F-4D97-AF65-F5344CB8AC3E}">
        <p14:creationId xmlns:p14="http://schemas.microsoft.com/office/powerpoint/2010/main" val="275598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hu-HU"/>
          </a:p>
        </p:txBody>
      </p:sp>
      <p:sp>
        <p:nvSpPr>
          <p:cNvPr id="3" name="Rectangle 4"/>
          <p:cNvSpPr>
            <a:spLocks noGrp="1" noChangeArrowheads="1"/>
          </p:cNvSpPr>
          <p:nvPr>
            <p:ph type="ftr" idx="11"/>
          </p:nvPr>
        </p:nvSpPr>
        <p:spPr>
          <a:ln/>
        </p:spPr>
        <p:txBody>
          <a:bodyPr/>
          <a:lstStyle>
            <a:lvl1pPr>
              <a:defRPr/>
            </a:lvl1pPr>
          </a:lstStyle>
          <a:p>
            <a:pPr>
              <a:defRPr/>
            </a:pPr>
            <a:endParaRPr lang="hu-HU"/>
          </a:p>
        </p:txBody>
      </p:sp>
      <p:sp>
        <p:nvSpPr>
          <p:cNvPr id="4" name="Rectangle 5"/>
          <p:cNvSpPr>
            <a:spLocks noGrp="1" noChangeArrowheads="1"/>
          </p:cNvSpPr>
          <p:nvPr>
            <p:ph type="sldNum" idx="12"/>
          </p:nvPr>
        </p:nvSpPr>
        <p:spPr>
          <a:ln/>
        </p:spPr>
        <p:txBody>
          <a:bodyPr/>
          <a:lstStyle>
            <a:lvl1pPr>
              <a:defRPr/>
            </a:lvl1pPr>
          </a:lstStyle>
          <a:p>
            <a:pPr>
              <a:defRPr/>
            </a:pPr>
            <a:fld id="{AA370F28-2565-444B-8D7E-C4EB8D2E3F01}" type="slidenum">
              <a:rPr lang="hu-HU"/>
              <a:pPr>
                <a:defRPr/>
              </a:pPr>
              <a:t>‹#›</a:t>
            </a:fld>
            <a:endParaRPr lang="hu-HU"/>
          </a:p>
        </p:txBody>
      </p:sp>
    </p:spTree>
    <p:extLst>
      <p:ext uri="{BB962C8B-B14F-4D97-AF65-F5344CB8AC3E}">
        <p14:creationId xmlns:p14="http://schemas.microsoft.com/office/powerpoint/2010/main" val="6063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079500" y="484188"/>
            <a:ext cx="7102475" cy="205740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8440738" y="484188"/>
            <a:ext cx="12068175" cy="10363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1079500" y="2541588"/>
            <a:ext cx="7102475" cy="8305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3"/>
          <p:cNvSpPr>
            <a:spLocks noGrp="1" noChangeArrowheads="1"/>
          </p:cNvSpPr>
          <p:nvPr>
            <p:ph type="dt" idx="10"/>
          </p:nvPr>
        </p:nvSpPr>
        <p:spPr>
          <a:ln/>
        </p:spPr>
        <p:txBody>
          <a:bodyPr/>
          <a:lstStyle>
            <a:lvl1pPr>
              <a:defRPr/>
            </a:lvl1pPr>
          </a:lstStyle>
          <a:p>
            <a:pPr>
              <a:defRPr/>
            </a:pPr>
            <a:endParaRPr lang="hu-HU"/>
          </a:p>
        </p:txBody>
      </p:sp>
      <p:sp>
        <p:nvSpPr>
          <p:cNvPr id="6" name="Rectangle 4"/>
          <p:cNvSpPr>
            <a:spLocks noGrp="1" noChangeArrowheads="1"/>
          </p:cNvSpPr>
          <p:nvPr>
            <p:ph type="ftr" idx="11"/>
          </p:nvPr>
        </p:nvSpPr>
        <p:spPr>
          <a:ln/>
        </p:spPr>
        <p:txBody>
          <a:bodyPr/>
          <a:lstStyle>
            <a:lvl1pPr>
              <a:defRPr/>
            </a:lvl1pPr>
          </a:lstStyle>
          <a:p>
            <a:pPr>
              <a:defRPr/>
            </a:pPr>
            <a:endParaRPr lang="hu-HU"/>
          </a:p>
        </p:txBody>
      </p:sp>
      <p:sp>
        <p:nvSpPr>
          <p:cNvPr id="7" name="Rectangle 5"/>
          <p:cNvSpPr>
            <a:spLocks noGrp="1" noChangeArrowheads="1"/>
          </p:cNvSpPr>
          <p:nvPr>
            <p:ph type="sldNum" idx="12"/>
          </p:nvPr>
        </p:nvSpPr>
        <p:spPr>
          <a:ln/>
        </p:spPr>
        <p:txBody>
          <a:bodyPr/>
          <a:lstStyle>
            <a:lvl1pPr>
              <a:defRPr/>
            </a:lvl1pPr>
          </a:lstStyle>
          <a:p>
            <a:pPr>
              <a:defRPr/>
            </a:pPr>
            <a:fld id="{7F53A2D2-B420-4829-94AD-418CAB5B48AE}" type="slidenum">
              <a:rPr lang="hu-HU"/>
              <a:pPr>
                <a:defRPr/>
              </a:pPr>
              <a:t>‹#›</a:t>
            </a:fld>
            <a:endParaRPr lang="hu-HU"/>
          </a:p>
        </p:txBody>
      </p:sp>
    </p:spTree>
    <p:extLst>
      <p:ext uri="{BB962C8B-B14F-4D97-AF65-F5344CB8AC3E}">
        <p14:creationId xmlns:p14="http://schemas.microsoft.com/office/powerpoint/2010/main" val="94174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230688" y="8499475"/>
            <a:ext cx="12954000" cy="1003300"/>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4230688" y="1084263"/>
            <a:ext cx="12954000" cy="7286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4230688" y="9502775"/>
            <a:ext cx="12954000" cy="14255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3"/>
          <p:cNvSpPr>
            <a:spLocks noGrp="1" noChangeArrowheads="1"/>
          </p:cNvSpPr>
          <p:nvPr>
            <p:ph type="dt" idx="10"/>
          </p:nvPr>
        </p:nvSpPr>
        <p:spPr>
          <a:ln/>
        </p:spPr>
        <p:txBody>
          <a:bodyPr/>
          <a:lstStyle>
            <a:lvl1pPr>
              <a:defRPr/>
            </a:lvl1pPr>
          </a:lstStyle>
          <a:p>
            <a:pPr>
              <a:defRPr/>
            </a:pPr>
            <a:endParaRPr lang="hu-HU"/>
          </a:p>
        </p:txBody>
      </p:sp>
      <p:sp>
        <p:nvSpPr>
          <p:cNvPr id="6" name="Rectangle 4"/>
          <p:cNvSpPr>
            <a:spLocks noGrp="1" noChangeArrowheads="1"/>
          </p:cNvSpPr>
          <p:nvPr>
            <p:ph type="ftr" idx="11"/>
          </p:nvPr>
        </p:nvSpPr>
        <p:spPr>
          <a:ln/>
        </p:spPr>
        <p:txBody>
          <a:bodyPr/>
          <a:lstStyle>
            <a:lvl1pPr>
              <a:defRPr/>
            </a:lvl1pPr>
          </a:lstStyle>
          <a:p>
            <a:pPr>
              <a:defRPr/>
            </a:pPr>
            <a:endParaRPr lang="hu-HU"/>
          </a:p>
        </p:txBody>
      </p:sp>
      <p:sp>
        <p:nvSpPr>
          <p:cNvPr id="7" name="Rectangle 5"/>
          <p:cNvSpPr>
            <a:spLocks noGrp="1" noChangeArrowheads="1"/>
          </p:cNvSpPr>
          <p:nvPr>
            <p:ph type="sldNum" idx="12"/>
          </p:nvPr>
        </p:nvSpPr>
        <p:spPr>
          <a:ln/>
        </p:spPr>
        <p:txBody>
          <a:bodyPr/>
          <a:lstStyle>
            <a:lvl1pPr>
              <a:defRPr/>
            </a:lvl1pPr>
          </a:lstStyle>
          <a:p>
            <a:pPr>
              <a:defRPr/>
            </a:pPr>
            <a:fld id="{0ABC00A5-CC5E-48D0-B2F2-A65CC9C45557}" type="slidenum">
              <a:rPr lang="hu-HU"/>
              <a:pPr>
                <a:defRPr/>
              </a:pPr>
              <a:t>‹#›</a:t>
            </a:fld>
            <a:endParaRPr lang="hu-HU"/>
          </a:p>
        </p:txBody>
      </p:sp>
    </p:spTree>
    <p:extLst>
      <p:ext uri="{BB962C8B-B14F-4D97-AF65-F5344CB8AC3E}">
        <p14:creationId xmlns:p14="http://schemas.microsoft.com/office/powerpoint/2010/main" val="288011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077913" y="481013"/>
            <a:ext cx="19418300" cy="201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Címszöveg formátumának szerkesztése</a:t>
            </a:r>
          </a:p>
        </p:txBody>
      </p:sp>
      <p:sp>
        <p:nvSpPr>
          <p:cNvPr id="1027" name="Rectangle 2"/>
          <p:cNvSpPr>
            <a:spLocks noGrp="1" noChangeArrowheads="1"/>
          </p:cNvSpPr>
          <p:nvPr>
            <p:ph type="body" idx="1"/>
          </p:nvPr>
        </p:nvSpPr>
        <p:spPr bwMode="auto">
          <a:xfrm>
            <a:off x="1077913" y="2836863"/>
            <a:ext cx="19418300" cy="800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6560" rIns="0" bIns="0" numCol="1" anchor="t" anchorCtr="0" compatLnSpc="1">
            <a:prstTxWarp prst="textNoShape">
              <a:avLst/>
            </a:prstTxWarp>
          </a:bodyPr>
          <a:lstStyle/>
          <a:p>
            <a:pPr lvl="0"/>
            <a:r>
              <a:rPr lang="en-GB" altLang="en-US"/>
              <a:t>Vázlatszöveg formátumának szerkesztése</a:t>
            </a:r>
          </a:p>
          <a:p>
            <a:pPr lvl="1"/>
            <a:r>
              <a:rPr lang="en-GB" altLang="en-US"/>
              <a:t>Második vázlatszint</a:t>
            </a:r>
          </a:p>
          <a:p>
            <a:pPr lvl="2"/>
            <a:r>
              <a:rPr lang="en-GB" altLang="en-US"/>
              <a:t>Harmadik vázlatszint</a:t>
            </a:r>
          </a:p>
          <a:p>
            <a:pPr lvl="3"/>
            <a:r>
              <a:rPr lang="en-GB" altLang="en-US"/>
              <a:t>Negyedik vázlatszint</a:t>
            </a:r>
          </a:p>
          <a:p>
            <a:pPr lvl="4"/>
            <a:r>
              <a:rPr lang="en-GB" altLang="en-US"/>
              <a:t>Ötödik vázlatszint</a:t>
            </a:r>
          </a:p>
          <a:p>
            <a:pPr lvl="4"/>
            <a:r>
              <a:rPr lang="en-GB" altLang="en-US"/>
              <a:t>Hatodik vázlatszint</a:t>
            </a:r>
          </a:p>
          <a:p>
            <a:pPr lvl="4"/>
            <a:r>
              <a:rPr lang="en-GB" altLang="en-US"/>
              <a:t>Hetedik vázlatszint</a:t>
            </a:r>
          </a:p>
          <a:p>
            <a:pPr lvl="4"/>
            <a:r>
              <a:rPr lang="en-GB" altLang="en-US"/>
              <a:t>Nyolcadik vázlatszint</a:t>
            </a:r>
          </a:p>
          <a:p>
            <a:pPr lvl="4"/>
            <a:r>
              <a:rPr lang="en-GB" altLang="en-US"/>
              <a:t>Kilencedik vázlatszint</a:t>
            </a:r>
          </a:p>
        </p:txBody>
      </p:sp>
      <p:sp>
        <p:nvSpPr>
          <p:cNvPr id="2" name="Rectangle 3"/>
          <p:cNvSpPr>
            <a:spLocks noGrp="1" noChangeArrowheads="1"/>
          </p:cNvSpPr>
          <p:nvPr>
            <p:ph type="dt"/>
          </p:nvPr>
        </p:nvSpPr>
        <p:spPr bwMode="auto">
          <a:xfrm>
            <a:off x="1076325" y="11058525"/>
            <a:ext cx="5013325"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hu-HU"/>
          </a:p>
        </p:txBody>
      </p:sp>
      <p:sp>
        <p:nvSpPr>
          <p:cNvPr id="1028" name="Rectangle 4"/>
          <p:cNvSpPr>
            <a:spLocks noGrp="1" noChangeArrowheads="1"/>
          </p:cNvSpPr>
          <p:nvPr>
            <p:ph type="ftr"/>
          </p:nvPr>
        </p:nvSpPr>
        <p:spPr bwMode="auto">
          <a:xfrm>
            <a:off x="7381875" y="11058525"/>
            <a:ext cx="682783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hu-HU"/>
          </a:p>
        </p:txBody>
      </p:sp>
      <p:sp>
        <p:nvSpPr>
          <p:cNvPr id="1029" name="Rectangle 5"/>
          <p:cNvSpPr>
            <a:spLocks noGrp="1" noChangeArrowheads="1"/>
          </p:cNvSpPr>
          <p:nvPr>
            <p:ph type="sldNum"/>
          </p:nvPr>
        </p:nvSpPr>
        <p:spPr bwMode="auto">
          <a:xfrm>
            <a:off x="15479713" y="11058525"/>
            <a:ext cx="5013325"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fld id="{6F32C8D3-15EC-45A5-AD00-D600813F54CA}" type="slidenum">
              <a:rPr lang="hu-HU"/>
              <a:pPr>
                <a:defRPr/>
              </a:pPr>
              <a:t>‹#›</a:t>
            </a:fld>
            <a:endParaRPr 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106000"/>
        </a:lnSpc>
        <a:spcBef>
          <a:spcPct val="0"/>
        </a:spcBef>
        <a:spcAft>
          <a:spcPct val="0"/>
        </a:spcAft>
        <a:buClr>
          <a:srgbClr val="000000"/>
        </a:buClr>
        <a:buSzPct val="100000"/>
        <a:buFont typeface="Times New Roman" pitchFamily="18" charset="0"/>
        <a:defRPr sz="6200">
          <a:solidFill>
            <a:srgbClr val="FFFFFF"/>
          </a:solidFill>
          <a:latin typeface="+mj-lt"/>
          <a:ea typeface="+mj-ea"/>
          <a:cs typeface="+mj-cs"/>
        </a:defRPr>
      </a:lvl1pPr>
      <a:lvl2pPr algn="ctr" defTabSz="449263" rtl="0" eaLnBrk="0" fontAlgn="base" hangingPunct="0">
        <a:lnSpc>
          <a:spcPct val="106000"/>
        </a:lnSpc>
        <a:spcBef>
          <a:spcPct val="0"/>
        </a:spcBef>
        <a:spcAft>
          <a:spcPct val="0"/>
        </a:spcAft>
        <a:buClr>
          <a:srgbClr val="000000"/>
        </a:buClr>
        <a:buSzPct val="100000"/>
        <a:buFont typeface="Times New Roman" pitchFamily="18" charset="0"/>
        <a:defRPr sz="6200">
          <a:solidFill>
            <a:srgbClr val="FFFFFF"/>
          </a:solidFill>
          <a:latin typeface="Dosis" charset="0"/>
          <a:ea typeface="Microsoft YaHei" charset="-122"/>
        </a:defRPr>
      </a:lvl2pPr>
      <a:lvl3pPr algn="ctr" defTabSz="449263" rtl="0" eaLnBrk="0" fontAlgn="base" hangingPunct="0">
        <a:lnSpc>
          <a:spcPct val="106000"/>
        </a:lnSpc>
        <a:spcBef>
          <a:spcPct val="0"/>
        </a:spcBef>
        <a:spcAft>
          <a:spcPct val="0"/>
        </a:spcAft>
        <a:buClr>
          <a:srgbClr val="000000"/>
        </a:buClr>
        <a:buSzPct val="100000"/>
        <a:buFont typeface="Times New Roman" pitchFamily="18" charset="0"/>
        <a:defRPr sz="6200">
          <a:solidFill>
            <a:srgbClr val="FFFFFF"/>
          </a:solidFill>
          <a:latin typeface="Dosis" charset="0"/>
          <a:ea typeface="Microsoft YaHei" charset="-122"/>
        </a:defRPr>
      </a:lvl3pPr>
      <a:lvl4pPr algn="ctr" defTabSz="449263" rtl="0" eaLnBrk="0" fontAlgn="base" hangingPunct="0">
        <a:lnSpc>
          <a:spcPct val="106000"/>
        </a:lnSpc>
        <a:spcBef>
          <a:spcPct val="0"/>
        </a:spcBef>
        <a:spcAft>
          <a:spcPct val="0"/>
        </a:spcAft>
        <a:buClr>
          <a:srgbClr val="000000"/>
        </a:buClr>
        <a:buSzPct val="100000"/>
        <a:buFont typeface="Times New Roman" pitchFamily="18" charset="0"/>
        <a:defRPr sz="6200">
          <a:solidFill>
            <a:srgbClr val="FFFFFF"/>
          </a:solidFill>
          <a:latin typeface="Dosis" charset="0"/>
          <a:ea typeface="Microsoft YaHei" charset="-122"/>
        </a:defRPr>
      </a:lvl4pPr>
      <a:lvl5pPr algn="ctr" defTabSz="449263" rtl="0" eaLnBrk="0" fontAlgn="base" hangingPunct="0">
        <a:lnSpc>
          <a:spcPct val="106000"/>
        </a:lnSpc>
        <a:spcBef>
          <a:spcPct val="0"/>
        </a:spcBef>
        <a:spcAft>
          <a:spcPct val="0"/>
        </a:spcAft>
        <a:buClr>
          <a:srgbClr val="000000"/>
        </a:buClr>
        <a:buSzPct val="100000"/>
        <a:buFont typeface="Times New Roman" pitchFamily="18" charset="0"/>
        <a:defRPr sz="6200">
          <a:solidFill>
            <a:srgbClr val="FFFFFF"/>
          </a:solidFill>
          <a:latin typeface="Dosis" charset="0"/>
          <a:ea typeface="Microsoft YaHei" charset="-122"/>
        </a:defRPr>
      </a:lvl5pPr>
      <a:lvl6pPr marL="2514600" indent="-228600" algn="ctr" defTabSz="449263" rtl="0" fontAlgn="base" hangingPunct="0">
        <a:lnSpc>
          <a:spcPct val="106000"/>
        </a:lnSpc>
        <a:spcBef>
          <a:spcPct val="0"/>
        </a:spcBef>
        <a:spcAft>
          <a:spcPct val="0"/>
        </a:spcAft>
        <a:buClr>
          <a:srgbClr val="000000"/>
        </a:buClr>
        <a:buSzPct val="100000"/>
        <a:buFont typeface="Times New Roman" pitchFamily="16" charset="0"/>
        <a:defRPr sz="6200">
          <a:solidFill>
            <a:srgbClr val="FFFFFF"/>
          </a:solidFill>
          <a:latin typeface="Dosis" charset="0"/>
          <a:ea typeface="Microsoft YaHei" charset="-122"/>
        </a:defRPr>
      </a:lvl6pPr>
      <a:lvl7pPr marL="2971800" indent="-228600" algn="ctr" defTabSz="449263" rtl="0" fontAlgn="base" hangingPunct="0">
        <a:lnSpc>
          <a:spcPct val="106000"/>
        </a:lnSpc>
        <a:spcBef>
          <a:spcPct val="0"/>
        </a:spcBef>
        <a:spcAft>
          <a:spcPct val="0"/>
        </a:spcAft>
        <a:buClr>
          <a:srgbClr val="000000"/>
        </a:buClr>
        <a:buSzPct val="100000"/>
        <a:buFont typeface="Times New Roman" pitchFamily="16" charset="0"/>
        <a:defRPr sz="6200">
          <a:solidFill>
            <a:srgbClr val="FFFFFF"/>
          </a:solidFill>
          <a:latin typeface="Dosis" charset="0"/>
          <a:ea typeface="Microsoft YaHei" charset="-122"/>
        </a:defRPr>
      </a:lvl7pPr>
      <a:lvl8pPr marL="3429000" indent="-228600" algn="ctr" defTabSz="449263" rtl="0" fontAlgn="base" hangingPunct="0">
        <a:lnSpc>
          <a:spcPct val="106000"/>
        </a:lnSpc>
        <a:spcBef>
          <a:spcPct val="0"/>
        </a:spcBef>
        <a:spcAft>
          <a:spcPct val="0"/>
        </a:spcAft>
        <a:buClr>
          <a:srgbClr val="000000"/>
        </a:buClr>
        <a:buSzPct val="100000"/>
        <a:buFont typeface="Times New Roman" pitchFamily="16" charset="0"/>
        <a:defRPr sz="6200">
          <a:solidFill>
            <a:srgbClr val="FFFFFF"/>
          </a:solidFill>
          <a:latin typeface="Dosis" charset="0"/>
          <a:ea typeface="Microsoft YaHei" charset="-122"/>
        </a:defRPr>
      </a:lvl8pPr>
      <a:lvl9pPr marL="3886200" indent="-228600" algn="ctr" defTabSz="449263" rtl="0" fontAlgn="base" hangingPunct="0">
        <a:lnSpc>
          <a:spcPct val="106000"/>
        </a:lnSpc>
        <a:spcBef>
          <a:spcPct val="0"/>
        </a:spcBef>
        <a:spcAft>
          <a:spcPct val="0"/>
        </a:spcAft>
        <a:buClr>
          <a:srgbClr val="000000"/>
        </a:buClr>
        <a:buSzPct val="100000"/>
        <a:buFont typeface="Times New Roman" pitchFamily="16" charset="0"/>
        <a:defRPr sz="6200">
          <a:solidFill>
            <a:srgbClr val="FFFFFF"/>
          </a:solidFill>
          <a:latin typeface="Dosis" charset="0"/>
          <a:ea typeface="Microsoft YaHei" charset="-122"/>
        </a:defRPr>
      </a:lvl9pPr>
    </p:titleStyle>
    <p:bodyStyle>
      <a:lvl1pPr marL="342900" indent="-342900" algn="l" defTabSz="449263" rtl="0" eaLnBrk="0" fontAlgn="base" hangingPunct="0">
        <a:lnSpc>
          <a:spcPct val="93000"/>
        </a:lnSpc>
        <a:spcBef>
          <a:spcPct val="0"/>
        </a:spcBef>
        <a:spcAft>
          <a:spcPts val="2275"/>
        </a:spcAft>
        <a:buClr>
          <a:srgbClr val="000000"/>
        </a:buClr>
        <a:buSzPct val="100000"/>
        <a:buFont typeface="Times New Roman" pitchFamily="18" charset="0"/>
        <a:defRPr sz="5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825"/>
        </a:spcAft>
        <a:buClr>
          <a:srgbClr val="000000"/>
        </a:buClr>
        <a:buSzPct val="100000"/>
        <a:buFont typeface="Times New Roman" pitchFamily="18" charset="0"/>
        <a:defRPr sz="4600">
          <a:solidFill>
            <a:srgbClr val="000000"/>
          </a:solidFill>
          <a:latin typeface="+mn-lt"/>
          <a:ea typeface="+mn-ea"/>
        </a:defRPr>
      </a:lvl2pPr>
      <a:lvl3pPr marL="1143000" indent="-228600" algn="l" defTabSz="449263" rtl="0" eaLnBrk="0" fontAlgn="base" hangingPunct="0">
        <a:lnSpc>
          <a:spcPct val="93000"/>
        </a:lnSpc>
        <a:spcBef>
          <a:spcPct val="0"/>
        </a:spcBef>
        <a:spcAft>
          <a:spcPts val="1375"/>
        </a:spcAft>
        <a:buClr>
          <a:srgbClr val="000000"/>
        </a:buClr>
        <a:buSzPct val="100000"/>
        <a:buFont typeface="Times New Roman" pitchFamily="18" charset="0"/>
        <a:defRPr sz="3900">
          <a:solidFill>
            <a:srgbClr val="000000"/>
          </a:solidFill>
          <a:latin typeface="+mn-lt"/>
          <a:ea typeface="+mn-ea"/>
        </a:defRPr>
      </a:lvl3pPr>
      <a:lvl4pPr marL="1600200" indent="-228600" algn="l" defTabSz="449263" rtl="0" eaLnBrk="0" fontAlgn="base" hangingPunct="0">
        <a:lnSpc>
          <a:spcPct val="93000"/>
        </a:lnSpc>
        <a:spcBef>
          <a:spcPct val="0"/>
        </a:spcBef>
        <a:spcAft>
          <a:spcPts val="913"/>
        </a:spcAft>
        <a:buClr>
          <a:srgbClr val="000000"/>
        </a:buClr>
        <a:buSzPct val="100000"/>
        <a:buFont typeface="Times New Roman" pitchFamily="18" charset="0"/>
        <a:defRPr sz="3300">
          <a:solidFill>
            <a:srgbClr val="000000"/>
          </a:solidFill>
          <a:latin typeface="+mn-lt"/>
          <a:ea typeface="+mn-ea"/>
        </a:defRPr>
      </a:lvl4pPr>
      <a:lvl5pPr marL="2057400" indent="-228600" algn="l" defTabSz="449263" rtl="0" eaLnBrk="0" fontAlgn="base" hangingPunct="0">
        <a:lnSpc>
          <a:spcPct val="93000"/>
        </a:lnSpc>
        <a:spcBef>
          <a:spcPct val="0"/>
        </a:spcBef>
        <a:spcAft>
          <a:spcPts val="450"/>
        </a:spcAft>
        <a:buClr>
          <a:srgbClr val="000000"/>
        </a:buClr>
        <a:buSzPct val="100000"/>
        <a:buFont typeface="Times New Roman" pitchFamily="18" charset="0"/>
        <a:defRPr sz="3300">
          <a:solidFill>
            <a:srgbClr val="000000"/>
          </a:solidFill>
          <a:latin typeface="+mn-lt"/>
          <a:ea typeface="+mn-ea"/>
        </a:defRPr>
      </a:lvl5pPr>
      <a:lvl6pPr marL="2514600" indent="-228600" algn="l" defTabSz="449263" rtl="0" fontAlgn="base" hangingPunct="0">
        <a:lnSpc>
          <a:spcPct val="93000"/>
        </a:lnSpc>
        <a:spcBef>
          <a:spcPct val="0"/>
        </a:spcBef>
        <a:spcAft>
          <a:spcPts val="450"/>
        </a:spcAft>
        <a:buClr>
          <a:srgbClr val="000000"/>
        </a:buClr>
        <a:buSzPct val="100000"/>
        <a:buFont typeface="Times New Roman" pitchFamily="16" charset="0"/>
        <a:defRPr sz="3300">
          <a:solidFill>
            <a:srgbClr val="000000"/>
          </a:solidFill>
          <a:latin typeface="+mn-lt"/>
          <a:ea typeface="+mn-ea"/>
        </a:defRPr>
      </a:lvl6pPr>
      <a:lvl7pPr marL="2971800" indent="-228600" algn="l" defTabSz="449263" rtl="0" fontAlgn="base" hangingPunct="0">
        <a:lnSpc>
          <a:spcPct val="93000"/>
        </a:lnSpc>
        <a:spcBef>
          <a:spcPct val="0"/>
        </a:spcBef>
        <a:spcAft>
          <a:spcPts val="450"/>
        </a:spcAft>
        <a:buClr>
          <a:srgbClr val="000000"/>
        </a:buClr>
        <a:buSzPct val="100000"/>
        <a:buFont typeface="Times New Roman" pitchFamily="16" charset="0"/>
        <a:defRPr sz="3300">
          <a:solidFill>
            <a:srgbClr val="000000"/>
          </a:solidFill>
          <a:latin typeface="+mn-lt"/>
          <a:ea typeface="+mn-ea"/>
        </a:defRPr>
      </a:lvl7pPr>
      <a:lvl8pPr marL="3429000" indent="-228600" algn="l" defTabSz="449263" rtl="0" fontAlgn="base" hangingPunct="0">
        <a:lnSpc>
          <a:spcPct val="93000"/>
        </a:lnSpc>
        <a:spcBef>
          <a:spcPct val="0"/>
        </a:spcBef>
        <a:spcAft>
          <a:spcPts val="450"/>
        </a:spcAft>
        <a:buClr>
          <a:srgbClr val="000000"/>
        </a:buClr>
        <a:buSzPct val="100000"/>
        <a:buFont typeface="Times New Roman" pitchFamily="16" charset="0"/>
        <a:defRPr sz="3300">
          <a:solidFill>
            <a:srgbClr val="000000"/>
          </a:solidFill>
          <a:latin typeface="+mn-lt"/>
          <a:ea typeface="+mn-ea"/>
        </a:defRPr>
      </a:lvl8pPr>
      <a:lvl9pPr marL="3886200" indent="-228600" algn="l" defTabSz="449263" rtl="0" fontAlgn="base" hangingPunct="0">
        <a:lnSpc>
          <a:spcPct val="93000"/>
        </a:lnSpc>
        <a:spcBef>
          <a:spcPct val="0"/>
        </a:spcBef>
        <a:spcAft>
          <a:spcPts val="450"/>
        </a:spcAft>
        <a:buClr>
          <a:srgbClr val="000000"/>
        </a:buClr>
        <a:buSzPct val="100000"/>
        <a:buFont typeface="Times New Roman" pitchFamily="16" charset="0"/>
        <a:defRPr sz="3300">
          <a:solidFill>
            <a:srgbClr val="000000"/>
          </a:solidFill>
          <a:latin typeface="+mn-lt"/>
          <a:ea typeface="+mn-ea"/>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ef/cor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github.com/aspnet/EntityFramewor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spnet/Ho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net/download/linu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www.microsoft.com/net/download/core#/sdk"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rticles/core/tools/dotn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6DCFF6"/>
        </a:solidFill>
        <a:effectLst/>
      </p:bgPr>
    </p:bg>
    <p:spTree>
      <p:nvGrpSpPr>
        <p:cNvPr id="1" name=""/>
        <p:cNvGrpSpPr/>
        <p:nvPr/>
      </p:nvGrpSpPr>
      <p:grpSpPr>
        <a:xfrm>
          <a:off x="0" y="0"/>
          <a:ext cx="0" cy="0"/>
          <a:chOff x="0" y="0"/>
          <a:chExt cx="0" cy="0"/>
        </a:xfrm>
      </p:grpSpPr>
      <p:sp>
        <p:nvSpPr>
          <p:cNvPr id="4" name="Oval 3"/>
          <p:cNvSpPr/>
          <p:nvPr/>
        </p:nvSpPr>
        <p:spPr bwMode="auto">
          <a:xfrm>
            <a:off x="3676538" y="-2992252"/>
            <a:ext cx="13674104" cy="13674104"/>
          </a:xfrm>
          <a:prstGeom prst="ellipse">
            <a:avLst/>
          </a:prstGeom>
          <a:solidFill>
            <a:srgbClr val="91D9EE"/>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Microsoft YaHei" charset="-12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756" y="-542034"/>
            <a:ext cx="8773668" cy="8773668"/>
          </a:xfrm>
          <a:prstGeom prst="rect">
            <a:avLst/>
          </a:prstGeom>
        </p:spPr>
      </p:pic>
      <p:sp>
        <p:nvSpPr>
          <p:cNvPr id="3" name="Rectangle 2"/>
          <p:cNvSpPr/>
          <p:nvPr/>
        </p:nvSpPr>
        <p:spPr bwMode="auto">
          <a:xfrm>
            <a:off x="1001117" y="7223522"/>
            <a:ext cx="12673409" cy="4032448"/>
          </a:xfrm>
          <a:prstGeom prst="rect">
            <a:avLst/>
          </a:prstGeom>
          <a:solidFill>
            <a:srgbClr val="F04E3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100000"/>
              </a:lnSpc>
            </a:pPr>
            <a:r>
              <a:rPr lang="hu-HU" sz="8800" dirty="0"/>
              <a:t>Backend fejlesztés ASP.Net Core használatával</a:t>
            </a:r>
            <a:endParaRPr kumimoji="0" lang="en-US" sz="8800" b="0" i="0" u="none" strike="noStrike" cap="none" normalizeH="0" baseline="0" dirty="0">
              <a:solidFill>
                <a:schemeClr val="bg1"/>
              </a:solidFill>
              <a:effectLst/>
              <a:latin typeface="Roboto Bk" pitchFamily="2" charset="0"/>
              <a:ea typeface="Roboto Bk" pitchFamily="2" charset="0"/>
              <a:cs typeface="Arial" panose="020B0604020202020204" pitchFamily="34" charset="0"/>
            </a:endParaRPr>
          </a:p>
        </p:txBody>
      </p:sp>
      <p:sp>
        <p:nvSpPr>
          <p:cNvPr id="6" name="Text Box 4"/>
          <p:cNvSpPr txBox="1">
            <a:spLocks noChangeArrowheads="1"/>
          </p:cNvSpPr>
          <p:nvPr/>
        </p:nvSpPr>
        <p:spPr bwMode="auto">
          <a:xfrm>
            <a:off x="13890550" y="7247260"/>
            <a:ext cx="7280435" cy="4008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spcAft>
                <a:spcPts val="22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5200">
                <a:solidFill>
                  <a:srgbClr val="000000"/>
                </a:solidFill>
                <a:latin typeface="Arial" panose="020B0604020202020204" pitchFamily="34" charset="0"/>
                <a:ea typeface="Microsoft YaHei" panose="020B0503020204020204" pitchFamily="34" charset="-122"/>
              </a:defRPr>
            </a:lvl1pPr>
            <a:lvl2pPr>
              <a:lnSpc>
                <a:spcPct val="93000"/>
              </a:lnSpc>
              <a:spcAft>
                <a:spcPts val="18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000000"/>
                </a:solidFill>
                <a:latin typeface="Arial" panose="020B0604020202020204" pitchFamily="34" charset="0"/>
                <a:ea typeface="Microsoft YaHei" panose="020B0503020204020204" pitchFamily="34" charset="-122"/>
              </a:defRPr>
            </a:lvl2pPr>
            <a:lvl3pPr>
              <a:lnSpc>
                <a:spcPct val="93000"/>
              </a:lnSpc>
              <a:spcAft>
                <a:spcPts val="13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900">
                <a:solidFill>
                  <a:srgbClr val="000000"/>
                </a:solidFill>
                <a:latin typeface="Arial" panose="020B0604020202020204" pitchFamily="34" charset="0"/>
                <a:ea typeface="Microsoft YaHei" panose="020B0503020204020204" pitchFamily="34" charset="-122"/>
              </a:defRPr>
            </a:lvl3pPr>
            <a:lvl4pPr>
              <a:lnSpc>
                <a:spcPct val="93000"/>
              </a:lnSpc>
              <a:spcAft>
                <a:spcPts val="91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300">
                <a:solidFill>
                  <a:srgbClr val="000000"/>
                </a:solidFill>
                <a:latin typeface="Arial" panose="020B0604020202020204" pitchFamily="34" charset="0"/>
                <a:ea typeface="Microsoft YaHei" panose="020B0503020204020204" pitchFamily="34" charset="-122"/>
              </a:defRPr>
            </a:lvl4pPr>
            <a:lvl5pPr>
              <a:lnSpc>
                <a:spcPct val="93000"/>
              </a:lnSpc>
              <a:spcAft>
                <a:spcPts val="4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300">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ts val="4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300">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ts val="4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300">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ts val="4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300">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ts val="4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300">
                <a:solidFill>
                  <a:srgbClr val="000000"/>
                </a:solidFill>
                <a:latin typeface="Arial" panose="020B0604020202020204" pitchFamily="34" charset="0"/>
                <a:ea typeface="Microsoft YaHei" panose="020B0503020204020204" pitchFamily="34" charset="-122"/>
              </a:defRPr>
            </a:lvl9pPr>
          </a:lstStyle>
          <a:p>
            <a:pPr eaLnBrk="1">
              <a:lnSpc>
                <a:spcPct val="100000"/>
              </a:lnSpc>
              <a:spcAft>
                <a:spcPct val="0"/>
              </a:spcAft>
              <a:buClrTx/>
              <a:buFontTx/>
              <a:buNone/>
            </a:pPr>
            <a:r>
              <a:rPr lang="hu-HU" altLang="en-US" sz="5400" dirty="0">
                <a:solidFill>
                  <a:schemeClr val="tx1"/>
                </a:solidFill>
                <a:latin typeface="Roboto" pitchFamily="2" charset="0"/>
                <a:ea typeface="Roboto" pitchFamily="2" charset="0"/>
                <a:cs typeface="Segoe UI Semilight" panose="020B0402040204020203" pitchFamily="34" charset="0"/>
              </a:rPr>
              <a:t>Bendes Zsolt</a:t>
            </a:r>
          </a:p>
          <a:p>
            <a:pPr eaLnBrk="1">
              <a:lnSpc>
                <a:spcPct val="150000"/>
              </a:lnSpc>
              <a:spcAft>
                <a:spcPct val="0"/>
              </a:spcAft>
              <a:buClrTx/>
              <a:buFontTx/>
              <a:buNone/>
            </a:pPr>
            <a:r>
              <a:rPr lang="hu-HU" altLang="en-US" sz="4000" dirty="0">
                <a:solidFill>
                  <a:schemeClr val="tx1"/>
                </a:solidFill>
                <a:latin typeface="Roboto" pitchFamily="2" charset="0"/>
                <a:ea typeface="Roboto" pitchFamily="2" charset="0"/>
                <a:cs typeface="Segoe UI Semilight" panose="020B0402040204020203" pitchFamily="34" charset="0"/>
              </a:rPr>
              <a:t>Project Manager</a:t>
            </a:r>
          </a:p>
          <a:p>
            <a:pPr eaLnBrk="1">
              <a:lnSpc>
                <a:spcPct val="150000"/>
              </a:lnSpc>
              <a:spcAft>
                <a:spcPct val="0"/>
              </a:spcAft>
              <a:buClrTx/>
              <a:buFontTx/>
              <a:buNone/>
            </a:pPr>
            <a:r>
              <a:rPr lang="hu-HU" altLang="en-US" sz="3600" b="1" dirty="0">
                <a:solidFill>
                  <a:schemeClr val="tx1"/>
                </a:solidFill>
                <a:latin typeface="Roboto" pitchFamily="2" charset="0"/>
                <a:ea typeface="Roboto" pitchFamily="2" charset="0"/>
                <a:cs typeface="Segoe UI Semilight" panose="020B0402040204020203" pitchFamily="34" charset="0"/>
              </a:rPr>
              <a:t>zsolt.bendes@attrecto</a:t>
            </a:r>
            <a:r>
              <a:rPr lang="hu-HU" altLang="en-US" sz="3600" b="1">
                <a:solidFill>
                  <a:schemeClr val="tx1"/>
                </a:solidFill>
                <a:latin typeface="Roboto" pitchFamily="2" charset="0"/>
                <a:ea typeface="Roboto" pitchFamily="2" charset="0"/>
                <a:cs typeface="Segoe UI Semilight" panose="020B0402040204020203" pitchFamily="34" charset="0"/>
              </a:rPr>
              <a:t>.com</a:t>
            </a:r>
            <a:endParaRPr lang="hu-HU" altLang="en-US" sz="3600" b="1" dirty="0">
              <a:solidFill>
                <a:schemeClr val="tx1"/>
              </a:solidFill>
              <a:latin typeface="Roboto" pitchFamily="2" charset="0"/>
              <a:ea typeface="Roboto" pitchFamily="2" charset="0"/>
              <a:cs typeface="Segoe UI Semilight" panose="020B04020402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0399891" cy="951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Jól tesztelhető</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TTD Friendly</a:t>
            </a: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Átlátható struktúra</a:t>
            </a: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Lehetőséget ad:</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Route-olásra</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Filter</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Modellek validálás</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Dependency Injection</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Web API</a:t>
            </a:r>
          </a:p>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err="1">
                <a:latin typeface="Roboto" pitchFamily="2" charset="0"/>
                <a:ea typeface="Roboto" pitchFamily="2" charset="0"/>
                <a:cs typeface="Segoe UI" panose="020B0502040204020203" pitchFamily="34" charset="0"/>
              </a:rPr>
              <a:t>Model</a:t>
            </a:r>
            <a:r>
              <a:rPr lang="hu-HU" sz="3600" dirty="0">
                <a:latin typeface="Roboto" pitchFamily="2" charset="0"/>
                <a:ea typeface="Roboto" pitchFamily="2" charset="0"/>
                <a:cs typeface="Segoe UI" panose="020B0502040204020203" pitchFamily="34" charset="0"/>
              </a:rPr>
              <a:t>, </a:t>
            </a:r>
            <a:r>
              <a:rPr lang="hu-HU" sz="3600" dirty="0" err="1">
                <a:latin typeface="Roboto" pitchFamily="2" charset="0"/>
                <a:ea typeface="Roboto" pitchFamily="2" charset="0"/>
                <a:cs typeface="Segoe UI" panose="020B0502040204020203" pitchFamily="34" charset="0"/>
              </a:rPr>
              <a:t>View</a:t>
            </a:r>
            <a:r>
              <a:rPr lang="hu-HU" sz="3600" dirty="0">
                <a:latin typeface="Roboto" pitchFamily="2" charset="0"/>
                <a:ea typeface="Roboto" pitchFamily="2" charset="0"/>
                <a:cs typeface="Segoe UI" panose="020B0502040204020203" pitchFamily="34" charset="0"/>
              </a:rPr>
              <a:t>, </a:t>
            </a:r>
            <a:r>
              <a:rPr lang="hu-HU" sz="3600" dirty="0" err="1">
                <a:latin typeface="Roboto" pitchFamily="2" charset="0"/>
                <a:ea typeface="Roboto" pitchFamily="2" charset="0"/>
                <a:cs typeface="Segoe UI" panose="020B0502040204020203" pitchFamily="34" charset="0"/>
              </a:rPr>
              <a:t>Controller</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506" y="3839146"/>
            <a:ext cx="6813921" cy="6543031"/>
          </a:xfrm>
          <a:prstGeom prst="rect">
            <a:avLst/>
          </a:prstGeom>
        </p:spPr>
      </p:pic>
    </p:spTree>
    <p:extLst>
      <p:ext uri="{BB962C8B-B14F-4D97-AF65-F5344CB8AC3E}">
        <p14:creationId xmlns:p14="http://schemas.microsoft.com/office/powerpoint/2010/main" val="163409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0399891"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71500" indent="-571500" hangingPunct="1">
              <a:lnSpc>
                <a:spcPct val="150000"/>
              </a:lnSpc>
              <a:spcBef>
                <a:spcPct val="0"/>
              </a:spcBef>
              <a:defRPr/>
            </a:pPr>
            <a:r>
              <a:rPr lang="en-US" sz="3600" dirty="0">
                <a:solidFill>
                  <a:srgbClr val="2B91AF"/>
                </a:solidFill>
                <a:latin typeface="Consolas" panose="020B0609020204030204" pitchFamily="49" charset="0"/>
              </a:rPr>
              <a:t>Controller</a:t>
            </a:r>
            <a:r>
              <a:rPr lang="hu-HU" sz="3600" dirty="0">
                <a:solidFill>
                  <a:srgbClr val="2B91AF"/>
                </a:solidFill>
                <a:latin typeface="Consolas" panose="020B0609020204030204" pitchFamily="49" charset="0"/>
              </a:rPr>
              <a:t> </a:t>
            </a:r>
            <a:r>
              <a:rPr lang="hu-HU" sz="3600" dirty="0">
                <a:latin typeface="Roboto" pitchFamily="2" charset="0"/>
                <a:ea typeface="Roboto" pitchFamily="2" charset="0"/>
                <a:cs typeface="Segoe UI" panose="020B0502040204020203" pitchFamily="34" charset="0"/>
              </a:rPr>
              <a:t>osztályból származik le</a:t>
            </a: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Annotációkat használ</a:t>
            </a:r>
          </a:p>
          <a:p>
            <a:pPr marL="1314450" lvl="1" indent="-571500" hangingPunct="1">
              <a:lnSpc>
                <a:spcPct val="150000"/>
              </a:lnSpc>
              <a:spcBef>
                <a:spcPct val="0"/>
              </a:spcBef>
              <a:defRPr/>
            </a:pPr>
            <a:r>
              <a:rPr lang="en-US" sz="3200" dirty="0">
                <a:solidFill>
                  <a:srgbClr val="000000"/>
                </a:solidFill>
                <a:latin typeface="Consolas" panose="020B0609020204030204" pitchFamily="49" charset="0"/>
              </a:rPr>
              <a:t>[</a:t>
            </a:r>
            <a:r>
              <a:rPr lang="en-US" sz="3200" dirty="0">
                <a:solidFill>
                  <a:srgbClr val="2B91AF"/>
                </a:solidFill>
                <a:latin typeface="Consolas" panose="020B0609020204030204" pitchFamily="49" charset="0"/>
              </a:rPr>
              <a:t>Route</a:t>
            </a:r>
            <a:r>
              <a:rPr lang="en-US" sz="3200" dirty="0">
                <a:solidFill>
                  <a:srgbClr val="000000"/>
                </a:solidFill>
                <a:latin typeface="Consolas" panose="020B0609020204030204" pitchFamily="49" charset="0"/>
              </a:rPr>
              <a:t>(</a:t>
            </a:r>
            <a:r>
              <a:rPr lang="en-US" sz="3200" dirty="0">
                <a:solidFill>
                  <a:srgbClr val="A31515"/>
                </a:solidFill>
                <a:latin typeface="Consolas" panose="020B0609020204030204" pitchFamily="49" charset="0"/>
              </a:rPr>
              <a:t>"</a:t>
            </a:r>
            <a:r>
              <a:rPr lang="en-US" sz="3200" dirty="0" err="1">
                <a:solidFill>
                  <a:srgbClr val="A31515"/>
                </a:solidFill>
                <a:latin typeface="Consolas" panose="020B0609020204030204" pitchFamily="49" charset="0"/>
              </a:rPr>
              <a:t>api</a:t>
            </a:r>
            <a:r>
              <a:rPr lang="en-US" sz="3200" dirty="0">
                <a:solidFill>
                  <a:srgbClr val="A31515"/>
                </a:solidFill>
                <a:latin typeface="Consolas" panose="020B0609020204030204" pitchFamily="49" charset="0"/>
              </a:rPr>
              <a:t>/Items"</a:t>
            </a:r>
            <a:r>
              <a:rPr lang="en-US" sz="3200" dirty="0">
                <a:solidFill>
                  <a:srgbClr val="000000"/>
                </a:solidFill>
                <a:latin typeface="Consolas" panose="020B0609020204030204" pitchFamily="49" charset="0"/>
              </a:rPr>
              <a:t>)]</a:t>
            </a:r>
            <a:endParaRPr lang="hu-HU" sz="3200" dirty="0">
              <a:solidFill>
                <a:srgbClr val="000000"/>
              </a:solidFill>
              <a:latin typeface="Consolas" panose="020B0609020204030204" pitchFamily="49" charset="0"/>
            </a:endParaRPr>
          </a:p>
          <a:p>
            <a:pPr marL="1314450" lvl="1" indent="-571500" hangingPunct="1">
              <a:lnSpc>
                <a:spcPct val="150000"/>
              </a:lnSpc>
              <a:spcBef>
                <a:spcPct val="0"/>
              </a:spcBef>
              <a:defRPr/>
            </a:pPr>
            <a:r>
              <a:rPr lang="en-US" sz="3200" dirty="0">
                <a:solidFill>
                  <a:srgbClr val="000000"/>
                </a:solidFill>
                <a:latin typeface="Consolas" panose="020B0609020204030204" pitchFamily="49" charset="0"/>
              </a:rPr>
              <a:t>[</a:t>
            </a:r>
            <a:r>
              <a:rPr lang="en-US" sz="3200" dirty="0" err="1">
                <a:solidFill>
                  <a:srgbClr val="2B91AF"/>
                </a:solidFill>
                <a:latin typeface="Consolas" panose="020B0609020204030204" pitchFamily="49" charset="0"/>
              </a:rPr>
              <a:t>HttpGet</a:t>
            </a:r>
            <a:r>
              <a:rPr lang="en-US" sz="3200" dirty="0">
                <a:solidFill>
                  <a:srgbClr val="000000"/>
                </a:solidFill>
                <a:latin typeface="Consolas" panose="020B0609020204030204" pitchFamily="49" charset="0"/>
              </a:rPr>
              <a:t>]</a:t>
            </a:r>
            <a:endParaRPr lang="hu-HU" sz="3200" dirty="0">
              <a:solidFill>
                <a:srgbClr val="000000"/>
              </a:solidFill>
              <a:latin typeface="Consolas" panose="020B0609020204030204" pitchFamily="49" charset="0"/>
            </a:endParaRPr>
          </a:p>
          <a:p>
            <a:pPr marL="1314450" lvl="1" indent="-571500" hangingPunct="1">
              <a:lnSpc>
                <a:spcPct val="150000"/>
              </a:lnSpc>
              <a:spcBef>
                <a:spcPct val="0"/>
              </a:spcBef>
              <a:defRPr/>
            </a:pPr>
            <a:r>
              <a:rPr lang="en-US" sz="3200" dirty="0">
                <a:solidFill>
                  <a:srgbClr val="000000"/>
                </a:solidFill>
                <a:latin typeface="Consolas" panose="020B0609020204030204" pitchFamily="49" charset="0"/>
              </a:rPr>
              <a:t>[</a:t>
            </a:r>
            <a:r>
              <a:rPr lang="en-US" sz="3200" dirty="0" err="1">
                <a:solidFill>
                  <a:srgbClr val="2B91AF"/>
                </a:solidFill>
                <a:latin typeface="Consolas" panose="020B0609020204030204" pitchFamily="49" charset="0"/>
              </a:rPr>
              <a:t>HttpPost</a:t>
            </a:r>
            <a:r>
              <a:rPr lang="en-US" sz="3200" dirty="0">
                <a:solidFill>
                  <a:srgbClr val="000000"/>
                </a:solidFill>
                <a:latin typeface="Consolas" panose="020B0609020204030204" pitchFamily="49" charset="0"/>
              </a:rPr>
              <a:t>]</a:t>
            </a:r>
            <a:endParaRPr lang="hu-HU" sz="3200" dirty="0">
              <a:solidFill>
                <a:srgbClr val="000000"/>
              </a:solidFill>
              <a:latin typeface="Consolas" panose="020B0609020204030204" pitchFamily="49" charset="0"/>
            </a:endParaRPr>
          </a:p>
          <a:p>
            <a:pPr marL="1314450" lvl="1" indent="-571500" hangingPunct="1">
              <a:lnSpc>
                <a:spcPct val="150000"/>
              </a:lnSpc>
              <a:spcBef>
                <a:spcPct val="0"/>
              </a:spcBef>
              <a:defRPr/>
            </a:pPr>
            <a:r>
              <a:rPr lang="en-US" sz="3200" dirty="0">
                <a:solidFill>
                  <a:srgbClr val="000000"/>
                </a:solidFill>
                <a:latin typeface="Consolas" panose="020B0609020204030204" pitchFamily="49" charset="0"/>
              </a:rPr>
              <a:t>[</a:t>
            </a:r>
            <a:r>
              <a:rPr lang="en-US" sz="3200" dirty="0" err="1">
                <a:solidFill>
                  <a:srgbClr val="2B91AF"/>
                </a:solidFill>
                <a:latin typeface="Consolas" panose="020B0609020204030204" pitchFamily="49" charset="0"/>
              </a:rPr>
              <a:t>HttpPut</a:t>
            </a:r>
            <a:r>
              <a:rPr lang="en-US" sz="3200" dirty="0">
                <a:solidFill>
                  <a:srgbClr val="000000"/>
                </a:solidFill>
                <a:latin typeface="Consolas" panose="020B0609020204030204" pitchFamily="49" charset="0"/>
              </a:rPr>
              <a:t>(</a:t>
            </a:r>
            <a:r>
              <a:rPr lang="en-US" sz="3200" dirty="0">
                <a:solidFill>
                  <a:srgbClr val="A31515"/>
                </a:solidFill>
                <a:latin typeface="Consolas" panose="020B0609020204030204" pitchFamily="49" charset="0"/>
              </a:rPr>
              <a:t>"{id}"</a:t>
            </a:r>
            <a:r>
              <a:rPr lang="en-US" sz="3200" dirty="0">
                <a:solidFill>
                  <a:srgbClr val="000000"/>
                </a:solidFill>
                <a:latin typeface="Consolas" panose="020B0609020204030204" pitchFamily="49" charset="0"/>
              </a:rPr>
              <a:t>)]</a:t>
            </a:r>
            <a:endParaRPr lang="hu-HU" sz="3200" dirty="0">
              <a:solidFill>
                <a:srgbClr val="000000"/>
              </a:solidFill>
              <a:latin typeface="Consolas" panose="020B0609020204030204" pitchFamily="49" charset="0"/>
            </a:endParaRPr>
          </a:p>
          <a:p>
            <a:pPr marL="1314450" lvl="1" indent="-571500" hangingPunct="1">
              <a:lnSpc>
                <a:spcPct val="150000"/>
              </a:lnSpc>
              <a:spcBef>
                <a:spcPct val="0"/>
              </a:spcBef>
              <a:defRPr/>
            </a:pPr>
            <a:r>
              <a:rPr lang="en-US" sz="3200" dirty="0">
                <a:solidFill>
                  <a:srgbClr val="000000"/>
                </a:solidFill>
                <a:latin typeface="Consolas" panose="020B0609020204030204" pitchFamily="49" charset="0"/>
              </a:rPr>
              <a:t>[</a:t>
            </a:r>
            <a:r>
              <a:rPr lang="en-US" sz="3200" dirty="0" err="1">
                <a:solidFill>
                  <a:srgbClr val="2B91AF"/>
                </a:solidFill>
                <a:latin typeface="Consolas" panose="020B0609020204030204" pitchFamily="49" charset="0"/>
              </a:rPr>
              <a:t>HttpDelete</a:t>
            </a:r>
            <a:r>
              <a:rPr lang="en-US" sz="3200" dirty="0">
                <a:solidFill>
                  <a:srgbClr val="000000"/>
                </a:solidFill>
                <a:latin typeface="Consolas" panose="020B0609020204030204" pitchFamily="49" charset="0"/>
              </a:rPr>
              <a:t>(</a:t>
            </a:r>
            <a:r>
              <a:rPr lang="en-US" sz="3200" dirty="0">
                <a:solidFill>
                  <a:srgbClr val="A31515"/>
                </a:solidFill>
                <a:latin typeface="Consolas" panose="020B0609020204030204" pitchFamily="49" charset="0"/>
              </a:rPr>
              <a:t>"{id}"</a:t>
            </a:r>
            <a:r>
              <a:rPr lang="en-US" sz="3200" dirty="0">
                <a:solidFill>
                  <a:srgbClr val="000000"/>
                </a:solidFill>
                <a:latin typeface="Consolas" panose="020B0609020204030204" pitchFamily="49" charset="0"/>
              </a:rPr>
              <a:t>)]</a:t>
            </a:r>
            <a:endParaRPr lang="hu-HU" sz="3200" dirty="0">
              <a:solidFill>
                <a:srgbClr val="000000"/>
              </a:solidFill>
              <a:latin typeface="Consolas" panose="020B0609020204030204" pitchFamily="49"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MVC - Controller</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506" y="3839146"/>
            <a:ext cx="6813921" cy="6543031"/>
          </a:xfrm>
          <a:prstGeom prst="rect">
            <a:avLst/>
          </a:prstGeom>
        </p:spPr>
      </p:pic>
    </p:spTree>
    <p:extLst>
      <p:ext uri="{BB962C8B-B14F-4D97-AF65-F5344CB8AC3E}">
        <p14:creationId xmlns:p14="http://schemas.microsoft.com/office/powerpoint/2010/main" val="209660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0399891" cy="812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OR/M</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hlinkClick r:id="rId3"/>
              </a:rPr>
              <a:t>Entity Framework Core 1.0.0</a:t>
            </a:r>
            <a:endParaRPr lang="hu-HU" sz="3600" dirty="0">
              <a:latin typeface="Roboto" pitchFamily="2" charset="0"/>
              <a:ea typeface="Roboto" pitchFamily="2" charset="0"/>
              <a:cs typeface="Segoe UI" panose="020B0502040204020203" pitchFamily="34" charset="0"/>
            </a:endParaRPr>
          </a:p>
          <a:p>
            <a:pPr marL="1248899" lvl="1" indent="-505949"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Open Source (</a:t>
            </a:r>
            <a:r>
              <a:rPr lang="hu-HU" sz="3200" dirty="0">
                <a:latin typeface="Roboto" pitchFamily="2" charset="0"/>
                <a:ea typeface="Roboto" pitchFamily="2" charset="0"/>
                <a:cs typeface="Segoe UI" panose="020B0502040204020203" pitchFamily="34" charset="0"/>
                <a:hlinkClick r:id="rId4"/>
              </a:rPr>
              <a:t>Github</a:t>
            </a:r>
            <a:r>
              <a:rPr lang="hu-HU" sz="3200" dirty="0">
                <a:latin typeface="Roboto" pitchFamily="2" charset="0"/>
                <a:ea typeface="Roboto" pitchFamily="2" charset="0"/>
                <a:cs typeface="Segoe UI" panose="020B0502040204020203" pitchFamily="34" charset="0"/>
              </a:rPr>
              <a:t>)</a:t>
            </a:r>
          </a:p>
          <a:p>
            <a:pPr marL="1248899" lvl="1" indent="-505949"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Platform független</a:t>
            </a:r>
          </a:p>
          <a:p>
            <a:pPr marL="1248899" lvl="1" indent="-505949"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Sok adatbázis kapcsolatot támogat</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Seed adatok kezelése</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LINQ</a:t>
            </a:r>
            <a:endParaRPr lang="en-US"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Data Access </a:t>
            </a:r>
            <a:r>
              <a:rPr lang="hu-HU" sz="3600" dirty="0" err="1">
                <a:latin typeface="Roboto" pitchFamily="2" charset="0"/>
                <a:ea typeface="Roboto" pitchFamily="2" charset="0"/>
                <a:cs typeface="Segoe UI" panose="020B0502040204020203" pitchFamily="34" charset="0"/>
              </a:rPr>
              <a:t>Layer</a:t>
            </a:r>
            <a:r>
              <a:rPr lang="hu-HU" sz="3600" dirty="0">
                <a:latin typeface="Roboto" pitchFamily="2" charset="0"/>
                <a:ea typeface="Roboto" pitchFamily="2" charset="0"/>
                <a:cs typeface="Segoe UI" panose="020B0502040204020203" pitchFamily="34" charset="0"/>
              </a:rPr>
              <a:t> (DAL)</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235205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7892256" cy="738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Package Manager Console</a:t>
            </a:r>
          </a:p>
          <a:p>
            <a:pPr marL="1248899" lvl="1" indent="-505949"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Install-Package Microsoft.EntityFrameworkCore.SqlServer</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Adatbázis kontextus osztály</a:t>
            </a:r>
          </a:p>
          <a:p>
            <a:pPr marL="1248899" lvl="1" indent="-505949" hangingPunct="1">
              <a:lnSpc>
                <a:spcPct val="150000"/>
              </a:lnSpc>
              <a:spcBef>
                <a:spcPct val="0"/>
              </a:spcBef>
              <a:defRPr/>
            </a:pPr>
            <a:r>
              <a:rPr lang="en-US" sz="3200" dirty="0" err="1">
                <a:solidFill>
                  <a:srgbClr val="2B91AF"/>
                </a:solidFill>
                <a:latin typeface="Consolas" panose="020B0609020204030204" pitchFamily="49" charset="0"/>
              </a:rPr>
              <a:t>DbContext</a:t>
            </a:r>
            <a:r>
              <a:rPr lang="hu-HU" sz="3200" dirty="0">
                <a:solidFill>
                  <a:srgbClr val="2B91AF"/>
                </a:solidFill>
                <a:latin typeface="Consolas" panose="020B0609020204030204" pitchFamily="49" charset="0"/>
              </a:rPr>
              <a:t> </a:t>
            </a:r>
            <a:r>
              <a:rPr lang="hu-HU" sz="3600" dirty="0">
                <a:latin typeface="Roboto" pitchFamily="2" charset="0"/>
                <a:ea typeface="Roboto" pitchFamily="2" charset="0"/>
                <a:cs typeface="Segoe UI" panose="020B0502040204020203" pitchFamily="34" charset="0"/>
              </a:rPr>
              <a:t>leszármazottja</a:t>
            </a:r>
          </a:p>
          <a:p>
            <a:pPr marL="1248899" lvl="1" indent="-505949" hangingPunct="1">
              <a:lnSpc>
                <a:spcPct val="150000"/>
              </a:lnSpc>
              <a:spcBef>
                <a:spcPct val="0"/>
              </a:spcBef>
              <a:defRPr/>
            </a:pPr>
            <a:r>
              <a:rPr lang="en-GB" sz="3600" dirty="0">
                <a:solidFill>
                  <a:srgbClr val="0000FF"/>
                </a:solidFill>
                <a:latin typeface="Consolas" panose="020B0609020204030204" pitchFamily="49" charset="0"/>
              </a:rPr>
              <a:t>public</a:t>
            </a:r>
            <a:r>
              <a:rPr lang="en-GB" sz="3600" dirty="0">
                <a:solidFill>
                  <a:srgbClr val="000000"/>
                </a:solidFill>
                <a:latin typeface="Consolas" panose="020B0609020204030204" pitchFamily="49" charset="0"/>
              </a:rPr>
              <a:t> </a:t>
            </a:r>
            <a:r>
              <a:rPr lang="en-GB" sz="3600" dirty="0" err="1">
                <a:solidFill>
                  <a:srgbClr val="2B91AF"/>
                </a:solidFill>
                <a:latin typeface="Consolas" panose="020B0609020204030204" pitchFamily="49" charset="0"/>
              </a:rPr>
              <a:t>DbSet</a:t>
            </a:r>
            <a:r>
              <a:rPr lang="en-GB" sz="3600" dirty="0">
                <a:solidFill>
                  <a:srgbClr val="000000"/>
                </a:solidFill>
                <a:latin typeface="Consolas" panose="020B0609020204030204" pitchFamily="49" charset="0"/>
              </a:rPr>
              <a:t>&lt;</a:t>
            </a:r>
            <a:r>
              <a:rPr lang="en-GB" sz="3600" dirty="0">
                <a:solidFill>
                  <a:srgbClr val="2B91AF"/>
                </a:solidFill>
                <a:latin typeface="Consolas" panose="020B0609020204030204" pitchFamily="49" charset="0"/>
              </a:rPr>
              <a:t>Item</a:t>
            </a:r>
            <a:r>
              <a:rPr lang="en-GB" sz="3600" dirty="0">
                <a:solidFill>
                  <a:srgbClr val="000000"/>
                </a:solidFill>
                <a:latin typeface="Consolas" panose="020B0609020204030204" pitchFamily="49" charset="0"/>
              </a:rPr>
              <a:t>&gt; Items { </a:t>
            </a:r>
            <a:r>
              <a:rPr lang="en-GB" sz="3600" dirty="0">
                <a:solidFill>
                  <a:srgbClr val="0000FF"/>
                </a:solidFill>
                <a:latin typeface="Consolas" panose="020B0609020204030204" pitchFamily="49" charset="0"/>
              </a:rPr>
              <a:t>get</a:t>
            </a:r>
            <a:r>
              <a:rPr lang="en-GB" sz="3600" dirty="0">
                <a:solidFill>
                  <a:srgbClr val="000000"/>
                </a:solidFill>
                <a:latin typeface="Consolas" panose="020B0609020204030204" pitchFamily="49" charset="0"/>
              </a:rPr>
              <a:t>; </a:t>
            </a:r>
            <a:r>
              <a:rPr lang="en-GB" sz="3600" dirty="0">
                <a:solidFill>
                  <a:srgbClr val="0000FF"/>
                </a:solidFill>
                <a:latin typeface="Consolas" panose="020B0609020204030204" pitchFamily="49" charset="0"/>
              </a:rPr>
              <a:t>set</a:t>
            </a:r>
            <a:r>
              <a:rPr lang="en-GB" sz="3600" dirty="0">
                <a:solidFill>
                  <a:srgbClr val="000000"/>
                </a:solidFill>
                <a:latin typeface="Consolas" panose="020B0609020204030204" pitchFamily="49" charset="0"/>
              </a:rPr>
              <a:t>; }</a:t>
            </a:r>
            <a:endParaRPr lang="hu-HU" sz="3600" dirty="0">
              <a:latin typeface="Roboto" pitchFamily="2" charset="0"/>
              <a:ea typeface="Roboto" pitchFamily="2" charset="0"/>
              <a:cs typeface="Segoe UI" panose="020B0502040204020203" pitchFamily="34" charset="0"/>
            </a:endParaRPr>
          </a:p>
          <a:p>
            <a:pPr marL="1248899" lvl="1" indent="-505949" hangingPunct="1">
              <a:lnSpc>
                <a:spcPct val="150000"/>
              </a:lnSpc>
              <a:spcBef>
                <a:spcPct val="0"/>
              </a:spcBef>
              <a:defRPr/>
            </a:pPr>
            <a:r>
              <a:rPr lang="en-US" sz="3200" dirty="0" err="1">
                <a:latin typeface="Roboto"/>
              </a:rPr>
              <a:t>OnModelCreating</a:t>
            </a:r>
            <a:endParaRPr lang="hu-HU" sz="3200" dirty="0">
              <a:latin typeface="Roboto"/>
            </a:endParaRPr>
          </a:p>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Entity Framework Core - Setup</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306107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7892256" cy="587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Startup.cs-ben </a:t>
            </a:r>
          </a:p>
          <a:p>
            <a:pPr lvl="1"/>
            <a:r>
              <a:rPr lang="en-US" dirty="0" err="1">
                <a:solidFill>
                  <a:srgbClr val="000000"/>
                </a:solidFill>
                <a:latin typeface="Consolas" panose="020B0609020204030204" pitchFamily="49" charset="0"/>
              </a:rPr>
              <a:t>services.AddDbContext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DAL.</a:t>
            </a:r>
            <a:r>
              <a:rPr lang="en-US" dirty="0" err="1">
                <a:solidFill>
                  <a:srgbClr val="2B91AF"/>
                </a:solidFill>
                <a:latin typeface="Consolas" panose="020B0609020204030204" pitchFamily="49" charset="0"/>
              </a:rPr>
              <a:t>DataContext</a:t>
            </a:r>
            <a:r>
              <a:rPr lang="en-US" dirty="0">
                <a:solidFill>
                  <a:srgbClr val="000000"/>
                </a:solidFill>
                <a:latin typeface="Consolas" panose="020B0609020204030204" pitchFamily="49" charset="0"/>
              </a:rPr>
              <a:t>&gt;(options =&gt;               </a:t>
            </a:r>
            <a:r>
              <a:rPr lang="en-US" dirty="0" err="1">
                <a:solidFill>
                  <a:srgbClr val="000000"/>
                </a:solidFill>
                <a:latin typeface="Consolas" panose="020B0609020204030204" pitchFamily="49" charset="0"/>
              </a:rPr>
              <a:t>options.UseSqlServer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Configuration.GetConnectionString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DefaultConnection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endParaRPr lang="hu-HU" dirty="0">
              <a:solidFill>
                <a:srgbClr val="000000"/>
              </a:solidFill>
              <a:latin typeface="Consolas" panose="020B0609020204030204" pitchFamily="49" charset="0"/>
            </a:endParaRPr>
          </a:p>
          <a:p>
            <a:r>
              <a:rPr lang="hu-HU" sz="3600" dirty="0">
                <a:latin typeface="Roboto" pitchFamily="2" charset="0"/>
                <a:ea typeface="Roboto" pitchFamily="2" charset="0"/>
                <a:cs typeface="Segoe UI" panose="020B0502040204020203" pitchFamily="34" charset="0"/>
              </a:rPr>
              <a:t>   appsettings.json</a:t>
            </a:r>
          </a:p>
          <a:p>
            <a:pPr lvl="1"/>
            <a:r>
              <a:rPr lang="en-US" dirty="0">
                <a:solidFill>
                  <a:srgbClr val="2E75B6"/>
                </a:solidFill>
                <a:latin typeface="Consolas" panose="020B0609020204030204" pitchFamily="49" charset="0"/>
              </a:rPr>
              <a:t>"</a:t>
            </a:r>
            <a:r>
              <a:rPr lang="en-US" dirty="0" err="1">
                <a:solidFill>
                  <a:srgbClr val="2E75B6"/>
                </a:solidFill>
                <a:latin typeface="Consolas" panose="020B0609020204030204" pitchFamily="49" charset="0"/>
              </a:rPr>
              <a:t>ConnectionStrings</a:t>
            </a:r>
            <a:r>
              <a:rPr lang="en-US" dirty="0">
                <a:solidFill>
                  <a:srgbClr val="2E75B6"/>
                </a:solidFill>
                <a:latin typeface="Consolas" panose="020B0609020204030204" pitchFamily="49" charset="0"/>
              </a:rPr>
              <a:t>"</a:t>
            </a:r>
            <a:r>
              <a:rPr lang="en-US" dirty="0">
                <a:solidFill>
                  <a:srgbClr val="000000"/>
                </a:solidFill>
                <a:latin typeface="Consolas" panose="020B0609020204030204" pitchFamily="49" charset="0"/>
              </a:rPr>
              <a:t>: {</a:t>
            </a:r>
            <a:endParaRPr lang="hu-HU" dirty="0">
              <a:solidFill>
                <a:srgbClr val="000000"/>
              </a:solidFill>
              <a:latin typeface="Consolas" panose="020B0609020204030204" pitchFamily="49" charset="0"/>
            </a:endParaRPr>
          </a:p>
          <a:p>
            <a:pPr marL="457200" lvl="1" indent="0">
              <a:buNone/>
            </a:pPr>
            <a:r>
              <a:rPr lang="hu-HU"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a:t>
            </a:r>
            <a:r>
              <a:rPr lang="en-US" dirty="0" err="1">
                <a:solidFill>
                  <a:srgbClr val="2E75B6"/>
                </a:solidFill>
                <a:latin typeface="Consolas" panose="020B0609020204030204" pitchFamily="49" charset="0"/>
              </a:rPr>
              <a:t>DefaultConnection</a:t>
            </a:r>
            <a:r>
              <a:rPr lang="en-US" dirty="0">
                <a:solidFill>
                  <a:srgbClr val="2E75B6"/>
                </a:solidFill>
                <a:latin typeface="Consolas" panose="020B0609020204030204" pitchFamily="49" charset="0"/>
              </a:rPr>
              <a:t>"</a:t>
            </a:r>
            <a:r>
              <a:rPr lang="en-US" dirty="0">
                <a:solidFill>
                  <a:srgbClr val="000000"/>
                </a:solidFill>
                <a:latin typeface="Consolas" panose="020B0609020204030204" pitchFamily="49" charset="0"/>
              </a:rPr>
              <a:t>: </a:t>
            </a:r>
            <a:r>
              <a:rPr lang="hu-HU"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"Server=(</a:t>
            </a:r>
            <a:r>
              <a:rPr lang="en-US" dirty="0" err="1">
                <a:solidFill>
                  <a:srgbClr val="A31515"/>
                </a:solidFill>
                <a:latin typeface="Consolas" panose="020B0609020204030204" pitchFamily="49" charset="0"/>
              </a:rPr>
              <a:t>localdb</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mssqllocaldb;Database</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MyAppDatabaseName;Trusted_Connection</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True;Mul</a:t>
            </a:r>
            <a:r>
              <a:rPr lang="hu-HU"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tipleActiveResultSets</a:t>
            </a:r>
            <a:r>
              <a:rPr lang="en-US" dirty="0">
                <a:solidFill>
                  <a:srgbClr val="A31515"/>
                </a:solidFill>
                <a:latin typeface="Consolas" panose="020B0609020204030204" pitchFamily="49" charset="0"/>
              </a:rPr>
              <a:t>=true"</a:t>
            </a:r>
            <a:r>
              <a:rPr lang="en-US" dirty="0">
                <a:solidFill>
                  <a:srgbClr val="000000"/>
                </a:solidFill>
                <a:latin typeface="Consolas" panose="020B0609020204030204" pitchFamily="49" charset="0"/>
              </a:rPr>
              <a:t> }</a:t>
            </a:r>
            <a:endParaRPr lang="hu-HU" sz="92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Entity Framework Core - Setup</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57140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7892256"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MVC + DAL</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755" y="2759026"/>
            <a:ext cx="8966253" cy="8621398"/>
          </a:xfrm>
          <a:prstGeom prst="rect">
            <a:avLst/>
          </a:prstGeom>
        </p:spPr>
      </p:pic>
    </p:spTree>
    <p:extLst>
      <p:ext uri="{BB962C8B-B14F-4D97-AF65-F5344CB8AC3E}">
        <p14:creationId xmlns:p14="http://schemas.microsoft.com/office/powerpoint/2010/main" val="3847978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0399891" cy="803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API dokumentáció</a:t>
            </a:r>
          </a:p>
          <a:p>
            <a:pPr marL="505949" indent="-505949" hangingPunct="1">
              <a:lnSpc>
                <a:spcPct val="150000"/>
              </a:lnSpc>
              <a:spcBef>
                <a:spcPct val="0"/>
              </a:spcBef>
              <a:defRPr/>
            </a:pPr>
            <a:r>
              <a:rPr lang="en-US" sz="3600" dirty="0">
                <a:latin typeface="Roboto" pitchFamily="2" charset="0"/>
                <a:ea typeface="Roboto" pitchFamily="2" charset="0"/>
                <a:cs typeface="Segoe UI" panose="020B0502040204020203" pitchFamily="34" charset="0"/>
              </a:rPr>
              <a:t>Package Manager </a:t>
            </a:r>
            <a:r>
              <a:rPr lang="en-US" sz="3600" dirty="0" err="1">
                <a:latin typeface="Roboto" pitchFamily="2" charset="0"/>
                <a:ea typeface="Roboto" pitchFamily="2" charset="0"/>
                <a:cs typeface="Segoe UI" panose="020B0502040204020203" pitchFamily="34" charset="0"/>
              </a:rPr>
              <a:t>Consol</a:t>
            </a:r>
            <a:r>
              <a:rPr lang="hu-HU" sz="3600" dirty="0">
                <a:latin typeface="Roboto" pitchFamily="2" charset="0"/>
                <a:ea typeface="Roboto" pitchFamily="2" charset="0"/>
                <a:cs typeface="Segoe UI" panose="020B0502040204020203" pitchFamily="34" charset="0"/>
              </a:rPr>
              <a:t>e</a:t>
            </a:r>
            <a:endParaRPr lang="en-US" sz="3600" dirty="0">
              <a:latin typeface="Roboto" pitchFamily="2" charset="0"/>
              <a:ea typeface="Roboto" pitchFamily="2" charset="0"/>
              <a:cs typeface="Segoe UI" panose="020B0502040204020203" pitchFamily="34" charset="0"/>
            </a:endParaRPr>
          </a:p>
          <a:p>
            <a:pPr marL="1248899" lvl="1" indent="-505949"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Install-Package Swashbuckle.AspNetCore</a:t>
            </a:r>
            <a:endParaRPr lang="en-US" sz="32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en-US" sz="3600" dirty="0">
                <a:latin typeface="Roboto" pitchFamily="2" charset="0"/>
                <a:ea typeface="Roboto" pitchFamily="2" charset="0"/>
                <a:cs typeface="Segoe UI" panose="020B0502040204020203" pitchFamily="34" charset="0"/>
              </a:rPr>
              <a:t>F</a:t>
            </a:r>
            <a:r>
              <a:rPr lang="hu-HU" sz="3600" dirty="0">
                <a:latin typeface="Roboto" pitchFamily="2" charset="0"/>
                <a:ea typeface="Roboto" pitchFamily="2" charset="0"/>
                <a:cs typeface="Segoe UI" panose="020B0502040204020203" pitchFamily="34" charset="0"/>
              </a:rPr>
              <a:t>ő komponensek</a:t>
            </a:r>
          </a:p>
          <a:p>
            <a:pPr marL="1248899" lvl="1" indent="-505949" hangingPunct="1">
              <a:lnSpc>
                <a:spcPct val="150000"/>
              </a:lnSpc>
              <a:spcBef>
                <a:spcPct val="0"/>
              </a:spcBef>
              <a:defRPr/>
            </a:pPr>
            <a:r>
              <a:rPr lang="en-US" sz="3200" dirty="0" err="1">
                <a:latin typeface="Roboto"/>
              </a:rPr>
              <a:t>Swashbuckle.AspNetCore.Swagger</a:t>
            </a:r>
            <a:r>
              <a:rPr lang="en-US" sz="3200" dirty="0">
                <a:latin typeface="Roboto"/>
              </a:rPr>
              <a:t> </a:t>
            </a:r>
            <a:endParaRPr lang="hu-HU" sz="3200" dirty="0">
              <a:latin typeface="+mn-lt"/>
            </a:endParaRPr>
          </a:p>
          <a:p>
            <a:pPr marL="1248899" lvl="1" indent="-505949" hangingPunct="1">
              <a:lnSpc>
                <a:spcPct val="150000"/>
              </a:lnSpc>
              <a:spcBef>
                <a:spcPct val="0"/>
              </a:spcBef>
              <a:defRPr/>
            </a:pPr>
            <a:r>
              <a:rPr lang="en-US" sz="3200" dirty="0" err="1">
                <a:latin typeface="Roboto"/>
              </a:rPr>
              <a:t>Swashbuckle.AspNetCore.SwaggerGen</a:t>
            </a:r>
            <a:r>
              <a:rPr lang="en-US" sz="3200" dirty="0">
                <a:latin typeface="Roboto"/>
              </a:rPr>
              <a:t> </a:t>
            </a:r>
            <a:endParaRPr lang="hu-HU" sz="3200" dirty="0">
              <a:latin typeface="+mn-lt"/>
            </a:endParaRPr>
          </a:p>
          <a:p>
            <a:pPr marL="1248899" lvl="1" indent="-505949" hangingPunct="1">
              <a:lnSpc>
                <a:spcPct val="150000"/>
              </a:lnSpc>
              <a:spcBef>
                <a:spcPct val="0"/>
              </a:spcBef>
              <a:defRPr/>
            </a:pPr>
            <a:r>
              <a:rPr lang="en-US" sz="3200" dirty="0" err="1">
                <a:latin typeface="Roboto"/>
              </a:rPr>
              <a:t>Swashbuckle.AspNetCore.SwaggerUI</a:t>
            </a:r>
            <a:r>
              <a:rPr lang="en-US" sz="3200" dirty="0">
                <a:latin typeface="Roboto"/>
              </a:rPr>
              <a:t> </a:t>
            </a:r>
            <a:endParaRPr lang="en-US" sz="3200" dirty="0">
              <a:latin typeface="Roboto"/>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Swagger</a:t>
            </a:r>
            <a:r>
              <a:rPr lang="en-US" sz="3600" dirty="0">
                <a:latin typeface="Roboto" pitchFamily="2" charset="0"/>
                <a:ea typeface="Roboto" pitchFamily="2" charset="0"/>
                <a:cs typeface="Segoe UI" panose="020B0502040204020203" pitchFamily="34" charset="0"/>
              </a:rPr>
              <a:t> - setup</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
        <p:nvSpPr>
          <p:cNvPr id="3" name="Rectangle 1"/>
          <p:cNvSpPr>
            <a:spLocks noChangeArrowheads="1"/>
          </p:cNvSpPr>
          <p:nvPr/>
        </p:nvSpPr>
        <p:spPr bwMode="auto">
          <a:xfrm>
            <a:off x="0" y="0"/>
            <a:ext cx="2158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267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Consolas" panose="020B0609020204030204" pitchFamily="49" charset="0"/>
                <a:cs typeface="Courier New" panose="02070309020205020404" pitchFamily="49" charset="0"/>
              </a:rPr>
              <a:t>Install-Package Swashbuckle.AspNetCore </a:t>
            </a:r>
            <a:endParaRPr kumimoji="0" lang="en-US" altLang="en-US" sz="1400" b="0" i="0" u="none" strike="noStrike" cap="none" normalizeH="0" baseline="0">
              <a:ln>
                <a:noFill/>
              </a:ln>
              <a:solidFill>
                <a:srgbClr val="CCCC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52400"/>
            <a:ext cx="2158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267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Consolas" panose="020B0609020204030204" pitchFamily="49" charset="0"/>
                <a:cs typeface="Courier New" panose="02070309020205020404" pitchFamily="49" charset="0"/>
              </a:rPr>
              <a:t>Install-Package Swashbuckle.AspNetCore </a:t>
            </a:r>
            <a:endParaRPr kumimoji="0" lang="en-US" altLang="en-US" sz="1400" b="0" i="0" u="none" strike="noStrike" cap="none" normalizeH="0" baseline="0">
              <a:ln>
                <a:noFill/>
              </a:ln>
              <a:solidFill>
                <a:srgbClr val="CCCC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205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7028160" cy="7593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en-US" sz="3600" dirty="0" err="1"/>
              <a:t>ConfigureServices</a:t>
            </a:r>
            <a:endParaRPr lang="hu-HU" sz="3600" dirty="0"/>
          </a:p>
          <a:p>
            <a:pPr lvl="1"/>
            <a:r>
              <a:rPr lang="hu-HU" dirty="0"/>
              <a:t>		  </a:t>
            </a:r>
            <a:r>
              <a:rPr lang="en-US" dirty="0" err="1">
                <a:solidFill>
                  <a:srgbClr val="000000"/>
                </a:solidFill>
                <a:latin typeface="Consolas" panose="020B0609020204030204" pitchFamily="49" charset="0"/>
              </a:rPr>
              <a:t>services.AddSwaggerGen</a:t>
            </a:r>
            <a:r>
              <a:rPr lang="en-US" dirty="0">
                <a:solidFill>
                  <a:srgbClr val="000000"/>
                </a:solidFill>
                <a:latin typeface="Consolas" panose="020B0609020204030204" pitchFamily="49" charset="0"/>
              </a:rPr>
              <a:t>(c =&gt;</a:t>
            </a:r>
          </a:p>
          <a:p>
            <a:pPr lvl="1">
              <a:buNone/>
            </a:pPr>
            <a:r>
              <a:rPr lang="en-US" dirty="0">
                <a:solidFill>
                  <a:srgbClr val="000000"/>
                </a:solidFill>
                <a:latin typeface="Consolas" panose="020B0609020204030204" pitchFamily="49" charset="0"/>
              </a:rPr>
              <a:t>     {</a:t>
            </a:r>
          </a:p>
          <a:p>
            <a:pPr lvl="1">
              <a:buNone/>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c.SwaggerDoc</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"v1"</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Info</a:t>
            </a:r>
            <a:r>
              <a:rPr lang="en-GB" dirty="0">
                <a:solidFill>
                  <a:srgbClr val="000000"/>
                </a:solidFill>
                <a:latin typeface="Consolas" panose="020B0609020204030204" pitchFamily="49" charset="0"/>
              </a:rPr>
              <a:t> { Title = </a:t>
            </a:r>
            <a:r>
              <a:rPr lang="en-GB" dirty="0">
                <a:solidFill>
                  <a:srgbClr val="A31515"/>
                </a:solidFill>
                <a:latin typeface="Consolas" panose="020B0609020204030204" pitchFamily="49" charset="0"/>
              </a:rPr>
              <a:t>"My API"</a:t>
            </a:r>
            <a:r>
              <a:rPr lang="en-GB" dirty="0">
                <a:solidFill>
                  <a:srgbClr val="000000"/>
                </a:solidFill>
                <a:latin typeface="Consolas" panose="020B0609020204030204" pitchFamily="49" charset="0"/>
              </a:rPr>
              <a:t>, Version = </a:t>
            </a:r>
            <a:r>
              <a:rPr lang="en-GB" dirty="0">
                <a:solidFill>
                  <a:srgbClr val="A31515"/>
                </a:solidFill>
                <a:latin typeface="Consolas" panose="020B0609020204030204" pitchFamily="49" charset="0"/>
              </a:rPr>
              <a:t>"v1"</a:t>
            </a:r>
            <a:r>
              <a:rPr lang="en-GB" dirty="0">
                <a:solidFill>
                  <a:srgbClr val="000000"/>
                </a:solidFill>
                <a:latin typeface="Consolas" panose="020B0609020204030204" pitchFamily="49" charset="0"/>
              </a:rPr>
              <a:t> });</a:t>
            </a:r>
          </a:p>
          <a:p>
            <a:pPr lvl="1">
              <a:buNone/>
            </a:pPr>
            <a:r>
              <a:rPr lang="en-US" dirty="0">
                <a:solidFill>
                  <a:srgbClr val="000000"/>
                </a:solidFill>
                <a:latin typeface="Consolas" panose="020B0609020204030204" pitchFamily="49" charset="0"/>
              </a:rPr>
              <a:t>     });</a:t>
            </a:r>
            <a:endParaRPr lang="hu-HU" dirty="0">
              <a:solidFill>
                <a:srgbClr val="000000"/>
              </a:solidFill>
              <a:latin typeface="Consolas" panose="020B0609020204030204" pitchFamily="49" charset="0"/>
            </a:endParaRPr>
          </a:p>
          <a:p>
            <a:r>
              <a:rPr lang="hu-HU" sz="3600" dirty="0">
                <a:solidFill>
                  <a:srgbClr val="000000"/>
                </a:solidFill>
                <a:latin typeface="Consolas" panose="020B0609020204030204" pitchFamily="49" charset="0"/>
              </a:rPr>
              <a:t>  </a:t>
            </a:r>
            <a:r>
              <a:rPr lang="en-US" sz="3600" dirty="0"/>
              <a:t>Configure</a:t>
            </a:r>
            <a:endParaRPr lang="hu-HU" sz="3600" dirty="0"/>
          </a:p>
          <a:p>
            <a:pPr lvl="1"/>
            <a:r>
              <a:rPr lang="hu-HU" dirty="0"/>
              <a:t>		</a:t>
            </a:r>
            <a:r>
              <a:rPr lang="hu-HU" dirty="0">
                <a:latin typeface="Consolas" panose="020B0609020204030204" pitchFamily="49" charset="0"/>
              </a:rPr>
              <a:t>  </a:t>
            </a:r>
            <a:r>
              <a:rPr lang="en-US" dirty="0" err="1">
                <a:latin typeface="Consolas" panose="020B0609020204030204" pitchFamily="49" charset="0"/>
              </a:rPr>
              <a:t>app.UseSwagger</a:t>
            </a:r>
            <a:r>
              <a:rPr lang="en-US" dirty="0">
                <a:latin typeface="Consolas" panose="020B0609020204030204" pitchFamily="49" charset="0"/>
              </a:rPr>
              <a:t>();</a:t>
            </a:r>
          </a:p>
          <a:p>
            <a:pPr lvl="1">
              <a:buNone/>
            </a:pPr>
            <a:r>
              <a:rPr lang="hu-HU" dirty="0">
                <a:latin typeface="Consolas" panose="020B0609020204030204" pitchFamily="49" charset="0"/>
              </a:rPr>
              <a:t>			  </a:t>
            </a:r>
            <a:r>
              <a:rPr lang="en-US" dirty="0" err="1">
                <a:latin typeface="Consolas" panose="020B0609020204030204" pitchFamily="49" charset="0"/>
              </a:rPr>
              <a:t>app.UseSwaggerUI</a:t>
            </a:r>
            <a:r>
              <a:rPr lang="en-US" dirty="0">
                <a:latin typeface="Consolas" panose="020B0609020204030204" pitchFamily="49" charset="0"/>
              </a:rPr>
              <a:t>(c =&gt;</a:t>
            </a:r>
          </a:p>
          <a:p>
            <a:pPr lvl="1">
              <a:buNone/>
            </a:pPr>
            <a:r>
              <a:rPr lang="en-US" dirty="0">
                <a:latin typeface="Consolas" panose="020B0609020204030204" pitchFamily="49" charset="0"/>
              </a:rPr>
              <a:t>   </a:t>
            </a:r>
            <a:r>
              <a:rPr lang="hu-HU" dirty="0">
                <a:latin typeface="Consolas" panose="020B0609020204030204" pitchFamily="49" charset="0"/>
              </a:rPr>
              <a:t>	  </a:t>
            </a:r>
            <a:r>
              <a:rPr lang="en-US" dirty="0">
                <a:latin typeface="Consolas" panose="020B0609020204030204" pitchFamily="49" charset="0"/>
              </a:rPr>
              <a:t>{</a:t>
            </a:r>
          </a:p>
          <a:p>
            <a:pPr lvl="1">
              <a:buNone/>
            </a:pPr>
            <a:r>
              <a:rPr lang="en-GB" dirty="0">
                <a:latin typeface="Consolas" panose="020B0609020204030204" pitchFamily="49" charset="0"/>
              </a:rPr>
              <a:t>         </a:t>
            </a:r>
            <a:r>
              <a:rPr lang="en-GB" dirty="0" err="1">
                <a:latin typeface="Consolas" panose="020B0609020204030204" pitchFamily="49" charset="0"/>
              </a:rPr>
              <a:t>c.SwaggerEndpoint</a:t>
            </a:r>
            <a:r>
              <a:rPr lang="en-GB" dirty="0">
                <a:latin typeface="Consolas" panose="020B0609020204030204" pitchFamily="49" charset="0"/>
              </a:rPr>
              <a:t>("/swagger/v1/</a:t>
            </a:r>
            <a:r>
              <a:rPr lang="en-GB" dirty="0" err="1">
                <a:latin typeface="Consolas" panose="020B0609020204030204" pitchFamily="49" charset="0"/>
              </a:rPr>
              <a:t>swagger.json</a:t>
            </a:r>
            <a:r>
              <a:rPr lang="en-GB" dirty="0">
                <a:latin typeface="Consolas" panose="020B0609020204030204" pitchFamily="49" charset="0"/>
              </a:rPr>
              <a:t>", "My API V1");</a:t>
            </a:r>
          </a:p>
          <a:p>
            <a:pPr lvl="1">
              <a:buNone/>
            </a:pPr>
            <a:r>
              <a:rPr lang="en-US" dirty="0">
                <a:latin typeface="Consolas" panose="020B0609020204030204" pitchFamily="49" charset="0"/>
              </a:rPr>
              <a:t>       });</a:t>
            </a:r>
            <a:endParaRPr lang="hu-HU" sz="3200" dirty="0">
              <a:latin typeface="Consolas" panose="020B0609020204030204" pitchFamily="49"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Swagger</a:t>
            </a:r>
            <a:r>
              <a:rPr lang="en-US" sz="3600" dirty="0">
                <a:latin typeface="Roboto" pitchFamily="2" charset="0"/>
                <a:ea typeface="Roboto" pitchFamily="2" charset="0"/>
                <a:cs typeface="Segoe UI" panose="020B0502040204020203" pitchFamily="34" charset="0"/>
              </a:rPr>
              <a:t> - setup</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
        <p:nvSpPr>
          <p:cNvPr id="3" name="Rectangle 1"/>
          <p:cNvSpPr>
            <a:spLocks noChangeArrowheads="1"/>
          </p:cNvSpPr>
          <p:nvPr/>
        </p:nvSpPr>
        <p:spPr bwMode="auto">
          <a:xfrm>
            <a:off x="0" y="0"/>
            <a:ext cx="2158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267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Consolas" panose="020B0609020204030204" pitchFamily="49" charset="0"/>
                <a:cs typeface="Courier New" panose="02070309020205020404" pitchFamily="49" charset="0"/>
              </a:rPr>
              <a:t>Install-Package Swashbuckle.AspNetCore </a:t>
            </a:r>
            <a:endParaRPr kumimoji="0" lang="en-US" altLang="en-US" sz="1400" b="0" i="0" u="none" strike="noStrike" cap="none" normalizeH="0" baseline="0">
              <a:ln>
                <a:noFill/>
              </a:ln>
              <a:solidFill>
                <a:srgbClr val="CCCC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52400"/>
            <a:ext cx="2158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267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Consolas" panose="020B0609020204030204" pitchFamily="49" charset="0"/>
                <a:cs typeface="Courier New" panose="02070309020205020404" pitchFamily="49" charset="0"/>
              </a:rPr>
              <a:t>Install-Package Swashbuckle.AspNetCore </a:t>
            </a:r>
            <a:endParaRPr kumimoji="0" lang="en-US" altLang="en-US" sz="1400" b="0" i="0" u="none" strike="noStrike" cap="none" normalizeH="0" baseline="0">
              <a:ln>
                <a:noFill/>
              </a:ln>
              <a:solidFill>
                <a:srgbClr val="CCCC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74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2851696"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Swagger</a:t>
            </a:r>
            <a:r>
              <a:rPr lang="en-US" sz="3600" dirty="0">
                <a:latin typeface="Roboto" pitchFamily="2" charset="0"/>
                <a:ea typeface="Roboto" pitchFamily="2" charset="0"/>
                <a:cs typeface="Segoe UI" panose="020B0502040204020203" pitchFamily="34" charset="0"/>
              </a:rPr>
              <a:t> - setup</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
        <p:nvSpPr>
          <p:cNvPr id="3" name="Rectangle 1"/>
          <p:cNvSpPr>
            <a:spLocks noChangeArrowheads="1"/>
          </p:cNvSpPr>
          <p:nvPr/>
        </p:nvSpPr>
        <p:spPr bwMode="auto">
          <a:xfrm>
            <a:off x="0" y="0"/>
            <a:ext cx="2158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267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Consolas" panose="020B0609020204030204" pitchFamily="49" charset="0"/>
                <a:cs typeface="Courier New" panose="02070309020205020404" pitchFamily="49" charset="0"/>
              </a:rPr>
              <a:t>Install-Package Swashbuckle.AspNetCore </a:t>
            </a:r>
            <a:endParaRPr kumimoji="0" lang="en-US" altLang="en-US" sz="1400" b="0" i="0" u="none" strike="noStrike" cap="none" normalizeH="0" baseline="0">
              <a:ln>
                <a:noFill/>
              </a:ln>
              <a:solidFill>
                <a:srgbClr val="CCCC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52400"/>
            <a:ext cx="2158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267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Consolas" panose="020B0609020204030204" pitchFamily="49" charset="0"/>
                <a:cs typeface="Courier New" panose="02070309020205020404" pitchFamily="49" charset="0"/>
              </a:rPr>
              <a:t>Install-Package Swashbuckle.AspNetCore </a:t>
            </a:r>
            <a:endParaRPr kumimoji="0" lang="en-US" altLang="en-US" sz="1400" b="0" i="0" u="none" strike="noStrike" cap="none" normalizeH="0" baseline="0">
              <a:ln>
                <a:noFill/>
              </a:ln>
              <a:solidFill>
                <a:srgbClr val="CCCC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9080" y="2702158"/>
            <a:ext cx="15383996" cy="12368188"/>
          </a:xfrm>
          <a:prstGeom prst="rect">
            <a:avLst/>
          </a:prstGeom>
        </p:spPr>
      </p:pic>
    </p:spTree>
    <p:extLst>
      <p:ext uri="{BB962C8B-B14F-4D97-AF65-F5344CB8AC3E}">
        <p14:creationId xmlns:p14="http://schemas.microsoft.com/office/powerpoint/2010/main" val="227052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2851696"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Swagger</a:t>
            </a:r>
            <a:r>
              <a:rPr lang="en-US" sz="3600" dirty="0">
                <a:latin typeface="Roboto" pitchFamily="2" charset="0"/>
                <a:ea typeface="Roboto" pitchFamily="2" charset="0"/>
                <a:cs typeface="Segoe UI" panose="020B0502040204020203" pitchFamily="34" charset="0"/>
              </a:rPr>
              <a:t> - setup</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
        <p:nvSpPr>
          <p:cNvPr id="3" name="Rectangle 1"/>
          <p:cNvSpPr>
            <a:spLocks noChangeArrowheads="1"/>
          </p:cNvSpPr>
          <p:nvPr/>
        </p:nvSpPr>
        <p:spPr bwMode="auto">
          <a:xfrm>
            <a:off x="0" y="0"/>
            <a:ext cx="2158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267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Consolas" panose="020B0609020204030204" pitchFamily="49" charset="0"/>
                <a:cs typeface="Courier New" panose="02070309020205020404" pitchFamily="49" charset="0"/>
              </a:rPr>
              <a:t>Install-Package Swashbuckle.AspNetCore </a:t>
            </a:r>
            <a:endParaRPr kumimoji="0" lang="en-US" altLang="en-US" sz="1400" b="0" i="0" u="none" strike="noStrike" cap="none" normalizeH="0" baseline="0">
              <a:ln>
                <a:noFill/>
              </a:ln>
              <a:solidFill>
                <a:srgbClr val="CCCC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52400"/>
            <a:ext cx="2158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267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Consolas" panose="020B0609020204030204" pitchFamily="49" charset="0"/>
                <a:cs typeface="Courier New" panose="02070309020205020404" pitchFamily="49" charset="0"/>
              </a:rPr>
              <a:t>Install-Package Swashbuckle.AspNetCore </a:t>
            </a:r>
            <a:endParaRPr kumimoji="0" lang="en-US" altLang="en-US" sz="1400" b="0" i="0" u="none" strike="noStrike" cap="none" normalizeH="0" baseline="0">
              <a:ln>
                <a:noFill/>
              </a:ln>
              <a:solidFill>
                <a:srgbClr val="CCCC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9570" y="2401167"/>
            <a:ext cx="11449272" cy="11593894"/>
          </a:xfrm>
          <a:prstGeom prst="rect">
            <a:avLst/>
          </a:prstGeom>
        </p:spPr>
      </p:pic>
    </p:spTree>
    <p:extLst>
      <p:ext uri="{BB962C8B-B14F-4D97-AF65-F5344CB8AC3E}">
        <p14:creationId xmlns:p14="http://schemas.microsoft.com/office/powerpoint/2010/main" val="186407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039989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Régi vs Új</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Fejlesztői tool-ok</a:t>
            </a:r>
          </a:p>
          <a:p>
            <a:pPr marL="505949" indent="-505949" hangingPunct="1">
              <a:lnSpc>
                <a:spcPct val="150000"/>
              </a:lnSpc>
              <a:spcBef>
                <a:spcPct val="0"/>
              </a:spcBef>
              <a:defRPr/>
            </a:pPr>
            <a:r>
              <a:rPr lang="en-US" sz="3600" dirty="0">
                <a:latin typeface="Roboto" pitchFamily="2" charset="0"/>
                <a:ea typeface="Roboto" pitchFamily="2" charset="0"/>
                <a:cs typeface="Segoe UI" panose="020B0502040204020203" pitchFamily="34" charset="0"/>
              </a:rPr>
              <a:t>MVC</a:t>
            </a: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Data Access </a:t>
            </a:r>
            <a:r>
              <a:rPr lang="en-US" sz="3600" dirty="0">
                <a:latin typeface="Roboto" pitchFamily="2" charset="0"/>
                <a:ea typeface="Roboto" pitchFamily="2" charset="0"/>
                <a:cs typeface="Segoe UI" panose="020B0502040204020203" pitchFamily="34" charset="0"/>
              </a:rPr>
              <a:t> Layer</a:t>
            </a: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en-US" sz="3600" dirty="0">
                <a:latin typeface="Roboto" pitchFamily="2" charset="0"/>
                <a:ea typeface="Roboto" pitchFamily="2" charset="0"/>
                <a:cs typeface="Segoe UI" panose="020B0502040204020203" pitchFamily="34" charset="0"/>
              </a:rPr>
              <a:t>Swagger</a:t>
            </a: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Áttekintés</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4277797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DCFF6"/>
        </a:solidFill>
        <a:effectLst/>
      </p:bgPr>
    </p:bg>
    <p:spTree>
      <p:nvGrpSpPr>
        <p:cNvPr id="1" name=""/>
        <p:cNvGrpSpPr/>
        <p:nvPr/>
      </p:nvGrpSpPr>
      <p:grpSpPr>
        <a:xfrm>
          <a:off x="0" y="0"/>
          <a:ext cx="0" cy="0"/>
          <a:chOff x="0" y="0"/>
          <a:chExt cx="0" cy="0"/>
        </a:xfrm>
      </p:grpSpPr>
      <p:sp>
        <p:nvSpPr>
          <p:cNvPr id="5" name="Oval 4"/>
          <p:cNvSpPr/>
          <p:nvPr/>
        </p:nvSpPr>
        <p:spPr bwMode="auto">
          <a:xfrm>
            <a:off x="1626439" y="742802"/>
            <a:ext cx="6172500" cy="6172500"/>
          </a:xfrm>
          <a:prstGeom prst="ellipse">
            <a:avLst/>
          </a:prstGeom>
          <a:solidFill>
            <a:srgbClr val="91D9EE"/>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Microsoft YaHei" charset="-122"/>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229" y="504644"/>
            <a:ext cx="3960440" cy="3960440"/>
          </a:xfrm>
          <a:prstGeom prst="rect">
            <a:avLst/>
          </a:prstGeom>
        </p:spPr>
      </p:pic>
      <p:sp>
        <p:nvSpPr>
          <p:cNvPr id="13" name="Téglalap 12"/>
          <p:cNvSpPr/>
          <p:nvPr/>
        </p:nvSpPr>
        <p:spPr>
          <a:xfrm>
            <a:off x="12738422" y="7655570"/>
            <a:ext cx="6984776" cy="1200329"/>
          </a:xfrm>
          <a:prstGeom prst="rect">
            <a:avLst/>
          </a:prstGeom>
        </p:spPr>
        <p:txBody>
          <a:bodyPr wrap="square">
            <a:spAutoFit/>
          </a:bodyPr>
          <a:lstStyle/>
          <a:p>
            <a:pPr algn="just">
              <a:lnSpc>
                <a:spcPct val="100000"/>
              </a:lnSpc>
              <a:defRPr/>
            </a:pPr>
            <a:r>
              <a:rPr lang="hu-HU" sz="3600" dirty="0">
                <a:solidFill>
                  <a:schemeClr val="tx1"/>
                </a:solidFill>
                <a:latin typeface="Roboto" pitchFamily="2" charset="0"/>
                <a:ea typeface="Roboto" pitchFamily="2" charset="0"/>
              </a:rPr>
              <a:t>Bendes Zsolt</a:t>
            </a:r>
          </a:p>
          <a:p>
            <a:pPr algn="just">
              <a:lnSpc>
                <a:spcPct val="100000"/>
              </a:lnSpc>
              <a:defRPr/>
            </a:pPr>
            <a:r>
              <a:rPr lang="hu-HU" sz="3600" dirty="0">
                <a:solidFill>
                  <a:schemeClr val="tx1"/>
                </a:solidFill>
                <a:latin typeface="Roboto" pitchFamily="2" charset="0"/>
                <a:ea typeface="Roboto" pitchFamily="2" charset="0"/>
              </a:rPr>
              <a:t>zsolt.bendes@attrecto.com</a:t>
            </a:r>
          </a:p>
        </p:txBody>
      </p:sp>
      <p:sp>
        <p:nvSpPr>
          <p:cNvPr id="16" name="Téglalap 4"/>
          <p:cNvSpPr>
            <a:spLocks noChangeArrowheads="1"/>
          </p:cNvSpPr>
          <p:nvPr/>
        </p:nvSpPr>
        <p:spPr bwMode="auto">
          <a:xfrm>
            <a:off x="4414563" y="4847258"/>
            <a:ext cx="8107835" cy="1809726"/>
          </a:xfrm>
          <a:prstGeom prst="rect">
            <a:avLst/>
          </a:prstGeom>
          <a:solidFill>
            <a:srgbClr val="F04E31"/>
          </a:solidFill>
          <a:ln>
            <a:noFill/>
          </a:ln>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hangingPunct="1">
              <a:spcBef>
                <a:spcPct val="0"/>
              </a:spcBef>
              <a:buNone/>
              <a:defRPr/>
            </a:pPr>
            <a:r>
              <a:rPr lang="hu-HU" sz="6000" b="1" dirty="0">
                <a:solidFill>
                  <a:schemeClr val="bg1"/>
                </a:solidFill>
                <a:latin typeface="Roboto Bk" pitchFamily="2" charset="0"/>
                <a:ea typeface="Roboto Bk" pitchFamily="2" charset="0"/>
                <a:cs typeface="Segoe UI" panose="020B0502040204020203" pitchFamily="34" charset="0"/>
              </a:rPr>
              <a:t>Köszönöm a figyelmet!</a:t>
            </a:r>
            <a:endParaRPr lang="en-US" sz="3600" dirty="0">
              <a:solidFill>
                <a:schemeClr val="bg1"/>
              </a:solidFill>
              <a:latin typeface="Roboto Bk" pitchFamily="2" charset="0"/>
              <a:ea typeface="Roboto Bk" pitchFamily="2" charset="0"/>
              <a:cs typeface="Segoe UI" panose="020B0502040204020203"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8422" y="9311754"/>
            <a:ext cx="5551086" cy="1957852"/>
          </a:xfrm>
          <a:prstGeom prst="rect">
            <a:avLst/>
          </a:prstGeom>
        </p:spPr>
      </p:pic>
    </p:spTree>
    <p:extLst>
      <p:ext uri="{BB962C8B-B14F-4D97-AF65-F5344CB8AC3E}">
        <p14:creationId xmlns:p14="http://schemas.microsoft.com/office/powerpoint/2010/main" val="16891442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039989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A régi ASP.Net 15 éves</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Sok </a:t>
            </a:r>
            <a:r>
              <a:rPr lang="hu-HU" sz="3600" dirty="0" err="1">
                <a:latin typeface="Roboto" pitchFamily="2" charset="0"/>
                <a:ea typeface="Roboto" pitchFamily="2" charset="0"/>
                <a:cs typeface="Segoe UI" panose="020B0502040204020203" pitchFamily="34" charset="0"/>
              </a:rPr>
              <a:t>legacy</a:t>
            </a:r>
            <a:r>
              <a:rPr lang="hu-HU" sz="3600" dirty="0">
                <a:latin typeface="Roboto" pitchFamily="2" charset="0"/>
                <a:ea typeface="Roboto" pitchFamily="2" charset="0"/>
                <a:cs typeface="Segoe UI" panose="020B0502040204020203" pitchFamily="34" charset="0"/>
              </a:rPr>
              <a:t> kódot tartalmaz</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Rugalmatlan struktúra </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Csak Windows környezetben fut (IIS)</a:t>
            </a:r>
            <a:endParaRPr lang="en-US"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a:solidFill>
                  <a:srgbClr val="00B0F0"/>
                </a:solidFill>
                <a:latin typeface="Roboto Bk" pitchFamily="2" charset="0"/>
                <a:ea typeface="Roboto Bk" pitchFamily="2" charset="0"/>
                <a:cs typeface="Segoe UI" panose="020B0502040204020203" pitchFamily="34" charset="0"/>
              </a:rPr>
              <a:t>ASP.Net 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hangingPunct="1">
              <a:lnSpc>
                <a:spcPct val="150000"/>
              </a:lnSpc>
              <a:spcBef>
                <a:spcPct val="0"/>
              </a:spcBef>
              <a:buNone/>
              <a:defRPr/>
            </a:pPr>
            <a:r>
              <a:rPr lang="hu-HU" sz="3600" dirty="0">
                <a:latin typeface="Roboto" pitchFamily="2" charset="0"/>
                <a:ea typeface="Roboto" pitchFamily="2" charset="0"/>
                <a:cs typeface="Segoe UI" panose="020B0502040204020203" pitchFamily="34" charset="0"/>
              </a:rPr>
              <a:t>Régi ASP.Net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176570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3571776" cy="794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Egységes rendszer web UI és web API fejlesztéshez</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Integráció modern kliens oldali keretrendszerekkel</a:t>
            </a:r>
          </a:p>
          <a:p>
            <a:pPr marL="1248899" lvl="1" indent="-505949" hangingPunct="1">
              <a:lnSpc>
                <a:spcPct val="150000"/>
              </a:lnSpc>
              <a:spcBef>
                <a:spcPct val="0"/>
              </a:spcBef>
              <a:defRPr/>
            </a:pPr>
            <a:r>
              <a:rPr lang="hu-HU" sz="3200" dirty="0" err="1">
                <a:latin typeface="Roboto" pitchFamily="2" charset="0"/>
                <a:ea typeface="Roboto" pitchFamily="2" charset="0"/>
                <a:cs typeface="Segoe UI" panose="020B0502040204020203" pitchFamily="34" charset="0"/>
              </a:rPr>
              <a:t>Angular</a:t>
            </a:r>
            <a:r>
              <a:rPr lang="hu-HU" sz="3200" dirty="0">
                <a:latin typeface="Roboto" pitchFamily="2" charset="0"/>
                <a:ea typeface="Roboto" pitchFamily="2" charset="0"/>
                <a:cs typeface="Segoe UI" panose="020B0502040204020203" pitchFamily="34" charset="0"/>
              </a:rPr>
              <a:t> 1-2</a:t>
            </a:r>
          </a:p>
          <a:p>
            <a:pPr marL="1248899" lvl="1" indent="-505949" hangingPunct="1">
              <a:lnSpc>
                <a:spcPct val="150000"/>
              </a:lnSpc>
              <a:spcBef>
                <a:spcPct val="0"/>
              </a:spcBef>
              <a:defRPr/>
            </a:pPr>
            <a:r>
              <a:rPr lang="hu-HU" sz="3200" dirty="0" err="1">
                <a:latin typeface="Roboto" pitchFamily="2" charset="0"/>
                <a:ea typeface="Roboto" pitchFamily="2" charset="0"/>
                <a:cs typeface="Segoe UI" panose="020B0502040204020203" pitchFamily="34" charset="0"/>
              </a:rPr>
              <a:t>Grunt</a:t>
            </a:r>
            <a:endParaRPr lang="hu-HU" sz="3200" dirty="0">
              <a:latin typeface="Roboto" pitchFamily="2" charset="0"/>
              <a:ea typeface="Roboto" pitchFamily="2" charset="0"/>
              <a:cs typeface="Segoe UI" panose="020B0502040204020203" pitchFamily="34" charset="0"/>
            </a:endParaRPr>
          </a:p>
          <a:p>
            <a:pPr marL="1248899" lvl="1" indent="-505949" hangingPunct="1">
              <a:lnSpc>
                <a:spcPct val="150000"/>
              </a:lnSpc>
              <a:spcBef>
                <a:spcPct val="0"/>
              </a:spcBef>
              <a:defRPr/>
            </a:pPr>
            <a:r>
              <a:rPr lang="hu-HU" sz="3200" dirty="0" err="1">
                <a:latin typeface="Roboto" pitchFamily="2" charset="0"/>
                <a:ea typeface="Roboto" pitchFamily="2" charset="0"/>
                <a:cs typeface="Segoe UI" panose="020B0502040204020203" pitchFamily="34" charset="0"/>
              </a:rPr>
              <a:t>Gulp</a:t>
            </a:r>
            <a:endParaRPr lang="hu-HU" sz="3200" dirty="0">
              <a:latin typeface="Roboto" pitchFamily="2" charset="0"/>
              <a:ea typeface="Roboto" pitchFamily="2" charset="0"/>
              <a:cs typeface="Segoe UI" panose="020B0502040204020203" pitchFamily="34" charset="0"/>
            </a:endParaRPr>
          </a:p>
          <a:p>
            <a:pPr marL="1248899" lvl="1" indent="-505949" hangingPunct="1">
              <a:lnSpc>
                <a:spcPct val="150000"/>
              </a:lnSpc>
              <a:spcBef>
                <a:spcPct val="0"/>
              </a:spcBef>
              <a:defRPr/>
            </a:pPr>
            <a:r>
              <a:rPr lang="hu-HU" sz="3200" dirty="0" err="1">
                <a:latin typeface="Roboto" pitchFamily="2" charset="0"/>
                <a:ea typeface="Roboto" pitchFamily="2" charset="0"/>
                <a:cs typeface="Segoe UI" panose="020B0502040204020203" pitchFamily="34" charset="0"/>
              </a:rPr>
              <a:t>Bootstrap</a:t>
            </a:r>
            <a:endParaRPr lang="hu-HU" sz="3200" dirty="0">
              <a:latin typeface="Roboto" pitchFamily="2" charset="0"/>
              <a:ea typeface="Roboto" pitchFamily="2" charset="0"/>
              <a:cs typeface="Segoe UI" panose="020B0502040204020203" pitchFamily="34" charset="0"/>
            </a:endParaRPr>
          </a:p>
          <a:p>
            <a:pPr marL="1248899" lvl="1" indent="-505949"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Less, Sass</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Gyors és alacsony memória lenyomat</a:t>
            </a: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Az új ASP.Net </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415129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0399891" cy="729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Egy gépen több példány futtatható</a:t>
            </a:r>
          </a:p>
          <a:p>
            <a:pPr marL="571500" indent="-571500" hangingPunct="1">
              <a:lnSpc>
                <a:spcPct val="150000"/>
              </a:lnSpc>
              <a:spcBef>
                <a:spcPct val="0"/>
              </a:spcBef>
              <a:defRPr/>
            </a:pPr>
            <a:r>
              <a:rPr lang="hu-HU" sz="3600" dirty="0" err="1">
                <a:latin typeface="Roboto" pitchFamily="2" charset="0"/>
                <a:ea typeface="Roboto" pitchFamily="2" charset="0"/>
                <a:cs typeface="Segoe UI" panose="020B0502040204020203" pitchFamily="34" charset="0"/>
              </a:rPr>
              <a:t>Docker</a:t>
            </a:r>
            <a:r>
              <a:rPr lang="hu-HU" sz="3600" dirty="0">
                <a:latin typeface="Roboto" pitchFamily="2" charset="0"/>
                <a:ea typeface="Roboto" pitchFamily="2" charset="0"/>
                <a:cs typeface="Segoe UI" panose="020B0502040204020203" pitchFamily="34" charset="0"/>
              </a:rPr>
              <a:t> támogatás</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Platform független</a:t>
            </a:r>
          </a:p>
          <a:p>
            <a:pPr marL="1248899" lvl="1" indent="-505949"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Windows</a:t>
            </a:r>
          </a:p>
          <a:p>
            <a:pPr marL="1248899" lvl="1" indent="-505949"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Linux</a:t>
            </a:r>
          </a:p>
          <a:p>
            <a:pPr marL="1248899" lvl="1" indent="-505949"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Mac</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Open </a:t>
            </a:r>
            <a:r>
              <a:rPr lang="en-US" sz="3600" dirty="0">
                <a:latin typeface="Roboto" pitchFamily="2" charset="0"/>
                <a:ea typeface="Roboto" pitchFamily="2" charset="0"/>
                <a:cs typeface="Segoe UI" panose="020B0502040204020203" pitchFamily="34" charset="0"/>
              </a:rPr>
              <a:t>Source</a:t>
            </a:r>
            <a:r>
              <a:rPr lang="hu-HU" sz="3600" dirty="0">
                <a:latin typeface="Roboto" pitchFamily="2" charset="0"/>
                <a:ea typeface="Roboto" pitchFamily="2" charset="0"/>
                <a:cs typeface="Segoe UI" panose="020B0502040204020203" pitchFamily="34" charset="0"/>
              </a:rPr>
              <a:t> (</a:t>
            </a:r>
            <a:r>
              <a:rPr lang="hu-HU" sz="3600" dirty="0">
                <a:latin typeface="Roboto" pitchFamily="2" charset="0"/>
                <a:ea typeface="Roboto" pitchFamily="2" charset="0"/>
                <a:cs typeface="Segoe UI" panose="020B0502040204020203" pitchFamily="34" charset="0"/>
                <a:hlinkClick r:id="rId3"/>
              </a:rPr>
              <a:t>Github</a:t>
            </a:r>
            <a:r>
              <a:rPr lang="hu-HU" sz="3600" dirty="0">
                <a:latin typeface="Roboto" pitchFamily="2" charset="0"/>
                <a:ea typeface="Roboto" pitchFamily="2" charset="0"/>
                <a:cs typeface="Segoe UI" panose="020B0502040204020203" pitchFamily="34" charset="0"/>
              </a:rPr>
              <a:t>)</a:t>
            </a:r>
            <a:endParaRPr lang="en-US"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hangingPunct="1">
              <a:spcBef>
                <a:spcPct val="0"/>
              </a:spcBef>
              <a:buNone/>
              <a:defRPr/>
            </a:pPr>
            <a:r>
              <a:rPr lang="hu-HU" sz="3600" dirty="0">
                <a:latin typeface="Roboto" pitchFamily="2" charset="0"/>
                <a:ea typeface="Roboto" pitchFamily="2" charset="0"/>
                <a:cs typeface="Segoe UI" panose="020B0502040204020203" pitchFamily="34" charset="0"/>
              </a:rPr>
              <a:t>Az új ASP.Net</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263251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0399891" cy="830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hangingPunct="1">
              <a:lnSpc>
                <a:spcPct val="150000"/>
              </a:lnSpc>
              <a:spcBef>
                <a:spcPct val="0"/>
              </a:spcBef>
              <a:buNone/>
              <a:defRPr/>
            </a:pPr>
            <a:endParaRPr lang="hu-HU" sz="3600" dirty="0">
              <a:latin typeface="Roboto" pitchFamily="2" charset="0"/>
              <a:ea typeface="Roboto" pitchFamily="2" charset="0"/>
              <a:cs typeface="Segoe UI" panose="020B0502040204020203" pitchFamily="34" charset="0"/>
            </a:endParaRPr>
          </a:p>
          <a:p>
            <a:pPr hangingPunct="1">
              <a:lnSpc>
                <a:spcPct val="150000"/>
              </a:lnSpc>
              <a:spcBef>
                <a:spcPct val="0"/>
              </a:spcBef>
              <a:buNone/>
              <a:defRPr/>
            </a:pPr>
            <a:r>
              <a:rPr lang="hu-HU" sz="3600" dirty="0">
                <a:latin typeface="Roboto" pitchFamily="2" charset="0"/>
                <a:ea typeface="Roboto" pitchFamily="2" charset="0"/>
                <a:cs typeface="Segoe UI" panose="020B0502040204020203" pitchFamily="34" charset="0"/>
              </a:rPr>
              <a:t>Windows alatt</a:t>
            </a: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Visual </a:t>
            </a:r>
            <a:r>
              <a:rPr lang="hu-HU" sz="3600" dirty="0" err="1">
                <a:latin typeface="Roboto" pitchFamily="2" charset="0"/>
                <a:ea typeface="Roboto" pitchFamily="2" charset="0"/>
                <a:cs typeface="Segoe UI" panose="020B0502040204020203" pitchFamily="34" charset="0"/>
              </a:rPr>
              <a:t>Studio</a:t>
            </a:r>
            <a:r>
              <a:rPr lang="hu-HU" sz="3600" dirty="0">
                <a:latin typeface="Roboto" pitchFamily="2" charset="0"/>
                <a:ea typeface="Roboto" pitchFamily="2" charset="0"/>
                <a:cs typeface="Segoe UI" panose="020B0502040204020203" pitchFamily="34" charset="0"/>
              </a:rPr>
              <a:t> 2015 Update 3</a:t>
            </a:r>
          </a:p>
          <a:p>
            <a:pPr marL="1314450" lvl="1" indent="-571500" hangingPunct="1">
              <a:lnSpc>
                <a:spcPct val="150000"/>
              </a:lnSpc>
              <a:spcBef>
                <a:spcPct val="0"/>
              </a:spcBef>
              <a:defRPr/>
            </a:pPr>
            <a:r>
              <a:rPr lang="hu-HU" sz="3200" dirty="0" err="1">
                <a:latin typeface="Roboto" pitchFamily="2" charset="0"/>
                <a:ea typeface="Roboto" pitchFamily="2" charset="0"/>
                <a:cs typeface="Segoe UI" panose="020B0502040204020203" pitchFamily="34" charset="0"/>
              </a:rPr>
              <a:t>Plugin</a:t>
            </a:r>
            <a:r>
              <a:rPr lang="hu-HU" sz="3200" dirty="0">
                <a:latin typeface="Roboto" pitchFamily="2" charset="0"/>
                <a:ea typeface="Roboto" pitchFamily="2" charset="0"/>
                <a:cs typeface="Segoe UI" panose="020B0502040204020203" pitchFamily="34" charset="0"/>
              </a:rPr>
              <a:t> telepítése szükséges</a:t>
            </a: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Visual </a:t>
            </a:r>
            <a:r>
              <a:rPr lang="hu-HU" sz="3600" dirty="0" err="1">
                <a:latin typeface="Roboto" pitchFamily="2" charset="0"/>
                <a:ea typeface="Roboto" pitchFamily="2" charset="0"/>
                <a:cs typeface="Segoe UI" panose="020B0502040204020203" pitchFamily="34" charset="0"/>
              </a:rPr>
              <a:t>Studio</a:t>
            </a:r>
            <a:r>
              <a:rPr lang="hu-HU" sz="3600" dirty="0">
                <a:latin typeface="Roboto" pitchFamily="2" charset="0"/>
                <a:ea typeface="Roboto" pitchFamily="2" charset="0"/>
                <a:cs typeface="Segoe UI" panose="020B0502040204020203" pitchFamily="34" charset="0"/>
              </a:rPr>
              <a:t> 2017</a:t>
            </a:r>
          </a:p>
          <a:p>
            <a:pPr hangingPunct="1">
              <a:lnSpc>
                <a:spcPct val="150000"/>
              </a:lnSpc>
              <a:spcBef>
                <a:spcPct val="0"/>
              </a:spcBef>
              <a:buNone/>
              <a:defRPr/>
            </a:pPr>
            <a:r>
              <a:rPr lang="hu-HU" sz="3600" dirty="0">
                <a:latin typeface="Roboto" pitchFamily="2" charset="0"/>
                <a:ea typeface="Roboto" pitchFamily="2" charset="0"/>
                <a:cs typeface="Segoe UI" panose="020B0502040204020203" pitchFamily="34" charset="0"/>
              </a:rPr>
              <a:t>Linux és Mac</a:t>
            </a: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Linux </a:t>
            </a:r>
            <a:r>
              <a:rPr lang="hu-HU" sz="3600" dirty="0">
                <a:latin typeface="Roboto" pitchFamily="2" charset="0"/>
                <a:ea typeface="Roboto" pitchFamily="2" charset="0"/>
                <a:cs typeface="Segoe UI" panose="020B0502040204020203" pitchFamily="34" charset="0"/>
                <a:hlinkClick r:id="rId3"/>
              </a:rPr>
              <a:t>.NET Core SDK</a:t>
            </a:r>
            <a:endParaRPr lang="hu-HU" sz="3600" dirty="0">
              <a:latin typeface="Roboto" pitchFamily="2" charset="0"/>
              <a:ea typeface="Roboto" pitchFamily="2" charset="0"/>
              <a:cs typeface="Segoe UI" panose="020B0502040204020203" pitchFamily="34" charset="0"/>
            </a:endParaRP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Mac </a:t>
            </a:r>
            <a:r>
              <a:rPr lang="hu-HU" sz="3600" dirty="0">
                <a:latin typeface="Arial"/>
                <a:ea typeface="Roboto" pitchFamily="2" charset="0"/>
                <a:cs typeface="Arial"/>
                <a:hlinkClick r:id="rId4"/>
              </a:rPr>
              <a:t>.NET Core SDK</a:t>
            </a:r>
            <a:endParaRPr lang="hu-HU" sz="3600" dirty="0">
              <a:latin typeface="Roboto" pitchFamily="2" charset="0"/>
              <a:ea typeface="Roboto" pitchFamily="2" charset="0"/>
              <a:cs typeface="Segoe UI" panose="020B0502040204020203" pitchFamily="34" charset="0"/>
            </a:endParaRP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Visual Studio Code</a:t>
            </a: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err="1">
                <a:latin typeface="Roboto" pitchFamily="2" charset="0"/>
                <a:ea typeface="Roboto" pitchFamily="2" charset="0"/>
                <a:cs typeface="Segoe UI" panose="020B0502040204020203" pitchFamily="34" charset="0"/>
              </a:rPr>
              <a:t>Tools</a:t>
            </a:r>
            <a:endParaRPr lang="en-US" sz="3600" dirty="0" err="1">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411541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églalap 4"/>
          <p:cNvSpPr>
            <a:spLocks noChangeArrowheads="1"/>
          </p:cNvSpPr>
          <p:nvPr/>
        </p:nvSpPr>
        <p:spPr bwMode="auto">
          <a:xfrm>
            <a:off x="1254878" y="2179910"/>
            <a:ext cx="10399891" cy="757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71500" indent="-571500" hangingPunct="1">
              <a:lnSpc>
                <a:spcPct val="150000"/>
              </a:lnSpc>
              <a:spcBef>
                <a:spcPct val="0"/>
              </a:spcBef>
              <a:defRPr/>
            </a:pPr>
            <a:r>
              <a:rPr lang="hu-HU" sz="3600" dirty="0" err="1">
                <a:latin typeface="Roboto" pitchFamily="2" charset="0"/>
                <a:ea typeface="Roboto" pitchFamily="2" charset="0"/>
                <a:cs typeface="Times New Roman" panose="02020603050405020304" pitchFamily="18" charset="0"/>
              </a:rPr>
              <a:t>dotnet</a:t>
            </a:r>
            <a:r>
              <a:rPr lang="hu-HU" sz="3600" dirty="0">
                <a:latin typeface="Roboto" pitchFamily="2" charset="0"/>
                <a:ea typeface="Roboto" pitchFamily="2" charset="0"/>
                <a:cs typeface="Times New Roman" panose="02020603050405020304" pitchFamily="18" charset="0"/>
              </a:rPr>
              <a:t> </a:t>
            </a:r>
            <a:r>
              <a:rPr lang="hu-HU" sz="3600" dirty="0" err="1">
                <a:latin typeface="Roboto" pitchFamily="2" charset="0"/>
                <a:ea typeface="Roboto" pitchFamily="2" charset="0"/>
                <a:cs typeface="Times New Roman" panose="02020603050405020304" pitchFamily="18" charset="0"/>
              </a:rPr>
              <a:t>new</a:t>
            </a:r>
            <a:r>
              <a:rPr lang="hu-HU" sz="3600" dirty="0">
                <a:latin typeface="Roboto" pitchFamily="2" charset="0"/>
                <a:ea typeface="Roboto" pitchFamily="2" charset="0"/>
                <a:cs typeface="Times New Roman" panose="02020603050405020304" pitchFamily="18" charset="0"/>
              </a:rPr>
              <a:t> </a:t>
            </a:r>
            <a:r>
              <a:rPr lang="hu-HU" sz="3600" dirty="0" err="1">
                <a:latin typeface="Roboto" pitchFamily="2" charset="0"/>
                <a:ea typeface="Roboto" pitchFamily="2" charset="0"/>
                <a:cs typeface="Times New Roman" panose="02020603050405020304" pitchFamily="18" charset="0"/>
              </a:rPr>
              <a:t>webapi</a:t>
            </a:r>
          </a:p>
          <a:p>
            <a:pPr marL="571500" indent="-571500" hangingPunct="1">
              <a:lnSpc>
                <a:spcPct val="150000"/>
              </a:lnSpc>
              <a:spcBef>
                <a:spcPct val="0"/>
              </a:spcBef>
              <a:defRPr/>
            </a:pPr>
            <a:r>
              <a:rPr lang="hu-HU" sz="3600" dirty="0" err="1">
                <a:latin typeface="Roboto" pitchFamily="2" charset="0"/>
                <a:ea typeface="Roboto" pitchFamily="2" charset="0"/>
                <a:cs typeface="Times New Roman" panose="02020603050405020304" pitchFamily="18" charset="0"/>
              </a:rPr>
              <a:t>dotnet</a:t>
            </a:r>
            <a:r>
              <a:rPr lang="hu-HU" sz="3600" dirty="0">
                <a:latin typeface="Roboto" pitchFamily="2" charset="0"/>
                <a:ea typeface="Roboto" pitchFamily="2" charset="0"/>
                <a:cs typeface="Times New Roman" panose="02020603050405020304" pitchFamily="18" charset="0"/>
              </a:rPr>
              <a:t> add </a:t>
            </a:r>
            <a:r>
              <a:rPr lang="hu-HU" sz="3600" dirty="0" err="1">
                <a:latin typeface="Roboto" pitchFamily="2" charset="0"/>
                <a:ea typeface="Roboto" pitchFamily="2" charset="0"/>
                <a:cs typeface="Times New Roman" panose="02020603050405020304" pitchFamily="18" charset="0"/>
              </a:rPr>
              <a:t>package</a:t>
            </a:r>
            <a:r>
              <a:rPr lang="hu-HU" sz="3600" dirty="0">
                <a:latin typeface="Roboto" pitchFamily="2" charset="0"/>
                <a:ea typeface="Roboto" pitchFamily="2" charset="0"/>
                <a:cs typeface="Times New Roman" panose="02020603050405020304" pitchFamily="18" charset="0"/>
              </a:rPr>
              <a:t> </a:t>
            </a:r>
            <a:r>
              <a:rPr lang="hu-HU" sz="3600" dirty="0" err="1">
                <a:latin typeface="Roboto" pitchFamily="2" charset="0"/>
                <a:ea typeface="Roboto" pitchFamily="2" charset="0"/>
                <a:cs typeface="Times New Roman" panose="02020603050405020304" pitchFamily="18" charset="0"/>
              </a:rPr>
              <a:t>Newtonsoft.Json</a:t>
            </a:r>
          </a:p>
          <a:p>
            <a:pPr marL="571500" indent="-571500" hangingPunct="1">
              <a:lnSpc>
                <a:spcPct val="150000"/>
              </a:lnSpc>
              <a:spcBef>
                <a:spcPct val="0"/>
              </a:spcBef>
              <a:defRPr/>
            </a:pPr>
            <a:r>
              <a:rPr lang="hu-HU" sz="3600" dirty="0" err="1">
                <a:latin typeface="Roboto" pitchFamily="2" charset="0"/>
                <a:ea typeface="Roboto" pitchFamily="2" charset="0"/>
                <a:cs typeface="Times New Roman" panose="02020603050405020304" pitchFamily="18" charset="0"/>
              </a:rPr>
              <a:t>dotnet</a:t>
            </a:r>
            <a:r>
              <a:rPr lang="hu-HU" sz="3600" dirty="0">
                <a:latin typeface="Roboto" pitchFamily="2" charset="0"/>
                <a:ea typeface="Roboto" pitchFamily="2" charset="0"/>
                <a:cs typeface="Times New Roman" panose="02020603050405020304" pitchFamily="18" charset="0"/>
              </a:rPr>
              <a:t> </a:t>
            </a:r>
            <a:r>
              <a:rPr lang="hu-HU" sz="3600" dirty="0" err="1">
                <a:latin typeface="Roboto" pitchFamily="2" charset="0"/>
                <a:ea typeface="Roboto" pitchFamily="2" charset="0"/>
                <a:cs typeface="Times New Roman" panose="02020603050405020304" pitchFamily="18" charset="0"/>
              </a:rPr>
              <a:t>restore</a:t>
            </a:r>
          </a:p>
          <a:p>
            <a:pPr marL="571500" indent="-571500" hangingPunct="1">
              <a:lnSpc>
                <a:spcPct val="150000"/>
              </a:lnSpc>
              <a:spcBef>
                <a:spcPct val="0"/>
              </a:spcBef>
              <a:defRPr/>
            </a:pPr>
            <a:r>
              <a:rPr lang="hu-HU" sz="3600" dirty="0">
                <a:latin typeface="Roboto" pitchFamily="2" charset="0"/>
                <a:ea typeface="Roboto" pitchFamily="2" charset="0"/>
                <a:cs typeface="Times New Roman" panose="02020603050405020304" pitchFamily="18" charset="0"/>
              </a:rPr>
              <a:t>dotnet build</a:t>
            </a:r>
          </a:p>
          <a:p>
            <a:pPr marL="571500" indent="-571500" hangingPunct="1">
              <a:lnSpc>
                <a:spcPct val="150000"/>
              </a:lnSpc>
              <a:spcBef>
                <a:spcPct val="0"/>
              </a:spcBef>
              <a:defRPr/>
            </a:pPr>
            <a:r>
              <a:rPr lang="hu-HU" sz="3600" dirty="0">
                <a:latin typeface="Roboto" pitchFamily="2" charset="0"/>
                <a:ea typeface="Roboto" pitchFamily="2" charset="0"/>
                <a:cs typeface="Times New Roman" panose="02020603050405020304" pitchFamily="18" charset="0"/>
              </a:rPr>
              <a:t>dotnet run</a:t>
            </a:r>
          </a:p>
          <a:p>
            <a:pPr marL="571500" indent="-571500" hangingPunct="1">
              <a:lnSpc>
                <a:spcPct val="150000"/>
              </a:lnSpc>
              <a:spcBef>
                <a:spcPct val="0"/>
              </a:spcBef>
              <a:defRPr/>
            </a:pPr>
            <a:endParaRPr lang="hu-HU" sz="3600" dirty="0">
              <a:latin typeface="Roboto" pitchFamily="2" charset="0"/>
              <a:ea typeface="Roboto" pitchFamily="2" charset="0"/>
              <a:cs typeface="Times New Roman" panose="02020603050405020304" pitchFamily="18" charset="0"/>
            </a:endParaRPr>
          </a:p>
          <a:p>
            <a:pPr hangingPunct="1">
              <a:lnSpc>
                <a:spcPct val="150000"/>
              </a:lnSpc>
              <a:spcBef>
                <a:spcPct val="0"/>
              </a:spcBef>
              <a:buNone/>
              <a:defRPr/>
            </a:pPr>
            <a:r>
              <a:rPr lang="hu-HU" sz="3600" dirty="0">
                <a:latin typeface="Roboto" pitchFamily="2" charset="0"/>
                <a:ea typeface="Roboto" pitchFamily="2" charset="0"/>
                <a:cs typeface="Times New Roman" panose="02020603050405020304" pitchFamily="18" charset="0"/>
              </a:rPr>
              <a:t>További parancsok a </a:t>
            </a:r>
            <a:r>
              <a:rPr lang="hu-HU" sz="3600" dirty="0">
                <a:latin typeface="Roboto" pitchFamily="2" charset="0"/>
                <a:ea typeface="Roboto" pitchFamily="2" charset="0"/>
                <a:cs typeface="Times New Roman" panose="02020603050405020304" pitchFamily="18" charset="0"/>
                <a:hlinkClick r:id="rId3"/>
              </a:rPr>
              <a:t>dokumentációban</a:t>
            </a:r>
            <a:endParaRPr lang="hu-HU" sz="3600" dirty="0">
              <a:latin typeface="Roboto" pitchFamily="2" charset="0"/>
              <a:ea typeface="Roboto" pitchFamily="2" charset="0"/>
              <a:cs typeface="Times New Roman" panose="02020603050405020304" pitchFamily="18"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err="1">
                <a:latin typeface="Roboto" pitchFamily="2" charset="0"/>
                <a:ea typeface="Roboto" pitchFamily="2" charset="0"/>
                <a:cs typeface="Segoe UI" panose="020B0502040204020203" pitchFamily="34" charset="0"/>
              </a:rPr>
              <a:t>Command</a:t>
            </a:r>
            <a:r>
              <a:rPr lang="hu-HU" sz="3600" dirty="0">
                <a:latin typeface="Roboto" pitchFamily="2" charset="0"/>
                <a:ea typeface="Roboto" pitchFamily="2" charset="0"/>
                <a:cs typeface="Segoe UI" panose="020B0502040204020203" pitchFamily="34" charset="0"/>
              </a:rPr>
              <a:t> Line parancsok</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80904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654" y="2687018"/>
            <a:ext cx="12434207" cy="7957892"/>
          </a:xfrm>
          <a:prstGeom prst="rect">
            <a:avLst/>
          </a:prstGeom>
        </p:spPr>
      </p:pic>
      <p:sp>
        <p:nvSpPr>
          <p:cNvPr id="5123" name="Téglalap 4"/>
          <p:cNvSpPr>
            <a:spLocks noChangeArrowheads="1"/>
          </p:cNvSpPr>
          <p:nvPr/>
        </p:nvSpPr>
        <p:spPr bwMode="auto">
          <a:xfrm>
            <a:off x="1254878" y="2179910"/>
            <a:ext cx="10399891"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Middleware</a:t>
            </a:r>
          </a:p>
          <a:p>
            <a:pPr marL="505949" indent="-505949"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Startup.cs</a:t>
            </a:r>
            <a:endParaRPr lang="hu-HU" sz="3200" dirty="0">
              <a:latin typeface="Roboto" pitchFamily="2" charset="0"/>
              <a:ea typeface="Roboto" pitchFamily="2" charset="0"/>
              <a:cs typeface="Segoe UI" panose="020B0502040204020203" pitchFamily="34" charset="0"/>
            </a:endParaRPr>
          </a:p>
          <a:p>
            <a:pPr marL="1248899" lvl="1" indent="-505949" hangingPunct="1">
              <a:lnSpc>
                <a:spcPct val="150000"/>
              </a:lnSpc>
              <a:spcBef>
                <a:spcPct val="0"/>
              </a:spcBef>
              <a:defRPr/>
            </a:pPr>
            <a:r>
              <a:rPr lang="en-US" sz="3200" dirty="0">
                <a:latin typeface="Roboto" pitchFamily="2" charset="0"/>
                <a:ea typeface="Roboto" pitchFamily="2" charset="0"/>
                <a:cs typeface="Segoe UI" panose="020B0502040204020203" pitchFamily="34" charset="0"/>
              </a:rPr>
              <a:t>Configure</a:t>
            </a:r>
            <a:r>
              <a:rPr lang="hu-HU" sz="3200" dirty="0">
                <a:latin typeface="Roboto" pitchFamily="2" charset="0"/>
                <a:ea typeface="Roboto" pitchFamily="2" charset="0"/>
                <a:cs typeface="Segoe UI" panose="020B0502040204020203" pitchFamily="34" charset="0"/>
              </a:rPr>
              <a:t> metodus</a:t>
            </a:r>
          </a:p>
          <a:p>
            <a:pPr lvl="1" indent="0" hangingPunct="1">
              <a:lnSpc>
                <a:spcPct val="150000"/>
              </a:lnSpc>
              <a:spcBef>
                <a:spcPct val="0"/>
              </a:spcBef>
              <a:buNone/>
              <a:defRPr/>
            </a:pPr>
            <a:endParaRPr lang="en-US" sz="32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en-US" sz="36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a:latin typeface="Roboto" pitchFamily="2" charset="0"/>
                <a:ea typeface="Roboto" pitchFamily="2" charset="0"/>
                <a:cs typeface="Segoe UI" panose="020B0502040204020203" pitchFamily="34" charset="0"/>
              </a:rPr>
              <a:t>HTTP </a:t>
            </a:r>
            <a:r>
              <a:rPr lang="hu-HU" sz="3600" dirty="0" err="1">
                <a:latin typeface="Roboto" pitchFamily="2" charset="0"/>
                <a:ea typeface="Roboto" pitchFamily="2" charset="0"/>
                <a:cs typeface="Segoe UI" panose="020B0502040204020203" pitchFamily="34" charset="0"/>
              </a:rPr>
              <a:t>pipeline</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365891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084" y="3911154"/>
            <a:ext cx="6813921" cy="6543031"/>
          </a:xfrm>
          <a:prstGeom prst="rect">
            <a:avLst/>
          </a:prstGeom>
        </p:spPr>
      </p:pic>
      <p:sp>
        <p:nvSpPr>
          <p:cNvPr id="5123" name="Téglalap 4"/>
          <p:cNvSpPr>
            <a:spLocks noChangeArrowheads="1"/>
          </p:cNvSpPr>
          <p:nvPr/>
        </p:nvSpPr>
        <p:spPr bwMode="auto">
          <a:xfrm>
            <a:off x="1254878" y="2179910"/>
            <a:ext cx="11771576" cy="867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05949" indent="-505949" hangingPunct="1">
              <a:lnSpc>
                <a:spcPct val="150000"/>
              </a:lnSpc>
              <a:spcBef>
                <a:spcPct val="0"/>
              </a:spcBef>
              <a:defRPr/>
            </a:pPr>
            <a:endParaRPr lang="hu-HU" sz="3600" dirty="0">
              <a:latin typeface="Roboto" pitchFamily="2" charset="0"/>
              <a:ea typeface="Roboto" pitchFamily="2" charset="0"/>
              <a:cs typeface="Segoe UI" panose="020B0502040204020203" pitchFamily="34" charset="0"/>
            </a:endParaRPr>
          </a:p>
          <a:p>
            <a:pPr marL="571500" indent="-571500" hangingPunct="1">
              <a:lnSpc>
                <a:spcPct val="150000"/>
              </a:lnSpc>
              <a:spcBef>
                <a:spcPct val="0"/>
              </a:spcBef>
              <a:defRPr/>
            </a:pPr>
            <a:r>
              <a:rPr lang="hu-HU" sz="3600" dirty="0" err="1">
                <a:latin typeface="Roboto" pitchFamily="2" charset="0"/>
                <a:ea typeface="Roboto" pitchFamily="2" charset="0"/>
                <a:cs typeface="Segoe UI" panose="020B0502040204020203" pitchFamily="34" charset="0"/>
              </a:rPr>
              <a:t>Model</a:t>
            </a:r>
            <a:endParaRPr lang="hu-HU" sz="3600" dirty="0">
              <a:latin typeface="Roboto" pitchFamily="2" charset="0"/>
              <a:ea typeface="Roboto" pitchFamily="2" charset="0"/>
              <a:cs typeface="Segoe UI" panose="020B0502040204020203" pitchFamily="34" charset="0"/>
            </a:endParaRP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Alkalmazás állapotát, adatstruktúrát reprezentálja</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Üzleti logikát a modellekre építjük</a:t>
            </a:r>
          </a:p>
          <a:p>
            <a:pPr marL="571500" indent="-571500" hangingPunct="1">
              <a:lnSpc>
                <a:spcPct val="150000"/>
              </a:lnSpc>
              <a:spcBef>
                <a:spcPct val="0"/>
              </a:spcBef>
              <a:defRPr/>
            </a:pPr>
            <a:r>
              <a:rPr lang="hu-HU" sz="3600" dirty="0" err="1">
                <a:latin typeface="Roboto" pitchFamily="2" charset="0"/>
                <a:ea typeface="Roboto" pitchFamily="2" charset="0"/>
                <a:cs typeface="Segoe UI" panose="020B0502040204020203" pitchFamily="34" charset="0"/>
              </a:rPr>
              <a:t>View</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Megjelenítésért felel</a:t>
            </a:r>
          </a:p>
          <a:p>
            <a:pPr marL="571500" indent="-571500" hangingPunct="1">
              <a:lnSpc>
                <a:spcPct val="150000"/>
              </a:lnSpc>
              <a:spcBef>
                <a:spcPct val="0"/>
              </a:spcBef>
              <a:defRPr/>
            </a:pPr>
            <a:r>
              <a:rPr lang="hu-HU" sz="3600" dirty="0">
                <a:latin typeface="Roboto" pitchFamily="2" charset="0"/>
                <a:ea typeface="Roboto" pitchFamily="2" charset="0"/>
                <a:cs typeface="Segoe UI" panose="020B0502040204020203" pitchFamily="34" charset="0"/>
              </a:rPr>
              <a:t>Controller</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Beérkező kérések kezelése</a:t>
            </a:r>
          </a:p>
          <a:p>
            <a:pPr marL="1314450" lvl="1" indent="-571500" hangingPunct="1">
              <a:lnSpc>
                <a:spcPct val="150000"/>
              </a:lnSpc>
              <a:spcBef>
                <a:spcPct val="0"/>
              </a:spcBef>
              <a:defRPr/>
            </a:pPr>
            <a:r>
              <a:rPr lang="hu-HU" sz="3200" dirty="0">
                <a:latin typeface="Roboto" pitchFamily="2" charset="0"/>
                <a:ea typeface="Roboto" pitchFamily="2" charset="0"/>
                <a:cs typeface="Segoe UI" panose="020B0502040204020203" pitchFamily="34" charset="0"/>
              </a:rPr>
              <a:t>Végpontokat határozza meg</a:t>
            </a:r>
          </a:p>
          <a:p>
            <a:pPr marL="1314450" lvl="1" indent="-571500" hangingPunct="1">
              <a:lnSpc>
                <a:spcPct val="150000"/>
              </a:lnSpc>
              <a:spcBef>
                <a:spcPct val="0"/>
              </a:spcBef>
              <a:defRPr/>
            </a:pPr>
            <a:endParaRPr lang="hu-HU" sz="3200" dirty="0">
              <a:latin typeface="Roboto" pitchFamily="2" charset="0"/>
              <a:ea typeface="Roboto" pitchFamily="2" charset="0"/>
              <a:cs typeface="Segoe UI" panose="020B0502040204020203" pitchFamily="34" charset="0"/>
            </a:endParaRPr>
          </a:p>
        </p:txBody>
      </p:sp>
      <p:sp>
        <p:nvSpPr>
          <p:cNvPr id="11" name="TextBox 4"/>
          <p:cNvSpPr txBox="1">
            <a:spLocks noChangeArrowheads="1"/>
          </p:cNvSpPr>
          <p:nvPr/>
        </p:nvSpPr>
        <p:spPr bwMode="auto">
          <a:xfrm>
            <a:off x="1231900" y="598786"/>
            <a:ext cx="11794554"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hangingPunct="1">
              <a:defRPr/>
            </a:pPr>
            <a:r>
              <a:rPr lang="hu-HU" sz="5400" dirty="0" err="1">
                <a:solidFill>
                  <a:srgbClr val="00B0F0"/>
                </a:solidFill>
                <a:latin typeface="Roboto Bk" pitchFamily="2" charset="0"/>
                <a:ea typeface="Roboto Bk" pitchFamily="2" charset="0"/>
                <a:cs typeface="Segoe UI" panose="020B0502040204020203" pitchFamily="34" charset="0"/>
              </a:rPr>
              <a:t>ASP.Net</a:t>
            </a:r>
            <a:r>
              <a:rPr lang="hu-HU" sz="5400" dirty="0">
                <a:solidFill>
                  <a:srgbClr val="00B0F0"/>
                </a:solidFill>
                <a:latin typeface="Roboto Bk" pitchFamily="2" charset="0"/>
                <a:ea typeface="Roboto Bk" pitchFamily="2" charset="0"/>
                <a:cs typeface="Segoe UI" panose="020B0502040204020203" pitchFamily="34" charset="0"/>
              </a:rPr>
              <a:t> </a:t>
            </a:r>
            <a:r>
              <a:rPr lang="hu-HU" sz="5400" dirty="0" err="1">
                <a:solidFill>
                  <a:srgbClr val="00B0F0"/>
                </a:solidFill>
                <a:latin typeface="Roboto Bk" pitchFamily="2" charset="0"/>
                <a:ea typeface="Roboto Bk" pitchFamily="2" charset="0"/>
                <a:cs typeface="Segoe UI" panose="020B0502040204020203" pitchFamily="34" charset="0"/>
              </a:rPr>
              <a:t>Core</a:t>
            </a:r>
            <a:endParaRPr lang="en-US" sz="5400" dirty="0">
              <a:solidFill>
                <a:srgbClr val="00B0F0"/>
              </a:solidFill>
              <a:latin typeface="Roboto Bk" pitchFamily="2" charset="0"/>
              <a:ea typeface="Roboto Bk" pitchFamily="2" charset="0"/>
              <a:cs typeface="Segoe UI" panose="020B0502040204020203" pitchFamily="34" charset="0"/>
            </a:endParaRPr>
          </a:p>
        </p:txBody>
      </p:sp>
      <p:sp>
        <p:nvSpPr>
          <p:cNvPr id="15" name="Téglalap 4"/>
          <p:cNvSpPr>
            <a:spLocks noChangeArrowheads="1"/>
          </p:cNvSpPr>
          <p:nvPr/>
        </p:nvSpPr>
        <p:spPr bwMode="auto">
          <a:xfrm>
            <a:off x="1217142" y="1518165"/>
            <a:ext cx="1187132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3000"/>
              </a:lnSpc>
              <a:spcBef>
                <a:spcPct val="0"/>
              </a:spcBef>
              <a:buClr>
                <a:srgbClr val="000000"/>
              </a:buClr>
              <a:buSzPct val="100000"/>
              <a:buFont typeface="Arial" panose="020B0604020202020204" pitchFamily="34" charset="0"/>
              <a:buNone/>
              <a:defRPr/>
            </a:pPr>
            <a:r>
              <a:rPr lang="hu-HU" sz="3600" dirty="0" err="1">
                <a:latin typeface="Roboto" pitchFamily="2" charset="0"/>
                <a:ea typeface="Roboto" pitchFamily="2" charset="0"/>
                <a:cs typeface="Segoe UI" panose="020B0502040204020203" pitchFamily="34" charset="0"/>
              </a:rPr>
              <a:t>Model</a:t>
            </a:r>
            <a:r>
              <a:rPr lang="hu-HU" sz="3600" dirty="0">
                <a:latin typeface="Roboto" pitchFamily="2" charset="0"/>
                <a:ea typeface="Roboto" pitchFamily="2" charset="0"/>
                <a:cs typeface="Segoe UI" panose="020B0502040204020203" pitchFamily="34" charset="0"/>
              </a:rPr>
              <a:t>, </a:t>
            </a:r>
            <a:r>
              <a:rPr lang="hu-HU" sz="3600" dirty="0" err="1">
                <a:latin typeface="Roboto" pitchFamily="2" charset="0"/>
                <a:ea typeface="Roboto" pitchFamily="2" charset="0"/>
                <a:cs typeface="Segoe UI" panose="020B0502040204020203" pitchFamily="34" charset="0"/>
              </a:rPr>
              <a:t>View</a:t>
            </a:r>
            <a:r>
              <a:rPr lang="hu-HU" sz="3600" dirty="0">
                <a:latin typeface="Roboto" pitchFamily="2" charset="0"/>
                <a:ea typeface="Roboto" pitchFamily="2" charset="0"/>
                <a:cs typeface="Segoe UI" panose="020B0502040204020203" pitchFamily="34" charset="0"/>
              </a:rPr>
              <a:t>, </a:t>
            </a:r>
            <a:r>
              <a:rPr lang="hu-HU" sz="3600" dirty="0" err="1">
                <a:latin typeface="Roboto" pitchFamily="2" charset="0"/>
                <a:ea typeface="Roboto" pitchFamily="2" charset="0"/>
                <a:cs typeface="Segoe UI" panose="020B0502040204020203" pitchFamily="34" charset="0"/>
              </a:rPr>
              <a:t>Controller</a:t>
            </a:r>
            <a:endParaRPr lang="en-US" sz="3600" dirty="0">
              <a:latin typeface="Roboto" pitchFamily="2" charset="0"/>
              <a:ea typeface="Roboto" pitchFamily="2" charset="0"/>
              <a:cs typeface="Segoe UI" panose="020B0502040204020203"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146" y="-14145"/>
            <a:ext cx="3637267" cy="363726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95005" y="0"/>
            <a:ext cx="3593407" cy="3593407"/>
          </a:xfrm>
          <a:prstGeom prst="rect">
            <a:avLst/>
          </a:prstGeom>
          <a:ln>
            <a:noFill/>
          </a:ln>
        </p:spPr>
      </p:pic>
    </p:spTree>
    <p:extLst>
      <p:ext uri="{BB962C8B-B14F-4D97-AF65-F5344CB8AC3E}">
        <p14:creationId xmlns:p14="http://schemas.microsoft.com/office/powerpoint/2010/main" val="2459453237"/>
      </p:ext>
    </p:extLst>
  </p:cSld>
  <p:clrMapOvr>
    <a:masterClrMapping/>
  </p:clrMapOvr>
</p:sld>
</file>

<file path=ppt/theme/theme1.xml><?xml version="1.0" encoding="utf-8"?>
<a:theme xmlns:a="http://schemas.openxmlformats.org/drawingml/2006/main" name="Office-téma">
  <a:themeElements>
    <a:clrScheme name="Egyéni 1. séma">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fontScheme name="Office-téma">
      <a:majorFont>
        <a:latin typeface="Dosis"/>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charset="-122"/>
          </a:defRPr>
        </a:defPPr>
      </a:lstStyle>
    </a:spDef>
    <a:lnDef>
      <a:spPr bwMode="auto">
        <a:ln w="28575">
          <a:solidFill>
            <a:srgbClr val="A8D36B"/>
          </a:solidFill>
          <a:headEnd type="none" w="med" len="med"/>
          <a:tailEnd type="none" w="med" len="med"/>
        </a:ln>
        <a:effectLst/>
        <a:extLst/>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té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é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é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é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é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é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é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41010</TotalTime>
  <Words>1202</Words>
  <Application>Microsoft Office PowerPoint</Application>
  <PresentationFormat>Custom</PresentationFormat>
  <Paragraphs>241</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Microsoft YaHei</vt:lpstr>
      <vt:lpstr>Arial</vt:lpstr>
      <vt:lpstr>Calibri</vt:lpstr>
      <vt:lpstr>Consolas</vt:lpstr>
      <vt:lpstr>Courier New</vt:lpstr>
      <vt:lpstr>Dosis</vt:lpstr>
      <vt:lpstr>Roboto</vt:lpstr>
      <vt:lpstr>Roboto Bk</vt:lpstr>
      <vt:lpstr>Segoe UI</vt:lpstr>
      <vt:lpstr>Segoe UI Semilight</vt:lpstr>
      <vt:lpstr>Times New Roman</vt:lpstr>
      <vt:lpstr>Wingdings</vt:lpstr>
      <vt:lpstr>Office-téma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Várszegi Tamás</dc:creator>
  <cp:lastModifiedBy>Zsolt Bendes</cp:lastModifiedBy>
  <cp:revision>362</cp:revision>
  <cp:lastPrinted>2014-10-30T10:39:00Z</cp:lastPrinted>
  <dcterms:created xsi:type="dcterms:W3CDTF">2013-05-28T12:41:15Z</dcterms:created>
  <dcterms:modified xsi:type="dcterms:W3CDTF">2017-05-12T10:18:27Z</dcterms:modified>
</cp:coreProperties>
</file>