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256" r:id="rId2"/>
    <p:sldId id="335" r:id="rId3"/>
    <p:sldId id="336" r:id="rId4"/>
    <p:sldId id="329" r:id="rId5"/>
    <p:sldId id="297" r:id="rId6"/>
    <p:sldId id="324" r:id="rId7"/>
    <p:sldId id="325" r:id="rId8"/>
    <p:sldId id="337" r:id="rId9"/>
    <p:sldId id="323" r:id="rId10"/>
    <p:sldId id="326" r:id="rId11"/>
    <p:sldId id="327" r:id="rId12"/>
    <p:sldId id="328" r:id="rId13"/>
    <p:sldId id="332" r:id="rId14"/>
    <p:sldId id="321" r:id="rId15"/>
    <p:sldId id="330" r:id="rId16"/>
    <p:sldId id="334" r:id="rId17"/>
    <p:sldId id="303" r:id="rId18"/>
  </p:sldIdLst>
  <p:sldSz cx="21588413" cy="12142788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49696"/>
    <a:srgbClr val="F4481E"/>
    <a:srgbClr val="8EC3F0"/>
    <a:srgbClr val="8CC54C"/>
    <a:srgbClr val="8DC53E"/>
    <a:srgbClr val="96CAF1"/>
    <a:srgbClr val="F15B21"/>
    <a:srgbClr val="86898A"/>
    <a:srgbClr val="94C8EE"/>
    <a:srgbClr val="F75D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89389" autoAdjust="0"/>
  </p:normalViewPr>
  <p:slideViewPr>
    <p:cSldViewPr>
      <p:cViewPr varScale="1">
        <p:scale>
          <a:sx n="22" d="100"/>
          <a:sy n="22" d="100"/>
        </p:scale>
        <p:origin x="-1000" y="-12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79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0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2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3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4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5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6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7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/>
          </a:p>
        </p:txBody>
      </p:sp>
      <p:sp>
        <p:nvSpPr>
          <p:cNvPr id="24588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-8037513"/>
            <a:ext cx="5327650" cy="2169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60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0913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hu-HU" noProof="0" smtClean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5238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5238"/>
            <a:ext cx="3263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4A9CAD41-CBFA-435B-AB3B-8BEC29FEBEE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583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26A5030A-ADF4-427F-BED4-4492E8CEE7DC}" type="slidenum">
              <a:rPr lang="hu-HU" altLang="en-US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</a:t>
            </a:fld>
            <a:endParaRPr lang="hu-HU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73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Új tartalom:</a:t>
            </a:r>
          </a:p>
          <a:p>
            <a:r>
              <a:rPr lang="hu-HU" dirty="0" smtClean="0"/>
              <a:t> - </a:t>
            </a:r>
            <a:r>
              <a:rPr lang="hu-HU" dirty="0" err="1" smtClean="0"/>
              <a:t>Augmented</a:t>
            </a:r>
            <a:r>
              <a:rPr lang="hu-HU" dirty="0" smtClean="0"/>
              <a:t> </a:t>
            </a:r>
            <a:r>
              <a:rPr lang="hu-HU" dirty="0" err="1" smtClean="0"/>
              <a:t>Reality</a:t>
            </a:r>
            <a:endParaRPr lang="hu-HU" dirty="0" smtClean="0"/>
          </a:p>
          <a:p>
            <a:r>
              <a:rPr lang="hu-HU" dirty="0" smtClean="0"/>
              <a:t> - NFC</a:t>
            </a:r>
          </a:p>
          <a:p>
            <a:r>
              <a:rPr lang="hu-HU" dirty="0" smtClean="0"/>
              <a:t> - </a:t>
            </a:r>
            <a:r>
              <a:rPr lang="hu-HU" dirty="0" err="1" smtClean="0"/>
              <a:t>iBeacon</a:t>
            </a:r>
            <a:endParaRPr lang="hu-HU" dirty="0" smtClean="0"/>
          </a:p>
          <a:p>
            <a:r>
              <a:rPr lang="hu-HU" dirty="0" smtClean="0"/>
              <a:t> - Motion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sensor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technology</a:t>
            </a:r>
            <a:endParaRPr lang="hu-HU" baseline="0" dirty="0" smtClean="0"/>
          </a:p>
          <a:p>
            <a:r>
              <a:rPr lang="hu-HU" baseline="0" dirty="0" smtClean="0"/>
              <a:t> - </a:t>
            </a:r>
            <a:r>
              <a:rPr lang="hu-HU" baseline="0" dirty="0" err="1" smtClean="0"/>
              <a:t>Sensor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signal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processing</a:t>
            </a:r>
            <a:endParaRPr lang="hu-HU" baseline="0" dirty="0" smtClean="0"/>
          </a:p>
          <a:p>
            <a:r>
              <a:rPr lang="hu-HU" baseline="0" dirty="0" smtClean="0"/>
              <a:t> - </a:t>
            </a:r>
            <a:r>
              <a:rPr lang="hu-HU" baseline="0" dirty="0" err="1" smtClean="0"/>
              <a:t>Build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process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automation</a:t>
            </a:r>
            <a:endParaRPr lang="hu-HU" baseline="0" dirty="0" smtClean="0"/>
          </a:p>
          <a:p>
            <a:r>
              <a:rPr lang="hu-HU" baseline="0" dirty="0" smtClean="0"/>
              <a:t> - </a:t>
            </a:r>
            <a:r>
              <a:rPr lang="hu-HU" baseline="0" dirty="0" err="1" smtClean="0"/>
              <a:t>Cloud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computing</a:t>
            </a:r>
            <a:endParaRPr lang="hu-HU" baseline="0" dirty="0" smtClean="0"/>
          </a:p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648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Új tartalom:</a:t>
            </a:r>
          </a:p>
          <a:p>
            <a:r>
              <a:rPr lang="hu-HU" dirty="0" smtClean="0"/>
              <a:t> - </a:t>
            </a:r>
            <a:r>
              <a:rPr lang="hu-HU" dirty="0" err="1" smtClean="0"/>
              <a:t>Augmented</a:t>
            </a:r>
            <a:r>
              <a:rPr lang="hu-HU" dirty="0" smtClean="0"/>
              <a:t> </a:t>
            </a:r>
            <a:r>
              <a:rPr lang="hu-HU" dirty="0" err="1" smtClean="0"/>
              <a:t>Reality</a:t>
            </a:r>
            <a:endParaRPr lang="hu-HU" dirty="0" smtClean="0"/>
          </a:p>
          <a:p>
            <a:r>
              <a:rPr lang="hu-HU" dirty="0" smtClean="0"/>
              <a:t> - NFC</a:t>
            </a:r>
          </a:p>
          <a:p>
            <a:r>
              <a:rPr lang="hu-HU" dirty="0" smtClean="0"/>
              <a:t> - </a:t>
            </a:r>
            <a:r>
              <a:rPr lang="hu-HU" dirty="0" err="1" smtClean="0"/>
              <a:t>iBeacon</a:t>
            </a:r>
            <a:endParaRPr lang="hu-HU" dirty="0" smtClean="0"/>
          </a:p>
          <a:p>
            <a:r>
              <a:rPr lang="hu-HU" dirty="0" smtClean="0"/>
              <a:t> - Motion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sensor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technology</a:t>
            </a:r>
            <a:endParaRPr lang="hu-HU" baseline="0" dirty="0" smtClean="0"/>
          </a:p>
          <a:p>
            <a:r>
              <a:rPr lang="hu-HU" baseline="0" dirty="0" smtClean="0"/>
              <a:t> - </a:t>
            </a:r>
            <a:r>
              <a:rPr lang="hu-HU" baseline="0" dirty="0" err="1" smtClean="0"/>
              <a:t>Sensor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signal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processing</a:t>
            </a:r>
            <a:endParaRPr lang="hu-HU" baseline="0" dirty="0" smtClean="0"/>
          </a:p>
          <a:p>
            <a:r>
              <a:rPr lang="hu-HU" baseline="0" dirty="0" smtClean="0"/>
              <a:t> - </a:t>
            </a:r>
            <a:r>
              <a:rPr lang="hu-HU" baseline="0" dirty="0" err="1" smtClean="0"/>
              <a:t>Build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process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automation</a:t>
            </a:r>
            <a:endParaRPr lang="hu-HU" baseline="0" dirty="0" smtClean="0"/>
          </a:p>
          <a:p>
            <a:r>
              <a:rPr lang="hu-HU" baseline="0" dirty="0" smtClean="0"/>
              <a:t> - </a:t>
            </a:r>
            <a:r>
              <a:rPr lang="hu-HU" baseline="0" dirty="0" err="1" smtClean="0"/>
              <a:t>Cloud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computing</a:t>
            </a:r>
            <a:endParaRPr lang="hu-HU" baseline="0" dirty="0" smtClean="0"/>
          </a:p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648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Új tartalom:</a:t>
            </a:r>
          </a:p>
          <a:p>
            <a:r>
              <a:rPr lang="hu-HU" dirty="0" smtClean="0"/>
              <a:t> - </a:t>
            </a:r>
            <a:r>
              <a:rPr lang="hu-HU" dirty="0" err="1" smtClean="0"/>
              <a:t>Augmented</a:t>
            </a:r>
            <a:r>
              <a:rPr lang="hu-HU" dirty="0" smtClean="0"/>
              <a:t> </a:t>
            </a:r>
            <a:r>
              <a:rPr lang="hu-HU" dirty="0" err="1" smtClean="0"/>
              <a:t>Reality</a:t>
            </a:r>
            <a:endParaRPr lang="hu-HU" dirty="0" smtClean="0"/>
          </a:p>
          <a:p>
            <a:r>
              <a:rPr lang="hu-HU" dirty="0" smtClean="0"/>
              <a:t> - NFC</a:t>
            </a:r>
          </a:p>
          <a:p>
            <a:r>
              <a:rPr lang="hu-HU" dirty="0" smtClean="0"/>
              <a:t> - </a:t>
            </a:r>
            <a:r>
              <a:rPr lang="hu-HU" dirty="0" err="1" smtClean="0"/>
              <a:t>iBeacon</a:t>
            </a:r>
            <a:endParaRPr lang="hu-HU" dirty="0" smtClean="0"/>
          </a:p>
          <a:p>
            <a:r>
              <a:rPr lang="hu-HU" dirty="0" smtClean="0"/>
              <a:t> - Motion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sensor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technology</a:t>
            </a:r>
            <a:endParaRPr lang="hu-HU" baseline="0" dirty="0" smtClean="0"/>
          </a:p>
          <a:p>
            <a:r>
              <a:rPr lang="hu-HU" baseline="0" dirty="0" smtClean="0"/>
              <a:t> - </a:t>
            </a:r>
            <a:r>
              <a:rPr lang="hu-HU" baseline="0" dirty="0" err="1" smtClean="0"/>
              <a:t>Sensor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signal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processing</a:t>
            </a:r>
            <a:endParaRPr lang="hu-HU" baseline="0" dirty="0" smtClean="0"/>
          </a:p>
          <a:p>
            <a:r>
              <a:rPr lang="hu-HU" baseline="0" dirty="0" smtClean="0"/>
              <a:t> - </a:t>
            </a:r>
            <a:r>
              <a:rPr lang="hu-HU" baseline="0" dirty="0" err="1" smtClean="0"/>
              <a:t>Build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process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automation</a:t>
            </a:r>
            <a:endParaRPr lang="hu-HU" baseline="0" dirty="0" smtClean="0"/>
          </a:p>
          <a:p>
            <a:r>
              <a:rPr lang="hu-HU" baseline="0" dirty="0" smtClean="0"/>
              <a:t> - </a:t>
            </a:r>
            <a:r>
              <a:rPr lang="hu-HU" baseline="0" dirty="0" err="1" smtClean="0"/>
              <a:t>Cloud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computing</a:t>
            </a:r>
            <a:endParaRPr lang="hu-HU" baseline="0" dirty="0" smtClean="0"/>
          </a:p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648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Új tartalom:</a:t>
            </a:r>
          </a:p>
          <a:p>
            <a:r>
              <a:rPr lang="hu-HU" dirty="0" smtClean="0"/>
              <a:t> - </a:t>
            </a:r>
            <a:r>
              <a:rPr lang="hu-HU" dirty="0" err="1" smtClean="0"/>
              <a:t>Augmented</a:t>
            </a:r>
            <a:r>
              <a:rPr lang="hu-HU" dirty="0" smtClean="0"/>
              <a:t> </a:t>
            </a:r>
            <a:r>
              <a:rPr lang="hu-HU" dirty="0" err="1" smtClean="0"/>
              <a:t>Reality</a:t>
            </a:r>
            <a:endParaRPr lang="hu-HU" dirty="0" smtClean="0"/>
          </a:p>
          <a:p>
            <a:r>
              <a:rPr lang="hu-HU" dirty="0" smtClean="0"/>
              <a:t> - NFC</a:t>
            </a:r>
          </a:p>
          <a:p>
            <a:r>
              <a:rPr lang="hu-HU" dirty="0" smtClean="0"/>
              <a:t> - </a:t>
            </a:r>
            <a:r>
              <a:rPr lang="hu-HU" dirty="0" err="1" smtClean="0"/>
              <a:t>iBeacon</a:t>
            </a:r>
            <a:endParaRPr lang="hu-HU" dirty="0" smtClean="0"/>
          </a:p>
          <a:p>
            <a:r>
              <a:rPr lang="hu-HU" dirty="0" smtClean="0"/>
              <a:t> - Motion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sensor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technology</a:t>
            </a:r>
            <a:endParaRPr lang="hu-HU" baseline="0" dirty="0" smtClean="0"/>
          </a:p>
          <a:p>
            <a:r>
              <a:rPr lang="hu-HU" baseline="0" dirty="0" smtClean="0"/>
              <a:t> - </a:t>
            </a:r>
            <a:r>
              <a:rPr lang="hu-HU" baseline="0" dirty="0" err="1" smtClean="0"/>
              <a:t>Sensor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signal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processing</a:t>
            </a:r>
            <a:endParaRPr lang="hu-HU" baseline="0" dirty="0" smtClean="0"/>
          </a:p>
          <a:p>
            <a:r>
              <a:rPr lang="hu-HU" baseline="0" dirty="0" smtClean="0"/>
              <a:t> - </a:t>
            </a:r>
            <a:r>
              <a:rPr lang="hu-HU" baseline="0" dirty="0" err="1" smtClean="0"/>
              <a:t>Build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process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automation</a:t>
            </a:r>
            <a:endParaRPr lang="hu-HU" baseline="0" dirty="0" smtClean="0"/>
          </a:p>
          <a:p>
            <a:r>
              <a:rPr lang="hu-HU" baseline="0" dirty="0" smtClean="0"/>
              <a:t> - </a:t>
            </a:r>
            <a:r>
              <a:rPr lang="hu-HU" baseline="0" dirty="0" err="1" smtClean="0"/>
              <a:t>Cloud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computing</a:t>
            </a:r>
            <a:endParaRPr lang="hu-HU" baseline="0" dirty="0" smtClean="0"/>
          </a:p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648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Új tartalom:</a:t>
            </a:r>
          </a:p>
          <a:p>
            <a:r>
              <a:rPr lang="hu-HU" dirty="0" smtClean="0"/>
              <a:t> - </a:t>
            </a:r>
            <a:r>
              <a:rPr lang="hu-HU" dirty="0" err="1" smtClean="0"/>
              <a:t>Augmented</a:t>
            </a:r>
            <a:r>
              <a:rPr lang="hu-HU" dirty="0" smtClean="0"/>
              <a:t> </a:t>
            </a:r>
            <a:r>
              <a:rPr lang="hu-HU" dirty="0" err="1" smtClean="0"/>
              <a:t>Reality</a:t>
            </a:r>
            <a:endParaRPr lang="hu-HU" dirty="0" smtClean="0"/>
          </a:p>
          <a:p>
            <a:r>
              <a:rPr lang="hu-HU" dirty="0" smtClean="0"/>
              <a:t> - NFC</a:t>
            </a:r>
          </a:p>
          <a:p>
            <a:r>
              <a:rPr lang="hu-HU" dirty="0" smtClean="0"/>
              <a:t> - </a:t>
            </a:r>
            <a:r>
              <a:rPr lang="hu-HU" dirty="0" err="1" smtClean="0"/>
              <a:t>iBeacon</a:t>
            </a:r>
            <a:endParaRPr lang="hu-HU" dirty="0" smtClean="0"/>
          </a:p>
          <a:p>
            <a:r>
              <a:rPr lang="hu-HU" dirty="0" smtClean="0"/>
              <a:t> - Motion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sensor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technology</a:t>
            </a:r>
            <a:endParaRPr lang="hu-HU" baseline="0" dirty="0" smtClean="0"/>
          </a:p>
          <a:p>
            <a:r>
              <a:rPr lang="hu-HU" baseline="0" dirty="0" smtClean="0"/>
              <a:t> - </a:t>
            </a:r>
            <a:r>
              <a:rPr lang="hu-HU" baseline="0" dirty="0" err="1" smtClean="0"/>
              <a:t>Sensor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signal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processing</a:t>
            </a:r>
            <a:endParaRPr lang="hu-HU" baseline="0" dirty="0" smtClean="0"/>
          </a:p>
          <a:p>
            <a:r>
              <a:rPr lang="hu-HU" baseline="0" dirty="0" smtClean="0"/>
              <a:t> - </a:t>
            </a:r>
            <a:r>
              <a:rPr lang="hu-HU" baseline="0" dirty="0" err="1" smtClean="0"/>
              <a:t>Build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process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automation</a:t>
            </a:r>
            <a:endParaRPr lang="hu-HU" baseline="0" dirty="0" smtClean="0"/>
          </a:p>
          <a:p>
            <a:r>
              <a:rPr lang="hu-HU" baseline="0" dirty="0" smtClean="0"/>
              <a:t> - </a:t>
            </a:r>
            <a:r>
              <a:rPr lang="hu-HU" baseline="0" dirty="0" err="1" smtClean="0"/>
              <a:t>Cloud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computing</a:t>
            </a:r>
            <a:endParaRPr lang="hu-HU" baseline="0" dirty="0" smtClean="0"/>
          </a:p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648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Új tartalom:</a:t>
            </a:r>
          </a:p>
          <a:p>
            <a:r>
              <a:rPr lang="hu-HU" dirty="0" smtClean="0"/>
              <a:t> - </a:t>
            </a:r>
            <a:r>
              <a:rPr lang="hu-HU" dirty="0" err="1" smtClean="0"/>
              <a:t>Augmented</a:t>
            </a:r>
            <a:r>
              <a:rPr lang="hu-HU" dirty="0" smtClean="0"/>
              <a:t> </a:t>
            </a:r>
            <a:r>
              <a:rPr lang="hu-HU" dirty="0" err="1" smtClean="0"/>
              <a:t>Reality</a:t>
            </a:r>
            <a:endParaRPr lang="hu-HU" dirty="0" smtClean="0"/>
          </a:p>
          <a:p>
            <a:r>
              <a:rPr lang="hu-HU" dirty="0" smtClean="0"/>
              <a:t> - NFC</a:t>
            </a:r>
          </a:p>
          <a:p>
            <a:r>
              <a:rPr lang="hu-HU" dirty="0" smtClean="0"/>
              <a:t> - </a:t>
            </a:r>
            <a:r>
              <a:rPr lang="hu-HU" dirty="0" err="1" smtClean="0"/>
              <a:t>iBeacon</a:t>
            </a:r>
            <a:endParaRPr lang="hu-HU" dirty="0" smtClean="0"/>
          </a:p>
          <a:p>
            <a:r>
              <a:rPr lang="hu-HU" dirty="0" smtClean="0"/>
              <a:t> - Motion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sensor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technology</a:t>
            </a:r>
            <a:endParaRPr lang="hu-HU" baseline="0" dirty="0" smtClean="0"/>
          </a:p>
          <a:p>
            <a:r>
              <a:rPr lang="hu-HU" baseline="0" dirty="0" smtClean="0"/>
              <a:t> - </a:t>
            </a:r>
            <a:r>
              <a:rPr lang="hu-HU" baseline="0" dirty="0" err="1" smtClean="0"/>
              <a:t>Sensor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signal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processing</a:t>
            </a:r>
            <a:endParaRPr lang="hu-HU" baseline="0" dirty="0" smtClean="0"/>
          </a:p>
          <a:p>
            <a:r>
              <a:rPr lang="hu-HU" baseline="0" dirty="0" smtClean="0"/>
              <a:t> - </a:t>
            </a:r>
            <a:r>
              <a:rPr lang="hu-HU" baseline="0" dirty="0" err="1" smtClean="0"/>
              <a:t>Build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process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automation</a:t>
            </a:r>
            <a:endParaRPr lang="hu-HU" baseline="0" dirty="0" smtClean="0"/>
          </a:p>
          <a:p>
            <a:r>
              <a:rPr lang="hu-HU" baseline="0" dirty="0" smtClean="0"/>
              <a:t> - </a:t>
            </a:r>
            <a:r>
              <a:rPr lang="hu-HU" baseline="0" dirty="0" err="1" smtClean="0"/>
              <a:t>Cloud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computing</a:t>
            </a:r>
            <a:endParaRPr lang="hu-HU" baseline="0" dirty="0" smtClean="0"/>
          </a:p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648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AEB50E9-02D1-4BFE-8B24-4C4E10EFE22C}" type="slidenum">
              <a:rPr lang="hu-HU" altLang="en-US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16</a:t>
            </a:fld>
            <a:endParaRPr lang="hu-HU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495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05A7B48-0557-4CA8-B7E0-E8CC1F93F169}" type="slidenum">
              <a:rPr lang="hu-HU" altLang="en-US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17</a:t>
            </a:fld>
            <a:endParaRPr lang="hu-HU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alt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00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Nagyon szeretjük: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</a:t>
            </a:r>
            <a:r>
              <a:rPr lang="hu-HU" baseline="0" dirty="0" smtClean="0"/>
              <a:t>osszú és szép szelektorok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Gyönyörű szintaxis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Hiányozó features</a:t>
            </a:r>
          </a:p>
          <a:p>
            <a:pPr marL="171450" indent="-171450">
              <a:buFontTx/>
              <a:buChar char="-"/>
            </a:pPr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0278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SASS</a:t>
            </a:r>
          </a:p>
          <a:p>
            <a:r>
              <a:rPr lang="hu-HU" baseline="0" dirty="0" smtClean="0"/>
              <a:t>Amerika kapitány kap egy kis tuning-ot.</a:t>
            </a:r>
          </a:p>
          <a:p>
            <a:r>
              <a:rPr lang="hu-HU" baseline="0" dirty="0" smtClean="0"/>
              <a:t>Erőteljesebb</a:t>
            </a:r>
          </a:p>
          <a:p>
            <a:r>
              <a:rPr lang="hu-HU" baseline="0" dirty="0" smtClean="0"/>
              <a:t>Keményebb</a:t>
            </a:r>
          </a:p>
          <a:p>
            <a:r>
              <a:rPr lang="hu-HU" baseline="0" dirty="0" smtClean="0"/>
              <a:t>Durvább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0278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hu-HU" dirty="0" smtClean="0"/>
              <a:t>Kifejlett</a:t>
            </a:r>
          </a:p>
          <a:p>
            <a:pPr marL="171450" indent="-171450">
              <a:buFont typeface="Arial"/>
              <a:buChar char="•"/>
            </a:pPr>
            <a:r>
              <a:rPr lang="hu-HU" dirty="0" smtClean="0"/>
              <a:t>Stabil</a:t>
            </a:r>
          </a:p>
          <a:p>
            <a:pPr marL="171450" indent="-171450">
              <a:buFont typeface="Arial"/>
              <a:buChar char="•"/>
            </a:pPr>
            <a:r>
              <a:rPr lang="hu-HU" dirty="0" smtClean="0"/>
              <a:t>Erőteljes</a:t>
            </a:r>
          </a:p>
          <a:p>
            <a:pPr marL="171450" indent="-171450">
              <a:buFont typeface="Arial"/>
              <a:buChar char="•"/>
            </a:pPr>
            <a:r>
              <a:rPr lang="hu-HU" baseline="0" dirty="0" smtClean="0"/>
              <a:t>CSS kiterjesztése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0278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AEB50E9-02D1-4BFE-8B24-4C4E10EFE22C}" type="slidenum">
              <a:rPr lang="hu-HU" altLang="en-US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hu-HU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38850" cy="48021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 smtClean="0">
                <a:latin typeface="Times New Roman" pitchFamily="18" charset="0"/>
              </a:rPr>
              <a:t>CSS </a:t>
            </a:r>
            <a:r>
              <a:rPr lang="en-US" altLang="en-US" dirty="0" err="1" smtClean="0">
                <a:latin typeface="Times New Roman" pitchFamily="18" charset="0"/>
              </a:rPr>
              <a:t>kimenet</a:t>
            </a:r>
            <a:endParaRPr lang="en-US" altLang="en-US" dirty="0" smtClean="0">
              <a:latin typeface="Times New Roman" pitchFamily="18" charset="0"/>
            </a:endParaRPr>
          </a:p>
          <a:p>
            <a:r>
              <a:rPr lang="en-US" altLang="en-US" dirty="0" err="1" smtClean="0">
                <a:latin typeface="Times New Roman" pitchFamily="18" charset="0"/>
              </a:rPr>
              <a:t>Sok</a:t>
            </a:r>
            <a:r>
              <a:rPr lang="en-US" altLang="en-US" baseline="0" dirty="0" smtClean="0">
                <a:latin typeface="Times New Roman" pitchFamily="18" charset="0"/>
              </a:rPr>
              <a:t> </a:t>
            </a:r>
            <a:r>
              <a:rPr lang="en-US" altLang="en-US" baseline="0" dirty="0" err="1" smtClean="0">
                <a:latin typeface="Times New Roman" pitchFamily="18" charset="0"/>
              </a:rPr>
              <a:t>cég</a:t>
            </a:r>
            <a:r>
              <a:rPr lang="en-US" altLang="en-US" baseline="0" dirty="0" smtClean="0">
                <a:latin typeface="Times New Roman" pitchFamily="18" charset="0"/>
              </a:rPr>
              <a:t> </a:t>
            </a:r>
            <a:r>
              <a:rPr lang="en-US" altLang="en-US" baseline="0" dirty="0" err="1" smtClean="0">
                <a:latin typeface="Times New Roman" pitchFamily="18" charset="0"/>
              </a:rPr>
              <a:t>használja</a:t>
            </a:r>
            <a:r>
              <a:rPr lang="en-US" altLang="en-US" baseline="0" dirty="0" smtClean="0">
                <a:latin typeface="Times New Roman" pitchFamily="18" charset="0"/>
              </a:rPr>
              <a:t> </a:t>
            </a:r>
            <a:r>
              <a:rPr lang="en-US" altLang="en-US" baseline="0" dirty="0" err="1" smtClean="0">
                <a:latin typeface="Times New Roman" pitchFamily="18" charset="0"/>
              </a:rPr>
              <a:t>fejlesztéshez</a:t>
            </a:r>
            <a:endParaRPr lang="en-US" altLang="en-US" baseline="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495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Bal oldalt scss fájl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648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Új tartalom:</a:t>
            </a:r>
          </a:p>
          <a:p>
            <a:r>
              <a:rPr lang="hu-HU" dirty="0" smtClean="0"/>
              <a:t> - </a:t>
            </a:r>
            <a:r>
              <a:rPr lang="hu-HU" dirty="0" err="1" smtClean="0"/>
              <a:t>Augmented</a:t>
            </a:r>
            <a:r>
              <a:rPr lang="hu-HU" dirty="0" smtClean="0"/>
              <a:t> </a:t>
            </a:r>
            <a:r>
              <a:rPr lang="hu-HU" dirty="0" err="1" smtClean="0"/>
              <a:t>Reality</a:t>
            </a:r>
            <a:endParaRPr lang="hu-HU" dirty="0" smtClean="0"/>
          </a:p>
          <a:p>
            <a:r>
              <a:rPr lang="hu-HU" dirty="0" smtClean="0"/>
              <a:t> - NFC</a:t>
            </a:r>
          </a:p>
          <a:p>
            <a:r>
              <a:rPr lang="hu-HU" dirty="0" smtClean="0"/>
              <a:t> - </a:t>
            </a:r>
            <a:r>
              <a:rPr lang="hu-HU" dirty="0" err="1" smtClean="0"/>
              <a:t>iBeacon</a:t>
            </a:r>
            <a:endParaRPr lang="hu-HU" dirty="0" smtClean="0"/>
          </a:p>
          <a:p>
            <a:r>
              <a:rPr lang="hu-HU" dirty="0" smtClean="0"/>
              <a:t> - Motion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sensor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technology</a:t>
            </a:r>
            <a:endParaRPr lang="hu-HU" baseline="0" dirty="0" smtClean="0"/>
          </a:p>
          <a:p>
            <a:r>
              <a:rPr lang="hu-HU" baseline="0" dirty="0" smtClean="0"/>
              <a:t> - </a:t>
            </a:r>
            <a:r>
              <a:rPr lang="hu-HU" baseline="0" dirty="0" err="1" smtClean="0"/>
              <a:t>Sensor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signal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processing</a:t>
            </a:r>
            <a:endParaRPr lang="hu-HU" baseline="0" dirty="0" smtClean="0"/>
          </a:p>
          <a:p>
            <a:r>
              <a:rPr lang="hu-HU" baseline="0" dirty="0" smtClean="0"/>
              <a:t> - </a:t>
            </a:r>
            <a:r>
              <a:rPr lang="hu-HU" baseline="0" dirty="0" err="1" smtClean="0"/>
              <a:t>Build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process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automation</a:t>
            </a:r>
            <a:endParaRPr lang="hu-HU" baseline="0" dirty="0" smtClean="0"/>
          </a:p>
          <a:p>
            <a:r>
              <a:rPr lang="hu-HU" baseline="0" dirty="0" smtClean="0"/>
              <a:t> - </a:t>
            </a:r>
            <a:r>
              <a:rPr lang="hu-HU" baseline="0" dirty="0" err="1" smtClean="0"/>
              <a:t>Cloud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computing</a:t>
            </a:r>
            <a:endParaRPr lang="hu-HU" baseline="0" dirty="0" smtClean="0"/>
          </a:p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648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Mi lenne, ha nem minden SASS fájlt egy mappában</a:t>
            </a:r>
            <a:r>
              <a:rPr lang="hu-HU" baseline="0" dirty="0" smtClean="0"/>
              <a:t> lenne?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648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-15513050" y="-8037513"/>
            <a:ext cx="38566725" cy="21693188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Új tartalom:</a:t>
            </a:r>
          </a:p>
          <a:p>
            <a:r>
              <a:rPr lang="hu-HU" dirty="0" smtClean="0"/>
              <a:t> - </a:t>
            </a:r>
            <a:r>
              <a:rPr lang="hu-HU" dirty="0" err="1" smtClean="0"/>
              <a:t>Augmented</a:t>
            </a:r>
            <a:r>
              <a:rPr lang="hu-HU" dirty="0" smtClean="0"/>
              <a:t> </a:t>
            </a:r>
            <a:r>
              <a:rPr lang="hu-HU" dirty="0" err="1" smtClean="0"/>
              <a:t>Reality</a:t>
            </a:r>
            <a:endParaRPr lang="hu-HU" dirty="0" smtClean="0"/>
          </a:p>
          <a:p>
            <a:r>
              <a:rPr lang="hu-HU" dirty="0" smtClean="0"/>
              <a:t> - NFC</a:t>
            </a:r>
          </a:p>
          <a:p>
            <a:r>
              <a:rPr lang="hu-HU" dirty="0" smtClean="0"/>
              <a:t> - </a:t>
            </a:r>
            <a:r>
              <a:rPr lang="hu-HU" dirty="0" err="1" smtClean="0"/>
              <a:t>iBeacon</a:t>
            </a:r>
            <a:endParaRPr lang="hu-HU" dirty="0" smtClean="0"/>
          </a:p>
          <a:p>
            <a:r>
              <a:rPr lang="hu-HU" dirty="0" smtClean="0"/>
              <a:t> - Motion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sensor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technology</a:t>
            </a:r>
            <a:endParaRPr lang="hu-HU" baseline="0" dirty="0" smtClean="0"/>
          </a:p>
          <a:p>
            <a:r>
              <a:rPr lang="hu-HU" baseline="0" dirty="0" smtClean="0"/>
              <a:t> - </a:t>
            </a:r>
            <a:r>
              <a:rPr lang="hu-HU" baseline="0" dirty="0" err="1" smtClean="0"/>
              <a:t>Sensor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signal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processing</a:t>
            </a:r>
            <a:endParaRPr lang="hu-HU" baseline="0" dirty="0" smtClean="0"/>
          </a:p>
          <a:p>
            <a:r>
              <a:rPr lang="hu-HU" baseline="0" dirty="0" smtClean="0"/>
              <a:t> - </a:t>
            </a:r>
            <a:r>
              <a:rPr lang="hu-HU" baseline="0" dirty="0" err="1" smtClean="0"/>
              <a:t>Build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process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automation</a:t>
            </a:r>
            <a:endParaRPr lang="hu-HU" baseline="0" dirty="0" smtClean="0"/>
          </a:p>
          <a:p>
            <a:r>
              <a:rPr lang="hu-HU" baseline="0" dirty="0" smtClean="0"/>
              <a:t> - </a:t>
            </a:r>
            <a:r>
              <a:rPr lang="hu-HU" baseline="0" dirty="0" err="1" smtClean="0"/>
              <a:t>Cloud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computing</a:t>
            </a:r>
            <a:endParaRPr lang="hu-HU" baseline="0" dirty="0" smtClean="0"/>
          </a:p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A9CAD41-CBFA-435B-AB3B-8BEC29FEBEE0}" type="slidenum">
              <a:rPr lang="hu-HU" smtClean="0"/>
              <a:pPr>
                <a:defRPr/>
              </a:pPr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64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19250" y="3771900"/>
            <a:ext cx="18349913" cy="26035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238500" y="6880225"/>
            <a:ext cx="15111413" cy="31035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F6079-3C44-46AF-98FC-9AE268DC4ED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722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80E55-A6E3-4B15-B18F-2800FBE9A0B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855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15641638" y="481013"/>
            <a:ext cx="4854575" cy="1035685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077913" y="481013"/>
            <a:ext cx="14411325" cy="103568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B3D2D-AC1E-40B7-A5BC-EF119E4F3D2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77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7913" y="481013"/>
            <a:ext cx="19418300" cy="20129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79E0A-19ED-4532-AF49-0ED6207F879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611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161AF-48D1-441B-9698-64C5A4B44A4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cxnSp>
        <p:nvCxnSpPr>
          <p:cNvPr id="7" name="Straight Connector 12"/>
          <p:cNvCxnSpPr/>
          <p:nvPr userDrawn="1"/>
        </p:nvCxnSpPr>
        <p:spPr bwMode="auto">
          <a:xfrm>
            <a:off x="1231900" y="1509870"/>
            <a:ext cx="20795554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Egyenes összekötő 8"/>
          <p:cNvCxnSpPr/>
          <p:nvPr userDrawn="1"/>
        </p:nvCxnSpPr>
        <p:spPr bwMode="auto">
          <a:xfrm flipH="1">
            <a:off x="0" y="1504089"/>
            <a:ext cx="1223584" cy="1254937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1070" y="677950"/>
            <a:ext cx="2652486" cy="71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Szöveg helye 2"/>
          <p:cNvSpPr>
            <a:spLocks noGrp="1"/>
          </p:cNvSpPr>
          <p:nvPr>
            <p:ph type="body" idx="13" hasCustomPrompt="1"/>
          </p:nvPr>
        </p:nvSpPr>
        <p:spPr>
          <a:xfrm>
            <a:off x="1326926" y="689447"/>
            <a:ext cx="10979448" cy="773435"/>
          </a:xfrm>
        </p:spPr>
        <p:txBody>
          <a:bodyPr anchor="b"/>
          <a:lstStyle>
            <a:lvl1pPr marL="0" marR="0" indent="0" algn="just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just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icrosoft YaHei" charset="-122"/>
                <a:cs typeface="Segoe UI" panose="020B0502040204020203" pitchFamily="34" charset="0"/>
              </a:rPr>
              <a:t>Attrecto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icrosoft YaHei" charset="-122"/>
                <a:cs typeface="Segoe UI" panose="020B0502040204020203" pitchFamily="34" charset="0"/>
              </a:rPr>
              <a:t> Smartphone Solutions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Microsoft YaHei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5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04975" y="7802563"/>
            <a:ext cx="18349913" cy="241141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704975" y="5146675"/>
            <a:ext cx="18349913" cy="26558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D3507-8DBD-42F5-A706-DCE978ACC40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56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77913" y="2836863"/>
            <a:ext cx="9632950" cy="800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863263" y="2836863"/>
            <a:ext cx="9632950" cy="800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75551-F94E-41CE-84EB-F30DA381738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72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9500" y="485775"/>
            <a:ext cx="19429413" cy="2024063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79500" y="2717800"/>
            <a:ext cx="9539288" cy="1133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79500" y="3851275"/>
            <a:ext cx="9539288" cy="6996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10966450" y="2717800"/>
            <a:ext cx="9542463" cy="1133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10966450" y="3851275"/>
            <a:ext cx="9542463" cy="6996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017D5-1EFD-48E6-AA36-9B492FA7F2F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364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75FF5-DF88-45BC-9BC9-99460606789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598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70F28-2565-444B-8D7E-C4EB8D2E3F0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3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9500" y="484188"/>
            <a:ext cx="7102475" cy="205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440738" y="484188"/>
            <a:ext cx="12068175" cy="10363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79500" y="2541588"/>
            <a:ext cx="7102475" cy="8305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3A2D2-B420-4829-94AD-418CAB5B48A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174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230688" y="8499475"/>
            <a:ext cx="12954000" cy="1003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4230688" y="1084263"/>
            <a:ext cx="12954000" cy="7286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230688" y="9502775"/>
            <a:ext cx="12954000" cy="1425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C00A5-CC5E-48D0-B2F2-A65CC9C4555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011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77913" y="481013"/>
            <a:ext cx="19418300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Címszöveg formátumának szerkesztése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7913" y="2836863"/>
            <a:ext cx="19418300" cy="800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656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Vázlatszöveg formátumának szerkesztése</a:t>
            </a:r>
          </a:p>
          <a:p>
            <a:pPr lvl="1"/>
            <a:r>
              <a:rPr lang="en-GB" altLang="en-US" smtClean="0"/>
              <a:t>Második vázlatszint</a:t>
            </a:r>
          </a:p>
          <a:p>
            <a:pPr lvl="2"/>
            <a:r>
              <a:rPr lang="en-GB" altLang="en-US" smtClean="0"/>
              <a:t>Harmadik vázlatszint</a:t>
            </a:r>
          </a:p>
          <a:p>
            <a:pPr lvl="3"/>
            <a:r>
              <a:rPr lang="en-GB" altLang="en-US" smtClean="0"/>
              <a:t>Negyedik vázlatszint</a:t>
            </a:r>
          </a:p>
          <a:p>
            <a:pPr lvl="4"/>
            <a:r>
              <a:rPr lang="en-GB" altLang="en-US" smtClean="0"/>
              <a:t>Ötödik vázlatszint</a:t>
            </a:r>
          </a:p>
          <a:p>
            <a:pPr lvl="4"/>
            <a:r>
              <a:rPr lang="en-GB" altLang="en-US" smtClean="0"/>
              <a:t>Hatodik vázlatszint</a:t>
            </a:r>
          </a:p>
          <a:p>
            <a:pPr lvl="4"/>
            <a:r>
              <a:rPr lang="en-GB" altLang="en-US" smtClean="0"/>
              <a:t>Hetedik vázlatszint</a:t>
            </a:r>
          </a:p>
          <a:p>
            <a:pPr lvl="4"/>
            <a:r>
              <a:rPr lang="en-GB" altLang="en-US" smtClean="0"/>
              <a:t>Nyolcadik vázlatszint</a:t>
            </a:r>
          </a:p>
          <a:p>
            <a:pPr lvl="4"/>
            <a:r>
              <a:rPr lang="en-GB" altLang="en-US" smtClean="0"/>
              <a:t>Kilencedik vázlatszint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076325" y="11058525"/>
            <a:ext cx="50133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7381875" y="11058525"/>
            <a:ext cx="682783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15479713" y="11058525"/>
            <a:ext cx="50133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F32C8D3-15EC-45A5-AD00-D600813F54C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2pPr>
      <a:lvl3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3pPr>
      <a:lvl4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4pPr>
      <a:lvl5pPr algn="ctr" defTabSz="449263" rtl="0" eaLnBrk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6200">
          <a:solidFill>
            <a:srgbClr val="FFFFFF"/>
          </a:solidFill>
          <a:latin typeface="Dosis" charset="0"/>
          <a:ea typeface="Microsoft YaHei" charset="-122"/>
        </a:defRPr>
      </a:lvl5pPr>
      <a:lvl6pPr marL="25146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6pPr>
      <a:lvl7pPr marL="29718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7pPr>
      <a:lvl8pPr marL="34290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8pPr>
      <a:lvl9pPr marL="3886200" indent="-228600" algn="ctr" defTabSz="449263" rtl="0" fontAlgn="base" hangingPunct="0">
        <a:lnSpc>
          <a:spcPct val="10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FFFFFF"/>
          </a:solidFill>
          <a:latin typeface="Dosis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2275"/>
        </a:spcAft>
        <a:buClr>
          <a:srgbClr val="000000"/>
        </a:buClr>
        <a:buSzPct val="100000"/>
        <a:buFont typeface="Times New Roman" pitchFamily="18" charset="0"/>
        <a:defRPr sz="5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825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1375"/>
        </a:spcAft>
        <a:buClr>
          <a:srgbClr val="000000"/>
        </a:buClr>
        <a:buSzPct val="100000"/>
        <a:buFont typeface="Times New Roman" pitchFamily="18" charset="0"/>
        <a:defRPr sz="39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913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45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ttrecto.com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rubyinstaller.org/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1.wdp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hyperlink" Target="https://www.linkedin.com/company/attrecto-innovations" TargetMode="External"/><Relationship Id="rId13" Type="http://schemas.openxmlformats.org/officeDocument/2006/relationships/image" Target="../media/image16.png"/><Relationship Id="rId14" Type="http://schemas.openxmlformats.org/officeDocument/2006/relationships/hyperlink" Target="https://www.youtube.com/user/AttrectoSolutions" TargetMode="External"/><Relationship Id="rId15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attrecto.com/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hyperlink" Target="https://www.facebook.com/attrecto" TargetMode="External"/><Relationship Id="rId7" Type="http://schemas.openxmlformats.org/officeDocument/2006/relationships/image" Target="../media/image13.png"/><Relationship Id="rId8" Type="http://schemas.openxmlformats.org/officeDocument/2006/relationships/hyperlink" Target="https://twitter.com/Attrecto" TargetMode="External"/><Relationship Id="rId9" Type="http://schemas.openxmlformats.org/officeDocument/2006/relationships/image" Target="../media/image14.png"/><Relationship Id="rId10" Type="http://schemas.openxmlformats.org/officeDocument/2006/relationships/hyperlink" Target="https://plus.google.com/+Attrect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1.wdp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1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0790" y="1193822"/>
            <a:ext cx="4778297" cy="128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" b="-3122"/>
          <a:stretch/>
        </p:blipFill>
        <p:spPr bwMode="auto">
          <a:xfrm>
            <a:off x="785094" y="0"/>
            <a:ext cx="9145016" cy="1253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7481838" y="4271194"/>
            <a:ext cx="13347249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8000" cap="small" dirty="0" smtClean="0">
                <a:solidFill>
                  <a:srgbClr val="858889"/>
                </a:solidFill>
                <a:latin typeface="Trebuchet MS" panose="020B0603020202020204" pitchFamily="34" charset="0"/>
                <a:cs typeface="Segoe UI Semibold" panose="020B0702040204020203" pitchFamily="34" charset="0"/>
              </a:rPr>
              <a:t>SASS Preprocesszor bemutatása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062" y="4271194"/>
            <a:ext cx="4905350" cy="4398098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122798" y="9743802"/>
            <a:ext cx="4706289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22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5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8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4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13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9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3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>
              <a:spcAft>
                <a:spcPct val="0"/>
              </a:spcAft>
              <a:buClrTx/>
              <a:buFontTx/>
              <a:buNone/>
            </a:pPr>
            <a:r>
              <a:rPr lang="hu-HU" altLang="en-US" sz="4000" dirty="0" smtClean="0">
                <a:latin typeface="Trebuchet MS" panose="020B0603020202020204" pitchFamily="34" charset="0"/>
                <a:cs typeface="Segoe UI Semilight" panose="020B0402040204020203" pitchFamily="34" charset="0"/>
              </a:rPr>
              <a:t>Mándli Bence</a:t>
            </a:r>
            <a:endParaRPr lang="hu-HU" altLang="en-US" sz="4000" dirty="0">
              <a:latin typeface="Trebuchet MS" panose="020B0603020202020204" pitchFamily="34" charset="0"/>
              <a:cs typeface="Segoe UI Semilight" panose="020B0402040204020203" pitchFamily="34" charset="0"/>
            </a:endParaRPr>
          </a:p>
          <a:p>
            <a:pPr algn="r" eaLnBrk="1">
              <a:spcAft>
                <a:spcPct val="0"/>
              </a:spcAft>
              <a:buClrTx/>
              <a:buFontTx/>
              <a:buNone/>
            </a:pPr>
            <a:r>
              <a:rPr lang="hu-HU" altLang="en-US" sz="2800" dirty="0" smtClean="0">
                <a:latin typeface="Trebuchet MS" panose="020B0603020202020204" pitchFamily="34" charset="0"/>
                <a:cs typeface="Segoe UI Semilight" panose="020B0402040204020203" pitchFamily="34" charset="0"/>
              </a:rPr>
              <a:t>Software Developer</a:t>
            </a:r>
            <a:endParaRPr lang="hu-HU" altLang="en-US" sz="2800" dirty="0">
              <a:latin typeface="Trebuchet MS" panose="020B0603020202020204" pitchFamily="34" charset="0"/>
              <a:cs typeface="Segoe UI Semilight" panose="020B0402040204020203" pitchFamily="34" charset="0"/>
            </a:endParaRPr>
          </a:p>
          <a:p>
            <a:pPr algn="r">
              <a:spcAft>
                <a:spcPct val="0"/>
              </a:spcAft>
              <a:buClrTx/>
            </a:pPr>
            <a:r>
              <a:rPr lang="en-US" altLang="en-US" sz="2400" b="1" dirty="0" smtClean="0">
                <a:solidFill>
                  <a:srgbClr val="92D050"/>
                </a:solidFill>
                <a:latin typeface="Trebuchet MS" panose="020B0603020202020204" pitchFamily="34" charset="0"/>
                <a:cs typeface="Segoe UI Semilight" panose="020B0402040204020203" pitchFamily="34" charset="0"/>
              </a:rPr>
              <a:t>b</a:t>
            </a:r>
            <a:r>
              <a:rPr lang="hu-HU" altLang="en-US" sz="2400" b="1" dirty="0" smtClean="0">
                <a:solidFill>
                  <a:srgbClr val="92D050"/>
                </a:solidFill>
                <a:latin typeface="Trebuchet MS" panose="020B0603020202020204" pitchFamily="34" charset="0"/>
                <a:cs typeface="Segoe UI Semilight" panose="020B0402040204020203" pitchFamily="34" charset="0"/>
              </a:rPr>
              <a:t>ence.mandli@attrecto.com</a:t>
            </a:r>
            <a:br>
              <a:rPr lang="hu-HU" altLang="en-US" sz="2400" b="1" dirty="0" smtClean="0">
                <a:solidFill>
                  <a:srgbClr val="92D050"/>
                </a:solidFill>
                <a:latin typeface="Trebuchet MS" panose="020B0603020202020204" pitchFamily="34" charset="0"/>
                <a:cs typeface="Segoe UI Semilight" panose="020B0402040204020203" pitchFamily="34" charset="0"/>
              </a:rPr>
            </a:br>
            <a:r>
              <a:rPr lang="hu-HU" altLang="en-US" sz="2400" dirty="0" smtClean="0">
                <a:latin typeface="Trebuchet MS" panose="020B0603020202020204" pitchFamily="34" charset="0"/>
                <a:cs typeface="Segoe UI Semilight" panose="020B0402040204020203" pitchFamily="34" charset="0"/>
              </a:rPr>
              <a:t>+36 70 396 1330   </a:t>
            </a:r>
            <a:endParaRPr lang="hu-HU" altLang="en-US" sz="2400" dirty="0">
              <a:latin typeface="Trebuchet MS" panose="020B0603020202020204" pitchFamily="34" charset="0"/>
              <a:cs typeface="Segoe UI Semilight" panose="020B0402040204020203" pitchFamily="34" charset="0"/>
            </a:endParaRPr>
          </a:p>
          <a:p>
            <a:pPr algn="r" eaLnBrk="1">
              <a:spcAft>
                <a:spcPct val="0"/>
              </a:spcAft>
              <a:buClrTx/>
              <a:buFontTx/>
              <a:buNone/>
            </a:pPr>
            <a:endParaRPr lang="hu-HU" altLang="en-US" sz="2400" b="1" dirty="0" smtClean="0">
              <a:solidFill>
                <a:srgbClr val="92D050"/>
              </a:solidFill>
              <a:latin typeface="Trebuchet MS" panose="020B0603020202020204" pitchFamily="34" charset="0"/>
              <a:cs typeface="Segoe UI Semilight" panose="020B0402040204020203" pitchFamily="34" charset="0"/>
            </a:endParaRPr>
          </a:p>
          <a:p>
            <a:pPr algn="r" eaLnBrk="1">
              <a:spcAft>
                <a:spcPct val="0"/>
              </a:spcAft>
              <a:buClrTx/>
              <a:buFontTx/>
              <a:buNone/>
            </a:pPr>
            <a:endParaRPr lang="hu-HU" altLang="en-US" sz="2400" b="1" dirty="0" smtClean="0">
              <a:solidFill>
                <a:srgbClr val="92D050"/>
              </a:solidFill>
              <a:latin typeface="Trebuchet MS" panose="020B0603020202020204" pitchFamily="34" charset="0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4"/>
          <p:cNvSpPr>
            <a:spLocks noChangeArrowheads="1"/>
          </p:cNvSpPr>
          <p:nvPr/>
        </p:nvSpPr>
        <p:spPr bwMode="auto">
          <a:xfrm>
            <a:off x="1217143" y="1534890"/>
            <a:ext cx="13465495" cy="1002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05949" indent="-505949"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defRPr/>
            </a:pPr>
            <a:endParaRPr lang="hu-HU" sz="36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505949" indent="-505949"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defRPr/>
            </a:pP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Érdemes külön parciálisban nyilván tartani (_variables.scss)</a:t>
            </a:r>
          </a:p>
          <a:p>
            <a:pPr marL="505949" indent="-505949"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defRPr/>
            </a:pP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Leggyakoribb alkalmazása: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2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Színek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2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Betűtípusok</a:t>
            </a:r>
            <a:endParaRPr lang="hu-HU" sz="3200" dirty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SCSS Használata:</a:t>
            </a:r>
          </a:p>
          <a:p>
            <a:pPr lvl="1" indent="0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hu-HU" sz="3200" dirty="0">
                <a:latin typeface="Courier New"/>
                <a:cs typeface="Courier New"/>
              </a:rPr>
              <a:t>$</a:t>
            </a:r>
            <a:r>
              <a:rPr lang="hu-HU" sz="3200" dirty="0" err="1">
                <a:latin typeface="Courier New"/>
                <a:cs typeface="Courier New"/>
              </a:rPr>
              <a:t>primary-color</a:t>
            </a:r>
            <a:r>
              <a:rPr lang="hu-HU" sz="3200" dirty="0">
                <a:latin typeface="Courier New"/>
                <a:cs typeface="Courier New"/>
              </a:rPr>
              <a:t>: #009688;</a:t>
            </a:r>
          </a:p>
          <a:p>
            <a:pPr lvl="1" indent="0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hu-HU" sz="3200" dirty="0">
                <a:latin typeface="Courier New"/>
                <a:cs typeface="Courier New"/>
              </a:rPr>
              <a:t>$font-</a:t>
            </a:r>
            <a:r>
              <a:rPr lang="hu-HU" sz="3200" dirty="0" err="1">
                <a:latin typeface="Courier New"/>
                <a:cs typeface="Courier New"/>
              </a:rPr>
              <a:t>stack</a:t>
            </a:r>
            <a:r>
              <a:rPr lang="hu-HU" sz="3200" dirty="0">
                <a:latin typeface="Courier New"/>
                <a:cs typeface="Courier New"/>
              </a:rPr>
              <a:t>: '</a:t>
            </a:r>
            <a:r>
              <a:rPr lang="hu-HU" sz="3200" dirty="0" err="1">
                <a:latin typeface="Courier New"/>
                <a:cs typeface="Courier New"/>
              </a:rPr>
              <a:t>Roboto</a:t>
            </a:r>
            <a:r>
              <a:rPr lang="hu-HU" sz="3200" dirty="0">
                <a:latin typeface="Courier New"/>
                <a:cs typeface="Courier New"/>
              </a:rPr>
              <a:t>', </a:t>
            </a:r>
            <a:r>
              <a:rPr lang="hu-HU" sz="3200" dirty="0" err="1">
                <a:latin typeface="Courier New"/>
                <a:cs typeface="Courier New"/>
              </a:rPr>
              <a:t>sans</a:t>
            </a:r>
            <a:r>
              <a:rPr lang="hu-HU" sz="3200" dirty="0">
                <a:latin typeface="Courier New"/>
                <a:cs typeface="Courier New"/>
              </a:rPr>
              <a:t>-serif</a:t>
            </a:r>
            <a:r>
              <a:rPr lang="hu-HU" sz="3200" dirty="0" smtClean="0">
                <a:latin typeface="Courier New"/>
                <a:cs typeface="Courier New"/>
              </a:rPr>
              <a:t>;</a:t>
            </a:r>
          </a:p>
          <a:p>
            <a:pPr lvl="1" indent="0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hu-HU" sz="3200" dirty="0">
              <a:latin typeface="Courier New"/>
              <a:cs typeface="Courier New"/>
            </a:endParaRPr>
          </a:p>
          <a:p>
            <a:pPr lvl="1" indent="0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3200" dirty="0">
                <a:latin typeface="Courier New"/>
                <a:cs typeface="Courier New"/>
              </a:rPr>
              <a:t>body {</a:t>
            </a:r>
          </a:p>
          <a:p>
            <a:pPr lvl="1" indent="0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3200" dirty="0">
                <a:latin typeface="Courier New"/>
                <a:cs typeface="Courier New"/>
              </a:rPr>
              <a:t>  font-family: $font-stack;</a:t>
            </a:r>
          </a:p>
          <a:p>
            <a:pPr lvl="1" indent="0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3200" dirty="0">
                <a:latin typeface="Courier New"/>
                <a:cs typeface="Courier New"/>
              </a:rPr>
              <a:t>  </a:t>
            </a:r>
            <a:r>
              <a:rPr lang="hu-HU" sz="3200" dirty="0" err="1" smtClean="0">
                <a:latin typeface="Courier New"/>
                <a:cs typeface="Courier New"/>
              </a:rPr>
              <a:t>color</a:t>
            </a:r>
            <a:r>
              <a:rPr lang="hu-HU" sz="3200" dirty="0" smtClean="0">
                <a:latin typeface="Courier New"/>
                <a:cs typeface="Courier New"/>
              </a:rPr>
              <a:t>: $</a:t>
            </a:r>
            <a:r>
              <a:rPr lang="hu-HU" sz="3200" dirty="0" err="1" smtClean="0">
                <a:latin typeface="Courier New"/>
                <a:cs typeface="Courier New"/>
              </a:rPr>
              <a:t>primary-color</a:t>
            </a:r>
            <a:r>
              <a:rPr lang="hu-HU" sz="3200" dirty="0" smtClean="0">
                <a:latin typeface="Courier New"/>
                <a:cs typeface="Courier New"/>
              </a:rPr>
              <a:t>;</a:t>
            </a:r>
            <a:endParaRPr lang="en-US" sz="3200" dirty="0">
              <a:latin typeface="Courier New"/>
              <a:cs typeface="Courier New"/>
            </a:endParaRPr>
          </a:p>
          <a:p>
            <a:pPr lvl="1" indent="0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3200" dirty="0">
                <a:latin typeface="Courier New"/>
                <a:cs typeface="Courier New"/>
              </a:rPr>
              <a:t>}</a:t>
            </a:r>
            <a:endParaRPr lang="hu-HU" sz="3200" dirty="0" smtClean="0">
              <a:latin typeface="Courier New"/>
              <a:cs typeface="Courier New"/>
            </a:endParaRPr>
          </a:p>
        </p:txBody>
      </p:sp>
      <p:sp>
        <p:nvSpPr>
          <p:cNvPr id="13" name="Téglalap 4"/>
          <p:cNvSpPr>
            <a:spLocks noChangeArrowheads="1"/>
          </p:cNvSpPr>
          <p:nvPr/>
        </p:nvSpPr>
        <p:spPr bwMode="auto">
          <a:xfrm>
            <a:off x="1217142" y="1518165"/>
            <a:ext cx="11871325" cy="61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Variables</a:t>
            </a:r>
            <a:endParaRPr lang="en-US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9643426" cy="8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en-US" sz="5400" dirty="0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SASS </a:t>
            </a:r>
            <a:r>
              <a:rPr lang="en-US" sz="5400" dirty="0" err="1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Bemutatása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Téglalap 4"/>
          <p:cNvSpPr>
            <a:spLocks noChangeArrowheads="1"/>
          </p:cNvSpPr>
          <p:nvPr/>
        </p:nvSpPr>
        <p:spPr bwMode="auto">
          <a:xfrm>
            <a:off x="11298262" y="5495330"/>
            <a:ext cx="10945215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CSS </a:t>
            </a:r>
            <a:r>
              <a:rPr lang="hu-HU" sz="36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Kiemenet</a:t>
            </a: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:</a:t>
            </a:r>
          </a:p>
          <a:p>
            <a:pPr lvl="1" indent="0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3200" dirty="0" smtClean="0">
                <a:latin typeface="Courier New"/>
                <a:cs typeface="Courier New"/>
              </a:rPr>
              <a:t>body </a:t>
            </a:r>
            <a:r>
              <a:rPr lang="en-US" sz="3200" dirty="0">
                <a:latin typeface="Courier New"/>
                <a:cs typeface="Courier New"/>
              </a:rPr>
              <a:t>{</a:t>
            </a:r>
          </a:p>
          <a:p>
            <a:pPr lvl="1" indent="0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3200" dirty="0">
                <a:latin typeface="Courier New"/>
                <a:cs typeface="Courier New"/>
              </a:rPr>
              <a:t>  font-family: </a:t>
            </a:r>
            <a:r>
              <a:rPr lang="hu-HU" sz="3200" dirty="0">
                <a:latin typeface="Courier New"/>
                <a:cs typeface="Courier New"/>
              </a:rPr>
              <a:t>'</a:t>
            </a:r>
            <a:r>
              <a:rPr lang="hu-HU" sz="3200" dirty="0" err="1">
                <a:latin typeface="Courier New"/>
                <a:cs typeface="Courier New"/>
              </a:rPr>
              <a:t>Roboto</a:t>
            </a:r>
            <a:r>
              <a:rPr lang="hu-HU" sz="3200" dirty="0">
                <a:latin typeface="Courier New"/>
                <a:cs typeface="Courier New"/>
              </a:rPr>
              <a:t>', </a:t>
            </a:r>
            <a:r>
              <a:rPr lang="hu-HU" sz="3200" dirty="0" err="1">
                <a:latin typeface="Courier New"/>
                <a:cs typeface="Courier New"/>
              </a:rPr>
              <a:t>sans</a:t>
            </a:r>
            <a:r>
              <a:rPr lang="hu-HU" sz="3200" dirty="0">
                <a:latin typeface="Courier New"/>
                <a:cs typeface="Courier New"/>
              </a:rPr>
              <a:t>-serif;</a:t>
            </a:r>
          </a:p>
          <a:p>
            <a:pPr lvl="1" indent="0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3200" dirty="0" smtClean="0">
                <a:latin typeface="Courier New"/>
                <a:cs typeface="Courier New"/>
              </a:rPr>
              <a:t>  </a:t>
            </a:r>
            <a:r>
              <a:rPr lang="hu-HU" sz="3200" dirty="0" err="1" smtClean="0">
                <a:latin typeface="Courier New"/>
                <a:cs typeface="Courier New"/>
              </a:rPr>
              <a:t>color</a:t>
            </a:r>
            <a:r>
              <a:rPr lang="hu-HU" sz="3200" dirty="0" smtClean="0">
                <a:latin typeface="Courier New"/>
                <a:cs typeface="Courier New"/>
              </a:rPr>
              <a:t>: </a:t>
            </a:r>
            <a:r>
              <a:rPr lang="hu-HU" sz="3200" dirty="0">
                <a:latin typeface="Courier New"/>
                <a:cs typeface="Courier New"/>
              </a:rPr>
              <a:t>#009688</a:t>
            </a:r>
            <a:r>
              <a:rPr lang="hu-HU" sz="3200" dirty="0" smtClean="0">
                <a:latin typeface="Courier New"/>
                <a:cs typeface="Courier New"/>
              </a:rPr>
              <a:t>;</a:t>
            </a:r>
          </a:p>
          <a:p>
            <a:pPr lvl="1" indent="0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3200" dirty="0" smtClean="0">
                <a:latin typeface="Courier New"/>
                <a:cs typeface="Courier New"/>
              </a:rPr>
              <a:t>}</a:t>
            </a:r>
            <a:endParaRPr lang="hu-HU" sz="32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8265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4"/>
          <p:cNvSpPr>
            <a:spLocks noChangeArrowheads="1"/>
          </p:cNvSpPr>
          <p:nvPr/>
        </p:nvSpPr>
        <p:spPr bwMode="auto">
          <a:xfrm>
            <a:off x="1217143" y="1534890"/>
            <a:ext cx="10945215" cy="1006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05949" indent="-505949"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defRPr/>
            </a:pPr>
            <a:endParaRPr lang="hu-HU" sz="36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505949" indent="-505949"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defRPr/>
            </a:pP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Egymásba ágyazás (SCSS):	</a:t>
            </a:r>
          </a:p>
          <a:p>
            <a:pPr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hu-HU" sz="3600" dirty="0" err="1">
                <a:latin typeface="Courier New"/>
                <a:cs typeface="Courier New"/>
              </a:rPr>
              <a:t>nav</a:t>
            </a:r>
            <a:r>
              <a:rPr lang="hu-HU" sz="3600" dirty="0">
                <a:latin typeface="Courier New"/>
                <a:cs typeface="Courier New"/>
              </a:rPr>
              <a:t> {</a:t>
            </a:r>
          </a:p>
          <a:p>
            <a:pPr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hu-HU" sz="3600" dirty="0">
                <a:latin typeface="Courier New"/>
                <a:cs typeface="Courier New"/>
              </a:rPr>
              <a:t>  </a:t>
            </a:r>
            <a:r>
              <a:rPr lang="hu-HU" sz="3600" dirty="0" err="1">
                <a:latin typeface="Courier New"/>
                <a:cs typeface="Courier New"/>
              </a:rPr>
              <a:t>ul</a:t>
            </a:r>
            <a:r>
              <a:rPr lang="hu-HU" sz="3600" dirty="0">
                <a:latin typeface="Courier New"/>
                <a:cs typeface="Courier New"/>
              </a:rPr>
              <a:t> {</a:t>
            </a:r>
          </a:p>
          <a:p>
            <a:pPr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hu-HU" sz="3600" dirty="0" smtClean="0">
                <a:latin typeface="Courier New"/>
                <a:cs typeface="Courier New"/>
              </a:rPr>
              <a:t>		margin</a:t>
            </a:r>
            <a:r>
              <a:rPr lang="hu-HU" sz="3600" dirty="0">
                <a:latin typeface="Courier New"/>
                <a:cs typeface="Courier New"/>
              </a:rPr>
              <a:t>: 0;</a:t>
            </a:r>
          </a:p>
          <a:p>
            <a:pPr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hu-HU" sz="3600" dirty="0">
                <a:latin typeface="Courier New"/>
                <a:cs typeface="Courier New"/>
              </a:rPr>
              <a:t>    </a:t>
            </a:r>
            <a:r>
              <a:rPr lang="hu-HU" sz="3600" dirty="0" smtClean="0">
                <a:latin typeface="Courier New"/>
                <a:cs typeface="Courier New"/>
              </a:rPr>
              <a:t>	</a:t>
            </a:r>
            <a:r>
              <a:rPr lang="hu-HU" sz="3600" dirty="0" err="1" smtClean="0">
                <a:latin typeface="Courier New"/>
                <a:cs typeface="Courier New"/>
              </a:rPr>
              <a:t>padding</a:t>
            </a:r>
            <a:r>
              <a:rPr lang="hu-HU" sz="3600" dirty="0">
                <a:latin typeface="Courier New"/>
                <a:cs typeface="Courier New"/>
              </a:rPr>
              <a:t>: 0;</a:t>
            </a:r>
          </a:p>
          <a:p>
            <a:pPr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hu-HU" sz="3600" dirty="0">
                <a:latin typeface="Courier New"/>
                <a:cs typeface="Courier New"/>
              </a:rPr>
              <a:t>    </a:t>
            </a:r>
            <a:r>
              <a:rPr lang="hu-HU" sz="3600" dirty="0" smtClean="0">
                <a:latin typeface="Courier New"/>
                <a:cs typeface="Courier New"/>
              </a:rPr>
              <a:t>	</a:t>
            </a:r>
            <a:r>
              <a:rPr lang="hu-HU" sz="3600" dirty="0" err="1" smtClean="0">
                <a:latin typeface="Courier New"/>
                <a:cs typeface="Courier New"/>
              </a:rPr>
              <a:t>list-style</a:t>
            </a:r>
            <a:r>
              <a:rPr lang="hu-HU" sz="3600" dirty="0">
                <a:latin typeface="Courier New"/>
                <a:cs typeface="Courier New"/>
              </a:rPr>
              <a:t>: </a:t>
            </a:r>
            <a:r>
              <a:rPr lang="hu-HU" sz="3600" dirty="0" err="1">
                <a:latin typeface="Courier New"/>
                <a:cs typeface="Courier New"/>
              </a:rPr>
              <a:t>none</a:t>
            </a:r>
            <a:r>
              <a:rPr lang="hu-HU" sz="3600" dirty="0">
                <a:latin typeface="Courier New"/>
                <a:cs typeface="Courier New"/>
              </a:rPr>
              <a:t>;</a:t>
            </a:r>
          </a:p>
          <a:p>
            <a:pPr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hu-HU" sz="3600" dirty="0">
                <a:latin typeface="Courier New"/>
                <a:cs typeface="Courier New"/>
              </a:rPr>
              <a:t>  </a:t>
            </a:r>
            <a:r>
              <a:rPr lang="hu-HU" sz="3600" dirty="0" smtClean="0">
                <a:latin typeface="Courier New"/>
                <a:cs typeface="Courier New"/>
              </a:rPr>
              <a:t>}</a:t>
            </a:r>
            <a:endParaRPr lang="hu-HU" sz="3600" dirty="0">
              <a:latin typeface="Courier New"/>
              <a:cs typeface="Courier New"/>
            </a:endParaRPr>
          </a:p>
          <a:p>
            <a:pPr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hu-HU" sz="3600" dirty="0">
                <a:latin typeface="Courier New"/>
                <a:cs typeface="Courier New"/>
              </a:rPr>
              <a:t>  li </a:t>
            </a:r>
            <a:r>
              <a:rPr lang="hu-HU" sz="3600" dirty="0" smtClean="0">
                <a:latin typeface="Courier New"/>
                <a:cs typeface="Courier New"/>
              </a:rPr>
              <a:t>{</a:t>
            </a:r>
          </a:p>
          <a:p>
            <a:pPr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hu-HU" sz="3600" dirty="0">
                <a:latin typeface="Courier New"/>
                <a:cs typeface="Courier New"/>
              </a:rPr>
              <a:t>	</a:t>
            </a:r>
            <a:r>
              <a:rPr lang="hu-HU" sz="3600" dirty="0" smtClean="0">
                <a:latin typeface="Courier New"/>
                <a:cs typeface="Courier New"/>
              </a:rPr>
              <a:t>	display</a:t>
            </a:r>
            <a:r>
              <a:rPr lang="hu-HU" sz="3600" dirty="0">
                <a:latin typeface="Courier New"/>
                <a:cs typeface="Courier New"/>
              </a:rPr>
              <a:t>: </a:t>
            </a:r>
            <a:r>
              <a:rPr lang="hu-HU" sz="3600" dirty="0" err="1">
                <a:latin typeface="Courier New"/>
                <a:cs typeface="Courier New"/>
              </a:rPr>
              <a:t>inline-block</a:t>
            </a:r>
            <a:r>
              <a:rPr lang="hu-HU" sz="3600" dirty="0">
                <a:latin typeface="Courier New"/>
                <a:cs typeface="Courier New"/>
              </a:rPr>
              <a:t>; }</a:t>
            </a:r>
          </a:p>
          <a:p>
            <a:pPr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hu-HU" sz="3600" dirty="0" smtClean="0">
                <a:latin typeface="Courier New"/>
                <a:cs typeface="Courier New"/>
              </a:rPr>
              <a:t>}</a:t>
            </a:r>
            <a:endParaRPr lang="hu-HU" sz="3600" dirty="0">
              <a:latin typeface="Courier New"/>
              <a:cs typeface="Courier New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  <a:defRPr/>
            </a:pPr>
            <a:endParaRPr lang="hu-HU" sz="36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Téglalap 4"/>
          <p:cNvSpPr>
            <a:spLocks noChangeArrowheads="1"/>
          </p:cNvSpPr>
          <p:nvPr/>
        </p:nvSpPr>
        <p:spPr bwMode="auto">
          <a:xfrm>
            <a:off x="1217142" y="1518165"/>
            <a:ext cx="11871325" cy="61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Nesting</a:t>
            </a:r>
            <a:endParaRPr lang="en-US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9643426" cy="8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en-US" sz="5400" dirty="0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SASS </a:t>
            </a:r>
            <a:r>
              <a:rPr lang="en-US" sz="5400" dirty="0" err="1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Bemutatása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églalap 4"/>
          <p:cNvSpPr>
            <a:spLocks noChangeArrowheads="1"/>
          </p:cNvSpPr>
          <p:nvPr/>
        </p:nvSpPr>
        <p:spPr bwMode="auto">
          <a:xfrm>
            <a:off x="9570071" y="1534890"/>
            <a:ext cx="10945215" cy="923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05949" indent="-505949"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defRPr/>
            </a:pPr>
            <a:endParaRPr lang="hu-HU" sz="36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505949" indent="-505949"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defRPr/>
            </a:pP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CSS </a:t>
            </a:r>
            <a:r>
              <a:rPr lang="hu-HU" sz="36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Kiemenet</a:t>
            </a: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:</a:t>
            </a:r>
          </a:p>
          <a:p>
            <a:pPr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hu-HU" sz="3600" dirty="0" err="1">
                <a:latin typeface="Courier New"/>
                <a:cs typeface="Courier New"/>
              </a:rPr>
              <a:t>nav</a:t>
            </a:r>
            <a:r>
              <a:rPr lang="hu-HU" sz="3600" dirty="0">
                <a:latin typeface="Courier New"/>
                <a:cs typeface="Courier New"/>
              </a:rPr>
              <a:t> </a:t>
            </a:r>
            <a:r>
              <a:rPr lang="hu-HU" sz="3600" dirty="0" err="1">
                <a:latin typeface="Courier New"/>
                <a:cs typeface="Courier New"/>
              </a:rPr>
              <a:t>ul</a:t>
            </a:r>
            <a:r>
              <a:rPr lang="hu-HU" sz="3600" dirty="0">
                <a:latin typeface="Courier New"/>
                <a:cs typeface="Courier New"/>
              </a:rPr>
              <a:t> {</a:t>
            </a:r>
          </a:p>
          <a:p>
            <a:pPr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hu-HU" sz="3600" dirty="0">
                <a:latin typeface="Courier New"/>
                <a:cs typeface="Courier New"/>
              </a:rPr>
              <a:t>  margin: 0;</a:t>
            </a:r>
          </a:p>
          <a:p>
            <a:pPr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hu-HU" sz="3600" dirty="0">
                <a:latin typeface="Courier New"/>
                <a:cs typeface="Courier New"/>
              </a:rPr>
              <a:t>  </a:t>
            </a:r>
            <a:r>
              <a:rPr lang="hu-HU" sz="3600" dirty="0" err="1">
                <a:latin typeface="Courier New"/>
                <a:cs typeface="Courier New"/>
              </a:rPr>
              <a:t>padding</a:t>
            </a:r>
            <a:r>
              <a:rPr lang="hu-HU" sz="3600" dirty="0">
                <a:latin typeface="Courier New"/>
                <a:cs typeface="Courier New"/>
              </a:rPr>
              <a:t>: 0;</a:t>
            </a:r>
          </a:p>
          <a:p>
            <a:pPr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hu-HU" sz="3600" dirty="0">
                <a:latin typeface="Courier New"/>
                <a:cs typeface="Courier New"/>
              </a:rPr>
              <a:t>  </a:t>
            </a:r>
            <a:r>
              <a:rPr lang="hu-HU" sz="3600" dirty="0" err="1">
                <a:latin typeface="Courier New"/>
                <a:cs typeface="Courier New"/>
              </a:rPr>
              <a:t>list-style</a:t>
            </a:r>
            <a:r>
              <a:rPr lang="hu-HU" sz="3600" dirty="0">
                <a:latin typeface="Courier New"/>
                <a:cs typeface="Courier New"/>
              </a:rPr>
              <a:t>: </a:t>
            </a:r>
            <a:r>
              <a:rPr lang="hu-HU" sz="3600" dirty="0" err="1">
                <a:latin typeface="Courier New"/>
                <a:cs typeface="Courier New"/>
              </a:rPr>
              <a:t>none</a:t>
            </a:r>
            <a:r>
              <a:rPr lang="hu-HU" sz="3600" dirty="0">
                <a:latin typeface="Courier New"/>
                <a:cs typeface="Courier New"/>
              </a:rPr>
              <a:t>;</a:t>
            </a:r>
          </a:p>
          <a:p>
            <a:pPr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hu-HU" sz="3600" dirty="0">
                <a:latin typeface="Courier New"/>
                <a:cs typeface="Courier New"/>
              </a:rPr>
              <a:t>}</a:t>
            </a:r>
          </a:p>
          <a:p>
            <a:pPr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hu-HU" sz="3600" dirty="0">
              <a:latin typeface="Courier New"/>
              <a:cs typeface="Courier New"/>
            </a:endParaRPr>
          </a:p>
          <a:p>
            <a:pPr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hu-HU" sz="3600" dirty="0" err="1">
                <a:latin typeface="Courier New"/>
                <a:cs typeface="Courier New"/>
              </a:rPr>
              <a:t>nav</a:t>
            </a:r>
            <a:r>
              <a:rPr lang="hu-HU" sz="3600" dirty="0">
                <a:latin typeface="Courier New"/>
                <a:cs typeface="Courier New"/>
              </a:rPr>
              <a:t> li {</a:t>
            </a:r>
          </a:p>
          <a:p>
            <a:pPr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hu-HU" sz="3600" dirty="0">
                <a:latin typeface="Courier New"/>
                <a:cs typeface="Courier New"/>
              </a:rPr>
              <a:t>  display: </a:t>
            </a:r>
            <a:r>
              <a:rPr lang="hu-HU" sz="3600" dirty="0" err="1">
                <a:latin typeface="Courier New"/>
                <a:cs typeface="Courier New"/>
              </a:rPr>
              <a:t>inline-block</a:t>
            </a:r>
            <a:r>
              <a:rPr lang="hu-HU" sz="3600" dirty="0">
                <a:latin typeface="Courier New"/>
                <a:cs typeface="Courier New"/>
              </a:rPr>
              <a:t>;</a:t>
            </a:r>
          </a:p>
          <a:p>
            <a:pPr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hu-HU" sz="3600" dirty="0">
                <a:latin typeface="Courier New"/>
                <a:cs typeface="Courier New"/>
              </a:rPr>
              <a:t>}</a:t>
            </a:r>
            <a:endParaRPr lang="hu-HU" sz="3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0471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4"/>
          <p:cNvSpPr>
            <a:spLocks noChangeArrowheads="1"/>
          </p:cNvSpPr>
          <p:nvPr/>
        </p:nvSpPr>
        <p:spPr bwMode="auto">
          <a:xfrm>
            <a:off x="1217143" y="1534890"/>
            <a:ext cx="10945215" cy="669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05949" indent="-505949"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defRPr/>
            </a:pPr>
            <a:endParaRPr lang="hu-HU" sz="36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505949" indent="-505949"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defRPr/>
            </a:pPr>
            <a:r>
              <a:rPr lang="en-US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CSS-</a:t>
            </a:r>
            <a:r>
              <a:rPr lang="en-US" sz="36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ből</a:t>
            </a:r>
            <a:r>
              <a:rPr lang="en-US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hiányoznak</a:t>
            </a:r>
            <a:r>
              <a:rPr lang="en-US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 a </a:t>
            </a:r>
            <a:r>
              <a:rPr lang="en-US" sz="36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számított</a:t>
            </a:r>
            <a:r>
              <a:rPr lang="en-US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értékek</a:t>
            </a:r>
            <a:endParaRPr lang="en-US" sz="36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36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Operátorok</a:t>
            </a:r>
            <a:r>
              <a:rPr lang="en-US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: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+</a:t>
            </a:r>
            <a:r>
              <a:rPr lang="en-US" dirty="0">
                <a:latin typeface="Trebuchet MS" panose="020B0603020202020204" pitchFamily="34" charset="0"/>
                <a:cs typeface="Segoe UI" panose="020B0502040204020203" pitchFamily="34" charset="0"/>
              </a:rPr>
              <a:t>, -, *, /, </a:t>
            </a:r>
            <a:r>
              <a:rPr lang="en-US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%</a:t>
            </a:r>
          </a:p>
          <a:p>
            <a:pPr marL="505949" indent="-505949"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defRPr/>
            </a:pPr>
            <a:r>
              <a:rPr lang="en-US" sz="36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Scss</a:t>
            </a:r>
            <a:r>
              <a:rPr lang="en-US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:</a:t>
            </a:r>
            <a:endParaRPr lang="en-US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3600" b="1" dirty="0" smtClean="0">
                <a:latin typeface="Courier New"/>
                <a:cs typeface="Courier New"/>
              </a:rPr>
              <a:t>article</a:t>
            </a:r>
            <a:r>
              <a:rPr lang="en-US" sz="3600" dirty="0" smtClean="0">
                <a:latin typeface="Courier New"/>
                <a:cs typeface="Courier New"/>
              </a:rPr>
              <a:t> </a:t>
            </a:r>
            <a:r>
              <a:rPr lang="en-US" sz="3600" dirty="0">
                <a:latin typeface="Courier New"/>
                <a:cs typeface="Courier New"/>
              </a:rPr>
              <a:t>{</a:t>
            </a:r>
            <a:br>
              <a:rPr lang="en-US" sz="3600" dirty="0">
                <a:latin typeface="Courier New"/>
                <a:cs typeface="Courier New"/>
              </a:rPr>
            </a:br>
            <a:r>
              <a:rPr lang="en-US" sz="3600" dirty="0">
                <a:latin typeface="Courier New"/>
                <a:cs typeface="Courier New"/>
              </a:rPr>
              <a:t> </a:t>
            </a:r>
            <a:r>
              <a:rPr lang="en-US" sz="3600" dirty="0" smtClean="0">
                <a:latin typeface="Courier New"/>
                <a:cs typeface="Courier New"/>
              </a:rPr>
              <a:t>width</a:t>
            </a:r>
            <a:r>
              <a:rPr lang="en-US" sz="3600" dirty="0">
                <a:latin typeface="Courier New"/>
                <a:cs typeface="Courier New"/>
              </a:rPr>
              <a:t>: 600</a:t>
            </a:r>
            <a:r>
              <a:rPr lang="en-US" sz="3600" b="1" dirty="0">
                <a:latin typeface="Courier New"/>
                <a:cs typeface="Courier New"/>
              </a:rPr>
              <a:t>px </a:t>
            </a:r>
            <a:r>
              <a:rPr lang="en-US" sz="3600" dirty="0">
                <a:latin typeface="Courier New"/>
                <a:cs typeface="Courier New"/>
              </a:rPr>
              <a:t>/ 960</a:t>
            </a:r>
            <a:r>
              <a:rPr lang="en-US" sz="3600" b="1" dirty="0">
                <a:latin typeface="Courier New"/>
                <a:cs typeface="Courier New"/>
              </a:rPr>
              <a:t>px </a:t>
            </a:r>
            <a:r>
              <a:rPr lang="en-US" sz="3600" dirty="0">
                <a:latin typeface="Courier New"/>
                <a:cs typeface="Courier New"/>
              </a:rPr>
              <a:t>* 100%;</a:t>
            </a:r>
            <a:br>
              <a:rPr lang="en-US" sz="3600" dirty="0">
                <a:latin typeface="Courier New"/>
                <a:cs typeface="Courier New"/>
              </a:rPr>
            </a:br>
            <a:r>
              <a:rPr lang="en-US" sz="3600" dirty="0" smtClean="0">
                <a:latin typeface="Courier New"/>
                <a:cs typeface="Courier New"/>
              </a:rPr>
              <a:t>}</a:t>
            </a:r>
            <a:endParaRPr lang="hu-HU" sz="3600" dirty="0" smtClean="0">
              <a:latin typeface="Courier New"/>
              <a:cs typeface="Courier New"/>
            </a:endParaRPr>
          </a:p>
        </p:txBody>
      </p:sp>
      <p:sp>
        <p:nvSpPr>
          <p:cNvPr id="13" name="Téglalap 4"/>
          <p:cNvSpPr>
            <a:spLocks noChangeArrowheads="1"/>
          </p:cNvSpPr>
          <p:nvPr/>
        </p:nvSpPr>
        <p:spPr bwMode="auto">
          <a:xfrm>
            <a:off x="1217142" y="1518165"/>
            <a:ext cx="11871325" cy="61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Operators</a:t>
            </a:r>
            <a:endParaRPr lang="en-US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9643426" cy="8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en-US" sz="5400" dirty="0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SASS </a:t>
            </a:r>
            <a:r>
              <a:rPr lang="en-US" sz="5400" dirty="0" err="1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Bemutatása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églalap 4"/>
          <p:cNvSpPr>
            <a:spLocks noChangeArrowheads="1"/>
          </p:cNvSpPr>
          <p:nvPr/>
        </p:nvSpPr>
        <p:spPr bwMode="auto">
          <a:xfrm>
            <a:off x="10650191" y="2080457"/>
            <a:ext cx="10945215" cy="586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05949" indent="-505949"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defRPr/>
            </a:pPr>
            <a:endParaRPr lang="hu-HU" sz="36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505949" indent="-505949"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defRPr/>
            </a:pPr>
            <a:endParaRPr lang="hu-HU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  <a:defRPr/>
            </a:pPr>
            <a:endParaRPr lang="hu-HU" sz="36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CSS </a:t>
            </a:r>
            <a:r>
              <a:rPr lang="en-US" sz="36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kimenet</a:t>
            </a:r>
            <a:r>
              <a:rPr lang="en-US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:</a:t>
            </a:r>
            <a:endParaRPr lang="en-US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3600" b="1" dirty="0" smtClean="0">
                <a:latin typeface="Courier New"/>
                <a:cs typeface="Courier New"/>
              </a:rPr>
              <a:t>article</a:t>
            </a:r>
            <a:r>
              <a:rPr lang="en-US" sz="3600" dirty="0" smtClean="0">
                <a:latin typeface="Courier New"/>
                <a:cs typeface="Courier New"/>
              </a:rPr>
              <a:t> {</a:t>
            </a:r>
            <a:br>
              <a:rPr lang="en-US" sz="3600" dirty="0" smtClean="0">
                <a:latin typeface="Courier New"/>
                <a:cs typeface="Courier New"/>
              </a:rPr>
            </a:br>
            <a:r>
              <a:rPr lang="en-US" sz="3600" dirty="0" smtClean="0">
                <a:latin typeface="Courier New"/>
                <a:cs typeface="Courier New"/>
              </a:rPr>
              <a:t> width</a:t>
            </a:r>
            <a:r>
              <a:rPr lang="en-US" sz="3600" dirty="0">
                <a:latin typeface="Courier New"/>
                <a:cs typeface="Courier New"/>
              </a:rPr>
              <a:t>: 600</a:t>
            </a:r>
            <a:r>
              <a:rPr lang="en-US" sz="3600" b="1" dirty="0">
                <a:latin typeface="Courier New"/>
                <a:cs typeface="Courier New"/>
              </a:rPr>
              <a:t>px </a:t>
            </a:r>
            <a:r>
              <a:rPr lang="en-US" sz="3600" dirty="0">
                <a:latin typeface="Courier New"/>
                <a:cs typeface="Courier New"/>
              </a:rPr>
              <a:t>/ 960</a:t>
            </a:r>
            <a:r>
              <a:rPr lang="en-US" sz="3600" b="1" dirty="0">
                <a:latin typeface="Courier New"/>
                <a:cs typeface="Courier New"/>
              </a:rPr>
              <a:t>px </a:t>
            </a:r>
            <a:r>
              <a:rPr lang="en-US" sz="3600" dirty="0">
                <a:latin typeface="Courier New"/>
                <a:cs typeface="Courier New"/>
              </a:rPr>
              <a:t>* 100%;</a:t>
            </a:r>
            <a:br>
              <a:rPr lang="en-US" sz="3600" dirty="0">
                <a:latin typeface="Courier New"/>
                <a:cs typeface="Courier New"/>
              </a:rPr>
            </a:br>
            <a:r>
              <a:rPr lang="en-US" sz="3600" dirty="0" smtClean="0">
                <a:latin typeface="Courier New"/>
                <a:cs typeface="Courier New"/>
              </a:rPr>
              <a:t>}</a:t>
            </a:r>
            <a:endParaRPr lang="hu-HU" sz="3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7328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4"/>
          <p:cNvSpPr>
            <a:spLocks noChangeArrowheads="1"/>
          </p:cNvSpPr>
          <p:nvPr/>
        </p:nvSpPr>
        <p:spPr bwMode="auto">
          <a:xfrm>
            <a:off x="1217143" y="1534890"/>
            <a:ext cx="10945215" cy="957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05949" indent="-505949"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defRPr/>
            </a:pPr>
            <a:endParaRPr lang="hu-HU" sz="36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505949" indent="-505949"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defRPr/>
            </a:pP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Függvények használata</a:t>
            </a:r>
          </a:p>
          <a:p>
            <a:pPr marL="505949" indent="-505949"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defRPr/>
            </a:pP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Cross-browser példa:</a:t>
            </a:r>
          </a:p>
          <a:p>
            <a:pPr lvl="1" indent="0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b="1" dirty="0">
                <a:latin typeface="Courier New"/>
                <a:cs typeface="Courier New"/>
              </a:rPr>
              <a:t>@</a:t>
            </a:r>
            <a:r>
              <a:rPr lang="en-US" b="1" dirty="0" err="1">
                <a:latin typeface="Courier New"/>
                <a:cs typeface="Courier New"/>
              </a:rPr>
              <a:t>mixin</a:t>
            </a:r>
            <a:r>
              <a:rPr lang="en-US" b="1" dirty="0">
                <a:latin typeface="Courier New"/>
                <a:cs typeface="Courier New"/>
              </a:rPr>
              <a:t> border-radius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b="1" dirty="0">
                <a:latin typeface="Courier New"/>
                <a:cs typeface="Courier New"/>
              </a:rPr>
              <a:t>$radius</a:t>
            </a:r>
            <a:r>
              <a:rPr lang="en-US" dirty="0">
                <a:latin typeface="Courier New"/>
                <a:cs typeface="Courier New"/>
              </a:rPr>
              <a:t>) {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-</a:t>
            </a:r>
            <a:r>
              <a:rPr lang="en-US" dirty="0" err="1">
                <a:latin typeface="Courier New"/>
                <a:cs typeface="Courier New"/>
              </a:rPr>
              <a:t>webkit</a:t>
            </a:r>
            <a:r>
              <a:rPr lang="en-US" dirty="0">
                <a:latin typeface="Courier New"/>
                <a:cs typeface="Courier New"/>
              </a:rPr>
              <a:t>-border-radius: </a:t>
            </a:r>
            <a:r>
              <a:rPr lang="en-US" b="1" dirty="0">
                <a:latin typeface="Courier New"/>
                <a:cs typeface="Courier New"/>
              </a:rPr>
              <a:t>$radius</a:t>
            </a:r>
            <a:r>
              <a:rPr lang="en-US" dirty="0">
                <a:latin typeface="Courier New"/>
                <a:cs typeface="Courier New"/>
              </a:rPr>
              <a:t>;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-</a:t>
            </a:r>
            <a:r>
              <a:rPr lang="en-US" dirty="0" err="1">
                <a:latin typeface="Courier New"/>
                <a:cs typeface="Courier New"/>
              </a:rPr>
              <a:t>moz</a:t>
            </a:r>
            <a:r>
              <a:rPr lang="en-US" dirty="0">
                <a:latin typeface="Courier New"/>
                <a:cs typeface="Courier New"/>
              </a:rPr>
              <a:t>-border-radius: </a:t>
            </a:r>
            <a:r>
              <a:rPr lang="en-US" b="1" dirty="0">
                <a:latin typeface="Courier New"/>
                <a:cs typeface="Courier New"/>
              </a:rPr>
              <a:t>$radius</a:t>
            </a:r>
            <a:r>
              <a:rPr lang="en-US" dirty="0">
                <a:latin typeface="Courier New"/>
                <a:cs typeface="Courier New"/>
              </a:rPr>
              <a:t>;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-</a:t>
            </a:r>
            <a:r>
              <a:rPr lang="en-US" dirty="0" err="1">
                <a:latin typeface="Courier New"/>
                <a:cs typeface="Courier New"/>
              </a:rPr>
              <a:t>ms</a:t>
            </a:r>
            <a:r>
              <a:rPr lang="en-US" dirty="0">
                <a:latin typeface="Courier New"/>
                <a:cs typeface="Courier New"/>
              </a:rPr>
              <a:t>-border-radius: </a:t>
            </a:r>
            <a:r>
              <a:rPr lang="en-US" b="1" dirty="0">
                <a:latin typeface="Courier New"/>
                <a:cs typeface="Courier New"/>
              </a:rPr>
              <a:t>$radius</a:t>
            </a:r>
            <a:r>
              <a:rPr lang="en-US" dirty="0">
                <a:latin typeface="Courier New"/>
                <a:cs typeface="Courier New"/>
              </a:rPr>
              <a:t>;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border-radius: </a:t>
            </a:r>
            <a:r>
              <a:rPr lang="en-US" b="1" dirty="0">
                <a:latin typeface="Courier New"/>
                <a:cs typeface="Courier New"/>
              </a:rPr>
              <a:t>$radius</a:t>
            </a:r>
            <a:r>
              <a:rPr lang="en-US" dirty="0">
                <a:latin typeface="Courier New"/>
                <a:cs typeface="Courier New"/>
              </a:rPr>
              <a:t>;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}</a:t>
            </a:r>
            <a:br>
              <a:rPr lang="en-US" dirty="0">
                <a:latin typeface="Courier New"/>
                <a:cs typeface="Courier New"/>
              </a:rPr>
            </a:br>
            <a:endParaRPr lang="en-US" dirty="0"/>
          </a:p>
          <a:p>
            <a:pPr lvl="1" indent="0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b="1" dirty="0">
                <a:latin typeface="Courier New"/>
                <a:cs typeface="Courier New"/>
              </a:rPr>
              <a:t>box </a:t>
            </a:r>
            <a:r>
              <a:rPr lang="en-US" dirty="0">
                <a:latin typeface="Courier New"/>
                <a:cs typeface="Courier New"/>
              </a:rPr>
              <a:t>{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b="1" dirty="0">
                <a:latin typeface="Courier New"/>
                <a:cs typeface="Courier New"/>
              </a:rPr>
              <a:t>@include border-radius</a:t>
            </a:r>
            <a:r>
              <a:rPr lang="en-US" dirty="0">
                <a:latin typeface="Courier New"/>
                <a:cs typeface="Courier New"/>
              </a:rPr>
              <a:t>(10</a:t>
            </a:r>
            <a:r>
              <a:rPr lang="en-US" b="1" dirty="0">
                <a:latin typeface="Courier New"/>
                <a:cs typeface="Courier New"/>
              </a:rPr>
              <a:t>px</a:t>
            </a:r>
            <a:r>
              <a:rPr lang="en-US" dirty="0">
                <a:latin typeface="Courier New"/>
                <a:cs typeface="Courier New"/>
              </a:rPr>
              <a:t>);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}</a:t>
            </a:r>
            <a:endParaRPr lang="hu-HU" dirty="0" smtClean="0">
              <a:latin typeface="Courier New"/>
              <a:cs typeface="Courier New"/>
            </a:endParaRPr>
          </a:p>
          <a:p>
            <a:pPr lvl="2" indent="0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hu-HU" dirty="0">
                <a:latin typeface="Trebuchet MS" panose="020B0603020202020204" pitchFamily="34" charset="0"/>
                <a:cs typeface="Segoe UI" panose="020B0502040204020203" pitchFamily="34" charset="0"/>
              </a:rPr>
              <a:t>	</a:t>
            </a:r>
            <a:endParaRPr lang="hu-HU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Téglalap 4"/>
          <p:cNvSpPr>
            <a:spLocks noChangeArrowheads="1"/>
          </p:cNvSpPr>
          <p:nvPr/>
        </p:nvSpPr>
        <p:spPr bwMode="auto">
          <a:xfrm>
            <a:off x="1217142" y="1518165"/>
            <a:ext cx="11871325" cy="61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Mixins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9643426" cy="8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en-US" sz="5400" dirty="0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SASS </a:t>
            </a:r>
            <a:r>
              <a:rPr lang="en-US" sz="5400" dirty="0" err="1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Bemutatása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églalap 4"/>
          <p:cNvSpPr>
            <a:spLocks noChangeArrowheads="1"/>
          </p:cNvSpPr>
          <p:nvPr/>
        </p:nvSpPr>
        <p:spPr bwMode="auto">
          <a:xfrm>
            <a:off x="10643198" y="1534890"/>
            <a:ext cx="10945215" cy="64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05949" indent="-505949"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defRPr/>
            </a:pPr>
            <a:endParaRPr lang="hu-HU" sz="36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CSS kimenet:</a:t>
            </a:r>
          </a:p>
          <a:p>
            <a:pPr marL="505949" indent="-505949"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defRPr/>
            </a:pPr>
            <a:endParaRPr lang="hu-HU" sz="36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lvl="1" indent="0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b="1" dirty="0">
                <a:latin typeface="Courier New"/>
                <a:cs typeface="Courier New"/>
              </a:rPr>
              <a:t>.box {</a:t>
            </a:r>
          </a:p>
          <a:p>
            <a:pPr lvl="1" indent="0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b="1" dirty="0">
                <a:latin typeface="Courier New"/>
                <a:cs typeface="Courier New"/>
              </a:rPr>
              <a:t>  -</a:t>
            </a:r>
            <a:r>
              <a:rPr lang="en-US" b="1" dirty="0" err="1">
                <a:latin typeface="Courier New"/>
                <a:cs typeface="Courier New"/>
              </a:rPr>
              <a:t>webkit</a:t>
            </a:r>
            <a:r>
              <a:rPr lang="en-US" b="1" dirty="0">
                <a:latin typeface="Courier New"/>
                <a:cs typeface="Courier New"/>
              </a:rPr>
              <a:t>-border-radius: 10px;</a:t>
            </a:r>
          </a:p>
          <a:p>
            <a:pPr lvl="1" indent="0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b="1" dirty="0">
                <a:latin typeface="Courier New"/>
                <a:cs typeface="Courier New"/>
              </a:rPr>
              <a:t>  -</a:t>
            </a:r>
            <a:r>
              <a:rPr lang="en-US" b="1" dirty="0" err="1">
                <a:latin typeface="Courier New"/>
                <a:cs typeface="Courier New"/>
              </a:rPr>
              <a:t>moz</a:t>
            </a:r>
            <a:r>
              <a:rPr lang="en-US" b="1" dirty="0">
                <a:latin typeface="Courier New"/>
                <a:cs typeface="Courier New"/>
              </a:rPr>
              <a:t>-border-radius: 10px;</a:t>
            </a:r>
          </a:p>
          <a:p>
            <a:pPr lvl="1" indent="0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b="1" dirty="0">
                <a:latin typeface="Courier New"/>
                <a:cs typeface="Courier New"/>
              </a:rPr>
              <a:t>  -</a:t>
            </a:r>
            <a:r>
              <a:rPr lang="en-US" b="1" dirty="0" err="1">
                <a:latin typeface="Courier New"/>
                <a:cs typeface="Courier New"/>
              </a:rPr>
              <a:t>ms</a:t>
            </a:r>
            <a:r>
              <a:rPr lang="en-US" b="1" dirty="0">
                <a:latin typeface="Courier New"/>
                <a:cs typeface="Courier New"/>
              </a:rPr>
              <a:t>-border-radius: 10px;</a:t>
            </a:r>
          </a:p>
          <a:p>
            <a:pPr lvl="1" indent="0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b="1" dirty="0">
                <a:latin typeface="Courier New"/>
                <a:cs typeface="Courier New"/>
              </a:rPr>
              <a:t>  border-radius: 10px;</a:t>
            </a:r>
          </a:p>
          <a:p>
            <a:pPr lvl="1" indent="0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b="1" dirty="0">
                <a:latin typeface="Courier New"/>
                <a:cs typeface="Courier New"/>
              </a:rPr>
              <a:t>}</a:t>
            </a:r>
            <a:endParaRPr lang="hu-HU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73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>
            <a:spLocks noChangeArrowheads="1"/>
          </p:cNvSpPr>
          <p:nvPr/>
        </p:nvSpPr>
        <p:spPr bwMode="auto">
          <a:xfrm>
            <a:off x="1217142" y="1518165"/>
            <a:ext cx="11871325" cy="61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Telepítés</a:t>
            </a:r>
            <a:endParaRPr lang="en-US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4" name="Téglalap 4"/>
          <p:cNvSpPr>
            <a:spLocks noChangeArrowheads="1"/>
          </p:cNvSpPr>
          <p:nvPr/>
        </p:nvSpPr>
        <p:spPr bwMode="auto">
          <a:xfrm>
            <a:off x="1217143" y="1534890"/>
            <a:ext cx="10945215" cy="969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  <a:defRPr/>
            </a:pPr>
            <a:endParaRPr lang="hu-HU" sz="36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Ruby telepítése</a:t>
            </a:r>
          </a:p>
          <a:p>
            <a:pPr marL="1314450" lvl="1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2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Win: </a:t>
            </a:r>
            <a:r>
              <a:rPr lang="en-US" sz="3200" dirty="0">
                <a:latin typeface="Trebuchet MS" panose="020B0603020202020204" pitchFamily="34" charset="0"/>
                <a:cs typeface="Segoe UI" panose="020B0502040204020203" pitchFamily="34" charset="0"/>
                <a:hlinkClick r:id="rId3"/>
              </a:rPr>
              <a:t>http://rubyinstaller.org</a:t>
            </a:r>
            <a:r>
              <a:rPr lang="en-US" sz="3200" dirty="0" smtClean="0">
                <a:latin typeface="Trebuchet MS" panose="020B0603020202020204" pitchFamily="34" charset="0"/>
                <a:cs typeface="Segoe UI" panose="020B0502040204020203" pitchFamily="34" charset="0"/>
                <a:hlinkClick r:id="rId3"/>
              </a:rPr>
              <a:t>/</a:t>
            </a:r>
            <a:endParaRPr lang="en-US" sz="32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1314450" lvl="1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32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Mac: </a:t>
            </a:r>
            <a:r>
              <a:rPr lang="en-US" sz="32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előre</a:t>
            </a:r>
            <a:r>
              <a:rPr lang="en-US" sz="32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telepített</a:t>
            </a:r>
            <a:endParaRPr lang="en-US" sz="32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571500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Terminal:</a:t>
            </a:r>
          </a:p>
          <a:p>
            <a:pPr marL="1314450" lvl="1" indent="-5715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2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sudo gem install sass</a:t>
            </a: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Telepítés ellenőrzése: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32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s</a:t>
            </a:r>
            <a:r>
              <a:rPr lang="hu-HU" sz="32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ass –v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2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Válasz: </a:t>
            </a:r>
            <a:r>
              <a:rPr lang="en-US" sz="3200" dirty="0">
                <a:latin typeface="Trebuchet MS" panose="020B0603020202020204" pitchFamily="34" charset="0"/>
                <a:cs typeface="Segoe UI" panose="020B0502040204020203" pitchFamily="34" charset="0"/>
              </a:rPr>
              <a:t>Sass 3.4.21 (Selective </a:t>
            </a:r>
            <a:r>
              <a:rPr lang="en-US" sz="32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Steve)</a:t>
            </a:r>
            <a:endParaRPr lang="hu-HU" sz="3200" dirty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457200" indent="-4572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Watcher hozzáadása</a:t>
            </a:r>
          </a:p>
          <a:p>
            <a:pPr marL="1200150" lvl="1" indent="-457200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2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WebStorm segít, új SCSS fájl létrehozásánál felajnálja a watcher hozzáadását</a:t>
            </a:r>
            <a:endParaRPr lang="en-US" sz="32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Képernyőfotó 2016-01-28 - 11.24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996" y="3047057"/>
            <a:ext cx="10600416" cy="5256585"/>
          </a:xfrm>
          <a:prstGeom prst="rect">
            <a:avLst/>
          </a:prstGeom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9643426" cy="8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en-US" sz="5400" dirty="0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SASS </a:t>
            </a:r>
            <a:r>
              <a:rPr lang="en-US" sz="5400" dirty="0" err="1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Bemutatása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6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4"/>
          <p:cNvSpPr>
            <a:spLocks noChangeArrowheads="1"/>
          </p:cNvSpPr>
          <p:nvPr/>
        </p:nvSpPr>
        <p:spPr bwMode="auto">
          <a:xfrm>
            <a:off x="1217143" y="1534890"/>
            <a:ext cx="20371270" cy="97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05949" indent="-505949"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defRPr/>
            </a:pPr>
            <a:endParaRPr lang="hu-HU" sz="36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505949" indent="-505949"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defRPr/>
            </a:pP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Watcher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InteliJ IDEA segít (PhpStorm, WebStorm)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Watcher hozzáadása automatikus új sass fájl készítése esetén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Beállítások</a:t>
            </a:r>
          </a:p>
          <a:p>
            <a:pPr marL="1648949" lvl="2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32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Arquments</a:t>
            </a:r>
            <a:r>
              <a:rPr lang="en-US" sz="32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:</a:t>
            </a:r>
          </a:p>
          <a:p>
            <a:pPr lvl="3" indent="0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3200" dirty="0" smtClean="0">
                <a:latin typeface="Courier New"/>
                <a:cs typeface="Courier New"/>
              </a:rPr>
              <a:t>-</a:t>
            </a:r>
            <a:r>
              <a:rPr lang="en-US" sz="3200" dirty="0">
                <a:latin typeface="Courier New"/>
                <a:cs typeface="Courier New"/>
              </a:rPr>
              <a:t>-no-cache --update $</a:t>
            </a:r>
            <a:r>
              <a:rPr lang="en-US" sz="3200" dirty="0" err="1">
                <a:latin typeface="Courier New"/>
                <a:cs typeface="Courier New"/>
              </a:rPr>
              <a:t>FileName</a:t>
            </a:r>
            <a:r>
              <a:rPr lang="en-US" sz="3200" dirty="0">
                <a:latin typeface="Courier New"/>
                <a:cs typeface="Courier New"/>
              </a:rPr>
              <a:t>$:$</a:t>
            </a:r>
            <a:r>
              <a:rPr lang="en-US" sz="3200" dirty="0" err="1">
                <a:latin typeface="Courier New"/>
                <a:cs typeface="Courier New"/>
              </a:rPr>
              <a:t>ProjectFileDir</a:t>
            </a:r>
            <a:r>
              <a:rPr lang="en-US" sz="3200" dirty="0">
                <a:latin typeface="Courier New"/>
                <a:cs typeface="Courier New"/>
              </a:rPr>
              <a:t>$/</a:t>
            </a:r>
            <a:r>
              <a:rPr lang="en-US" sz="3200" dirty="0" err="1">
                <a:latin typeface="Courier New"/>
                <a:cs typeface="Courier New"/>
              </a:rPr>
              <a:t>css</a:t>
            </a:r>
            <a:r>
              <a:rPr lang="en-US" sz="3200" dirty="0">
                <a:latin typeface="Courier New"/>
                <a:cs typeface="Courier New"/>
              </a:rPr>
              <a:t>/$</a:t>
            </a:r>
            <a:r>
              <a:rPr lang="en-US" sz="3200" dirty="0" err="1">
                <a:latin typeface="Courier New"/>
                <a:cs typeface="Courier New"/>
              </a:rPr>
              <a:t>FileNameWithoutExtension</a:t>
            </a:r>
            <a:r>
              <a:rPr lang="en-US" sz="3200" dirty="0">
                <a:latin typeface="Courier New"/>
                <a:cs typeface="Courier New"/>
              </a:rPr>
              <a:t>$.</a:t>
            </a:r>
            <a:r>
              <a:rPr lang="en-US" sz="3200" dirty="0" err="1" smtClean="0">
                <a:latin typeface="Courier New"/>
                <a:cs typeface="Courier New"/>
              </a:rPr>
              <a:t>css</a:t>
            </a:r>
            <a:endParaRPr lang="en-US" sz="3600" dirty="0" smtClean="0">
              <a:latin typeface="Courier New"/>
              <a:cs typeface="Courier New"/>
            </a:endParaRPr>
          </a:p>
          <a:p>
            <a:pPr marL="1648949" lvl="2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Output path to refresh:</a:t>
            </a:r>
          </a:p>
          <a:p>
            <a:pPr lvl="3" indent="0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3200" dirty="0" smtClean="0">
                <a:latin typeface="Courier New"/>
                <a:cs typeface="Courier New"/>
              </a:rPr>
              <a:t>$</a:t>
            </a:r>
            <a:r>
              <a:rPr lang="en-US" sz="3200" dirty="0" err="1">
                <a:latin typeface="Courier New"/>
                <a:cs typeface="Courier New"/>
              </a:rPr>
              <a:t>FileParentDir</a:t>
            </a:r>
            <a:r>
              <a:rPr lang="en-US" sz="3200" dirty="0">
                <a:latin typeface="Courier New"/>
                <a:cs typeface="Courier New"/>
              </a:rPr>
              <a:t>$/</a:t>
            </a:r>
            <a:r>
              <a:rPr lang="en-US" sz="3200" dirty="0" err="1">
                <a:latin typeface="Courier New"/>
                <a:cs typeface="Courier New"/>
              </a:rPr>
              <a:t>css</a:t>
            </a:r>
            <a:r>
              <a:rPr lang="en-US" sz="3200" dirty="0">
                <a:latin typeface="Courier New"/>
                <a:cs typeface="Courier New"/>
              </a:rPr>
              <a:t>/$</a:t>
            </a:r>
            <a:r>
              <a:rPr lang="en-US" sz="3200" dirty="0" err="1">
                <a:latin typeface="Courier New"/>
                <a:cs typeface="Courier New"/>
              </a:rPr>
              <a:t>FileNameWithoutExtension</a:t>
            </a:r>
            <a:r>
              <a:rPr lang="en-US" sz="3200" dirty="0">
                <a:latin typeface="Courier New"/>
                <a:cs typeface="Courier New"/>
              </a:rPr>
              <a:t>$.</a:t>
            </a:r>
            <a:r>
              <a:rPr lang="en-US" sz="3200" dirty="0" err="1">
                <a:latin typeface="Courier New"/>
                <a:cs typeface="Courier New"/>
              </a:rPr>
              <a:t>css</a:t>
            </a:r>
            <a:endParaRPr lang="hu-HU" sz="3200" dirty="0" smtClean="0">
              <a:latin typeface="Courier New"/>
              <a:cs typeface="Courier New"/>
            </a:endParaRPr>
          </a:p>
          <a:p>
            <a:pPr marL="505949" indent="-505949"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defRPr/>
            </a:pP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Buildelés közben</a:t>
            </a:r>
            <a:r>
              <a:rPr lang="en-US" sz="3600" dirty="0">
                <a:latin typeface="Trebuchet MS" panose="020B0603020202020204" pitchFamily="34" charset="0"/>
                <a:cs typeface="Segoe UI" panose="020B0502040204020203" pitchFamily="34" charset="0"/>
              </a:rPr>
              <a:t> </a:t>
            </a:r>
            <a:r>
              <a:rPr lang="en-US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(Grunt JS)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2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Grunt task: </a:t>
            </a:r>
            <a:r>
              <a:rPr lang="en-US" sz="32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https</a:t>
            </a:r>
            <a:r>
              <a:rPr lang="en-US" sz="3200" dirty="0">
                <a:latin typeface="Trebuchet MS" panose="020B0603020202020204" pitchFamily="34" charset="0"/>
                <a:cs typeface="Segoe UI" panose="020B0502040204020203" pitchFamily="34" charset="0"/>
              </a:rPr>
              <a:t>://</a:t>
            </a:r>
            <a:r>
              <a:rPr lang="en-US" sz="3200" dirty="0" err="1">
                <a:latin typeface="Trebuchet MS" panose="020B0603020202020204" pitchFamily="34" charset="0"/>
                <a:cs typeface="Segoe UI" panose="020B0502040204020203" pitchFamily="34" charset="0"/>
              </a:rPr>
              <a:t>github.com</a:t>
            </a:r>
            <a:r>
              <a:rPr lang="en-US" sz="3200" dirty="0">
                <a:latin typeface="Trebuchet MS" panose="020B0603020202020204" pitchFamily="34" charset="0"/>
                <a:cs typeface="Segoe UI" panose="020B0502040204020203" pitchFamily="34" charset="0"/>
              </a:rPr>
              <a:t>/</a:t>
            </a:r>
            <a:r>
              <a:rPr lang="en-US" sz="3200" dirty="0" err="1">
                <a:latin typeface="Trebuchet MS" panose="020B0603020202020204" pitchFamily="34" charset="0"/>
                <a:cs typeface="Segoe UI" panose="020B0502040204020203" pitchFamily="34" charset="0"/>
              </a:rPr>
              <a:t>gruntjs</a:t>
            </a:r>
            <a:r>
              <a:rPr lang="en-US" sz="3200" dirty="0">
                <a:latin typeface="Trebuchet MS" panose="020B0603020202020204" pitchFamily="34" charset="0"/>
                <a:cs typeface="Segoe UI" panose="020B0502040204020203" pitchFamily="34" charset="0"/>
              </a:rPr>
              <a:t>/grunt-</a:t>
            </a:r>
            <a:r>
              <a:rPr lang="en-US" sz="3200" dirty="0" err="1">
                <a:latin typeface="Trebuchet MS" panose="020B0603020202020204" pitchFamily="34" charset="0"/>
                <a:cs typeface="Segoe UI" panose="020B0502040204020203" pitchFamily="34" charset="0"/>
              </a:rPr>
              <a:t>contrib</a:t>
            </a:r>
            <a:r>
              <a:rPr lang="en-US" sz="3200" dirty="0">
                <a:latin typeface="Trebuchet MS" panose="020B0603020202020204" pitchFamily="34" charset="0"/>
                <a:cs typeface="Segoe UI" panose="020B0502040204020203" pitchFamily="34" charset="0"/>
              </a:rPr>
              <a:t>-sass</a:t>
            </a:r>
            <a:endParaRPr lang="hu-HU" sz="32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Téglalap 4"/>
          <p:cNvSpPr>
            <a:spLocks noChangeArrowheads="1"/>
          </p:cNvSpPr>
          <p:nvPr/>
        </p:nvSpPr>
        <p:spPr bwMode="auto">
          <a:xfrm>
            <a:off x="1217142" y="1518165"/>
            <a:ext cx="11871325" cy="61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Compiler</a:t>
            </a:r>
            <a:endParaRPr lang="en-US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9643426" cy="8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en-US" sz="5400" dirty="0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SASS </a:t>
            </a:r>
            <a:r>
              <a:rPr lang="en-US" sz="5400" dirty="0" err="1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Bemutatása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1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3000"/>
                    </a14:imgEffect>
                    <a14:imgEffect>
                      <a14:saturation sat="35000"/>
                    </a14:imgEffect>
                    <a14:imgEffect>
                      <a14:brightnessContrast bright="87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603" b="18027"/>
          <a:stretch>
            <a:fillRect/>
          </a:stretch>
        </p:blipFill>
        <p:spPr bwMode="auto">
          <a:xfrm>
            <a:off x="-6994" y="-1217935"/>
            <a:ext cx="21588413" cy="534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10603" b="1802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 bwMode="auto">
          <a:xfrm>
            <a:off x="1231900" y="5038262"/>
            <a:ext cx="20795554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4"/>
          <p:cNvSpPr txBox="1">
            <a:spLocks noChangeArrowheads="1"/>
          </p:cNvSpPr>
          <p:nvPr/>
        </p:nvSpPr>
        <p:spPr bwMode="auto">
          <a:xfrm>
            <a:off x="1231899" y="4127178"/>
            <a:ext cx="20356513" cy="8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SASS – Live Demo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Csoportba foglalás 1"/>
          <p:cNvGrpSpPr/>
          <p:nvPr/>
        </p:nvGrpSpPr>
        <p:grpSpPr>
          <a:xfrm>
            <a:off x="1583273" y="7295530"/>
            <a:ext cx="19004020" cy="1760537"/>
            <a:chOff x="1583273" y="5783362"/>
            <a:chExt cx="19004020" cy="1760537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24174" y="5783362"/>
              <a:ext cx="1728788" cy="172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273" y="5783362"/>
              <a:ext cx="1800225" cy="1760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2603" y="5810349"/>
              <a:ext cx="1905000" cy="1433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5" name="Text Box 5"/>
            <p:cNvSpPr txBox="1">
              <a:spLocks noChangeArrowheads="1"/>
            </p:cNvSpPr>
            <p:nvPr/>
          </p:nvSpPr>
          <p:spPr bwMode="auto">
            <a:xfrm>
              <a:off x="10209528" y="6112247"/>
              <a:ext cx="3969054" cy="1111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2275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52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1pPr>
              <a:lvl2pPr>
                <a:lnSpc>
                  <a:spcPct val="93000"/>
                </a:lnSpc>
                <a:spcAft>
                  <a:spcPts val="1825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46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2pPr>
              <a:lvl3pPr>
                <a:lnSpc>
                  <a:spcPct val="93000"/>
                </a:lnSpc>
                <a:spcAft>
                  <a:spcPts val="1375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9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3pPr>
              <a:lvl4pPr>
                <a:lnSpc>
                  <a:spcPct val="93000"/>
                </a:lnSpc>
                <a:spcAft>
                  <a:spcPts val="913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4pPr>
              <a:lvl5pPr>
                <a:lnSpc>
                  <a:spcPct val="93000"/>
                </a:lnSpc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9pPr>
            </a:lstStyle>
            <a:p>
              <a:pPr eaLnBrk="1">
                <a:spcAft>
                  <a:spcPct val="0"/>
                </a:spcAft>
                <a:buClrTx/>
                <a:buFontTx/>
                <a:buNone/>
              </a:pPr>
              <a:r>
                <a:rPr lang="hu-HU" altLang="en-US" sz="3600" dirty="0" smtClean="0">
                  <a:solidFill>
                    <a:schemeClr val="tx1"/>
                  </a:solidFill>
                  <a:latin typeface="Trebuchet MS" panose="020B0603020202020204" pitchFamily="34" charset="0"/>
                </a:rPr>
                <a:t>Mixins</a:t>
              </a:r>
              <a:endParaRPr lang="en-US" altLang="en-US" sz="3600" dirty="0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17602992" y="6088434"/>
              <a:ext cx="2984301" cy="113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2275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52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1pPr>
              <a:lvl2pPr>
                <a:lnSpc>
                  <a:spcPct val="93000"/>
                </a:lnSpc>
                <a:spcAft>
                  <a:spcPts val="1825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46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2pPr>
              <a:lvl3pPr>
                <a:lnSpc>
                  <a:spcPct val="93000"/>
                </a:lnSpc>
                <a:spcAft>
                  <a:spcPts val="1375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9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3pPr>
              <a:lvl4pPr>
                <a:lnSpc>
                  <a:spcPct val="93000"/>
                </a:lnSpc>
                <a:spcAft>
                  <a:spcPts val="913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4pPr>
              <a:lvl5pPr>
                <a:lnSpc>
                  <a:spcPct val="93000"/>
                </a:lnSpc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9pPr>
            </a:lstStyle>
            <a:p>
              <a:pPr eaLnBrk="1">
                <a:spcAft>
                  <a:spcPct val="0"/>
                </a:spcAft>
                <a:buClrTx/>
                <a:buFontTx/>
                <a:buNone/>
              </a:pPr>
              <a:r>
                <a:rPr lang="hu-HU" altLang="en-US" sz="3600" dirty="0" smtClean="0">
                  <a:solidFill>
                    <a:schemeClr val="tx1"/>
                  </a:solidFill>
                  <a:latin typeface="Trebuchet MS" panose="020B0603020202020204" pitchFamily="34" charset="0"/>
                </a:rPr>
                <a:t>Felépítés</a:t>
              </a:r>
              <a:endParaRPr lang="en-US" altLang="en-US" sz="3600" dirty="0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3632734" y="6112247"/>
              <a:ext cx="3417055" cy="1111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2275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52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1pPr>
              <a:lvl2pPr>
                <a:lnSpc>
                  <a:spcPct val="93000"/>
                </a:lnSpc>
                <a:spcAft>
                  <a:spcPts val="1825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46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2pPr>
              <a:lvl3pPr>
                <a:lnSpc>
                  <a:spcPct val="93000"/>
                </a:lnSpc>
                <a:spcAft>
                  <a:spcPts val="1375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9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3pPr>
              <a:lvl4pPr>
                <a:lnSpc>
                  <a:spcPct val="93000"/>
                </a:lnSpc>
                <a:spcAft>
                  <a:spcPts val="913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4pPr>
              <a:lvl5pPr>
                <a:lnSpc>
                  <a:spcPct val="93000"/>
                </a:lnSpc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9pPr>
            </a:lstStyle>
            <a:p>
              <a:pPr eaLnBrk="1">
                <a:spcAft>
                  <a:spcPct val="0"/>
                </a:spcAft>
                <a:buClrTx/>
                <a:buFontTx/>
                <a:buNone/>
              </a:pPr>
              <a:r>
                <a:rPr lang="hu-HU" altLang="en-US" sz="3600" dirty="0" smtClean="0">
                  <a:solidFill>
                    <a:schemeClr val="tx1"/>
                  </a:solidFill>
                  <a:latin typeface="Trebuchet MS" panose="020B0603020202020204" pitchFamily="34" charset="0"/>
                </a:rPr>
                <a:t>Használat</a:t>
              </a:r>
              <a:endParaRPr lang="en-US" altLang="en-US" sz="3600" dirty="0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</p:grpSp>
      <p:cxnSp>
        <p:nvCxnSpPr>
          <p:cNvPr id="6" name="Egyenes összekötő 5"/>
          <p:cNvCxnSpPr/>
          <p:nvPr/>
        </p:nvCxnSpPr>
        <p:spPr bwMode="auto">
          <a:xfrm flipH="1">
            <a:off x="0" y="5032481"/>
            <a:ext cx="1223584" cy="1079766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962764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/>
          <p:cNvSpPr/>
          <p:nvPr/>
        </p:nvSpPr>
        <p:spPr>
          <a:xfrm>
            <a:off x="12378382" y="5074808"/>
            <a:ext cx="77048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defRPr/>
            </a:pPr>
            <a:r>
              <a:rPr lang="hu-HU" sz="32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9024 Győr, Kálvária u. 4-10, E épület</a:t>
            </a:r>
          </a:p>
          <a:p>
            <a:pPr algn="just">
              <a:lnSpc>
                <a:spcPct val="100000"/>
              </a:lnSpc>
              <a:defRPr/>
            </a:pPr>
            <a:r>
              <a:rPr lang="hu-HU" sz="32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info</a:t>
            </a:r>
            <a:r>
              <a:rPr lang="hu-HU" sz="32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@</a:t>
            </a:r>
            <a:r>
              <a:rPr lang="hu-HU" sz="3200" dirty="0" err="1" smtClean="0">
                <a:solidFill>
                  <a:schemeClr val="tx1"/>
                </a:solidFill>
                <a:latin typeface="Trebuchet MS" panose="020B0603020202020204" pitchFamily="34" charset="0"/>
              </a:rPr>
              <a:t>attrecto.com</a:t>
            </a:r>
            <a:endParaRPr lang="hu-HU" sz="3200" dirty="0" smtClean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Picture 5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246" y="4854342"/>
            <a:ext cx="1488654" cy="148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70" y="605942"/>
            <a:ext cx="2652486" cy="71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Téglalap 4"/>
          <p:cNvSpPr>
            <a:spLocks noChangeArrowheads="1"/>
          </p:cNvSpPr>
          <p:nvPr/>
        </p:nvSpPr>
        <p:spPr bwMode="auto">
          <a:xfrm>
            <a:off x="4025454" y="4847258"/>
            <a:ext cx="6768752" cy="146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hangingPunct="1">
              <a:spcBef>
                <a:spcPct val="0"/>
              </a:spcBef>
              <a:buNone/>
              <a:defRPr/>
            </a:pPr>
            <a:r>
              <a:rPr lang="hu-HU" sz="6000" b="1" dirty="0" err="1">
                <a:latin typeface="Trebuchet MS" panose="020B0603020202020204" pitchFamily="34" charset="0"/>
              </a:rPr>
              <a:t>Attrecto</a:t>
            </a:r>
            <a:r>
              <a:rPr lang="hu-HU" sz="6000" b="1" dirty="0">
                <a:latin typeface="Trebuchet MS" panose="020B0603020202020204" pitchFamily="34" charset="0"/>
              </a:rPr>
              <a:t> </a:t>
            </a:r>
            <a:r>
              <a:rPr lang="hu-HU" sz="6000" b="1" dirty="0" err="1">
                <a:latin typeface="Trebuchet MS" panose="020B0603020202020204" pitchFamily="34" charset="0"/>
              </a:rPr>
              <a:t>Zrt</a:t>
            </a:r>
            <a:r>
              <a:rPr lang="hu-HU" sz="6000" b="1" dirty="0" smtClean="0">
                <a:latin typeface="Trebuchet MS" panose="020B0603020202020204" pitchFamily="34" charset="0"/>
              </a:rPr>
              <a:t>.</a:t>
            </a:r>
            <a:r>
              <a:rPr lang="hu-HU" sz="6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/>
            </a:r>
            <a:br>
              <a:rPr lang="hu-HU" sz="6000" dirty="0" smtClean="0">
                <a:latin typeface="Trebuchet MS" panose="020B0603020202020204" pitchFamily="34" charset="0"/>
                <a:cs typeface="Segoe UI" panose="020B0502040204020203" pitchFamily="34" charset="0"/>
              </a:rPr>
            </a:br>
            <a:r>
              <a:rPr lang="en-US" sz="36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Attrecto</a:t>
            </a:r>
            <a:r>
              <a:rPr lang="en-US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 </a:t>
            </a:r>
            <a:r>
              <a:rPr lang="en-US" sz="3600" dirty="0">
                <a:latin typeface="Trebuchet MS" panose="020B0603020202020204" pitchFamily="34" charset="0"/>
                <a:cs typeface="Segoe UI" panose="020B0502040204020203" pitchFamily="34" charset="0"/>
              </a:rPr>
              <a:t>Smartphone </a:t>
            </a:r>
            <a:r>
              <a:rPr lang="en-US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Solutions</a:t>
            </a:r>
            <a:endParaRPr lang="en-US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Egyenes összekötő 16"/>
          <p:cNvCxnSpPr/>
          <p:nvPr/>
        </p:nvCxnSpPr>
        <p:spPr bwMode="auto">
          <a:xfrm flipH="1">
            <a:off x="10290150" y="4631234"/>
            <a:ext cx="2232248" cy="223224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Picture 2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1831" y="10463882"/>
            <a:ext cx="894500" cy="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578" y="10463882"/>
            <a:ext cx="894500" cy="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5325" y="10463882"/>
            <a:ext cx="894500" cy="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2072" y="10463882"/>
            <a:ext cx="894500" cy="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818" y="10463882"/>
            <a:ext cx="894500" cy="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14425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>
            <a:spLocks noChangeArrowheads="1"/>
          </p:cNvSpPr>
          <p:nvPr/>
        </p:nvSpPr>
        <p:spPr bwMode="auto">
          <a:xfrm>
            <a:off x="1217142" y="1518165"/>
            <a:ext cx="11871325" cy="61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A jó öreg CSS</a:t>
            </a:r>
            <a:endParaRPr lang="en-US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9643426" cy="8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en-US" sz="5400" dirty="0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SASS </a:t>
            </a:r>
            <a:r>
              <a:rPr lang="en-US" sz="5400" dirty="0" err="1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Bemutatása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 descr="css-is-awesome-700x37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398" y="2831034"/>
            <a:ext cx="15049672" cy="806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7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>
            <a:spLocks noChangeArrowheads="1"/>
          </p:cNvSpPr>
          <p:nvPr/>
        </p:nvSpPr>
        <p:spPr bwMode="auto">
          <a:xfrm>
            <a:off x="1217142" y="1518165"/>
            <a:ext cx="11871325" cy="61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De mi van helyette?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9643426" cy="8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en-US" sz="5400" dirty="0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SASS </a:t>
            </a:r>
            <a:r>
              <a:rPr lang="en-US" sz="5400" dirty="0" err="1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Bemutatása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css_sass_compas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01" t="-4694" r="33327" b="-3923"/>
          <a:stretch/>
        </p:blipFill>
        <p:spPr>
          <a:xfrm>
            <a:off x="3206380" y="2063962"/>
            <a:ext cx="11908306" cy="941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4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4"/>
          <p:cNvSpPr>
            <a:spLocks noChangeArrowheads="1"/>
          </p:cNvSpPr>
          <p:nvPr/>
        </p:nvSpPr>
        <p:spPr bwMode="auto">
          <a:xfrm>
            <a:off x="1217143" y="1534890"/>
            <a:ext cx="16201799" cy="747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05949" indent="-505949"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defRPr/>
            </a:pPr>
            <a:endParaRPr lang="hu-HU" sz="36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lvl="1" indent="0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hu-HU" sz="5400" dirty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lvl="1" indent="0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hu-HU" sz="54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„</a:t>
            </a:r>
            <a:r>
              <a:rPr lang="en-US" sz="54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Sass </a:t>
            </a:r>
            <a:r>
              <a:rPr lang="en-US" sz="5400" dirty="0">
                <a:latin typeface="Trebuchet MS" panose="020B0603020202020204" pitchFamily="34" charset="0"/>
                <a:cs typeface="Segoe UI" panose="020B0502040204020203" pitchFamily="34" charset="0"/>
              </a:rPr>
              <a:t>is the most mature, stable, and powerful professional grade CSS extension language in the world</a:t>
            </a:r>
            <a:r>
              <a:rPr lang="en-US" sz="54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.</a:t>
            </a:r>
            <a:r>
              <a:rPr lang="hu-HU" sz="54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”</a:t>
            </a:r>
          </a:p>
          <a:p>
            <a:pPr lvl="1" indent="0" algn="r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hu-HU" sz="4000" i="1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Sass-lang.com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endParaRPr lang="hu-HU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Téglalap 4"/>
          <p:cNvSpPr>
            <a:spLocks noChangeArrowheads="1"/>
          </p:cNvSpPr>
          <p:nvPr/>
        </p:nvSpPr>
        <p:spPr bwMode="auto">
          <a:xfrm>
            <a:off x="1217142" y="1518165"/>
            <a:ext cx="11871325" cy="61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Mi a SASS?</a:t>
            </a:r>
            <a:endParaRPr lang="en-US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9643426" cy="8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en-US" sz="5400" dirty="0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SASS </a:t>
            </a:r>
            <a:r>
              <a:rPr lang="en-US" sz="5400" dirty="0" err="1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Bemutatása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47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3000"/>
                    </a14:imgEffect>
                    <a14:imgEffect>
                      <a14:saturation sat="35000"/>
                    </a14:imgEffect>
                    <a14:imgEffect>
                      <a14:brightnessContrast bright="87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603" b="18027"/>
          <a:stretch>
            <a:fillRect/>
          </a:stretch>
        </p:blipFill>
        <p:spPr bwMode="auto">
          <a:xfrm>
            <a:off x="-6994" y="-1217935"/>
            <a:ext cx="21588413" cy="534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10603" b="1802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 bwMode="auto">
          <a:xfrm>
            <a:off x="1231900" y="5038262"/>
            <a:ext cx="20795554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4"/>
          <p:cNvSpPr txBox="1">
            <a:spLocks noChangeArrowheads="1"/>
          </p:cNvSpPr>
          <p:nvPr/>
        </p:nvSpPr>
        <p:spPr bwMode="auto">
          <a:xfrm>
            <a:off x="1231899" y="4127178"/>
            <a:ext cx="20356513" cy="8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hu-HU" sz="5400" dirty="0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SASS – Syntactically Awasome Style Sheets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Csoportba foglalás 1"/>
          <p:cNvGrpSpPr/>
          <p:nvPr/>
        </p:nvGrpSpPr>
        <p:grpSpPr>
          <a:xfrm>
            <a:off x="698682" y="5783362"/>
            <a:ext cx="20128524" cy="3688930"/>
            <a:chOff x="698682" y="5783362"/>
            <a:chExt cx="20128524" cy="3688930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38622" y="5783362"/>
              <a:ext cx="1728788" cy="172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102" y="5783362"/>
              <a:ext cx="1800225" cy="1760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7862" y="5810349"/>
              <a:ext cx="1905000" cy="1433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5" name="Text Box 5"/>
            <p:cNvSpPr txBox="1">
              <a:spLocks noChangeArrowheads="1"/>
            </p:cNvSpPr>
            <p:nvPr/>
          </p:nvSpPr>
          <p:spPr bwMode="auto">
            <a:xfrm>
              <a:off x="9764787" y="6112247"/>
              <a:ext cx="3969054" cy="1111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2275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52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1pPr>
              <a:lvl2pPr>
                <a:lnSpc>
                  <a:spcPct val="93000"/>
                </a:lnSpc>
                <a:spcAft>
                  <a:spcPts val="1825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46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2pPr>
              <a:lvl3pPr>
                <a:lnSpc>
                  <a:spcPct val="93000"/>
                </a:lnSpc>
                <a:spcAft>
                  <a:spcPts val="1375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9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3pPr>
              <a:lvl4pPr>
                <a:lnSpc>
                  <a:spcPct val="93000"/>
                </a:lnSpc>
                <a:spcAft>
                  <a:spcPts val="913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4pPr>
              <a:lvl5pPr>
                <a:lnSpc>
                  <a:spcPct val="93000"/>
                </a:lnSpc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9pPr>
            </a:lstStyle>
            <a:p>
              <a:pPr eaLnBrk="1">
                <a:spcAft>
                  <a:spcPct val="0"/>
                </a:spcAft>
                <a:buClrTx/>
                <a:buFontTx/>
                <a:buNone/>
              </a:pPr>
              <a:r>
                <a:rPr lang="hu-HU" altLang="en-US" sz="3600" dirty="0" smtClean="0">
                  <a:solidFill>
                    <a:schemeClr val="tx1"/>
                  </a:solidFill>
                  <a:latin typeface="Trebuchet MS" panose="020B0603020202020204" pitchFamily="34" charset="0"/>
                </a:rPr>
                <a:t>Közösség</a:t>
              </a:r>
              <a:endParaRPr lang="en-US" altLang="en-US" sz="3600" dirty="0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16517440" y="6088434"/>
              <a:ext cx="3637806" cy="113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2275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52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1pPr>
              <a:lvl2pPr>
                <a:lnSpc>
                  <a:spcPct val="93000"/>
                </a:lnSpc>
                <a:spcAft>
                  <a:spcPts val="1825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46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2pPr>
              <a:lvl3pPr>
                <a:lnSpc>
                  <a:spcPct val="93000"/>
                </a:lnSpc>
                <a:spcAft>
                  <a:spcPts val="1375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9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3pPr>
              <a:lvl4pPr>
                <a:lnSpc>
                  <a:spcPct val="93000"/>
                </a:lnSpc>
                <a:spcAft>
                  <a:spcPts val="913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4pPr>
              <a:lvl5pPr>
                <a:lnSpc>
                  <a:spcPct val="93000"/>
                </a:lnSpc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9pPr>
            </a:lstStyle>
            <a:p>
              <a:pPr eaLnBrk="1">
                <a:spcAft>
                  <a:spcPct val="0"/>
                </a:spcAft>
                <a:buClrTx/>
                <a:buFontTx/>
                <a:buNone/>
              </a:pPr>
              <a:r>
                <a:rPr lang="hu-HU" altLang="en-US" sz="3600" dirty="0" smtClean="0">
                  <a:solidFill>
                    <a:schemeClr val="tx1"/>
                  </a:solidFill>
                  <a:latin typeface="Trebuchet MS" panose="020B0603020202020204" pitchFamily="34" charset="0"/>
                </a:rPr>
                <a:t>Keretrendszerek</a:t>
              </a:r>
              <a:endParaRPr lang="en-US" altLang="en-US" sz="3600" dirty="0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2906563" y="6112247"/>
              <a:ext cx="3417055" cy="1111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2275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52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1pPr>
              <a:lvl2pPr>
                <a:lnSpc>
                  <a:spcPct val="93000"/>
                </a:lnSpc>
                <a:spcAft>
                  <a:spcPts val="1825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46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2pPr>
              <a:lvl3pPr>
                <a:lnSpc>
                  <a:spcPct val="93000"/>
                </a:lnSpc>
                <a:spcAft>
                  <a:spcPts val="1375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9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3pPr>
              <a:lvl4pPr>
                <a:lnSpc>
                  <a:spcPct val="93000"/>
                </a:lnSpc>
                <a:spcAft>
                  <a:spcPts val="913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4pPr>
              <a:lvl5pPr>
                <a:lnSpc>
                  <a:spcPct val="93000"/>
                </a:lnSpc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9pPr>
            </a:lstStyle>
            <a:p>
              <a:pPr eaLnBrk="1">
                <a:spcAft>
                  <a:spcPct val="0"/>
                </a:spcAft>
                <a:buClrTx/>
                <a:buFontTx/>
                <a:buNone/>
              </a:pPr>
              <a:r>
                <a:rPr lang="hu-HU" altLang="en-US" sz="3600" dirty="0" smtClean="0">
                  <a:solidFill>
                    <a:schemeClr val="tx1"/>
                  </a:solidFill>
                  <a:latin typeface="Trebuchet MS" panose="020B0603020202020204" pitchFamily="34" charset="0"/>
                </a:rPr>
                <a:t>CSS Kompatbilis</a:t>
              </a:r>
              <a:endParaRPr lang="en-US" altLang="en-US" sz="3600" dirty="0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14437816" y="7759353"/>
              <a:ext cx="6389390" cy="1712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22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52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lnSpc>
                  <a:spcPct val="93000"/>
                </a:lnSpc>
                <a:spcAft>
                  <a:spcPts val="182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46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lnSpc>
                  <a:spcPct val="93000"/>
                </a:lnSpc>
                <a:spcAft>
                  <a:spcPts val="1375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lnSpc>
                  <a:spcPct val="93000"/>
                </a:lnSpc>
                <a:spcAft>
                  <a:spcPts val="9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lnSpc>
                  <a:spcPct val="93000"/>
                </a:lnSpc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eaLnBrk="1">
                <a:lnSpc>
                  <a:spcPct val="100000"/>
                </a:lnSpc>
                <a:spcAft>
                  <a:spcPct val="0"/>
                </a:spcAft>
                <a:buClrTx/>
                <a:defRPr/>
              </a:pPr>
              <a:r>
                <a:rPr lang="hu-HU" altLang="en-US" sz="3200" dirty="0" smtClean="0">
                  <a:solidFill>
                    <a:schemeClr val="tx1"/>
                  </a:solidFill>
                  <a:latin typeface="Trebuchet MS" panose="020B0603020202020204" pitchFamily="34" charset="0"/>
                </a:rPr>
                <a:t>Számos előre megírt keretrendszer segíti a munkát, mint a Compass, Bourbon vagy</a:t>
              </a:r>
              <a:r>
                <a:rPr lang="hu-HU" altLang="en-US" sz="32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 </a:t>
              </a:r>
              <a:r>
                <a:rPr lang="hu-HU" altLang="en-US" sz="3200" dirty="0" smtClean="0">
                  <a:solidFill>
                    <a:schemeClr val="tx1"/>
                  </a:solidFill>
                  <a:latin typeface="Trebuchet MS" panose="020B0603020202020204" pitchFamily="34" charset="0"/>
                </a:rPr>
                <a:t>Susy</a:t>
              </a:r>
              <a:endParaRPr lang="en-US" altLang="en-US" sz="3200" dirty="0" smtClean="0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auto">
            <a:xfrm>
              <a:off x="7571103" y="7759353"/>
              <a:ext cx="6389390" cy="1712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2275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52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1pPr>
              <a:lvl2pPr>
                <a:lnSpc>
                  <a:spcPct val="93000"/>
                </a:lnSpc>
                <a:spcAft>
                  <a:spcPts val="1825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46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2pPr>
              <a:lvl3pPr>
                <a:lnSpc>
                  <a:spcPct val="93000"/>
                </a:lnSpc>
                <a:spcAft>
                  <a:spcPts val="1375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9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3pPr>
              <a:lvl4pPr>
                <a:lnSpc>
                  <a:spcPct val="93000"/>
                </a:lnSpc>
                <a:spcAft>
                  <a:spcPts val="913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4pPr>
              <a:lvl5pPr>
                <a:lnSpc>
                  <a:spcPct val="93000"/>
                </a:lnSpc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9pPr>
            </a:lstStyle>
            <a:p>
              <a:pPr eaLnBrk="1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hu-HU" altLang="en-US" sz="3200" dirty="0" smtClean="0">
                  <a:solidFill>
                    <a:schemeClr val="tx1"/>
                  </a:solidFill>
                  <a:latin typeface="Trebuchet MS" panose="020B0603020202020204" pitchFamily="34" charset="0"/>
                </a:rPr>
                <a:t>Megfelelően támogatott, rengeteg fejlesztő és cég használja.</a:t>
              </a:r>
              <a:endParaRPr lang="en-US" altLang="en-US" sz="3200" dirty="0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698682" y="7759354"/>
              <a:ext cx="6639139" cy="1712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spcAft>
                  <a:spcPts val="2275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52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1pPr>
              <a:lvl2pPr>
                <a:lnSpc>
                  <a:spcPct val="93000"/>
                </a:lnSpc>
                <a:spcAft>
                  <a:spcPts val="1825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46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2pPr>
              <a:lvl3pPr>
                <a:lnSpc>
                  <a:spcPct val="93000"/>
                </a:lnSpc>
                <a:spcAft>
                  <a:spcPts val="1375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9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3pPr>
              <a:lvl4pPr>
                <a:lnSpc>
                  <a:spcPct val="93000"/>
                </a:lnSpc>
                <a:spcAft>
                  <a:spcPts val="913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4pPr>
              <a:lvl5pPr>
                <a:lnSpc>
                  <a:spcPct val="93000"/>
                </a:lnSpc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ts val="45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300">
                  <a:solidFill>
                    <a:srgbClr val="000000"/>
                  </a:solidFill>
                  <a:latin typeface="Arial" charset="0"/>
                  <a:ea typeface="Microsoft YaHei" pitchFamily="34" charset="-122"/>
                </a:defRPr>
              </a:lvl9pPr>
            </a:lstStyle>
            <a:p>
              <a:pPr eaLnBrk="1">
                <a:lnSpc>
                  <a:spcPct val="100000"/>
                </a:lnSpc>
                <a:spcAft>
                  <a:spcPct val="0"/>
                </a:spcAft>
                <a:buClrTx/>
              </a:pPr>
              <a:r>
                <a:rPr lang="hu-HU" altLang="en-US" sz="3200" dirty="0" smtClean="0">
                  <a:solidFill>
                    <a:schemeClr val="tx1"/>
                  </a:solidFill>
                  <a:latin typeface="Trebuchet MS" panose="020B0603020202020204" pitchFamily="34" charset="0"/>
                </a:rPr>
                <a:t>Minden CSS verzióval kompatibilis.</a:t>
              </a:r>
            </a:p>
            <a:p>
              <a:pPr eaLnBrk="1">
                <a:lnSpc>
                  <a:spcPct val="100000"/>
                </a:lnSpc>
                <a:spcAft>
                  <a:spcPct val="0"/>
                </a:spcAft>
                <a:buClrTx/>
              </a:pPr>
              <a:r>
                <a:rPr lang="hu-HU" altLang="en-US" sz="32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Aki ismeri a CSS-t, </a:t>
              </a:r>
              <a:r>
                <a:rPr lang="hu-HU" altLang="en-US" sz="3200" dirty="0" smtClean="0">
                  <a:solidFill>
                    <a:schemeClr val="tx1"/>
                  </a:solidFill>
                  <a:latin typeface="Trebuchet MS" panose="020B0603020202020204" pitchFamily="34" charset="0"/>
                </a:rPr>
                <a:t>annak könnyen elsajátítható.</a:t>
              </a:r>
              <a:endParaRPr lang="hu-HU" altLang="en-US" sz="3200" dirty="0">
                <a:solidFill>
                  <a:schemeClr val="tx1"/>
                </a:solidFill>
                <a:latin typeface="Trebuchet MS" panose="020B0603020202020204" pitchFamily="34" charset="0"/>
              </a:endParaRPr>
            </a:p>
            <a:p>
              <a:pPr eaLnBrk="1">
                <a:lnSpc>
                  <a:spcPct val="100000"/>
                </a:lnSpc>
                <a:spcAft>
                  <a:spcPct val="0"/>
                </a:spcAft>
                <a:buClrTx/>
              </a:pPr>
              <a:endParaRPr lang="hu-HU" altLang="en-US" sz="3200" dirty="0" smtClean="0">
                <a:solidFill>
                  <a:schemeClr val="tx1"/>
                </a:solidFill>
                <a:latin typeface="Trebuchet MS" panose="020B0603020202020204" pitchFamily="34" charset="0"/>
              </a:endParaRPr>
            </a:p>
          </p:txBody>
        </p:sp>
      </p:grpSp>
      <p:cxnSp>
        <p:nvCxnSpPr>
          <p:cNvPr id="6" name="Egyenes összekötő 5"/>
          <p:cNvCxnSpPr/>
          <p:nvPr/>
        </p:nvCxnSpPr>
        <p:spPr bwMode="auto">
          <a:xfrm flipH="1">
            <a:off x="0" y="5032481"/>
            <a:ext cx="1223584" cy="1079766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71914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4"/>
          <p:cNvSpPr>
            <a:spLocks noChangeArrowheads="1"/>
          </p:cNvSpPr>
          <p:nvPr/>
        </p:nvSpPr>
        <p:spPr bwMode="auto">
          <a:xfrm>
            <a:off x="1217143" y="1534890"/>
            <a:ext cx="20371270" cy="521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  <a:defRPr/>
            </a:pPr>
            <a:endParaRPr lang="en-US" sz="40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505949" indent="-505949"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defRPr/>
            </a:pPr>
            <a:r>
              <a:rPr lang="en-US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B</a:t>
            </a: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ase.scss fájlnak a kimenete fordítás után: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B</a:t>
            </a: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ase.css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Base.css.map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endParaRPr lang="hu-HU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lvl="1" indent="0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hu-HU" sz="36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Téglalap 4"/>
          <p:cNvSpPr>
            <a:spLocks noChangeArrowheads="1"/>
          </p:cNvSpPr>
          <p:nvPr/>
        </p:nvSpPr>
        <p:spPr bwMode="auto">
          <a:xfrm>
            <a:off x="1217142" y="1518165"/>
            <a:ext cx="11871325" cy="61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Compiler működésének áttekintése</a:t>
            </a:r>
            <a:endParaRPr lang="en-US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9643426" cy="8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en-US" sz="5400" dirty="0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SASS </a:t>
            </a:r>
            <a:r>
              <a:rPr lang="en-US" sz="5400" dirty="0" err="1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Bemutatása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1217142" y="5783362"/>
            <a:ext cx="5256584" cy="5256584"/>
          </a:xfrm>
          <a:prstGeom prst="ellipse">
            <a:avLst/>
          </a:prstGeom>
          <a:solidFill>
            <a:srgbClr val="8CC54C"/>
          </a:solidFill>
          <a:ln w="9525" cap="flat" cmpd="sng" algn="ctr">
            <a:solidFill>
              <a:srgbClr val="8EC3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rPr>
              <a:t>Base.scss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  <a:p>
            <a:r>
              <a:rPr lang="en-US" sz="3200" b="1" dirty="0"/>
              <a:t>$</a:t>
            </a:r>
            <a:r>
              <a:rPr lang="en-US" sz="3200" b="1" dirty="0" smtClean="0"/>
              <a:t>color = red</a:t>
            </a:r>
            <a:r>
              <a:rPr lang="en-US" sz="3200" dirty="0" smtClean="0"/>
              <a:t>;</a:t>
            </a:r>
          </a:p>
          <a:p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  <a:p>
            <a:r>
              <a:rPr lang="en-US" sz="3200" b="1" dirty="0"/>
              <a:t>body </a:t>
            </a:r>
            <a:r>
              <a:rPr lang="en-US" sz="3200" dirty="0" smtClean="0"/>
              <a:t>{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  </a:t>
            </a:r>
            <a:r>
              <a:rPr lang="en-US" sz="3200" dirty="0" smtClean="0"/>
              <a:t>color: </a:t>
            </a:r>
            <a:r>
              <a:rPr lang="en-US" sz="3200" b="1" dirty="0" smtClean="0"/>
              <a:t>$color</a:t>
            </a:r>
            <a:r>
              <a:rPr lang="en-US" sz="3200" dirty="0"/>
              <a:t>;</a:t>
            </a:r>
            <a:br>
              <a:rPr lang="en-US" sz="3200" dirty="0"/>
            </a:br>
            <a:r>
              <a:rPr lang="en-US" sz="3200" dirty="0"/>
              <a:t>}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sz="4000" dirty="0"/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5618742" y="5927378"/>
            <a:ext cx="5256584" cy="5256584"/>
          </a:xfrm>
          <a:prstGeom prst="ellipse">
            <a:avLst/>
          </a:prstGeom>
          <a:solidFill>
            <a:srgbClr val="8CC54C"/>
          </a:solidFill>
          <a:ln w="9525" cap="flat" cmpd="sng" algn="ctr">
            <a:solidFill>
              <a:srgbClr val="8EC3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 err="1" smtClean="0"/>
              <a:t>Base.css</a:t>
            </a:r>
            <a:endParaRPr lang="en-US" sz="4000" dirty="0" smtClean="0"/>
          </a:p>
          <a:p>
            <a:pPr algn="ctr"/>
            <a:endParaRPr lang="en-US" sz="4000" dirty="0"/>
          </a:p>
          <a:p>
            <a:r>
              <a:rPr lang="en-US" sz="3200" b="1" dirty="0"/>
              <a:t>body </a:t>
            </a:r>
            <a:r>
              <a:rPr lang="en-US" sz="3200" dirty="0"/>
              <a:t>{</a:t>
            </a:r>
            <a:br>
              <a:rPr lang="en-US" sz="3200" dirty="0"/>
            </a:br>
            <a:r>
              <a:rPr lang="en-US" sz="3200" dirty="0"/>
              <a:t>  color: </a:t>
            </a:r>
            <a:r>
              <a:rPr lang="en-US" sz="3200" b="1" dirty="0" smtClean="0"/>
              <a:t>red;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}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8417942" y="5783362"/>
            <a:ext cx="5256584" cy="5256584"/>
          </a:xfrm>
          <a:prstGeom prst="ellipse">
            <a:avLst/>
          </a:prstGeom>
          <a:solidFill>
            <a:srgbClr val="8CC54C"/>
          </a:solidFill>
          <a:ln w="9525" cap="flat" cmpd="sng" algn="ctr">
            <a:solidFill>
              <a:srgbClr val="8EC3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US" sz="5400" dirty="0"/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icrosoft YaHei" charset="-122"/>
              </a:rPr>
              <a:t>Compiler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13674526" y="7583562"/>
            <a:ext cx="1944216" cy="1872208"/>
          </a:xfrm>
          <a:prstGeom prst="rightArrow">
            <a:avLst/>
          </a:prstGeom>
          <a:solidFill>
            <a:srgbClr val="F4481E"/>
          </a:solidFill>
          <a:ln w="9525" cap="flat" cmpd="sng" algn="ctr">
            <a:solidFill>
              <a:srgbClr val="94969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6473726" y="7583562"/>
            <a:ext cx="1944216" cy="1872208"/>
          </a:xfrm>
          <a:prstGeom prst="rightArrow">
            <a:avLst/>
          </a:prstGeom>
          <a:solidFill>
            <a:srgbClr val="F4481E"/>
          </a:solidFill>
          <a:ln w="9525" cap="flat" cmpd="sng" algn="ctr">
            <a:solidFill>
              <a:srgbClr val="94969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24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4"/>
          <p:cNvSpPr>
            <a:spLocks noChangeArrowheads="1"/>
          </p:cNvSpPr>
          <p:nvPr/>
        </p:nvSpPr>
        <p:spPr bwMode="auto">
          <a:xfrm>
            <a:off x="1217143" y="1534890"/>
            <a:ext cx="10945215" cy="7617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05949" indent="-505949"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defRPr/>
            </a:pPr>
            <a:endParaRPr lang="hu-HU" sz="36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505949" indent="-505949"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defRPr/>
            </a:pP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Parciális, belső </a:t>
            </a:r>
            <a:r>
              <a:rPr lang="hu-HU" sz="36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sass</a:t>
            </a: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 fájlok</a:t>
            </a:r>
          </a:p>
          <a:p>
            <a:pPr marL="505949" indent="-505949"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defRPr/>
            </a:pP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Névkonvenció: _</a:t>
            </a:r>
            <a:r>
              <a:rPr lang="hu-HU" sz="36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partials.scss</a:t>
            </a:r>
            <a:endParaRPr lang="hu-HU" sz="36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505949" indent="-505949"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defRPr/>
            </a:pP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Importálni kell őket: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>
                <a:latin typeface="Trebuchet MS" panose="020B0603020202020204" pitchFamily="34" charset="0"/>
                <a:cs typeface="Segoe UI" panose="020B0502040204020203" pitchFamily="34" charset="0"/>
              </a:rPr>
              <a:t>@</a:t>
            </a: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import ”</a:t>
            </a:r>
            <a:r>
              <a:rPr lang="hu-HU" sz="36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partials</a:t>
            </a: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”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endParaRPr lang="hu-HU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marL="505949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40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Mire használjuk?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Projekt felépítésnél segít</a:t>
            </a:r>
          </a:p>
          <a:p>
            <a:pPr marL="1248899" lvl="1" indent="-505949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Beimportáljuk és kiegészíti a fájl tartalmával</a:t>
            </a:r>
          </a:p>
        </p:txBody>
      </p:sp>
      <p:sp>
        <p:nvSpPr>
          <p:cNvPr id="13" name="Téglalap 4"/>
          <p:cNvSpPr>
            <a:spLocks noChangeArrowheads="1"/>
          </p:cNvSpPr>
          <p:nvPr/>
        </p:nvSpPr>
        <p:spPr bwMode="auto">
          <a:xfrm>
            <a:off x="1217142" y="1518165"/>
            <a:ext cx="11871325" cy="61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Partials</a:t>
            </a:r>
            <a:endParaRPr lang="en-US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9643426" cy="8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en-US" sz="5400" dirty="0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SASS </a:t>
            </a:r>
            <a:r>
              <a:rPr lang="en-US" sz="5400" dirty="0" err="1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Bemutatása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églalap 4"/>
          <p:cNvSpPr>
            <a:spLocks noChangeArrowheads="1"/>
          </p:cNvSpPr>
          <p:nvPr/>
        </p:nvSpPr>
        <p:spPr bwMode="auto">
          <a:xfrm>
            <a:off x="10643198" y="2254970"/>
            <a:ext cx="10945215" cy="503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36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Base.scss</a:t>
            </a:r>
            <a:r>
              <a:rPr lang="en-US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részlet</a:t>
            </a:r>
            <a:r>
              <a:rPr lang="en-US" sz="3600" dirty="0">
                <a:latin typeface="Trebuchet MS" panose="020B0603020202020204" pitchFamily="34" charset="0"/>
                <a:cs typeface="Segoe UI" panose="020B0502040204020203" pitchFamily="34" charset="0"/>
              </a:rPr>
              <a:t>:</a:t>
            </a:r>
          </a:p>
          <a:p>
            <a:pPr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3600" dirty="0" smtClean="0">
                <a:latin typeface="Courier New"/>
                <a:cs typeface="Courier New"/>
              </a:rPr>
              <a:t>/</a:t>
            </a:r>
            <a:r>
              <a:rPr lang="en-US" sz="3600" dirty="0">
                <a:latin typeface="Courier New"/>
                <a:cs typeface="Courier New"/>
              </a:rPr>
              <a:t>/ Core variables and </a:t>
            </a:r>
            <a:r>
              <a:rPr lang="en-US" sz="3600" dirty="0" err="1">
                <a:latin typeface="Courier New"/>
                <a:cs typeface="Courier New"/>
              </a:rPr>
              <a:t>mixins</a:t>
            </a:r>
            <a:endParaRPr lang="en-US" sz="3600" dirty="0">
              <a:latin typeface="Courier New"/>
              <a:cs typeface="Courier New"/>
            </a:endParaRPr>
          </a:p>
          <a:p>
            <a:pPr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3600" dirty="0">
                <a:latin typeface="Courier New"/>
                <a:cs typeface="Courier New"/>
              </a:rPr>
              <a:t>@import "variables";</a:t>
            </a:r>
          </a:p>
          <a:p>
            <a:pPr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3600" dirty="0">
                <a:latin typeface="Courier New"/>
                <a:cs typeface="Courier New"/>
              </a:rPr>
              <a:t>@import "</a:t>
            </a:r>
            <a:r>
              <a:rPr lang="en-US" sz="3600" dirty="0" err="1">
                <a:latin typeface="Courier New"/>
                <a:cs typeface="Courier New"/>
              </a:rPr>
              <a:t>mixins</a:t>
            </a:r>
            <a:r>
              <a:rPr lang="en-US" sz="3600" dirty="0">
                <a:latin typeface="Courier New"/>
                <a:cs typeface="Courier New"/>
              </a:rPr>
              <a:t>";</a:t>
            </a:r>
          </a:p>
          <a:p>
            <a:pPr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3600" dirty="0">
                <a:latin typeface="Courier New"/>
                <a:cs typeface="Courier New"/>
              </a:rPr>
              <a:t>// App </a:t>
            </a:r>
            <a:r>
              <a:rPr lang="en-US" sz="3600" dirty="0" err="1">
                <a:latin typeface="Courier New"/>
                <a:cs typeface="Courier New"/>
              </a:rPr>
              <a:t>StyelSheet</a:t>
            </a:r>
            <a:endParaRPr lang="en-US" sz="3600" dirty="0">
              <a:latin typeface="Courier New"/>
              <a:cs typeface="Courier New"/>
            </a:endParaRPr>
          </a:p>
          <a:p>
            <a:pPr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3600" dirty="0">
                <a:latin typeface="Courier New"/>
                <a:cs typeface="Courier New"/>
              </a:rPr>
              <a:t>@import "app/base";</a:t>
            </a:r>
            <a:endParaRPr lang="hu-HU" sz="3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1265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>
            <a:spLocks noChangeArrowheads="1"/>
          </p:cNvSpPr>
          <p:nvPr/>
        </p:nvSpPr>
        <p:spPr bwMode="auto">
          <a:xfrm>
            <a:off x="1217142" y="1518165"/>
            <a:ext cx="11871325" cy="61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Partials</a:t>
            </a:r>
            <a:endParaRPr lang="en-US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9643426" cy="8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en-US" sz="5400" dirty="0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SASS </a:t>
            </a:r>
            <a:r>
              <a:rPr lang="en-US" sz="5400" dirty="0" err="1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Bemutatása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 descr="1393307247whatif-meme-fold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782" y="2615010"/>
            <a:ext cx="8110562" cy="811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0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4"/>
          <p:cNvSpPr>
            <a:spLocks noChangeArrowheads="1"/>
          </p:cNvSpPr>
          <p:nvPr/>
        </p:nvSpPr>
        <p:spPr bwMode="auto">
          <a:xfrm>
            <a:off x="1217143" y="1534890"/>
            <a:ext cx="10945215" cy="10341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  <a:defRPr/>
            </a:pPr>
            <a:endParaRPr lang="en-US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/sass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dirty="0">
                <a:latin typeface="Trebuchet MS" panose="020B0603020202020204" pitchFamily="34" charset="0"/>
                <a:cs typeface="Segoe UI" panose="020B0502040204020203" pitchFamily="34" charset="0"/>
              </a:rPr>
              <a:t>	</a:t>
            </a:r>
            <a:r>
              <a:rPr lang="en-US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/app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		_</a:t>
            </a:r>
            <a:r>
              <a:rPr lang="en-US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page.scss</a:t>
            </a:r>
            <a:endParaRPr lang="en-US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dirty="0">
                <a:latin typeface="Trebuchet MS" panose="020B0603020202020204" pitchFamily="34" charset="0"/>
                <a:cs typeface="Segoe UI" panose="020B0502040204020203" pitchFamily="34" charset="0"/>
              </a:rPr>
              <a:t>	</a:t>
            </a:r>
            <a:r>
              <a:rPr lang="en-US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	_</a:t>
            </a:r>
            <a:r>
              <a:rPr lang="en-US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base.scss</a:t>
            </a:r>
            <a:endParaRPr lang="en-US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dirty="0">
                <a:latin typeface="Trebuchet MS" panose="020B0603020202020204" pitchFamily="34" charset="0"/>
                <a:cs typeface="Segoe UI" panose="020B0502040204020203" pitchFamily="34" charset="0"/>
              </a:rPr>
              <a:t>	</a:t>
            </a:r>
            <a:r>
              <a:rPr lang="en-US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/</a:t>
            </a:r>
            <a:r>
              <a:rPr lang="en-US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mixins</a:t>
            </a:r>
            <a:endParaRPr lang="en-US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dirty="0">
                <a:latin typeface="Trebuchet MS" panose="020B0603020202020204" pitchFamily="34" charset="0"/>
                <a:cs typeface="Segoe UI" panose="020B0502040204020203" pitchFamily="34" charset="0"/>
              </a:rPr>
              <a:t>	</a:t>
            </a:r>
            <a:r>
              <a:rPr lang="en-US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	_</a:t>
            </a:r>
            <a:r>
              <a:rPr lang="en-US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breakpoints.scss</a:t>
            </a:r>
            <a:endParaRPr lang="en-US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dirty="0">
                <a:latin typeface="Trebuchet MS" panose="020B0603020202020204" pitchFamily="34" charset="0"/>
                <a:cs typeface="Segoe UI" panose="020B0502040204020203" pitchFamily="34" charset="0"/>
              </a:rPr>
              <a:t>	</a:t>
            </a:r>
            <a:r>
              <a:rPr lang="en-US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	_</a:t>
            </a:r>
            <a:r>
              <a:rPr lang="en-US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crossbrowser.scss</a:t>
            </a:r>
            <a:endParaRPr lang="en-US" dirty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	_</a:t>
            </a:r>
            <a:r>
              <a:rPr lang="en-US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mixins.scss</a:t>
            </a:r>
            <a:endParaRPr lang="en-US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	_</a:t>
            </a:r>
            <a:r>
              <a:rPr lang="en-US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variables.scss</a:t>
            </a:r>
            <a:endParaRPr lang="en-US" dirty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	</a:t>
            </a:r>
            <a:r>
              <a:rPr lang="en-US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base.scss</a:t>
            </a:r>
            <a:endParaRPr lang="en-US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/</a:t>
            </a:r>
            <a:r>
              <a:rPr lang="en-US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css</a:t>
            </a:r>
            <a:endParaRPr lang="en-US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lvl="1" indent="0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32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base.css</a:t>
            </a:r>
            <a:endParaRPr lang="en-US" sz="32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lvl="1" indent="0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32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Base.css.map</a:t>
            </a:r>
            <a:endParaRPr lang="en-US" sz="3200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Téglalap 4"/>
          <p:cNvSpPr>
            <a:spLocks noChangeArrowheads="1"/>
          </p:cNvSpPr>
          <p:nvPr/>
        </p:nvSpPr>
        <p:spPr bwMode="auto">
          <a:xfrm>
            <a:off x="1217142" y="1518165"/>
            <a:ext cx="11871325" cy="61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hu-HU" sz="36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Projekt struktúra bemutatása</a:t>
            </a:r>
            <a:endParaRPr lang="en-US" sz="3600" dirty="0"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31900" y="598786"/>
            <a:ext cx="19643426" cy="8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hangingPunct="1">
              <a:defRPr/>
            </a:pPr>
            <a:r>
              <a:rPr lang="en-US" sz="5400" dirty="0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SASS </a:t>
            </a:r>
            <a:r>
              <a:rPr lang="en-US" sz="5400" dirty="0" err="1" smtClean="0">
                <a:solidFill>
                  <a:schemeClr val="tx1"/>
                </a:solidFill>
                <a:latin typeface="Trebuchet MS" panose="020B0603020202020204" pitchFamily="34" charset="0"/>
                <a:cs typeface="Segoe UI" panose="020B0502040204020203" pitchFamily="34" charset="0"/>
              </a:rPr>
              <a:t>Bemutatása</a:t>
            </a:r>
            <a:endParaRPr lang="en-US" sz="5400" dirty="0">
              <a:solidFill>
                <a:schemeClr val="tx1"/>
              </a:solidFill>
              <a:latin typeface="Trebuchet MS" panose="020B0603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églalap 4"/>
          <p:cNvSpPr>
            <a:spLocks noChangeArrowheads="1"/>
          </p:cNvSpPr>
          <p:nvPr/>
        </p:nvSpPr>
        <p:spPr bwMode="auto">
          <a:xfrm>
            <a:off x="8489950" y="1534890"/>
            <a:ext cx="10945215" cy="9653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  <a:defRPr/>
            </a:pPr>
            <a:endParaRPr lang="en-US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Sass </a:t>
            </a:r>
            <a:r>
              <a:rPr lang="en-US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fájlok</a:t>
            </a:r>
            <a:endParaRPr lang="en-US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	</a:t>
            </a:r>
            <a:r>
              <a:rPr lang="en-US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Alkalmazáshoz</a:t>
            </a:r>
            <a:r>
              <a:rPr lang="en-US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tartozó</a:t>
            </a:r>
            <a:r>
              <a:rPr lang="en-US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stílus</a:t>
            </a:r>
            <a:r>
              <a:rPr lang="en-US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fájlok</a:t>
            </a:r>
            <a:r>
              <a:rPr lang="en-US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mappája</a:t>
            </a:r>
            <a:r>
              <a:rPr lang="en-US" dirty="0">
                <a:latin typeface="Trebuchet MS" panose="020B0603020202020204" pitchFamily="34" charset="0"/>
                <a:cs typeface="Segoe UI" panose="020B0502040204020203" pitchFamily="34" charset="0"/>
              </a:rPr>
              <a:t>	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  <a:defRPr/>
            </a:pPr>
            <a:endParaRPr lang="en-US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  <a:defRPr/>
            </a:pPr>
            <a:endParaRPr lang="en-US" dirty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dirty="0">
                <a:latin typeface="Trebuchet MS" panose="020B0603020202020204" pitchFamily="34" charset="0"/>
                <a:cs typeface="Segoe UI" panose="020B0502040204020203" pitchFamily="34" charset="0"/>
              </a:rPr>
              <a:t>	</a:t>
            </a:r>
            <a:r>
              <a:rPr lang="en-US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Függvényeket</a:t>
            </a:r>
            <a:r>
              <a:rPr lang="en-US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tartalmazó</a:t>
            </a:r>
            <a:r>
              <a:rPr lang="en-US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mappa</a:t>
            </a:r>
            <a:endParaRPr lang="en-US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  <a:defRPr/>
            </a:pPr>
            <a:endParaRPr lang="en-US" dirty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  <a:defRPr/>
            </a:pPr>
            <a:endParaRPr lang="en-US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	</a:t>
            </a:r>
            <a:r>
              <a:rPr lang="en-US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Függvények</a:t>
            </a:r>
            <a:r>
              <a:rPr lang="en-US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hivatkozása</a:t>
            </a:r>
            <a:endParaRPr lang="en-US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	</a:t>
            </a:r>
            <a:r>
              <a:rPr lang="en-US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Változók</a:t>
            </a:r>
            <a:endParaRPr lang="en-US" dirty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	</a:t>
            </a:r>
            <a:r>
              <a:rPr lang="en-US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Projekt</a:t>
            </a:r>
            <a:r>
              <a:rPr lang="en-US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 Base </a:t>
            </a:r>
            <a:r>
              <a:rPr lang="en-US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fájl</a:t>
            </a:r>
            <a:r>
              <a:rPr lang="en-US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, </a:t>
            </a:r>
            <a:r>
              <a:rPr lang="en-US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amit</a:t>
            </a:r>
            <a:r>
              <a:rPr lang="en-US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behivatkozunk</a:t>
            </a:r>
            <a:r>
              <a:rPr lang="en-US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fordítás</a:t>
            </a:r>
            <a:r>
              <a:rPr lang="en-US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után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/</a:t>
            </a:r>
            <a:r>
              <a:rPr lang="en-US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css</a:t>
            </a:r>
            <a:endParaRPr lang="en-US" dirty="0" smtClean="0">
              <a:latin typeface="Trebuchet MS" panose="020B0603020202020204" pitchFamily="34" charset="0"/>
              <a:cs typeface="Segoe UI" panose="020B0502040204020203" pitchFamily="34" charset="0"/>
            </a:endParaRPr>
          </a:p>
          <a:p>
            <a:pPr lvl="1" indent="0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sz="32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Amit</a:t>
            </a:r>
            <a:r>
              <a:rPr lang="en-US" sz="32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közvetlen</a:t>
            </a:r>
            <a:r>
              <a:rPr lang="en-US" sz="32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behivatkozunk</a:t>
            </a:r>
            <a:r>
              <a:rPr lang="en-US" sz="32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az</a:t>
            </a:r>
            <a:r>
              <a:rPr lang="en-US" sz="32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 smtClean="0">
                <a:latin typeface="Trebuchet MS" panose="020B0603020202020204" pitchFamily="34" charset="0"/>
                <a:cs typeface="Segoe UI" panose="020B0502040204020203" pitchFamily="34" charset="0"/>
              </a:rPr>
              <a:t>index.html</a:t>
            </a:r>
            <a:r>
              <a:rPr lang="en-US" sz="3200" dirty="0" smtClean="0">
                <a:latin typeface="Trebuchet MS" panose="020B0603020202020204" pitchFamily="34" charset="0"/>
                <a:cs typeface="Segoe UI" panose="020B0502040204020203" pitchFamily="34" charset="0"/>
              </a:rPr>
              <a:t>-be</a:t>
            </a:r>
          </a:p>
        </p:txBody>
      </p:sp>
    </p:spTree>
    <p:extLst>
      <p:ext uri="{BB962C8B-B14F-4D97-AF65-F5344CB8AC3E}">
        <p14:creationId xmlns:p14="http://schemas.microsoft.com/office/powerpoint/2010/main" val="27479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Egyéni 1. séma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Office-téma">
      <a:majorFont>
        <a:latin typeface="Dosis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ln w="28575">
          <a:solidFill>
            <a:srgbClr val="A8D36B"/>
          </a:solidFill>
          <a:headEnd type="none" w="med" len="med"/>
          <a:tailEnd type="none" w="med" len="med"/>
        </a:ln>
        <a:effectLst/>
        <a:ex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-té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42072</TotalTime>
  <Words>913</Words>
  <Application>Microsoft Macintosh PowerPoint</Application>
  <PresentationFormat>Custom</PresentationFormat>
  <Paragraphs>292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Office-téma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Várszegi Tamás</dc:creator>
  <cp:lastModifiedBy>Bence Mandli</cp:lastModifiedBy>
  <cp:revision>411</cp:revision>
  <cp:lastPrinted>2014-10-30T10:39:00Z</cp:lastPrinted>
  <dcterms:created xsi:type="dcterms:W3CDTF">2013-05-28T12:41:15Z</dcterms:created>
  <dcterms:modified xsi:type="dcterms:W3CDTF">2016-02-16T18:35:25Z</dcterms:modified>
</cp:coreProperties>
</file>