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347" r:id="rId3"/>
    <p:sldId id="316" r:id="rId4"/>
    <p:sldId id="334" r:id="rId5"/>
    <p:sldId id="348" r:id="rId6"/>
    <p:sldId id="337" r:id="rId7"/>
    <p:sldId id="339" r:id="rId8"/>
    <p:sldId id="335" r:id="rId9"/>
    <p:sldId id="341" r:id="rId10"/>
    <p:sldId id="349" r:id="rId11"/>
    <p:sldId id="340" r:id="rId12"/>
    <p:sldId id="342" r:id="rId13"/>
    <p:sldId id="338" r:id="rId14"/>
    <p:sldId id="336" r:id="rId15"/>
    <p:sldId id="343" r:id="rId16"/>
    <p:sldId id="344" r:id="rId17"/>
    <p:sldId id="345" r:id="rId18"/>
    <p:sldId id="350" r:id="rId19"/>
    <p:sldId id="303" r:id="rId20"/>
  </p:sldIdLst>
  <p:sldSz cx="21588413" cy="12142788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C53E"/>
    <a:srgbClr val="96CAF1"/>
    <a:srgbClr val="F15B21"/>
    <a:srgbClr val="86898A"/>
    <a:srgbClr val="94C8EE"/>
    <a:srgbClr val="F75D22"/>
    <a:srgbClr val="A8D36B"/>
    <a:srgbClr val="A92917"/>
    <a:srgbClr val="8FC740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75654" autoAdjust="0"/>
  </p:normalViewPr>
  <p:slideViewPr>
    <p:cSldViewPr>
      <p:cViewPr varScale="1">
        <p:scale>
          <a:sx n="32" d="100"/>
          <a:sy n="32" d="100"/>
        </p:scale>
        <p:origin x="126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8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-8037513"/>
            <a:ext cx="5327650" cy="2169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noProof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58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6A5030A-ADF4-427F-BED4-4492E8CEE7DC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hu-HU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561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26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3562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203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44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783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877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685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565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05A7B48-0557-4CA8-B7E0-E8CC1F93F169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hu-HU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0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55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55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2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395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07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86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108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38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9250" y="3771900"/>
            <a:ext cx="18349913" cy="26035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38500" y="6880225"/>
            <a:ext cx="15111413" cy="31035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6079-3C44-46AF-98FC-9AE268DC4E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22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0E55-A6E3-4B15-B18F-2800FBE9A0B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5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5641638" y="481013"/>
            <a:ext cx="4854575" cy="103568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7913" y="481013"/>
            <a:ext cx="14411325" cy="103568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3D2D-AC1E-40B7-A5BC-EF119E4F3D2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7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913" y="481013"/>
            <a:ext cx="19418300" cy="201295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9E0A-19ED-4532-AF49-0ED6207F879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61AF-48D1-441B-9698-64C5A4B44A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5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04975" y="7802563"/>
            <a:ext cx="18349913" cy="2411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04975" y="5146675"/>
            <a:ext cx="18349913" cy="2655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3507-8DBD-42F5-A706-DCE978ACC4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791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86326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75551-F94E-41CE-84EB-F30DA38173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5775"/>
            <a:ext cx="19429413" cy="2024063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79500" y="2717800"/>
            <a:ext cx="9539288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79500" y="3851275"/>
            <a:ext cx="9539288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0966450" y="2717800"/>
            <a:ext cx="9542463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0966450" y="3851275"/>
            <a:ext cx="9542463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17D5-1EFD-48E6-AA36-9B492FA7F2F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6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75FF5-DF88-45BC-9BC9-99460606789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0F28-2565-444B-8D7E-C4EB8D2E3F0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4188"/>
            <a:ext cx="7102475" cy="205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40738" y="484188"/>
            <a:ext cx="12068175" cy="1036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79500" y="2541588"/>
            <a:ext cx="7102475" cy="830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A2D2-B420-4829-94AD-418CAB5B48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7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30688" y="8499475"/>
            <a:ext cx="12954000" cy="1003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30688" y="1084263"/>
            <a:ext cx="12954000" cy="7286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230688" y="9502775"/>
            <a:ext cx="12954000" cy="1425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00A5-CC5E-48D0-B2F2-A65CC9C455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1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7913" y="481013"/>
            <a:ext cx="194183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Címszöveg formátumának szerkesztése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7913" y="2836863"/>
            <a:ext cx="194183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6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Vázlatszöveg formátumának szerkesztése</a:t>
            </a:r>
          </a:p>
          <a:p>
            <a:pPr lvl="1"/>
            <a:r>
              <a:rPr lang="en-GB" altLang="en-US"/>
              <a:t>Második vázlatszint</a:t>
            </a:r>
          </a:p>
          <a:p>
            <a:pPr lvl="2"/>
            <a:r>
              <a:rPr lang="en-GB" altLang="en-US"/>
              <a:t>Harmadik vázlatszint</a:t>
            </a:r>
          </a:p>
          <a:p>
            <a:pPr lvl="3"/>
            <a:r>
              <a:rPr lang="en-GB" altLang="en-US"/>
              <a:t>Negyedik vázlatszint</a:t>
            </a:r>
          </a:p>
          <a:p>
            <a:pPr lvl="4"/>
            <a:r>
              <a:rPr lang="en-GB" altLang="en-US"/>
              <a:t>Ötödik vázlatszint</a:t>
            </a:r>
          </a:p>
          <a:p>
            <a:pPr lvl="4"/>
            <a:r>
              <a:rPr lang="en-GB" altLang="en-US"/>
              <a:t>Hatodik vázlatszint</a:t>
            </a:r>
          </a:p>
          <a:p>
            <a:pPr lvl="4"/>
            <a:r>
              <a:rPr lang="en-GB" altLang="en-US"/>
              <a:t>Hetedik vázlatszint</a:t>
            </a:r>
          </a:p>
          <a:p>
            <a:pPr lvl="4"/>
            <a:r>
              <a:rPr lang="en-GB" altLang="en-US"/>
              <a:t>Nyolcadik vázlatszint</a:t>
            </a:r>
          </a:p>
          <a:p>
            <a:pPr lvl="4"/>
            <a:r>
              <a:rPr lang="en-GB" altLang="en-US"/>
              <a:t>Kilencedik vázlatszint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F32C8D3-15EC-45A5-AD00-D600813F54C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2pPr>
      <a:lvl3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3pPr>
      <a:lvl4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4pPr>
      <a:lvl5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5pPr>
      <a:lvl6pPr marL="25146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6pPr>
      <a:lvl7pPr marL="29718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7pPr>
      <a:lvl8pPr marL="34290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8pPr>
      <a:lvl9pPr marL="38862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2275"/>
        </a:spcAft>
        <a:buClr>
          <a:srgbClr val="000000"/>
        </a:buClr>
        <a:buSzPct val="100000"/>
        <a:buFont typeface="Times New Roman" pitchFamily="18" charset="0"/>
        <a:defRPr sz="5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825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1375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913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ttrect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5please.com/" TargetMode="External"/><Relationship Id="rId4" Type="http://schemas.openxmlformats.org/officeDocument/2006/relationships/hyperlink" Target="https://modernizr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metal/angular2hackernews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bel/babelify" TargetMode="External"/><Relationship Id="rId5" Type="http://schemas.openxmlformats.org/officeDocument/2006/relationships/hyperlink" Target="https://developer.mozilla.org/hu/" TargetMode="External"/><Relationship Id="rId4" Type="http://schemas.openxmlformats.org/officeDocument/2006/relationships/hyperlink" Target="https://github.com/shuhei/babel-angular2-ap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Attrecto" TargetMode="External"/><Relationship Id="rId13" Type="http://schemas.openxmlformats.org/officeDocument/2006/relationships/image" Target="../media/image27.png"/><Relationship Id="rId3" Type="http://schemas.openxmlformats.org/officeDocument/2006/relationships/hyperlink" Target="http://attrecto.com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s://www.linkedin.com/company/attrecto-innovation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attrecto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hyperlink" Target="https://plus.google.com/+Attrecto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hyperlink" Target="https://www.youtube.com/user/AttrectoSolu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hyperlink" Target="https://developer.mozilla.org/h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790" y="1193822"/>
            <a:ext cx="4778297" cy="128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50790" y="9681493"/>
            <a:ext cx="4778297" cy="150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22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8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13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9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hu-HU" altLang="en-US" sz="4000" dirty="0">
                <a:latin typeface="Trebuchet MS" panose="020B0603020202020204" pitchFamily="34" charset="0"/>
                <a:cs typeface="Segoe UI Semilight" panose="020B0402040204020203" pitchFamily="34" charset="0"/>
              </a:rPr>
              <a:t>Metál Ádám</a:t>
            </a:r>
          </a:p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hu-HU" altLang="en-US" sz="2800" dirty="0">
                <a:latin typeface="Trebuchet MS" panose="020B0603020202020204" pitchFamily="34" charset="0"/>
                <a:cs typeface="Segoe UI Semilight" panose="020B0402040204020203" pitchFamily="34" charset="0"/>
              </a:rPr>
              <a:t>Frontend fejlesztő</a:t>
            </a:r>
          </a:p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hu-HU" altLang="en-US" sz="2400" b="1" dirty="0" err="1">
                <a:solidFill>
                  <a:srgbClr val="92D050"/>
                </a:solidFill>
                <a:latin typeface="Trebuchet MS" panose="020B0603020202020204" pitchFamily="34" charset="0"/>
                <a:cs typeface="Segoe UI Semilight" panose="020B0402040204020203" pitchFamily="34" charset="0"/>
              </a:rPr>
              <a:t>adam.metal</a:t>
            </a:r>
            <a:r>
              <a:rPr lang="hu-HU" altLang="en-US" sz="2400" b="1" dirty="0">
                <a:solidFill>
                  <a:srgbClr val="92D050"/>
                </a:solidFill>
                <a:latin typeface="Trebuchet MS" panose="020B0603020202020204" pitchFamily="34" charset="0"/>
                <a:cs typeface="Segoe UI Semilight" panose="020B0402040204020203" pitchFamily="34" charset="0"/>
              </a:rPr>
              <a:t>@</a:t>
            </a:r>
            <a:r>
              <a:rPr lang="hu-HU" altLang="en-US" sz="2400" b="1" dirty="0" err="1">
                <a:solidFill>
                  <a:srgbClr val="92D050"/>
                </a:solidFill>
                <a:latin typeface="Trebuchet MS" panose="020B0603020202020204" pitchFamily="34" charset="0"/>
                <a:cs typeface="Segoe UI Semilight" panose="020B0402040204020203" pitchFamily="34" charset="0"/>
              </a:rPr>
              <a:t>attrecto.com</a:t>
            </a:r>
            <a:endParaRPr lang="hu-HU" altLang="en-US" sz="2400" b="1" dirty="0">
              <a:solidFill>
                <a:srgbClr val="92D050"/>
              </a:solidFill>
              <a:latin typeface="Trebuchet MS" panose="020B060302020202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94" y="-1153644"/>
            <a:ext cx="9632408" cy="1363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7481838" y="4271194"/>
            <a:ext cx="1334724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8000" cap="small" dirty="0">
                <a:solidFill>
                  <a:srgbClr val="858889"/>
                </a:solidFill>
                <a:latin typeface="Trebuchet MS" panose="020B0603020202020204" pitchFamily="34" charset="0"/>
                <a:cs typeface="Segoe UI Semibold" panose="020B0702040204020203" pitchFamily="34" charset="0"/>
              </a:rPr>
              <a:t>Modern és régi böngészők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42" y="5663230"/>
            <a:ext cx="4876190" cy="32476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98" y="-265310"/>
            <a:ext cx="9865096" cy="131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584" y="1535225"/>
            <a:ext cx="10399891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Animációk.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Lekerekítések.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Szűrők.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 err="1">
                <a:latin typeface="Calibri Light" panose="020F0302020204030204" pitchFamily="34" charset="0"/>
                <a:cs typeface="Segoe UI" panose="020B0502040204020203" pitchFamily="34" charset="0"/>
              </a:rPr>
              <a:t>Layout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 rendszer.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Számos lehetőség és technika.</a:t>
            </a: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CSS3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0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>
                <a:latin typeface="Trebuchet MS" panose="020B0603020202020204" pitchFamily="34" charset="0"/>
                <a:cs typeface="Segoe UI" panose="020B0502040204020203" pitchFamily="34" charset="0"/>
              </a:rPr>
              <a:t>Elszabadul a pokol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110" y="3263082"/>
            <a:ext cx="13431446" cy="61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2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963" y="1535113"/>
            <a:ext cx="13908904" cy="84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Fontos! </a:t>
            </a:r>
            <a:r>
              <a:rPr lang="hu-HU" sz="4400" dirty="0" err="1">
                <a:latin typeface="Calibri Light" panose="020F0302020204030204" pitchFamily="34" charset="0"/>
                <a:cs typeface="Segoe UI" panose="020B0502040204020203" pitchFamily="34" charset="0"/>
              </a:rPr>
              <a:t>WebApi</a:t>
            </a: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 != JavaScript.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A </a:t>
            </a:r>
            <a:r>
              <a:rPr lang="hu-HU" sz="4400" dirty="0" err="1">
                <a:latin typeface="Calibri Light" panose="020F0302020204030204" pitchFamily="34" charset="0"/>
                <a:cs typeface="Segoe UI" panose="020B0502040204020203" pitchFamily="34" charset="0"/>
              </a:rPr>
              <a:t>WebApi</a:t>
            </a: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 a böngészőhöz tartozik.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Az új szabványok: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ES2015 (ES6)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ES2016 (ES7)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A fejlesztőknek egy valóra vált álom.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A felhasználónak élmény.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Promise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, </a:t>
            </a: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let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, const, import, </a:t>
            </a: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class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, () =&gt; {}, </a:t>
            </a: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async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/</a:t>
            </a: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await</a:t>
            </a:r>
            <a:endParaRPr lang="hu-HU" sz="4000" dirty="0">
              <a:latin typeface="Calibri Light" panose="020F03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JavaScript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0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>
                <a:latin typeface="Trebuchet MS" panose="020B0603020202020204" pitchFamily="34" charset="0"/>
                <a:cs typeface="Segoe UI" panose="020B0502040204020203" pitchFamily="34" charset="0"/>
              </a:rPr>
              <a:t>A felhasználó éhes, a felhasználó enni akar.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5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A jéghegy csúcsa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718" y="3010603"/>
            <a:ext cx="3424435" cy="363017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77" y="3887999"/>
            <a:ext cx="4024464" cy="276681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77" y="4688457"/>
            <a:ext cx="3809524" cy="380952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912" y="2146426"/>
            <a:ext cx="2857500" cy="28575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10" y="7934905"/>
            <a:ext cx="3623940" cy="363843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185" y="6803107"/>
            <a:ext cx="4762500" cy="47625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11" y="2273404"/>
            <a:ext cx="3810000" cy="38100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09" y="8497981"/>
            <a:ext cx="35718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3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584" y="1535225"/>
            <a:ext cx="17347486" cy="757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Végy magadhoz fájdalomcsillapítót.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Ugye tudod, hogy az IE nem támogatja a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websocketet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?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Videó?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Flash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nélkül?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Böngészős játék?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Flash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nélkül?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Várd ki amíg rájössz hogy a design sem működik IE-n.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Nyugalom, van remény.</a:t>
            </a: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Mit tegyek a régi böngészőkkel?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0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>
                <a:latin typeface="Trebuchet MS" panose="020B0603020202020204" pitchFamily="34" charset="0"/>
                <a:cs typeface="Segoe UI" panose="020B0502040204020203" pitchFamily="34" charset="0"/>
              </a:rPr>
              <a:t>Avagy akad amit nem gyógyít meg az idő sem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584" y="1535225"/>
            <a:ext cx="1734748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err="1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Polyfill</a:t>
            </a: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 és </a:t>
            </a:r>
            <a:r>
              <a:rPr lang="hu-HU" sz="5400" dirty="0" err="1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Shim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églalap 4"/>
          <p:cNvSpPr>
            <a:spLocks noChangeArrowheads="1"/>
          </p:cNvSpPr>
          <p:nvPr/>
        </p:nvSpPr>
        <p:spPr bwMode="auto">
          <a:xfrm>
            <a:off x="1217142" y="1518165"/>
            <a:ext cx="17353928" cy="60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>
                <a:latin typeface="Trebuchet MS" panose="020B0603020202020204" pitchFamily="34" charset="0"/>
                <a:cs typeface="Segoe UI" panose="020B0502040204020203" pitchFamily="34" charset="0"/>
              </a:rPr>
              <a:t>Amiről a </a:t>
            </a:r>
            <a:r>
              <a:rPr lang="hu-HU" sz="3600" dirty="0" err="1">
                <a:latin typeface="Trebuchet MS" panose="020B0603020202020204" pitchFamily="34" charset="0"/>
                <a:cs typeface="Segoe UI" panose="020B0502040204020203" pitchFamily="34" charset="0"/>
              </a:rPr>
              <a:t>webapi</a:t>
            </a:r>
            <a:r>
              <a:rPr lang="hu-HU" sz="3600" dirty="0">
                <a:latin typeface="Trebuchet MS" panose="020B0603020202020204" pitchFamily="34" charset="0"/>
                <a:cs typeface="Segoe UI" panose="020B0502040204020203" pitchFamily="34" charset="0"/>
              </a:rPr>
              <a:t> nem tud, az nem fáj neki.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églalap 4"/>
          <p:cNvSpPr>
            <a:spLocks noChangeArrowheads="1"/>
          </p:cNvSpPr>
          <p:nvPr/>
        </p:nvSpPr>
        <p:spPr bwMode="auto">
          <a:xfrm>
            <a:off x="1223963" y="1535113"/>
            <a:ext cx="17346612" cy="914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A </a:t>
            </a:r>
            <a:r>
              <a:rPr lang="hu-HU" sz="4400" dirty="0" err="1">
                <a:latin typeface="Calibri Light" panose="020F0302020204030204" pitchFamily="34" charset="0"/>
                <a:cs typeface="Segoe UI" panose="020B0502040204020203" pitchFamily="34" charset="0"/>
              </a:rPr>
              <a:t>polyfill</a:t>
            </a: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 megtéveszti a böngészőt. Elhiteti vele, hogy ismeri a html5 tagokat.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Például, egy </a:t>
            </a:r>
            <a:r>
              <a:rPr lang="hu-HU" sz="3600" dirty="0" err="1">
                <a:latin typeface="Calibri Light" panose="020F0302020204030204" pitchFamily="34" charset="0"/>
                <a:cs typeface="Segoe UI" panose="020B0502040204020203" pitchFamily="34" charset="0"/>
              </a:rPr>
              <a:t>flash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 lejátszót állít be a &lt;video&gt; tag helyére.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Kiegészíti a böngészőt a </a:t>
            </a:r>
            <a:r>
              <a:rPr lang="hu-HU" sz="3600" dirty="0" err="1">
                <a:latin typeface="Calibri Light" panose="020F0302020204030204" pitchFamily="34" charset="0"/>
                <a:cs typeface="Segoe UI" panose="020B0502040204020203" pitchFamily="34" charset="0"/>
              </a:rPr>
              <a:t>JavaScriptes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 </a:t>
            </a:r>
            <a:r>
              <a:rPr lang="hu-HU" sz="3600" dirty="0" err="1">
                <a:latin typeface="Calibri Light" panose="020F0302020204030204" pitchFamily="34" charset="0"/>
                <a:cs typeface="Segoe UI" panose="020B0502040204020203" pitchFamily="34" charset="0"/>
              </a:rPr>
              <a:t>apival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 is.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Az ilyen esetekben segít, a képességérzékelés.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 err="1">
                <a:latin typeface="Calibri Light" panose="020F0302020204030204" pitchFamily="34" charset="0"/>
                <a:cs typeface="Segoe UI" panose="020B0502040204020203" pitchFamily="34" charset="0"/>
              </a:rPr>
              <a:t>Modernizr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: 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  <a:hlinkClick r:id="rId4"/>
              </a:rPr>
              <a:t>https://modernizr.com/</a:t>
            </a:r>
            <a:endParaRPr lang="hu-HU" sz="3600" dirty="0">
              <a:latin typeface="Calibri Light" panose="020F0302020204030204" pitchFamily="34" charset="0"/>
              <a:cs typeface="Segoe UI" panose="020B0502040204020203" pitchFamily="34" charset="0"/>
            </a:endParaRP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  <a:hlinkClick r:id="rId5"/>
              </a:rPr>
              <a:t>http://html5please.com/</a:t>
            </a:r>
            <a:endParaRPr lang="hu-HU" sz="3600" dirty="0">
              <a:latin typeface="Calibri Light" panose="020F0302020204030204" pitchFamily="34" charset="0"/>
              <a:cs typeface="Segoe UI" panose="020B0502040204020203" pitchFamily="34" charset="0"/>
            </a:endParaRP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A </a:t>
            </a:r>
            <a:r>
              <a:rPr lang="hu-HU" sz="4400" dirty="0" err="1">
                <a:latin typeface="Calibri Light" panose="020F0302020204030204" pitchFamily="34" charset="0"/>
                <a:cs typeface="Segoe UI" panose="020B0502040204020203" pitchFamily="34" charset="0"/>
              </a:rPr>
              <a:t>Shim</a:t>
            </a: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 egy olyan technika ami a JavaScriptet bővíti ki a régi böngészőkön.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Legnépszerűbb: https://github.com/es-shims/es5-shim</a:t>
            </a:r>
          </a:p>
        </p:txBody>
      </p:sp>
    </p:spTree>
    <p:extLst>
      <p:ext uri="{BB962C8B-B14F-4D97-AF65-F5344CB8AC3E}">
        <p14:creationId xmlns:p14="http://schemas.microsoft.com/office/powerpoint/2010/main" val="72516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584" y="1535225"/>
            <a:ext cx="17347486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Egy eszköz, amely lehetővé teszi es6-7 </a:t>
            </a:r>
            <a:r>
              <a:rPr lang="hu-HU" sz="3600" dirty="0" err="1">
                <a:latin typeface="Calibri Light" panose="020F0302020204030204" pitchFamily="34" charset="0"/>
                <a:cs typeface="Segoe UI" panose="020B0502040204020203" pitchFamily="34" charset="0"/>
              </a:rPr>
              <a:t>appok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 írását már ma.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Biztonságosan használhatjuk a legújabb nyelvi elemeket.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Nem kell,  hogy a böngésző ismerje az új es szabványt.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A Babel tulajdonképpen egy fordítóprogram, JavaScriptre.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Használható </a:t>
            </a:r>
            <a:r>
              <a:rPr lang="hu-HU" sz="3600" dirty="0" err="1">
                <a:latin typeface="Calibri Light" panose="020F0302020204030204" pitchFamily="34" charset="0"/>
                <a:cs typeface="Segoe UI" panose="020B0502040204020203" pitchFamily="34" charset="0"/>
              </a:rPr>
              <a:t>build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 környezetben, (</a:t>
            </a:r>
            <a:r>
              <a:rPr lang="hu-HU" sz="3600" dirty="0" err="1">
                <a:latin typeface="Calibri Light" panose="020F0302020204030204" pitchFamily="34" charset="0"/>
                <a:cs typeface="Segoe UI" panose="020B0502040204020203" pitchFamily="34" charset="0"/>
              </a:rPr>
              <a:t>gulp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, </a:t>
            </a:r>
            <a:r>
              <a:rPr lang="hu-HU" sz="3600" dirty="0" err="1">
                <a:latin typeface="Calibri Light" panose="020F0302020204030204" pitchFamily="34" charset="0"/>
                <a:cs typeface="Segoe UI" panose="020B0502040204020203" pitchFamily="34" charset="0"/>
              </a:rPr>
              <a:t>browserify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, </a:t>
            </a:r>
            <a:r>
              <a:rPr lang="hu-HU" sz="3600" dirty="0" err="1">
                <a:latin typeface="Calibri Light" panose="020F0302020204030204" pitchFamily="34" charset="0"/>
                <a:cs typeface="Segoe UI" panose="020B0502040204020203" pitchFamily="34" charset="0"/>
              </a:rPr>
              <a:t>babelify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).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Önmagában, fordítóként.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Szerver oldali kódokhoz.</a:t>
            </a: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Babel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0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>
                <a:latin typeface="Trebuchet MS" panose="020B0603020202020204" pitchFamily="34" charset="0"/>
                <a:cs typeface="Segoe UI" panose="020B0502040204020203" pitchFamily="34" charset="0"/>
              </a:rPr>
              <a:t>Egy nyelv mind felett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142" y="6791474"/>
            <a:ext cx="10058400" cy="45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584" y="1535225"/>
            <a:ext cx="17347486" cy="775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Egy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api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-t akkor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használhatuk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nagy biztonsággal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Ha van hozzá </a:t>
            </a: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shim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/</a:t>
            </a: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polyfill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.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Ha eleve nem kell a visszafele kompatibilitásra figyelni.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Magyarul ha nem kell az </a:t>
            </a: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ie-t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 támogatni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Még a legfrissebb </a:t>
            </a:r>
            <a:r>
              <a:rPr lang="hu-HU" sz="4400" dirty="0" err="1">
                <a:latin typeface="Calibri Light" panose="020F0302020204030204" pitchFamily="34" charset="0"/>
                <a:cs typeface="Segoe UI" panose="020B0502040204020203" pitchFamily="34" charset="0"/>
              </a:rPr>
              <a:t>JavaScriptes</a:t>
            </a: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 </a:t>
            </a:r>
            <a:r>
              <a:rPr lang="hu-HU" sz="4400" dirty="0" err="1">
                <a:latin typeface="Calibri Light" panose="020F0302020204030204" pitchFamily="34" charset="0"/>
                <a:cs typeface="Segoe UI" panose="020B0502040204020203" pitchFamily="34" charset="0"/>
              </a:rPr>
              <a:t>api</a:t>
            </a: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-t is használhatjuk </a:t>
            </a:r>
            <a:r>
              <a:rPr lang="hu-HU" sz="4400" dirty="0" err="1">
                <a:latin typeface="Calibri Light" panose="020F0302020204030204" pitchFamily="34" charset="0"/>
                <a:cs typeface="Segoe UI" panose="020B0502040204020203" pitchFamily="34" charset="0"/>
              </a:rPr>
              <a:t>babellel</a:t>
            </a: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Mindig tudni kell mikor milyen eszközöket használunk és mire fejlesztünk.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Tudnunk kell egészséges kompromisszumot kötni.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Összefoglalva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6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584" y="1535225"/>
            <a:ext cx="17347486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Angular2 JavaScript nyelven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charset="0"/>
                <a:cs typeface="Segoe UI" panose="020B0502040204020203" pitchFamily="34" charset="0"/>
                <a:hlinkClick r:id="rId3"/>
              </a:rPr>
              <a:t>https://github.com/devmetal/angular2hackernews</a:t>
            </a:r>
            <a:endParaRPr lang="hu-HU" sz="4000" dirty="0">
              <a:latin typeface="Calibri Light" charset="0"/>
              <a:cs typeface="Segoe UI" panose="020B0502040204020203" pitchFamily="34" charset="0"/>
            </a:endParaRP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charset="0"/>
                <a:cs typeface="Segoe UI" panose="020B0502040204020203" pitchFamily="34" charset="0"/>
                <a:hlinkClick r:id="rId4"/>
              </a:rPr>
              <a:t>https://github.com/shuhei/babel-angular2-app</a:t>
            </a:r>
            <a:endParaRPr lang="hu-HU" sz="4000" dirty="0">
              <a:latin typeface="Calibri Light" charset="0"/>
              <a:cs typeface="Segoe UI" panose="020B0502040204020203" pitchFamily="34" charset="0"/>
            </a:endParaRP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 err="1">
                <a:latin typeface="Calibri Light" panose="020F0302020204030204" pitchFamily="34" charset="0"/>
                <a:cs typeface="Segoe UI" panose="020B0502040204020203" pitchFamily="34" charset="0"/>
              </a:rPr>
              <a:t>Mozilla</a:t>
            </a: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 </a:t>
            </a:r>
            <a:r>
              <a:rPr lang="hu-HU" sz="4400" dirty="0" err="1">
                <a:latin typeface="Calibri Light" panose="020F0302020204030204" pitchFamily="34" charset="0"/>
                <a:cs typeface="Segoe UI" panose="020B0502040204020203" pitchFamily="34" charset="0"/>
              </a:rPr>
              <a:t>Developers</a:t>
            </a:r>
            <a:endParaRPr lang="hu-HU" sz="4400" dirty="0">
              <a:latin typeface="Calibri Light" panose="020F0302020204030204" pitchFamily="34" charset="0"/>
              <a:cs typeface="Segoe UI" panose="020B0502040204020203" pitchFamily="34" charset="0"/>
            </a:endParaRP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charset="0"/>
                <a:cs typeface="Segoe UI" panose="020B0502040204020203" pitchFamily="34" charset="0"/>
                <a:hlinkClick r:id="rId5"/>
              </a:rPr>
              <a:t>https://developer.mozilla.org/hu/</a:t>
            </a:r>
            <a:endParaRPr lang="hu-HU" sz="4000" dirty="0">
              <a:latin typeface="Calibri Light" charset="0"/>
              <a:cs typeface="Segoe UI" panose="020B0502040204020203" pitchFamily="34" charset="0"/>
            </a:endParaRP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400" dirty="0">
                <a:latin typeface="Calibri Light" charset="0"/>
                <a:cs typeface="Segoe UI" panose="020B0502040204020203" pitchFamily="34" charset="0"/>
              </a:rPr>
              <a:t>Babel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charset="0"/>
                <a:cs typeface="Segoe UI" panose="020B0502040204020203" pitchFamily="34" charset="0"/>
                <a:hlinkClick r:id="rId6"/>
              </a:rPr>
              <a:t>https://github.com/babel/babelify</a:t>
            </a:r>
            <a:r>
              <a:rPr lang="hu-HU" sz="4400" dirty="0">
                <a:latin typeface="Calibri Light" panose="020F0302020204030204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Hasznos linkek</a:t>
            </a: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5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12378382" y="5074808"/>
            <a:ext cx="69847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hu-HU" sz="3200" dirty="0">
                <a:solidFill>
                  <a:schemeClr val="tx1"/>
                </a:solidFill>
                <a:latin typeface="Trebuchet MS" panose="020B0603020202020204" pitchFamily="34" charset="0"/>
              </a:rPr>
              <a:t>9024 Győr, Kálvária u. 4-10, E épület</a:t>
            </a:r>
          </a:p>
          <a:p>
            <a:pPr algn="just">
              <a:lnSpc>
                <a:spcPct val="100000"/>
              </a:lnSpc>
              <a:defRPr/>
            </a:pPr>
            <a:r>
              <a:rPr lang="hu-HU" sz="3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info</a:t>
            </a:r>
            <a:r>
              <a:rPr lang="hu-HU" sz="3200" dirty="0">
                <a:solidFill>
                  <a:schemeClr val="tx1"/>
                </a:solidFill>
                <a:latin typeface="Trebuchet MS" panose="020B0603020202020204" pitchFamily="34" charset="0"/>
              </a:rPr>
              <a:t>@</a:t>
            </a:r>
            <a:r>
              <a:rPr lang="hu-HU" sz="3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attrecto.com</a:t>
            </a:r>
            <a:endParaRPr lang="hu-HU" sz="3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5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246" y="4854342"/>
            <a:ext cx="1488654" cy="148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70" y="605942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églalap 4"/>
          <p:cNvSpPr>
            <a:spLocks noChangeArrowheads="1"/>
          </p:cNvSpPr>
          <p:nvPr/>
        </p:nvSpPr>
        <p:spPr bwMode="auto">
          <a:xfrm>
            <a:off x="4025454" y="4847258"/>
            <a:ext cx="6768752" cy="146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spcBef>
                <a:spcPct val="0"/>
              </a:spcBef>
              <a:buNone/>
              <a:defRPr/>
            </a:pPr>
            <a:r>
              <a:rPr lang="hu-HU" sz="6000" b="1" dirty="0" err="1">
                <a:latin typeface="Trebuchet MS" panose="020B0603020202020204" pitchFamily="34" charset="0"/>
              </a:rPr>
              <a:t>Attrecto</a:t>
            </a:r>
            <a:r>
              <a:rPr lang="hu-HU" sz="6000" b="1" dirty="0">
                <a:latin typeface="Trebuchet MS" panose="020B0603020202020204" pitchFamily="34" charset="0"/>
              </a:rPr>
              <a:t> </a:t>
            </a:r>
            <a:r>
              <a:rPr lang="hu-HU" sz="6000" b="1" dirty="0" err="1">
                <a:latin typeface="Trebuchet MS" panose="020B0603020202020204" pitchFamily="34" charset="0"/>
              </a:rPr>
              <a:t>Zrt</a:t>
            </a:r>
            <a:r>
              <a:rPr lang="hu-HU" sz="6000" b="1" dirty="0">
                <a:latin typeface="Trebuchet MS" panose="020B0603020202020204" pitchFamily="34" charset="0"/>
              </a:rPr>
              <a:t>.</a:t>
            </a:r>
            <a:br>
              <a:rPr lang="hu-HU" sz="6000" dirty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en-US" sz="3600" dirty="0" err="1">
                <a:latin typeface="Trebuchet MS" panose="020B0603020202020204" pitchFamily="34" charset="0"/>
                <a:cs typeface="Segoe UI" panose="020B0502040204020203" pitchFamily="34" charset="0"/>
              </a:rPr>
              <a:t>Attrecto</a:t>
            </a:r>
            <a:r>
              <a:rPr lang="en-US" sz="3600" dirty="0">
                <a:latin typeface="Trebuchet MS" panose="020B0603020202020204" pitchFamily="34" charset="0"/>
                <a:cs typeface="Segoe UI" panose="020B0502040204020203" pitchFamily="34" charset="0"/>
              </a:rPr>
              <a:t> Smartphone Solutions</a:t>
            </a:r>
          </a:p>
        </p:txBody>
      </p:sp>
      <p:cxnSp>
        <p:nvCxnSpPr>
          <p:cNvPr id="17" name="Egyenes összekötő 16"/>
          <p:cNvCxnSpPr/>
          <p:nvPr/>
        </p:nvCxnSpPr>
        <p:spPr bwMode="auto">
          <a:xfrm flipH="1">
            <a:off x="10290150" y="4631234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831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78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325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072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18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144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316" y="2830971"/>
            <a:ext cx="10697281" cy="601734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0" y="2740964"/>
            <a:ext cx="8262030" cy="61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963" y="1535113"/>
            <a:ext cx="17346612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Néhány script segítségével, látványosabbá tettük az oldalakat.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Nem lehetett egységes kódot írni az összes böngészőre.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addEventListener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/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attachEvent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probléma és társai.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Kezdetleges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ajax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könyvtárak és technikák.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A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jquery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–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vel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lehetett először egységes kódot írni.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Elterjedtek a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jquery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pluginok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.</a:t>
            </a: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JavaScript régen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68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963" y="1535113"/>
            <a:ext cx="17346612" cy="877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Web </a:t>
            </a:r>
            <a:r>
              <a:rPr lang="hu-HU" sz="4000" b="1" dirty="0">
                <a:latin typeface="Calibri Light" panose="020F0302020204030204" pitchFamily="34" charset="0"/>
                <a:cs typeface="Segoe UI" panose="020B0502040204020203" pitchFamily="34" charset="0"/>
              </a:rPr>
              <a:t>alkalmazásokat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 készíthetünk, teljesen JavaScriptre alapozva.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Js-ben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 írhatjuk az üzleti logikát, </a:t>
            </a: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view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 </a:t>
            </a: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renderelést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, adattárolást stb...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A </a:t>
            </a:r>
            <a:r>
              <a:rPr lang="hu-HU" sz="4000" b="1" dirty="0">
                <a:latin typeface="Calibri Light" panose="020F0302020204030204" pitchFamily="34" charset="0"/>
                <a:cs typeface="Segoe UI" panose="020B0502040204020203" pitchFamily="34" charset="0"/>
              </a:rPr>
              <a:t>felhasználó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 nem egy weboldalt néz, hanem egy </a:t>
            </a:r>
            <a:r>
              <a:rPr lang="hu-HU" sz="4000" b="1" dirty="0">
                <a:latin typeface="Calibri Light" panose="020F0302020204030204" pitchFamily="34" charset="0"/>
                <a:cs typeface="Segoe UI" panose="020B0502040204020203" pitchFamily="34" charset="0"/>
              </a:rPr>
              <a:t>alkalmazást használ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.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>
                <a:latin typeface="Calibri Light" panose="020F0302020204030204" pitchFamily="34" charset="0"/>
                <a:cs typeface="Segoe UI" panose="020B0502040204020203" pitchFamily="34" charset="0"/>
              </a:rPr>
              <a:t>Drive, online ide-k, levelezés, naptárak, </a:t>
            </a:r>
            <a:r>
              <a:rPr lang="hu-HU" sz="3200" dirty="0" err="1">
                <a:latin typeface="Calibri Light" panose="020F0302020204030204" pitchFamily="34" charset="0"/>
                <a:cs typeface="Segoe UI" panose="020B0502040204020203" pitchFamily="34" charset="0"/>
              </a:rPr>
              <a:t>facebook</a:t>
            </a:r>
            <a:r>
              <a:rPr lang="hu-HU" sz="3200" dirty="0">
                <a:latin typeface="Calibri Light" panose="020F0302020204030204" pitchFamily="34" charset="0"/>
                <a:cs typeface="Segoe UI" panose="020B0502040204020203" pitchFamily="34" charset="0"/>
              </a:rPr>
              <a:t>, </a:t>
            </a:r>
            <a:r>
              <a:rPr lang="hu-HU" sz="3200" dirty="0" err="1">
                <a:latin typeface="Calibri Light" panose="020F0302020204030204" pitchFamily="34" charset="0"/>
                <a:cs typeface="Segoe UI" panose="020B0502040204020203" pitchFamily="34" charset="0"/>
              </a:rPr>
              <a:t>youtube</a:t>
            </a:r>
            <a:r>
              <a:rPr lang="hu-HU" sz="3200" dirty="0">
                <a:latin typeface="Calibri Light" panose="020F0302020204030204" pitchFamily="34" charset="0"/>
                <a:cs typeface="Segoe UI" panose="020B0502040204020203" pitchFamily="34" charset="0"/>
              </a:rPr>
              <a:t> </a:t>
            </a:r>
            <a:r>
              <a:rPr lang="hu-HU" sz="3200" dirty="0" err="1">
                <a:latin typeface="Calibri Light" panose="020F0302020204030204" pitchFamily="34" charset="0"/>
                <a:cs typeface="Segoe UI" panose="020B0502040204020203" pitchFamily="34" charset="0"/>
              </a:rPr>
              <a:t>stb</a:t>
            </a:r>
            <a:r>
              <a:rPr lang="hu-HU" sz="3200" dirty="0">
                <a:latin typeface="Calibri Light" panose="020F0302020204030204" pitchFamily="34" charset="0"/>
                <a:cs typeface="Segoe UI" panose="020B0502040204020203" pitchFamily="34" charset="0"/>
              </a:rPr>
              <a:t>…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A server/kliens kommunikáció nagy része aszinkron történik (</a:t>
            </a:r>
            <a:r>
              <a:rPr lang="hu-HU" sz="4000" dirty="0" err="1">
                <a:latin typeface="Calibri Light" panose="020F0302020204030204" pitchFamily="34" charset="0"/>
                <a:cs typeface="Segoe UI" panose="020B0502040204020203" pitchFamily="34" charset="0"/>
              </a:rPr>
              <a:t>ajax</a:t>
            </a: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)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Összetett keretrendszerek jelentek meg.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JavaScriptet használhatunk szerver oldalon.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>
                <a:latin typeface="Calibri Light" panose="020F0302020204030204" pitchFamily="34" charset="0"/>
                <a:cs typeface="Segoe UI" panose="020B0502040204020203" pitchFamily="34" charset="0"/>
              </a:rPr>
              <a:t>Kiléptünk a böngészőből az asztali alkalmazások világába.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 err="1">
                <a:latin typeface="Calibri Light" panose="020F0302020204030204" pitchFamily="34" charset="0"/>
                <a:cs typeface="Segoe UI" panose="020B0502040204020203" pitchFamily="34" charset="0"/>
              </a:rPr>
              <a:t>Chrome</a:t>
            </a:r>
            <a:r>
              <a:rPr lang="hu-HU" sz="3200" dirty="0">
                <a:latin typeface="Calibri Light" panose="020F0302020204030204" pitchFamily="34" charset="0"/>
                <a:cs typeface="Segoe UI" panose="020B0502040204020203" pitchFamily="34" charset="0"/>
              </a:rPr>
              <a:t> web </a:t>
            </a:r>
            <a:r>
              <a:rPr lang="hu-HU" sz="3200" dirty="0" err="1">
                <a:latin typeface="Calibri Light" panose="020F0302020204030204" pitchFamily="34" charset="0"/>
                <a:cs typeface="Segoe UI" panose="020B0502040204020203" pitchFamily="34" charset="0"/>
              </a:rPr>
              <a:t>apps</a:t>
            </a:r>
            <a:endParaRPr lang="hu-HU" sz="3200" dirty="0">
              <a:latin typeface="Calibri Light" panose="020F0302020204030204" pitchFamily="34" charset="0"/>
              <a:cs typeface="Segoe UI" panose="020B0502040204020203" pitchFamily="34" charset="0"/>
            </a:endParaRP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 err="1">
                <a:latin typeface="Calibri Light" panose="020F0302020204030204" pitchFamily="34" charset="0"/>
                <a:cs typeface="Segoe UI" panose="020B0502040204020203" pitchFamily="34" charset="0"/>
              </a:rPr>
              <a:t>Electron</a:t>
            </a:r>
            <a:endParaRPr lang="hu-HU" sz="3200" dirty="0">
              <a:latin typeface="Calibri Light" panose="020F03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JavaScript manapság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20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02" y="922822"/>
            <a:ext cx="12073008" cy="102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8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584" y="1535225"/>
            <a:ext cx="10399891" cy="78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Calibri Light" panose="020F0302020204030204" pitchFamily="34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Egy C++ </a:t>
            </a:r>
            <a:r>
              <a:rPr lang="hu-HU" sz="3600" dirty="0" err="1">
                <a:latin typeface="Calibri Light" panose="020F0302020204030204" pitchFamily="34" charset="0"/>
                <a:cs typeface="Segoe UI" panose="020B0502040204020203" pitchFamily="34" charset="0"/>
              </a:rPr>
              <a:t>ban</a:t>
            </a: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 írt program, a Google V8 motorjával.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Hálózati alkalmazások írását teszi lehetővé JavaScript nyelven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Hozzáférést biztosít olyan modulokhoz mint: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Fájlrendszer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Operációs rendszer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Hálózati programozás (</a:t>
            </a:r>
            <a:r>
              <a:rPr lang="hu-HU" dirty="0" err="1">
                <a:latin typeface="Calibri Light" panose="020F0302020204030204" pitchFamily="34" charset="0"/>
                <a:cs typeface="Segoe UI" panose="020B0502040204020203" pitchFamily="34" charset="0"/>
              </a:rPr>
              <a:t>tcp</a:t>
            </a: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/http)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Mindezt a JavaScript eleganciájával, egyszerűségével és sebességével.</a:t>
            </a: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Szerver oldali JavaScript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6" name="Egyenes összekötő 15"/>
          <p:cNvCxnSpPr/>
          <p:nvPr/>
        </p:nvCxnSpPr>
        <p:spPr bwMode="auto">
          <a:xfrm>
            <a:off x="11658302" y="2470994"/>
            <a:ext cx="0" cy="8568952"/>
          </a:xfrm>
          <a:prstGeom prst="line">
            <a:avLst/>
          </a:prstGeom>
          <a:ln w="28575">
            <a:solidFill>
              <a:srgbClr val="A8D36B"/>
            </a:solidFill>
            <a:headEnd type="none" w="med" len="med"/>
            <a:tailEnd type="none" w="med" len="med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0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err="1">
                <a:latin typeface="Trebuchet MS" panose="020B0603020202020204" pitchFamily="34" charset="0"/>
                <a:cs typeface="Segoe UI" panose="020B0502040204020203" pitchFamily="34" charset="0"/>
              </a:rPr>
              <a:t>NodeJs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412" y="4374220"/>
            <a:ext cx="4762500" cy="47625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130" y="4438242"/>
            <a:ext cx="5206610" cy="46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0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584" y="1535225"/>
            <a:ext cx="1734748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err="1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NodeJs</a:t>
            </a: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 és a böngésző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églalap 4"/>
          <p:cNvSpPr>
            <a:spLocks noChangeArrowheads="1"/>
          </p:cNvSpPr>
          <p:nvPr/>
        </p:nvSpPr>
        <p:spPr bwMode="auto">
          <a:xfrm>
            <a:off x="1217142" y="1518165"/>
            <a:ext cx="14185576" cy="60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>
                <a:latin typeface="Trebuchet MS" panose="020B0603020202020204" pitchFamily="34" charset="0"/>
                <a:cs typeface="Segoe UI" panose="020B0502040204020203" pitchFamily="34" charset="0"/>
              </a:rPr>
              <a:t>Hogyan használhatja egy JavaScript fejlesztő a tudását frontenden?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églalap 4"/>
          <p:cNvSpPr>
            <a:spLocks noChangeArrowheads="1"/>
          </p:cNvSpPr>
          <p:nvPr/>
        </p:nvSpPr>
        <p:spPr bwMode="auto">
          <a:xfrm>
            <a:off x="1223963" y="1535113"/>
            <a:ext cx="17346612" cy="757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A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NodeJs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nem csak hálózati alkalmazások készítéséhez használható.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Számos a frontend fejlesztéshez hasznos eszköz és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plugin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elérhető.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JavaScript,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CoffeScript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, </a:t>
            </a: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TypeScript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, Sass, Less fordítók.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Kód tömörítő eszközök.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End2End tesztelés.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800" dirty="0" err="1">
                <a:latin typeface="Calibri Light" panose="020F0302020204030204" pitchFamily="34" charset="0"/>
                <a:cs typeface="Segoe UI" panose="020B0502040204020203" pitchFamily="34" charset="0"/>
              </a:rPr>
              <a:t>Performancia</a:t>
            </a:r>
            <a:r>
              <a:rPr lang="hu-HU" sz="4800" dirty="0">
                <a:latin typeface="Calibri Light" panose="020F0302020204030204" pitchFamily="34" charset="0"/>
                <a:cs typeface="Segoe UI" panose="020B0502040204020203" pitchFamily="34" charset="0"/>
              </a:rPr>
              <a:t> mérés.</a:t>
            </a:r>
          </a:p>
        </p:txBody>
      </p:sp>
    </p:spTree>
    <p:extLst>
      <p:ext uri="{BB962C8B-B14F-4D97-AF65-F5344CB8AC3E}">
        <p14:creationId xmlns:p14="http://schemas.microsoft.com/office/powerpoint/2010/main" val="10030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584" y="1535225"/>
            <a:ext cx="1734748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HTML5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CSS3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 err="1">
                <a:latin typeface="Calibri Light" panose="020F0302020204030204" pitchFamily="34" charset="0"/>
                <a:cs typeface="Segoe UI" panose="020B0502040204020203" pitchFamily="34" charset="0"/>
              </a:rPr>
              <a:t>WebApi</a:t>
            </a:r>
            <a:endParaRPr lang="hu-HU" dirty="0">
              <a:latin typeface="Calibri Light" panose="020F0302020204030204" pitchFamily="34" charset="0"/>
              <a:cs typeface="Segoe UI" panose="020B0502040204020203" pitchFamily="34" charset="0"/>
            </a:endParaRP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 err="1">
                <a:latin typeface="Calibri Light" panose="020F0302020204030204" pitchFamily="34" charset="0"/>
                <a:cs typeface="Segoe UI" panose="020B0502040204020203" pitchFamily="34" charset="0"/>
              </a:rPr>
              <a:t>EcmaScript</a:t>
            </a: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 5-6-7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dirty="0">
              <a:latin typeface="Calibri Light" panose="020F03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A modern böngészők világa 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82" y="6330897"/>
            <a:ext cx="3550940" cy="498104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8" y="6330897"/>
            <a:ext cx="4876800" cy="487680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62" y="6657686"/>
            <a:ext cx="3276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8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églalap 4"/>
          <p:cNvSpPr>
            <a:spLocks noChangeArrowheads="1"/>
          </p:cNvSpPr>
          <p:nvPr/>
        </p:nvSpPr>
        <p:spPr bwMode="auto">
          <a:xfrm>
            <a:off x="1223584" y="1535225"/>
            <a:ext cx="9930662" cy="858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Calibri Light" panose="020F0302020204030204" pitchFamily="34" charset="0"/>
                <a:cs typeface="Segoe UI" panose="020B0502040204020203" pitchFamily="34" charset="0"/>
              </a:rPr>
              <a:t>Számos új tag került bevezetésre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&lt;video&gt;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&lt;</a:t>
            </a:r>
            <a:r>
              <a:rPr lang="hu-HU" dirty="0" err="1">
                <a:latin typeface="Calibri Light" panose="020F0302020204030204" pitchFamily="34" charset="0"/>
                <a:cs typeface="Segoe UI" panose="020B0502040204020203" pitchFamily="34" charset="0"/>
              </a:rPr>
              <a:t>canvas</a:t>
            </a: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&gt;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&lt;</a:t>
            </a:r>
            <a:r>
              <a:rPr lang="hu-HU" dirty="0" err="1">
                <a:latin typeface="Calibri Light" panose="020F0302020204030204" pitchFamily="34" charset="0"/>
                <a:cs typeface="Segoe UI" panose="020B0502040204020203" pitchFamily="34" charset="0"/>
              </a:rPr>
              <a:t>audio</a:t>
            </a: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&gt;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Hivatalos ajánlás lett.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  <a:hlinkClick r:id="rId3"/>
              </a:rPr>
              <a:t>https://html.spec.whatwg.org/multipage/index.html</a:t>
            </a:r>
            <a:endParaRPr lang="hu-HU" dirty="0">
              <a:latin typeface="Calibri Light" panose="020F0302020204030204" pitchFamily="34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A </a:t>
            </a:r>
            <a:r>
              <a:rPr lang="hu-HU" dirty="0" err="1">
                <a:latin typeface="Calibri Light" panose="020F0302020204030204" pitchFamily="34" charset="0"/>
                <a:cs typeface="Segoe UI" panose="020B0502040204020203" pitchFamily="34" charset="0"/>
              </a:rPr>
              <a:t>html</a:t>
            </a: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-el együtt a </a:t>
            </a:r>
            <a:r>
              <a:rPr lang="hu-HU" dirty="0" err="1">
                <a:latin typeface="Calibri Light" panose="020F0302020204030204" pitchFamily="34" charset="0"/>
                <a:cs typeface="Segoe UI" panose="020B0502040204020203" pitchFamily="34" charset="0"/>
              </a:rPr>
              <a:t>WebApi</a:t>
            </a: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 is fejlődik.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Könnyű elveszni a sok verzió és szabvány között.</a:t>
            </a: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charset="0"/>
                <a:cs typeface="Segoe UI" panose="020B0502040204020203" pitchFamily="34" charset="0"/>
                <a:hlinkClick r:id="rId4"/>
              </a:rPr>
              <a:t>https://developer.mozilla.org/hu/</a:t>
            </a:r>
            <a:endParaRPr lang="hu-HU" dirty="0">
              <a:latin typeface="Calibri Light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Két szervezet is dolgozik a szabványokon: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WHATWG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dirty="0">
                <a:latin typeface="Calibri Light" panose="020F0302020204030204" pitchFamily="34" charset="0"/>
                <a:cs typeface="Segoe UI" panose="020B0502040204020203" pitchFamily="34" charset="0"/>
              </a:rPr>
              <a:t>W3C</a:t>
            </a:r>
          </a:p>
        </p:txBody>
      </p:sp>
      <p:cxnSp>
        <p:nvCxnSpPr>
          <p:cNvPr id="10" name="Straight Connector 12"/>
          <p:cNvCxnSpPr/>
          <p:nvPr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1794554" cy="8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HTML5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gyenes összekötő 11"/>
          <p:cNvCxnSpPr/>
          <p:nvPr/>
        </p:nvCxnSpPr>
        <p:spPr bwMode="auto">
          <a:xfrm flipH="1">
            <a:off x="-1008664" y="1504089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0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999" y="2038946"/>
            <a:ext cx="12677028" cy="30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-téma">
      <a:majorFont>
        <a:latin typeface="Dosis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ln w="28575">
          <a:solidFill>
            <a:srgbClr val="A8D36B"/>
          </a:solidFill>
          <a:headEnd type="none" w="med" len="med"/>
          <a:tailEnd type="none" w="med" len="med"/>
        </a:ln>
        <a:effectLst/>
        <a:ex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39083</TotalTime>
  <Words>680</Words>
  <Application>Microsoft Office PowerPoint</Application>
  <PresentationFormat>Egyéni</PresentationFormat>
  <Paragraphs>139</Paragraphs>
  <Slides>19</Slides>
  <Notes>19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0" baseType="lpstr"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Várszegi Tamás</dc:creator>
  <cp:lastModifiedBy>Metál Ádám</cp:lastModifiedBy>
  <cp:revision>456</cp:revision>
  <cp:lastPrinted>2014-10-30T10:39:00Z</cp:lastPrinted>
  <dcterms:created xsi:type="dcterms:W3CDTF">2013-05-28T12:41:15Z</dcterms:created>
  <dcterms:modified xsi:type="dcterms:W3CDTF">2016-02-17T07:25:08Z</dcterms:modified>
</cp:coreProperties>
</file>