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"/>
  </p:notesMasterIdLst>
  <p:sldIdLst>
    <p:sldId id="256" r:id="rId2"/>
    <p:sldId id="334" r:id="rId3"/>
    <p:sldId id="335" r:id="rId4"/>
    <p:sldId id="336" r:id="rId5"/>
    <p:sldId id="338" r:id="rId6"/>
  </p:sldIdLst>
  <p:sldSz cx="21588413" cy="12142788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04E31"/>
    <a:srgbClr val="F15B21"/>
    <a:srgbClr val="91D9EE"/>
    <a:srgbClr val="6DCFF6"/>
    <a:srgbClr val="8DC53E"/>
    <a:srgbClr val="96CAF1"/>
    <a:srgbClr val="86898A"/>
    <a:srgbClr val="94C8EE"/>
    <a:srgbClr val="F75D22"/>
    <a:srgbClr val="A8D3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4" autoAdjust="0"/>
    <p:restoredTop sz="89565" autoAdjust="0"/>
  </p:normalViewPr>
  <p:slideViewPr>
    <p:cSldViewPr>
      <p:cViewPr varScale="1">
        <p:scale>
          <a:sx n="44" d="100"/>
          <a:sy n="44" d="100"/>
        </p:scale>
        <p:origin x="878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/>
          </a:p>
        </p:txBody>
      </p:sp>
      <p:sp>
        <p:nvSpPr>
          <p:cNvPr id="24579" name="AutoShape 2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/>
          </a:p>
        </p:txBody>
      </p:sp>
      <p:sp>
        <p:nvSpPr>
          <p:cNvPr id="24580" name="AutoShape 3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/>
          </a:p>
        </p:txBody>
      </p:sp>
      <p:sp>
        <p:nvSpPr>
          <p:cNvPr id="24581" name="AutoShape 4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/>
          </a:p>
        </p:txBody>
      </p:sp>
      <p:sp>
        <p:nvSpPr>
          <p:cNvPr id="24582" name="AutoShape 5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/>
          </a:p>
        </p:txBody>
      </p:sp>
      <p:sp>
        <p:nvSpPr>
          <p:cNvPr id="24583" name="AutoShape 6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/>
          </a:p>
        </p:txBody>
      </p:sp>
      <p:sp>
        <p:nvSpPr>
          <p:cNvPr id="24584" name="AutoShape 7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/>
          </a:p>
        </p:txBody>
      </p:sp>
      <p:sp>
        <p:nvSpPr>
          <p:cNvPr id="24585" name="AutoShape 8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/>
          </a:p>
        </p:txBody>
      </p:sp>
      <p:sp>
        <p:nvSpPr>
          <p:cNvPr id="24586" name="AutoShape 9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/>
          </a:p>
        </p:txBody>
      </p:sp>
      <p:sp>
        <p:nvSpPr>
          <p:cNvPr id="24587" name="AutoShape 10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/>
          </a:p>
        </p:txBody>
      </p:sp>
      <p:sp>
        <p:nvSpPr>
          <p:cNvPr id="24588" name="Rectangle 1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-8037513"/>
            <a:ext cx="5327650" cy="2169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60" name="Rectangle 1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30913" cy="479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hu-HU" noProof="0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639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639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5238"/>
            <a:ext cx="32639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2064" name="Rectangle 1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5238"/>
            <a:ext cx="32639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4A9CAD41-CBFA-435B-AB3B-8BEC29FEBEE0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55836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26A5030A-ADF4-427F-BED4-4492E8CEE7DC}" type="slidenum">
              <a:rPr lang="hu-HU" altLang="en-US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</a:t>
            </a:fld>
            <a:endParaRPr lang="hu-HU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38850" cy="480218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273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-15513050" y="-8037513"/>
            <a:ext cx="38566725" cy="21693188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A9CAD41-CBFA-435B-AB3B-8BEC29FEBEE0}" type="slidenum">
              <a:rPr lang="hu-HU" smtClean="0"/>
              <a:pPr>
                <a:defRPr/>
              </a:pPr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522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-15513050" y="-8037513"/>
            <a:ext cx="38566725" cy="21693188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A9CAD41-CBFA-435B-AB3B-8BEC29FEBEE0}" type="slidenum">
              <a:rPr lang="hu-HU" smtClean="0"/>
              <a:pPr>
                <a:defRPr/>
              </a:pPr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3820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-15513050" y="-8037513"/>
            <a:ext cx="38566725" cy="21693188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A9CAD41-CBFA-435B-AB3B-8BEC29FEBEE0}" type="slidenum">
              <a:rPr lang="hu-HU" smtClean="0"/>
              <a:pPr>
                <a:defRPr/>
              </a:pPr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5193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-15513050" y="-8037513"/>
            <a:ext cx="38566725" cy="21693188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A9CAD41-CBFA-435B-AB3B-8BEC29FEBEE0}" type="slidenum">
              <a:rPr lang="hu-HU" smtClean="0"/>
              <a:pPr>
                <a:defRPr/>
              </a:pPr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9671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619250" y="3771900"/>
            <a:ext cx="18349913" cy="2603500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3238500" y="6880225"/>
            <a:ext cx="15111413" cy="31035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F6079-3C44-46AF-98FC-9AE268DC4EDC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7226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80E55-A6E3-4B15-B18F-2800FBE9A0B7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855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15641638" y="481013"/>
            <a:ext cx="4854575" cy="10356850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077913" y="481013"/>
            <a:ext cx="14411325" cy="103568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7B3D2D-AC1E-40B7-A5BC-EF119E4F3D2E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774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77913" y="481013"/>
            <a:ext cx="19418300" cy="2012950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79E0A-19ED-4532-AF49-0ED6207F879E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611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6161AF-48D1-441B-9698-64C5A4B44A42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4557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04975" y="7802563"/>
            <a:ext cx="18349913" cy="241141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704975" y="5146675"/>
            <a:ext cx="18349913" cy="265588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BD3507-8DBD-42F5-A706-DCE978ACC402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2564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077913" y="2836863"/>
            <a:ext cx="9632950" cy="800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0863263" y="2836863"/>
            <a:ext cx="9632950" cy="800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D75551-F94E-41CE-84EB-F30DA381738D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72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79500" y="485775"/>
            <a:ext cx="19429413" cy="2024063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079500" y="2717800"/>
            <a:ext cx="9539288" cy="1133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079500" y="3851275"/>
            <a:ext cx="9539288" cy="6996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10966450" y="2717800"/>
            <a:ext cx="9542463" cy="1133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10966450" y="3851275"/>
            <a:ext cx="9542463" cy="6996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2017D5-1EFD-48E6-AA36-9B492FA7F2F8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3643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675FF5-DF88-45BC-9BC9-994606067891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5986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370F28-2565-444B-8D7E-C4EB8D2E3F01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63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79500" y="484188"/>
            <a:ext cx="7102475" cy="2057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440738" y="484188"/>
            <a:ext cx="12068175" cy="10363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079500" y="2541588"/>
            <a:ext cx="7102475" cy="8305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3A2D2-B420-4829-94AD-418CAB5B48AE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1748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230688" y="8499475"/>
            <a:ext cx="12954000" cy="10033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4230688" y="1084263"/>
            <a:ext cx="12954000" cy="7286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230688" y="9502775"/>
            <a:ext cx="12954000" cy="14255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BC00A5-CC5E-48D0-B2F2-A65CC9C45557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0112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077913" y="481013"/>
            <a:ext cx="19418300" cy="201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Címszöveg formátumának szerkesztése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7913" y="2836863"/>
            <a:ext cx="19418300" cy="800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656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Vázlatszöveg formátumának szerkesztése</a:t>
            </a:r>
          </a:p>
          <a:p>
            <a:pPr lvl="1"/>
            <a:r>
              <a:rPr lang="en-GB" altLang="en-US"/>
              <a:t>Második vázlatszint</a:t>
            </a:r>
          </a:p>
          <a:p>
            <a:pPr lvl="2"/>
            <a:r>
              <a:rPr lang="en-GB" altLang="en-US"/>
              <a:t>Harmadik vázlatszint</a:t>
            </a:r>
          </a:p>
          <a:p>
            <a:pPr lvl="3"/>
            <a:r>
              <a:rPr lang="en-GB" altLang="en-US"/>
              <a:t>Negyedik vázlatszint</a:t>
            </a:r>
          </a:p>
          <a:p>
            <a:pPr lvl="4"/>
            <a:r>
              <a:rPr lang="en-GB" altLang="en-US"/>
              <a:t>Ötödik vázlatszint</a:t>
            </a:r>
          </a:p>
          <a:p>
            <a:pPr lvl="4"/>
            <a:r>
              <a:rPr lang="en-GB" altLang="en-US"/>
              <a:t>Hatodik vázlatszint</a:t>
            </a:r>
          </a:p>
          <a:p>
            <a:pPr lvl="4"/>
            <a:r>
              <a:rPr lang="en-GB" altLang="en-US"/>
              <a:t>Hetedik vázlatszint</a:t>
            </a:r>
          </a:p>
          <a:p>
            <a:pPr lvl="4"/>
            <a:r>
              <a:rPr lang="en-GB" altLang="en-US"/>
              <a:t>Nyolcadik vázlatszint</a:t>
            </a:r>
          </a:p>
          <a:p>
            <a:pPr lvl="4"/>
            <a:r>
              <a:rPr lang="en-GB" altLang="en-US"/>
              <a:t>Kilencedik vázlatszint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076325" y="11058525"/>
            <a:ext cx="501332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7381875" y="11058525"/>
            <a:ext cx="6827838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15479713" y="11058525"/>
            <a:ext cx="501332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6F32C8D3-15EC-45A5-AD00-D600813F54CA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lnSpc>
          <a:spcPct val="10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200">
          <a:solidFill>
            <a:srgbClr val="FFFFFF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10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200">
          <a:solidFill>
            <a:srgbClr val="FFFFFF"/>
          </a:solidFill>
          <a:latin typeface="Dosis" charset="0"/>
          <a:ea typeface="Microsoft YaHei" charset="-122"/>
        </a:defRPr>
      </a:lvl2pPr>
      <a:lvl3pPr algn="ctr" defTabSz="449263" rtl="0" eaLnBrk="0" fontAlgn="base" hangingPunct="0">
        <a:lnSpc>
          <a:spcPct val="10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200">
          <a:solidFill>
            <a:srgbClr val="FFFFFF"/>
          </a:solidFill>
          <a:latin typeface="Dosis" charset="0"/>
          <a:ea typeface="Microsoft YaHei" charset="-122"/>
        </a:defRPr>
      </a:lvl3pPr>
      <a:lvl4pPr algn="ctr" defTabSz="449263" rtl="0" eaLnBrk="0" fontAlgn="base" hangingPunct="0">
        <a:lnSpc>
          <a:spcPct val="10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200">
          <a:solidFill>
            <a:srgbClr val="FFFFFF"/>
          </a:solidFill>
          <a:latin typeface="Dosis" charset="0"/>
          <a:ea typeface="Microsoft YaHei" charset="-122"/>
        </a:defRPr>
      </a:lvl4pPr>
      <a:lvl5pPr algn="ctr" defTabSz="449263" rtl="0" eaLnBrk="0" fontAlgn="base" hangingPunct="0">
        <a:lnSpc>
          <a:spcPct val="10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200">
          <a:solidFill>
            <a:srgbClr val="FFFFFF"/>
          </a:solidFill>
          <a:latin typeface="Dosis" charset="0"/>
          <a:ea typeface="Microsoft YaHei" charset="-122"/>
        </a:defRPr>
      </a:lvl5pPr>
      <a:lvl6pPr marL="2514600" indent="-228600" algn="ctr" defTabSz="449263" rtl="0" fontAlgn="base" hangingPunct="0">
        <a:lnSpc>
          <a:spcPct val="10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200">
          <a:solidFill>
            <a:srgbClr val="FFFFFF"/>
          </a:solidFill>
          <a:latin typeface="Dosis" charset="0"/>
          <a:ea typeface="Microsoft YaHei" charset="-122"/>
        </a:defRPr>
      </a:lvl6pPr>
      <a:lvl7pPr marL="2971800" indent="-228600" algn="ctr" defTabSz="449263" rtl="0" fontAlgn="base" hangingPunct="0">
        <a:lnSpc>
          <a:spcPct val="10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200">
          <a:solidFill>
            <a:srgbClr val="FFFFFF"/>
          </a:solidFill>
          <a:latin typeface="Dosis" charset="0"/>
          <a:ea typeface="Microsoft YaHei" charset="-122"/>
        </a:defRPr>
      </a:lvl7pPr>
      <a:lvl8pPr marL="3429000" indent="-228600" algn="ctr" defTabSz="449263" rtl="0" fontAlgn="base" hangingPunct="0">
        <a:lnSpc>
          <a:spcPct val="10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200">
          <a:solidFill>
            <a:srgbClr val="FFFFFF"/>
          </a:solidFill>
          <a:latin typeface="Dosis" charset="0"/>
          <a:ea typeface="Microsoft YaHei" charset="-122"/>
        </a:defRPr>
      </a:lvl8pPr>
      <a:lvl9pPr marL="3886200" indent="-228600" algn="ctr" defTabSz="449263" rtl="0" fontAlgn="base" hangingPunct="0">
        <a:lnSpc>
          <a:spcPct val="10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200">
          <a:solidFill>
            <a:srgbClr val="FFFFFF"/>
          </a:solidFill>
          <a:latin typeface="Dosis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2275"/>
        </a:spcAft>
        <a:buClr>
          <a:srgbClr val="000000"/>
        </a:buClr>
        <a:buSzPct val="100000"/>
        <a:buFont typeface="Times New Roman" pitchFamily="18" charset="0"/>
        <a:defRPr sz="5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825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1375"/>
        </a:spcAft>
        <a:buClr>
          <a:srgbClr val="000000"/>
        </a:buClr>
        <a:buSzPct val="100000"/>
        <a:buFont typeface="Times New Roman" pitchFamily="18" charset="0"/>
        <a:defRPr sz="39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913"/>
        </a:spcAft>
        <a:buClr>
          <a:srgbClr val="000000"/>
        </a:buClr>
        <a:buSzPct val="100000"/>
        <a:buFont typeface="Times New Roman" pitchFamily="18" charset="0"/>
        <a:defRPr sz="33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450"/>
        </a:spcAft>
        <a:buClr>
          <a:srgbClr val="000000"/>
        </a:buClr>
        <a:buSzPct val="100000"/>
        <a:buFont typeface="Times New Roman" pitchFamily="18" charset="0"/>
        <a:defRPr sz="33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45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45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45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45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6DCF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 bwMode="auto">
          <a:xfrm>
            <a:off x="3676538" y="-2992252"/>
            <a:ext cx="13674104" cy="13674104"/>
          </a:xfrm>
          <a:prstGeom prst="ellipse">
            <a:avLst/>
          </a:prstGeom>
          <a:solidFill>
            <a:srgbClr val="91D9E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756" y="-542034"/>
            <a:ext cx="8773668" cy="877366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1001117" y="7223522"/>
            <a:ext cx="12673409" cy="4032448"/>
          </a:xfrm>
          <a:prstGeom prst="rect">
            <a:avLst/>
          </a:prstGeom>
          <a:solidFill>
            <a:srgbClr val="F04E3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44926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hu-HU" sz="8800" dirty="0">
                <a:latin typeface="Roboto Bk" pitchFamily="2" charset="0"/>
                <a:ea typeface="Roboto Bk" pitchFamily="2" charset="0"/>
                <a:cs typeface="Arial" panose="020B0604020202020204" pitchFamily="34" charset="0"/>
              </a:rPr>
              <a:t>3. </a:t>
            </a:r>
            <a:r>
              <a:rPr lang="hu-HU" sz="8800" dirty="0" err="1">
                <a:latin typeface="Roboto Bk" pitchFamily="2" charset="0"/>
                <a:ea typeface="Roboto Bk" pitchFamily="2" charset="0"/>
                <a:cs typeface="Arial" panose="020B0604020202020204" pitchFamily="34" charset="0"/>
              </a:rPr>
              <a:t>DevUp</a:t>
            </a:r>
            <a:r>
              <a:rPr lang="hu-HU" sz="8800" dirty="0">
                <a:latin typeface="Roboto Bk" pitchFamily="2" charset="0"/>
                <a:ea typeface="Roboto Bk" pitchFamily="2" charset="0"/>
                <a:cs typeface="Arial" panose="020B0604020202020204" pitchFamily="34" charset="0"/>
              </a:rPr>
              <a:t> Győr</a:t>
            </a:r>
          </a:p>
          <a:p>
            <a:pPr marL="0" marR="0" indent="0" defTabSz="44926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8800" b="0" i="0" u="none" strike="noStrike" cap="none" normalizeH="0" baseline="0" dirty="0">
              <a:solidFill>
                <a:schemeClr val="bg1"/>
              </a:solidFill>
              <a:effectLst/>
              <a:latin typeface="Roboto Bk" pitchFamily="2" charset="0"/>
              <a:ea typeface="Roboto Bk" pitchFamily="2" charset="0"/>
              <a:cs typeface="Arial" panose="020B0604020202020204" pitchFamily="34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3890550" y="7247260"/>
            <a:ext cx="7280435" cy="4008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Aft>
                <a:spcPts val="22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5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8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4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13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9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9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3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4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3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3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3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3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3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hu-HU" altLang="en-US" sz="5400" dirty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Segoe UI Semilight" panose="020B0402040204020203" pitchFamily="34" charset="0"/>
              </a:rPr>
              <a:t>Birtha Ákos</a:t>
            </a:r>
          </a:p>
          <a:p>
            <a:pPr eaLnBrk="1">
              <a:lnSpc>
                <a:spcPct val="150000"/>
              </a:lnSpc>
              <a:spcAft>
                <a:spcPct val="0"/>
              </a:spcAft>
              <a:buClrTx/>
              <a:buFontTx/>
              <a:buNone/>
            </a:pPr>
            <a:r>
              <a:rPr lang="hu-HU" altLang="en-US" sz="4000" dirty="0" err="1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Segoe UI Semilight" panose="020B0402040204020203" pitchFamily="34" charset="0"/>
              </a:rPr>
              <a:t>Attrecto</a:t>
            </a:r>
            <a:r>
              <a:rPr lang="hu-HU" altLang="en-US" sz="4000" dirty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Segoe UI Semilight" panose="020B0402040204020203" pitchFamily="34" charset="0"/>
              </a:rPr>
              <a:t> </a:t>
            </a:r>
            <a:r>
              <a:rPr lang="hu-HU" altLang="en-US" sz="4000" dirty="0" err="1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Segoe UI Semilight" panose="020B0402040204020203" pitchFamily="34" charset="0"/>
              </a:rPr>
              <a:t>Zrt</a:t>
            </a:r>
            <a:r>
              <a:rPr lang="hu-HU" altLang="en-US" sz="4000" dirty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Segoe UI Semilight" panose="020B0402040204020203" pitchFamily="34" charset="0"/>
              </a:rPr>
              <a:t>., CTO</a:t>
            </a:r>
          </a:p>
          <a:p>
            <a:pPr eaLnBrk="1">
              <a:lnSpc>
                <a:spcPct val="150000"/>
              </a:lnSpc>
              <a:spcAft>
                <a:spcPct val="0"/>
              </a:spcAft>
              <a:buClrTx/>
              <a:buFontTx/>
              <a:buNone/>
            </a:pPr>
            <a:r>
              <a:rPr lang="hu-HU" altLang="en-US" sz="3600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Segoe UI Semilight" panose="020B0402040204020203" pitchFamily="34" charset="0"/>
              </a:rPr>
              <a:t>akos.birtha@attrecto.com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églalap 4"/>
          <p:cNvSpPr>
            <a:spLocks noChangeArrowheads="1"/>
          </p:cNvSpPr>
          <p:nvPr/>
        </p:nvSpPr>
        <p:spPr bwMode="auto">
          <a:xfrm>
            <a:off x="1254878" y="2179910"/>
            <a:ext cx="17892256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571500" indent="-5715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000" dirty="0">
                <a:latin typeface="Roboto" pitchFamily="2" charset="0"/>
                <a:ea typeface="Roboto" pitchFamily="2" charset="0"/>
                <a:cs typeface="Segoe UI" panose="020B0502040204020203" pitchFamily="34" charset="0"/>
              </a:rPr>
              <a:t>Új helyszín</a:t>
            </a:r>
          </a:p>
          <a:p>
            <a:pPr marL="571500" indent="-5715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000" dirty="0" err="1">
                <a:latin typeface="Roboto" pitchFamily="2" charset="0"/>
                <a:ea typeface="Roboto" pitchFamily="2" charset="0"/>
                <a:cs typeface="Segoe UI" panose="020B0502040204020203" pitchFamily="34" charset="0"/>
              </a:rPr>
              <a:t>IoT</a:t>
            </a:r>
            <a:r>
              <a:rPr lang="hu-HU" sz="4000" dirty="0">
                <a:latin typeface="Roboto" pitchFamily="2" charset="0"/>
                <a:ea typeface="Roboto" pitchFamily="2" charset="0"/>
                <a:cs typeface="Segoe UI" panose="020B0502040204020203" pitchFamily="34" charset="0"/>
              </a:rPr>
              <a:t> témák</a:t>
            </a:r>
          </a:p>
          <a:p>
            <a:pPr marL="571500" indent="-5715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000" dirty="0">
                <a:latin typeface="Roboto" pitchFamily="2" charset="0"/>
                <a:ea typeface="Roboto" pitchFamily="2" charset="0"/>
                <a:cs typeface="Segoe UI" panose="020B0502040204020203" pitchFamily="34" charset="0"/>
              </a:rPr>
              <a:t>Sör itt is van </a:t>
            </a:r>
            <a:r>
              <a:rPr lang="hu-HU" sz="4000" dirty="0">
                <a:latin typeface="Roboto" pitchFamily="2" charset="0"/>
                <a:ea typeface="Roboto" pitchFamily="2" charset="0"/>
                <a:cs typeface="Segoe UI" panose="020B0502040204020203" pitchFamily="34" charset="0"/>
                <a:sym typeface="Wingdings" panose="05000000000000000000" pitchFamily="2" charset="2"/>
              </a:rPr>
              <a:t></a:t>
            </a:r>
            <a:endParaRPr lang="hu-HU" sz="4000" dirty="0">
              <a:latin typeface="Roboto" pitchFamily="2" charset="0"/>
              <a:ea typeface="Roboto" pitchFamily="2" charset="0"/>
              <a:cs typeface="Segoe UI" panose="020B0502040204020203" pitchFamily="34" charset="0"/>
            </a:endParaRPr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1231900" y="598786"/>
            <a:ext cx="15899010" cy="86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hangingPunct="1">
              <a:defRPr/>
            </a:pPr>
            <a:r>
              <a:rPr lang="hu-HU" sz="5400" dirty="0">
                <a:solidFill>
                  <a:srgbClr val="00B0F0"/>
                </a:solidFill>
                <a:latin typeface="Roboto Bk" pitchFamily="2" charset="0"/>
                <a:ea typeface="Roboto Bk" pitchFamily="2" charset="0"/>
                <a:cs typeface="Segoe UI" panose="020B0502040204020203" pitchFamily="34" charset="0"/>
              </a:rPr>
              <a:t>Újdonságok</a:t>
            </a:r>
            <a:endParaRPr lang="en-US" sz="5400" dirty="0">
              <a:solidFill>
                <a:srgbClr val="00B0F0"/>
              </a:solidFill>
              <a:latin typeface="Roboto Bk" pitchFamily="2" charset="0"/>
              <a:ea typeface="Roboto Bk" pitchFamily="2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46" y="-14145"/>
            <a:ext cx="3637267" cy="36372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5005" y="0"/>
            <a:ext cx="3593407" cy="359340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120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églalap 4"/>
          <p:cNvSpPr>
            <a:spLocks noChangeArrowheads="1"/>
          </p:cNvSpPr>
          <p:nvPr/>
        </p:nvSpPr>
        <p:spPr bwMode="auto">
          <a:xfrm>
            <a:off x="1254878" y="2179910"/>
            <a:ext cx="17892256" cy="812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571500" indent="-5715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000" dirty="0">
                <a:latin typeface="Roboto" pitchFamily="2" charset="0"/>
                <a:ea typeface="Roboto" pitchFamily="2" charset="0"/>
                <a:cs typeface="Segoe UI" panose="020B0502040204020203" pitchFamily="34" charset="0"/>
              </a:rPr>
              <a:t>Facebook csoport:</a:t>
            </a:r>
            <a:br>
              <a:rPr lang="hu-HU" sz="4400" dirty="0">
                <a:latin typeface="Trebuchet MS" panose="020B0603020202020204" pitchFamily="34" charset="0"/>
                <a:cs typeface="Segoe UI" panose="020B0502040204020203" pitchFamily="34" charset="0"/>
              </a:rPr>
            </a:br>
            <a:r>
              <a:rPr lang="hu-HU" sz="4400" dirty="0">
                <a:latin typeface="Trebuchet MS" panose="020B0603020202020204" pitchFamily="34" charset="0"/>
                <a:cs typeface="Segoe UI" panose="020B0502040204020203" pitchFamily="34" charset="0"/>
              </a:rPr>
              <a:t>						</a:t>
            </a:r>
            <a:r>
              <a:rPr lang="hu-HU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https://www.facebook.com/gyordevup/</a:t>
            </a:r>
          </a:p>
          <a:p>
            <a:pPr marL="457200" indent="-4572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000" dirty="0">
                <a:latin typeface="Roboto" pitchFamily="2" charset="0"/>
                <a:ea typeface="Roboto" pitchFamily="2" charset="0"/>
                <a:cs typeface="Segoe UI" panose="020B0502040204020203" pitchFamily="34" charset="0"/>
              </a:rPr>
              <a:t>Előadások anyagai elérhetők </a:t>
            </a:r>
            <a:r>
              <a:rPr lang="hu-HU" sz="4000" dirty="0" err="1">
                <a:latin typeface="Roboto" pitchFamily="2" charset="0"/>
                <a:ea typeface="Roboto" pitchFamily="2" charset="0"/>
                <a:cs typeface="Segoe UI" panose="020B0502040204020203" pitchFamily="34" charset="0"/>
              </a:rPr>
              <a:t>GitHubon</a:t>
            </a:r>
            <a:r>
              <a:rPr lang="hu-HU" sz="4000" dirty="0">
                <a:latin typeface="Roboto" pitchFamily="2" charset="0"/>
                <a:ea typeface="Roboto" pitchFamily="2" charset="0"/>
                <a:cs typeface="Segoe UI" panose="020B0502040204020203" pitchFamily="34" charset="0"/>
              </a:rPr>
              <a:t>: </a:t>
            </a:r>
            <a:br>
              <a:rPr lang="hu-HU" sz="4400" dirty="0">
                <a:latin typeface="Trebuchet MS" panose="020B0603020202020204" pitchFamily="34" charset="0"/>
                <a:cs typeface="Segoe UI" panose="020B0502040204020203" pitchFamily="34" charset="0"/>
              </a:rPr>
            </a:br>
            <a:r>
              <a:rPr lang="hu-HU" sz="4400" dirty="0">
                <a:latin typeface="Trebuchet MS" panose="020B0603020202020204" pitchFamily="34" charset="0"/>
                <a:cs typeface="Segoe UI" panose="020B0502040204020203" pitchFamily="34" charset="0"/>
              </a:rPr>
              <a:t>				</a:t>
            </a:r>
            <a:r>
              <a:rPr lang="hu-HU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https://github.com/attrecto/Gyor-DevUp.git</a:t>
            </a:r>
          </a:p>
          <a:p>
            <a:pPr marL="571500" indent="-571500" hangingPunct="1">
              <a:lnSpc>
                <a:spcPct val="150000"/>
              </a:lnSpc>
              <a:spcBef>
                <a:spcPct val="0"/>
              </a:spcBef>
              <a:defRPr/>
            </a:pPr>
            <a:endParaRPr lang="hu-HU" sz="3600" dirty="0">
              <a:latin typeface="Roboto" pitchFamily="2" charset="0"/>
              <a:ea typeface="Roboto" pitchFamily="2" charset="0"/>
              <a:cs typeface="Segoe UI" panose="020B0502040204020203" pitchFamily="34" charset="0"/>
            </a:endParaRPr>
          </a:p>
          <a:p>
            <a:pPr marL="571500" indent="-5715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3600" dirty="0">
                <a:latin typeface="Roboto" pitchFamily="2" charset="0"/>
                <a:ea typeface="Roboto" pitchFamily="2" charset="0"/>
                <a:cs typeface="Segoe UI" panose="020B0502040204020203" pitchFamily="34" charset="0"/>
              </a:rPr>
              <a:t>Videó felvétel készül</a:t>
            </a:r>
          </a:p>
          <a:p>
            <a:pPr marL="571500" indent="-571500" hangingPunct="1">
              <a:lnSpc>
                <a:spcPct val="150000"/>
              </a:lnSpc>
              <a:spcBef>
                <a:spcPct val="0"/>
              </a:spcBef>
              <a:defRPr/>
            </a:pPr>
            <a:endParaRPr lang="hu-HU" sz="3600" dirty="0">
              <a:latin typeface="Roboto" pitchFamily="2" charset="0"/>
              <a:ea typeface="Roboto" pitchFamily="2" charset="0"/>
              <a:cs typeface="Segoe UI" panose="020B0502040204020203" pitchFamily="34" charset="0"/>
            </a:endParaRPr>
          </a:p>
          <a:p>
            <a:pPr marL="571500" indent="-5715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3600" dirty="0">
                <a:latin typeface="Roboto" pitchFamily="2" charset="0"/>
                <a:ea typeface="Roboto" pitchFamily="2" charset="0"/>
                <a:cs typeface="Segoe UI" panose="020B0502040204020203" pitchFamily="34" charset="0"/>
              </a:rPr>
              <a:t>Legyetek aktívak!</a:t>
            </a:r>
          </a:p>
          <a:p>
            <a:pPr marL="571500" indent="-5715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3600" dirty="0">
                <a:latin typeface="Roboto" pitchFamily="2" charset="0"/>
                <a:ea typeface="Roboto" pitchFamily="2" charset="0"/>
                <a:cs typeface="Segoe UI" panose="020B0502040204020203" pitchFamily="34" charset="0"/>
              </a:rPr>
              <a:t>Az előadások után várjuk a visszajelzéseket, téma javaslatokat</a:t>
            </a:r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1231900" y="598786"/>
            <a:ext cx="15899010" cy="86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hangingPunct="1">
              <a:defRPr/>
            </a:pPr>
            <a:r>
              <a:rPr lang="hu-HU" sz="5400" dirty="0">
                <a:solidFill>
                  <a:srgbClr val="00B0F0"/>
                </a:solidFill>
                <a:latin typeface="Roboto Bk" pitchFamily="2" charset="0"/>
                <a:ea typeface="Roboto Bk" pitchFamily="2" charset="0"/>
                <a:cs typeface="Segoe UI" panose="020B0502040204020203" pitchFamily="34" charset="0"/>
              </a:rPr>
              <a:t>Technikai információk</a:t>
            </a:r>
            <a:endParaRPr lang="en-US" sz="5400" dirty="0">
              <a:solidFill>
                <a:srgbClr val="00B0F0"/>
              </a:solidFill>
              <a:latin typeface="Roboto Bk" pitchFamily="2" charset="0"/>
              <a:ea typeface="Roboto Bk" pitchFamily="2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46" y="-14145"/>
            <a:ext cx="3637267" cy="36372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5005" y="0"/>
            <a:ext cx="3593407" cy="3593407"/>
          </a:xfrm>
          <a:prstGeom prst="rect">
            <a:avLst/>
          </a:prstGeom>
          <a:ln>
            <a:noFill/>
          </a:ln>
        </p:spPr>
      </p:pic>
      <p:pic>
        <p:nvPicPr>
          <p:cNvPr id="8" name="Picture 4" descr="https://assets-cdn.github.com/images/modules/logos_page/GitHub-Mar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658" y="5063282"/>
            <a:ext cx="1167240" cy="116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167" y="3293416"/>
            <a:ext cx="2808312" cy="83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269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églalap 4"/>
          <p:cNvSpPr>
            <a:spLocks noChangeArrowheads="1"/>
          </p:cNvSpPr>
          <p:nvPr/>
        </p:nvSpPr>
        <p:spPr bwMode="auto">
          <a:xfrm>
            <a:off x="1254878" y="2179910"/>
            <a:ext cx="17892256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571500" indent="-5715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000" dirty="0"/>
              <a:t>Köszöntő - Birtha Ákos (5 perc)</a:t>
            </a:r>
          </a:p>
          <a:p>
            <a:pPr marL="571500" indent="-5715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000" dirty="0"/>
              <a:t>Internet of </a:t>
            </a:r>
            <a:r>
              <a:rPr lang="hu-HU" sz="4000" dirty="0" err="1"/>
              <a:t>Things</a:t>
            </a:r>
            <a:r>
              <a:rPr lang="hu-HU" sz="4000" dirty="0"/>
              <a:t>? Hogyan kezdjek neki? – Molnár Pál (20 perc)</a:t>
            </a:r>
          </a:p>
          <a:p>
            <a:pPr marL="571500" indent="-5715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000" dirty="0" err="1"/>
              <a:t>iBeacon</a:t>
            </a:r>
            <a:r>
              <a:rPr lang="hu-HU" sz="4000" dirty="0"/>
              <a:t> alapú beltéri navigáció a turizmusban – Varanka János (20 perc)</a:t>
            </a:r>
          </a:p>
          <a:p>
            <a:pPr marL="571500" indent="-5715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000" dirty="0"/>
              <a:t>Szünet (10 perc)</a:t>
            </a:r>
          </a:p>
          <a:p>
            <a:pPr marL="571500" indent="-5715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000" dirty="0"/>
              <a:t>Skálázás a gyakorlatban – Bencs Balázs (20 perc)</a:t>
            </a:r>
          </a:p>
          <a:p>
            <a:pPr marL="571500" indent="-5715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000" dirty="0"/>
              <a:t>Kötetlen beszélgetés</a:t>
            </a:r>
            <a:endParaRPr lang="hu-HU" sz="4000" dirty="0">
              <a:latin typeface="Roboto" pitchFamily="2" charset="0"/>
              <a:ea typeface="Roboto" pitchFamily="2" charset="0"/>
              <a:cs typeface="Segoe UI" panose="020B0502040204020203" pitchFamily="34" charset="0"/>
            </a:endParaRPr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1231900" y="598786"/>
            <a:ext cx="15899010" cy="86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hangingPunct="1">
              <a:defRPr/>
            </a:pPr>
            <a:r>
              <a:rPr lang="hu-HU" sz="5400" dirty="0">
                <a:solidFill>
                  <a:srgbClr val="00B0F0"/>
                </a:solidFill>
                <a:latin typeface="Roboto Bk" pitchFamily="2" charset="0"/>
                <a:ea typeface="Roboto Bk" pitchFamily="2" charset="0"/>
                <a:cs typeface="Segoe UI" panose="020B0502040204020203" pitchFamily="34" charset="0"/>
              </a:rPr>
              <a:t>Napirend</a:t>
            </a:r>
            <a:endParaRPr lang="en-US" sz="5400" dirty="0">
              <a:solidFill>
                <a:srgbClr val="00B0F0"/>
              </a:solidFill>
              <a:latin typeface="Roboto Bk" pitchFamily="2" charset="0"/>
              <a:ea typeface="Roboto Bk" pitchFamily="2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46" y="-14145"/>
            <a:ext cx="3637267" cy="36372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5005" y="0"/>
            <a:ext cx="3593407" cy="359340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2239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46" y="-14145"/>
            <a:ext cx="3637267" cy="36372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5005" y="0"/>
            <a:ext cx="3593407" cy="3593407"/>
          </a:xfrm>
          <a:prstGeom prst="rect">
            <a:avLst/>
          </a:prstGeom>
          <a:ln>
            <a:noFill/>
          </a:ln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886" y="5236101"/>
            <a:ext cx="5688632" cy="2275453"/>
          </a:xfrm>
          <a:prstGeom prst="rect">
            <a:avLst/>
          </a:prstGeom>
        </p:spPr>
      </p:pic>
      <p:pic>
        <p:nvPicPr>
          <p:cNvPr id="16" name="Kép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44" y="5135290"/>
            <a:ext cx="6739948" cy="2808312"/>
          </a:xfrm>
          <a:prstGeom prst="rect">
            <a:avLst/>
          </a:prstGeom>
        </p:spPr>
      </p:pic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1231900" y="598786"/>
            <a:ext cx="15899010" cy="86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hangingPunct="1">
              <a:defRPr/>
            </a:pPr>
            <a:r>
              <a:rPr lang="hu-HU" sz="5400" dirty="0">
                <a:solidFill>
                  <a:srgbClr val="00B0F0"/>
                </a:solidFill>
                <a:latin typeface="Roboto Bk" pitchFamily="2" charset="0"/>
                <a:ea typeface="Roboto Bk" pitchFamily="2" charset="0"/>
                <a:cs typeface="Segoe UI" panose="020B0502040204020203" pitchFamily="34" charset="0"/>
              </a:rPr>
              <a:t>Támogatók</a:t>
            </a:r>
            <a:endParaRPr lang="en-US" sz="5400" dirty="0">
              <a:solidFill>
                <a:srgbClr val="00B0F0"/>
              </a:solidFill>
              <a:latin typeface="Roboto Bk" pitchFamily="2" charset="0"/>
              <a:ea typeface="Roboto Bk" pitchFamily="2" charset="0"/>
              <a:cs typeface="Segoe UI" panose="020B0502040204020203" pitchFamily="34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622" y="5927378"/>
            <a:ext cx="514616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725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Egyéni 1. séma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B2B2B2"/>
      </a:folHlink>
    </a:clrScheme>
    <a:fontScheme name="Office-téma">
      <a:majorFont>
        <a:latin typeface="Dosis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spDef>
    <a:lnDef>
      <a:spPr bwMode="auto">
        <a:ln w="28575">
          <a:solidFill>
            <a:srgbClr val="A8D36B"/>
          </a:solidFill>
          <a:headEnd type="none" w="med" len="med"/>
          <a:tailEnd type="none" w="med" len="med"/>
        </a:ln>
        <a:effectLst/>
        <a:ex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ffice-té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ém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ém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ém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é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é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é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38464</TotalTime>
  <Words>86</Words>
  <Application>Microsoft Office PowerPoint</Application>
  <PresentationFormat>Egyéni</PresentationFormat>
  <Paragraphs>29</Paragraphs>
  <Slides>5</Slides>
  <Notes>5</Notes>
  <HiddenSlides>1</HiddenSlides>
  <MMClips>0</MMClips>
  <ScaleCrop>false</ScaleCrop>
  <HeadingPairs>
    <vt:vector size="6" baseType="variant">
      <vt:variant>
        <vt:lpstr>Használt betűtípusok</vt:lpstr>
      </vt:variant>
      <vt:variant>
        <vt:i4>12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8" baseType="lpstr">
      <vt:lpstr>Microsoft YaHei</vt:lpstr>
      <vt:lpstr>Arial</vt:lpstr>
      <vt:lpstr>Calibri</vt:lpstr>
      <vt:lpstr>Courier New</vt:lpstr>
      <vt:lpstr>Dosis</vt:lpstr>
      <vt:lpstr>Roboto</vt:lpstr>
      <vt:lpstr>Roboto Bk</vt:lpstr>
      <vt:lpstr>Segoe UI</vt:lpstr>
      <vt:lpstr>Segoe UI Semilight</vt:lpstr>
      <vt:lpstr>Times New Roman</vt:lpstr>
      <vt:lpstr>Trebuchet MS</vt:lpstr>
      <vt:lpstr>Wingdings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Várszegi Tamás</dc:creator>
  <cp:lastModifiedBy>Birtha Ákos</cp:lastModifiedBy>
  <cp:revision>336</cp:revision>
  <cp:lastPrinted>2014-10-30T10:39:00Z</cp:lastPrinted>
  <dcterms:created xsi:type="dcterms:W3CDTF">2013-05-28T12:41:15Z</dcterms:created>
  <dcterms:modified xsi:type="dcterms:W3CDTF">2016-05-03T11:34:34Z</dcterms:modified>
</cp:coreProperties>
</file>