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CC776A-A117-4BD8-9732-53E2A9D31B40}" type="datetimeFigureOut">
              <a:rPr lang="en-IN" smtClean="0"/>
              <a:t>24-09-2015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338032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CC776A-A117-4BD8-9732-53E2A9D31B40}" type="datetimeFigureOut">
              <a:rPr lang="en-IN" smtClean="0"/>
              <a:t>24-09-2015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65480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CC776A-A117-4BD8-9732-53E2A9D31B40}" type="datetimeFigureOut">
              <a:rPr lang="en-IN" smtClean="0"/>
              <a:t>24-09-2015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144461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CC776A-A117-4BD8-9732-53E2A9D31B40}" type="datetimeFigureOut">
              <a:rPr lang="en-IN" smtClean="0"/>
              <a:t>24-09-2015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195155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CC776A-A117-4BD8-9732-53E2A9D31B40}" type="datetimeFigureOut">
              <a:rPr lang="en-IN" smtClean="0"/>
              <a:t>24-09-2015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364034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9CC776A-A117-4BD8-9732-53E2A9D31B40}" type="datetimeFigureOut">
              <a:rPr lang="en-IN" smtClean="0"/>
              <a:t>24-09-2015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326277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E9CC776A-A117-4BD8-9732-53E2A9D31B40}" type="datetimeFigureOut">
              <a:rPr lang="en-IN" smtClean="0"/>
              <a:t>24-09-2015</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291435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E9CC776A-A117-4BD8-9732-53E2A9D31B40}" type="datetimeFigureOut">
              <a:rPr lang="en-IN" smtClean="0"/>
              <a:t>24-09-2015</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127637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9CC776A-A117-4BD8-9732-53E2A9D31B40}" type="datetimeFigureOut">
              <a:rPr lang="en-IN" smtClean="0"/>
              <a:t>24-09-2015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88168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9CC776A-A117-4BD8-9732-53E2A9D31B40}" type="datetimeFigureOut">
              <a:rPr lang="en-IN" smtClean="0"/>
              <a:t>24-09-2015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354307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9CC776A-A117-4BD8-9732-53E2A9D31B40}" type="datetimeFigureOut">
              <a:rPr lang="en-IN" smtClean="0"/>
              <a:t>24-09-2015</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35F8B60F-AE64-4FF6-A8E7-F95F99CA0FE8}" type="slidenum">
              <a:rPr lang="en-IN" smtClean="0"/>
              <a:t>‹#›</a:t>
            </a:fld>
            <a:endParaRPr lang="en-IN"/>
          </a:p>
        </p:txBody>
      </p:sp>
    </p:spTree>
    <p:extLst>
      <p:ext uri="{BB962C8B-B14F-4D97-AF65-F5344CB8AC3E}">
        <p14:creationId xmlns:p14="http://schemas.microsoft.com/office/powerpoint/2010/main" val="336442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9CC776A-A117-4BD8-9732-53E2A9D31B40}" type="datetimeFigureOut">
              <a:rPr lang="en-IN" smtClean="0"/>
              <a:t>24-09-2015</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5F8B60F-AE64-4FF6-A8E7-F95F99CA0FE8}" type="slidenum">
              <a:rPr lang="en-IN" smtClean="0"/>
              <a:t>‹#›</a:t>
            </a:fld>
            <a:endParaRPr lang="en-IN"/>
          </a:p>
        </p:txBody>
      </p:sp>
    </p:spTree>
    <p:extLst>
      <p:ext uri="{BB962C8B-B14F-4D97-AF65-F5344CB8AC3E}">
        <p14:creationId xmlns:p14="http://schemas.microsoft.com/office/powerpoint/2010/main" val="4289880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HTML 5</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0452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a:t>
            </a:r>
            <a:endParaRPr lang="en-IN" dirty="0"/>
          </a:p>
        </p:txBody>
      </p:sp>
      <p:sp>
        <p:nvSpPr>
          <p:cNvPr id="3" name="Content Placeholder 2"/>
          <p:cNvSpPr>
            <a:spLocks noGrp="1"/>
          </p:cNvSpPr>
          <p:nvPr>
            <p:ph idx="1"/>
          </p:nvPr>
        </p:nvSpPr>
        <p:spPr/>
        <p:txBody>
          <a:bodyPr/>
          <a:lstStyle/>
          <a:p>
            <a:pPr marL="0" indent="0">
              <a:buNone/>
            </a:pPr>
            <a:r>
              <a:rPr lang="en-IN" dirty="0" smtClean="0"/>
              <a:t>HTML5 is the latest version of the HTML. It was finalized, and published, on 28 October 2014 by the World Wide Consortium (W3C). This is the fifth revision of the HTML standard.</a:t>
            </a:r>
          </a:p>
          <a:p>
            <a:pPr marL="0" indent="0">
              <a:buNone/>
            </a:pPr>
            <a:endParaRPr lang="en-IN" dirty="0"/>
          </a:p>
          <a:p>
            <a:pPr marL="0" indent="0">
              <a:buNone/>
            </a:pPr>
            <a:r>
              <a:rPr lang="en-IN" dirty="0" smtClean="0"/>
              <a:t>HTML5 adds many new syntactic features. These include the new &lt;video&gt;, &lt;audio&gt; and &lt;canvas&gt; elements, as well as the integration of SVG content and </a:t>
            </a:r>
            <a:r>
              <a:rPr lang="en-IN" dirty="0" err="1" smtClean="0"/>
              <a:t>MathML</a:t>
            </a:r>
            <a:r>
              <a:rPr lang="en-IN" dirty="0" smtClean="0"/>
              <a:t> for mathematical formulas. HTML5 also includes new page structure elements such as , &lt;main&gt;, &lt;section&gt;, &lt;article&gt;, &lt;header&gt;, &lt;footer&gt;, &lt;aside&gt;, &lt;</a:t>
            </a:r>
            <a:r>
              <a:rPr lang="en-IN" dirty="0" err="1" smtClean="0"/>
              <a:t>nav</a:t>
            </a:r>
            <a:r>
              <a:rPr lang="en-IN" dirty="0" smtClean="0"/>
              <a:t>&gt; and &lt;figure&gt; to enrich the semantic content of documents.</a:t>
            </a:r>
            <a:endParaRPr lang="en-IN" dirty="0"/>
          </a:p>
        </p:txBody>
      </p:sp>
    </p:spTree>
    <p:extLst>
      <p:ext uri="{BB962C8B-B14F-4D97-AF65-F5344CB8AC3E}">
        <p14:creationId xmlns:p14="http://schemas.microsoft.com/office/powerpoint/2010/main" val="23709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New Semantic / Structural Elements – Page 1</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0672333"/>
              </p:ext>
            </p:extLst>
          </p:nvPr>
        </p:nvGraphicFramePr>
        <p:xfrm>
          <a:off x="3868738" y="863600"/>
          <a:ext cx="7315200" cy="5257800"/>
        </p:xfrm>
        <a:graphic>
          <a:graphicData uri="http://schemas.openxmlformats.org/drawingml/2006/table">
            <a:tbl>
              <a:tblPr firstRow="1" bandRow="1">
                <a:tableStyleId>{5C22544A-7EE6-4342-B048-85BDC9FD1C3A}</a:tableStyleId>
              </a:tblPr>
              <a:tblGrid>
                <a:gridCol w="2189162"/>
                <a:gridCol w="5126038"/>
              </a:tblGrid>
              <a:tr h="370840">
                <a:tc>
                  <a:txBody>
                    <a:bodyPr/>
                    <a:lstStyle/>
                    <a:p>
                      <a:r>
                        <a:rPr lang="en-IN" dirty="0" smtClean="0"/>
                        <a:t>Tag</a:t>
                      </a:r>
                      <a:endParaRPr lang="en-IN" dirty="0"/>
                    </a:p>
                  </a:txBody>
                  <a:tcPr/>
                </a:tc>
                <a:tc>
                  <a:txBody>
                    <a:bodyPr/>
                    <a:lstStyle/>
                    <a:p>
                      <a:r>
                        <a:rPr lang="en-IN" dirty="0" smtClean="0"/>
                        <a:t>Description</a:t>
                      </a:r>
                      <a:endParaRPr lang="en-IN" dirty="0"/>
                    </a:p>
                  </a:txBody>
                  <a:tcPr/>
                </a:tc>
              </a:tr>
              <a:tr h="370840">
                <a:tc>
                  <a:txBody>
                    <a:bodyPr/>
                    <a:lstStyle/>
                    <a:p>
                      <a:r>
                        <a:rPr lang="en-IN" dirty="0" smtClean="0"/>
                        <a:t>&lt;article&gt;</a:t>
                      </a:r>
                      <a:endParaRPr lang="en-IN" dirty="0"/>
                    </a:p>
                  </a:txBody>
                  <a:tcPr/>
                </a:tc>
                <a:tc>
                  <a:txBody>
                    <a:bodyPr/>
                    <a:lstStyle/>
                    <a:p>
                      <a:r>
                        <a:rPr lang="en-IN" dirty="0" smtClean="0"/>
                        <a:t>Defines an article in the document</a:t>
                      </a:r>
                      <a:endParaRPr lang="en-IN" dirty="0"/>
                    </a:p>
                  </a:txBody>
                  <a:tcPr/>
                </a:tc>
              </a:tr>
              <a:tr h="370840">
                <a:tc>
                  <a:txBody>
                    <a:bodyPr/>
                    <a:lstStyle/>
                    <a:p>
                      <a:r>
                        <a:rPr lang="en-IN" dirty="0" smtClean="0"/>
                        <a:t>&lt;aside&gt;</a:t>
                      </a:r>
                      <a:endParaRPr lang="en-IN" dirty="0"/>
                    </a:p>
                  </a:txBody>
                  <a:tcPr/>
                </a:tc>
                <a:tc>
                  <a:txBody>
                    <a:bodyPr/>
                    <a:lstStyle/>
                    <a:p>
                      <a:r>
                        <a:rPr lang="en-IN" dirty="0" smtClean="0"/>
                        <a:t>Defines content aside from the page content</a:t>
                      </a:r>
                      <a:endParaRPr lang="en-IN" dirty="0"/>
                    </a:p>
                  </a:txBody>
                  <a:tcPr/>
                </a:tc>
              </a:tr>
              <a:tr h="370840">
                <a:tc>
                  <a:txBody>
                    <a:bodyPr/>
                    <a:lstStyle/>
                    <a:p>
                      <a:r>
                        <a:rPr lang="en-IN" dirty="0" smtClean="0"/>
                        <a:t>&lt;</a:t>
                      </a:r>
                      <a:r>
                        <a:rPr lang="en-IN" dirty="0" err="1" smtClean="0"/>
                        <a:t>bdi</a:t>
                      </a:r>
                      <a:r>
                        <a:rPr lang="en-IN" dirty="0" smtClean="0"/>
                        <a:t>&gt;</a:t>
                      </a:r>
                      <a:endParaRPr lang="en-IN" dirty="0"/>
                    </a:p>
                  </a:txBody>
                  <a:tcPr/>
                </a:tc>
                <a:tc>
                  <a:txBody>
                    <a:bodyPr/>
                    <a:lstStyle/>
                    <a:p>
                      <a:r>
                        <a:rPr lang="en-IN" dirty="0" smtClean="0"/>
                        <a:t>Defines a part of text</a:t>
                      </a:r>
                      <a:r>
                        <a:rPr lang="en-IN" baseline="0" dirty="0" smtClean="0"/>
                        <a:t> that might be formatted in a different direction from other text</a:t>
                      </a:r>
                      <a:endParaRPr lang="en-IN" dirty="0"/>
                    </a:p>
                  </a:txBody>
                  <a:tcPr/>
                </a:tc>
              </a:tr>
              <a:tr h="370840">
                <a:tc>
                  <a:txBody>
                    <a:bodyPr/>
                    <a:lstStyle/>
                    <a:p>
                      <a:r>
                        <a:rPr lang="en-IN" dirty="0" smtClean="0"/>
                        <a:t>&lt;details&gt;</a:t>
                      </a:r>
                      <a:endParaRPr lang="en-IN" dirty="0"/>
                    </a:p>
                  </a:txBody>
                  <a:tcPr/>
                </a:tc>
                <a:tc>
                  <a:txBody>
                    <a:bodyPr/>
                    <a:lstStyle/>
                    <a:p>
                      <a:r>
                        <a:rPr lang="en-IN" dirty="0" smtClean="0"/>
                        <a:t>Defines additional</a:t>
                      </a:r>
                      <a:r>
                        <a:rPr lang="en-IN" baseline="0" dirty="0" smtClean="0"/>
                        <a:t> details that the user can view or hide</a:t>
                      </a:r>
                      <a:endParaRPr lang="en-IN" dirty="0"/>
                    </a:p>
                  </a:txBody>
                  <a:tcPr/>
                </a:tc>
              </a:tr>
              <a:tr h="370840">
                <a:tc>
                  <a:txBody>
                    <a:bodyPr/>
                    <a:lstStyle/>
                    <a:p>
                      <a:r>
                        <a:rPr lang="en-IN" dirty="0" smtClean="0"/>
                        <a:t>&lt;dialog&gt;</a:t>
                      </a:r>
                      <a:endParaRPr lang="en-IN" dirty="0"/>
                    </a:p>
                  </a:txBody>
                  <a:tcPr/>
                </a:tc>
                <a:tc>
                  <a:txBody>
                    <a:bodyPr/>
                    <a:lstStyle/>
                    <a:p>
                      <a:r>
                        <a:rPr lang="en-IN" dirty="0" smtClean="0"/>
                        <a:t>Defines a</a:t>
                      </a:r>
                      <a:r>
                        <a:rPr lang="en-IN" baseline="0" dirty="0" smtClean="0"/>
                        <a:t> dialog box or window</a:t>
                      </a:r>
                      <a:endParaRPr lang="en-IN" dirty="0"/>
                    </a:p>
                  </a:txBody>
                  <a:tcPr/>
                </a:tc>
              </a:tr>
              <a:tr h="370840">
                <a:tc>
                  <a:txBody>
                    <a:bodyPr/>
                    <a:lstStyle/>
                    <a:p>
                      <a:r>
                        <a:rPr lang="en-IN" dirty="0" smtClean="0"/>
                        <a:t>&lt;</a:t>
                      </a:r>
                      <a:r>
                        <a:rPr lang="en-IN" dirty="0" err="1" smtClean="0"/>
                        <a:t>figcaption</a:t>
                      </a:r>
                      <a:r>
                        <a:rPr lang="en-IN" dirty="0" smtClean="0"/>
                        <a:t>.</a:t>
                      </a:r>
                      <a:endParaRPr lang="en-IN" dirty="0"/>
                    </a:p>
                  </a:txBody>
                  <a:tcPr/>
                </a:tc>
                <a:tc>
                  <a:txBody>
                    <a:bodyPr/>
                    <a:lstStyle/>
                    <a:p>
                      <a:r>
                        <a:rPr lang="en-IN" dirty="0" smtClean="0"/>
                        <a:t>Defines a caption for a &lt;figure&gt; element</a:t>
                      </a:r>
                      <a:endParaRPr lang="en-IN" dirty="0"/>
                    </a:p>
                  </a:txBody>
                  <a:tcPr/>
                </a:tc>
              </a:tr>
              <a:tr h="370840">
                <a:tc>
                  <a:txBody>
                    <a:bodyPr/>
                    <a:lstStyle/>
                    <a:p>
                      <a:r>
                        <a:rPr lang="en-IN" dirty="0" smtClean="0"/>
                        <a:t>&lt;figure&gt;</a:t>
                      </a:r>
                      <a:endParaRPr lang="en-IN" dirty="0"/>
                    </a:p>
                  </a:txBody>
                  <a:tcPr/>
                </a:tc>
                <a:tc>
                  <a:txBody>
                    <a:bodyPr/>
                    <a:lstStyle/>
                    <a:p>
                      <a:r>
                        <a:rPr lang="en-IN" dirty="0" smtClean="0"/>
                        <a:t>Defines self</a:t>
                      </a:r>
                      <a:r>
                        <a:rPr lang="en-IN" baseline="0" dirty="0" smtClean="0"/>
                        <a:t> contained content, like </a:t>
                      </a:r>
                      <a:r>
                        <a:rPr lang="en-IN" baseline="0" dirty="0" err="1" smtClean="0"/>
                        <a:t>illustations</a:t>
                      </a:r>
                      <a:r>
                        <a:rPr lang="en-IN" baseline="0" dirty="0" smtClean="0"/>
                        <a:t>, diagrams, photos, code listings, etc.</a:t>
                      </a:r>
                      <a:endParaRPr lang="en-IN" dirty="0"/>
                    </a:p>
                  </a:txBody>
                  <a:tcPr/>
                </a:tc>
              </a:tr>
              <a:tr h="370840">
                <a:tc>
                  <a:txBody>
                    <a:bodyPr/>
                    <a:lstStyle/>
                    <a:p>
                      <a:r>
                        <a:rPr lang="en-IN" dirty="0" smtClean="0"/>
                        <a:t>&lt;footer&gt;</a:t>
                      </a:r>
                      <a:endParaRPr lang="en-IN" dirty="0"/>
                    </a:p>
                  </a:txBody>
                  <a:tcPr/>
                </a:tc>
                <a:tc>
                  <a:txBody>
                    <a:bodyPr/>
                    <a:lstStyle/>
                    <a:p>
                      <a:r>
                        <a:rPr lang="en-IN" dirty="0" smtClean="0"/>
                        <a:t>Defines a footer for the document or a section</a:t>
                      </a:r>
                      <a:endParaRPr lang="en-IN" dirty="0"/>
                    </a:p>
                  </a:txBody>
                  <a:tcPr/>
                </a:tc>
              </a:tr>
              <a:tr h="370840">
                <a:tc>
                  <a:txBody>
                    <a:bodyPr/>
                    <a:lstStyle/>
                    <a:p>
                      <a:r>
                        <a:rPr lang="en-IN" dirty="0" smtClean="0"/>
                        <a:t>&lt;header&gt;</a:t>
                      </a:r>
                      <a:endParaRPr lang="en-IN" dirty="0"/>
                    </a:p>
                  </a:txBody>
                  <a:tcPr/>
                </a:tc>
                <a:tc>
                  <a:txBody>
                    <a:bodyPr/>
                    <a:lstStyle/>
                    <a:p>
                      <a:r>
                        <a:rPr lang="en-IN" dirty="0" smtClean="0"/>
                        <a:t>Defines a header for the document or a section</a:t>
                      </a:r>
                      <a:endParaRPr lang="en-IN" dirty="0"/>
                    </a:p>
                  </a:txBody>
                  <a:tcPr/>
                </a:tc>
              </a:tr>
              <a:tr h="370840">
                <a:tc>
                  <a:txBody>
                    <a:bodyPr/>
                    <a:lstStyle/>
                    <a:p>
                      <a:r>
                        <a:rPr lang="en-IN" dirty="0" smtClean="0"/>
                        <a:t>&lt;main&gt;</a:t>
                      </a:r>
                      <a:endParaRPr lang="en-IN" dirty="0"/>
                    </a:p>
                  </a:txBody>
                  <a:tcPr/>
                </a:tc>
                <a:tc>
                  <a:txBody>
                    <a:bodyPr/>
                    <a:lstStyle/>
                    <a:p>
                      <a:r>
                        <a:rPr lang="en-IN" dirty="0" smtClean="0"/>
                        <a:t>Defines the main content of a document</a:t>
                      </a:r>
                      <a:endParaRPr lang="en-IN" dirty="0"/>
                    </a:p>
                  </a:txBody>
                  <a:tcPr/>
                </a:tc>
              </a:tr>
              <a:tr h="370840">
                <a:tc>
                  <a:txBody>
                    <a:bodyPr/>
                    <a:lstStyle/>
                    <a:p>
                      <a:r>
                        <a:rPr lang="en-IN" dirty="0" smtClean="0"/>
                        <a:t>&lt;mark&gt;</a:t>
                      </a:r>
                      <a:endParaRPr lang="en-IN" dirty="0"/>
                    </a:p>
                  </a:txBody>
                  <a:tcPr/>
                </a:tc>
                <a:tc>
                  <a:txBody>
                    <a:bodyPr/>
                    <a:lstStyle/>
                    <a:p>
                      <a:r>
                        <a:rPr lang="en-IN" dirty="0" smtClean="0"/>
                        <a:t>Defines marked or highlighted text</a:t>
                      </a:r>
                      <a:endParaRPr lang="en-IN" dirty="0"/>
                    </a:p>
                  </a:txBody>
                  <a:tcPr/>
                </a:tc>
              </a:tr>
            </a:tbl>
          </a:graphicData>
        </a:graphic>
      </p:graphicFrame>
    </p:spTree>
    <p:extLst>
      <p:ext uri="{BB962C8B-B14F-4D97-AF65-F5344CB8AC3E}">
        <p14:creationId xmlns:p14="http://schemas.microsoft.com/office/powerpoint/2010/main" val="45238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New Semantic / Structural Elements – Page 2</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124992"/>
              </p:ext>
            </p:extLst>
          </p:nvPr>
        </p:nvGraphicFramePr>
        <p:xfrm>
          <a:off x="3868738" y="863600"/>
          <a:ext cx="7315200" cy="4719320"/>
        </p:xfrm>
        <a:graphic>
          <a:graphicData uri="http://schemas.openxmlformats.org/drawingml/2006/table">
            <a:tbl>
              <a:tblPr firstRow="1" bandRow="1">
                <a:tableStyleId>{5C22544A-7EE6-4342-B048-85BDC9FD1C3A}</a:tableStyleId>
              </a:tblPr>
              <a:tblGrid>
                <a:gridCol w="2189162"/>
                <a:gridCol w="5126038"/>
              </a:tblGrid>
              <a:tr h="370840">
                <a:tc>
                  <a:txBody>
                    <a:bodyPr/>
                    <a:lstStyle/>
                    <a:p>
                      <a:r>
                        <a:rPr lang="en-IN" dirty="0" smtClean="0"/>
                        <a:t>Tag</a:t>
                      </a:r>
                      <a:endParaRPr lang="en-IN" dirty="0"/>
                    </a:p>
                  </a:txBody>
                  <a:tcPr/>
                </a:tc>
                <a:tc>
                  <a:txBody>
                    <a:bodyPr/>
                    <a:lstStyle/>
                    <a:p>
                      <a:r>
                        <a:rPr lang="en-IN" dirty="0" smtClean="0"/>
                        <a:t>Description</a:t>
                      </a:r>
                      <a:endParaRPr lang="en-IN" dirty="0"/>
                    </a:p>
                  </a:txBody>
                  <a:tcPr/>
                </a:tc>
              </a:tr>
              <a:tr h="370840">
                <a:tc>
                  <a:txBody>
                    <a:bodyPr/>
                    <a:lstStyle/>
                    <a:p>
                      <a:r>
                        <a:rPr lang="en-IN" dirty="0" smtClean="0"/>
                        <a:t>&lt;</a:t>
                      </a:r>
                      <a:r>
                        <a:rPr lang="en-IN" dirty="0" err="1" smtClean="0"/>
                        <a:t>menuitem</a:t>
                      </a:r>
                      <a:r>
                        <a:rPr lang="en-IN" dirty="0" smtClean="0"/>
                        <a:t>&gt;</a:t>
                      </a:r>
                      <a:endParaRPr lang="en-IN" dirty="0"/>
                    </a:p>
                  </a:txBody>
                  <a:tcPr/>
                </a:tc>
                <a:tc>
                  <a:txBody>
                    <a:bodyPr/>
                    <a:lstStyle/>
                    <a:p>
                      <a:r>
                        <a:rPr lang="en-IN" dirty="0" smtClean="0"/>
                        <a:t>Defines a command/menu item that the user can invoke from a popup menu</a:t>
                      </a:r>
                      <a:endParaRPr lang="en-IN" dirty="0"/>
                    </a:p>
                  </a:txBody>
                  <a:tcPr/>
                </a:tc>
              </a:tr>
              <a:tr h="370840">
                <a:tc>
                  <a:txBody>
                    <a:bodyPr/>
                    <a:lstStyle/>
                    <a:p>
                      <a:r>
                        <a:rPr lang="en-IN" dirty="0" smtClean="0"/>
                        <a:t>&lt;meter&gt;</a:t>
                      </a:r>
                      <a:endParaRPr lang="en-IN" dirty="0"/>
                    </a:p>
                  </a:txBody>
                  <a:tcPr/>
                </a:tc>
                <a:tc>
                  <a:txBody>
                    <a:bodyPr/>
                    <a:lstStyle/>
                    <a:p>
                      <a:r>
                        <a:rPr lang="en-IN" dirty="0" smtClean="0"/>
                        <a:t>Defines a scalar</a:t>
                      </a:r>
                      <a:r>
                        <a:rPr lang="en-IN" baseline="0" dirty="0" smtClean="0"/>
                        <a:t> measurement within a known range</a:t>
                      </a:r>
                      <a:endParaRPr lang="en-IN" dirty="0"/>
                    </a:p>
                  </a:txBody>
                  <a:tcPr/>
                </a:tc>
              </a:tr>
              <a:tr h="370840">
                <a:tc>
                  <a:txBody>
                    <a:bodyPr/>
                    <a:lstStyle/>
                    <a:p>
                      <a:r>
                        <a:rPr lang="en-IN" dirty="0" smtClean="0"/>
                        <a:t>&lt;</a:t>
                      </a:r>
                      <a:r>
                        <a:rPr lang="en-IN" dirty="0" err="1" smtClean="0"/>
                        <a:t>nav</a:t>
                      </a:r>
                      <a:r>
                        <a:rPr lang="en-IN" dirty="0" smtClean="0"/>
                        <a:t>&gt;</a:t>
                      </a:r>
                      <a:endParaRPr lang="en-IN" dirty="0"/>
                    </a:p>
                  </a:txBody>
                  <a:tcPr/>
                </a:tc>
                <a:tc>
                  <a:txBody>
                    <a:bodyPr/>
                    <a:lstStyle/>
                    <a:p>
                      <a:r>
                        <a:rPr lang="en-IN" dirty="0" smtClean="0"/>
                        <a:t>Defines navigation links in the document</a:t>
                      </a:r>
                      <a:endParaRPr lang="en-IN" dirty="0"/>
                    </a:p>
                  </a:txBody>
                  <a:tcPr/>
                </a:tc>
              </a:tr>
              <a:tr h="370840">
                <a:tc>
                  <a:txBody>
                    <a:bodyPr/>
                    <a:lstStyle/>
                    <a:p>
                      <a:r>
                        <a:rPr lang="en-IN" dirty="0" smtClean="0"/>
                        <a:t>&lt;progress&gt;</a:t>
                      </a:r>
                      <a:endParaRPr lang="en-IN" dirty="0"/>
                    </a:p>
                  </a:txBody>
                  <a:tcPr/>
                </a:tc>
                <a:tc>
                  <a:txBody>
                    <a:bodyPr/>
                    <a:lstStyle/>
                    <a:p>
                      <a:r>
                        <a:rPr lang="en-IN" dirty="0" smtClean="0"/>
                        <a:t>Defines the progress of a task</a:t>
                      </a:r>
                      <a:endParaRPr lang="en-IN" dirty="0"/>
                    </a:p>
                  </a:txBody>
                  <a:tcPr/>
                </a:tc>
              </a:tr>
              <a:tr h="370840">
                <a:tc>
                  <a:txBody>
                    <a:bodyPr/>
                    <a:lstStyle/>
                    <a:p>
                      <a:r>
                        <a:rPr lang="en-IN" dirty="0" smtClean="0"/>
                        <a:t>&lt;section&gt;</a:t>
                      </a:r>
                      <a:endParaRPr lang="en-IN" dirty="0"/>
                    </a:p>
                  </a:txBody>
                  <a:tcPr/>
                </a:tc>
                <a:tc>
                  <a:txBody>
                    <a:bodyPr/>
                    <a:lstStyle/>
                    <a:p>
                      <a:r>
                        <a:rPr lang="en-IN" dirty="0" smtClean="0"/>
                        <a:t>Defines a section in the document</a:t>
                      </a:r>
                      <a:endParaRPr lang="en-IN" dirty="0"/>
                    </a:p>
                  </a:txBody>
                  <a:tcPr/>
                </a:tc>
              </a:tr>
              <a:tr h="370840">
                <a:tc>
                  <a:txBody>
                    <a:bodyPr/>
                    <a:lstStyle/>
                    <a:p>
                      <a:r>
                        <a:rPr lang="en-IN" dirty="0" smtClean="0"/>
                        <a:t>&lt;summary&gt;</a:t>
                      </a:r>
                      <a:endParaRPr lang="en-IN" dirty="0"/>
                    </a:p>
                  </a:txBody>
                  <a:tcPr/>
                </a:tc>
                <a:tc>
                  <a:txBody>
                    <a:bodyPr/>
                    <a:lstStyle/>
                    <a:p>
                      <a:r>
                        <a:rPr lang="en-IN" dirty="0" smtClean="0"/>
                        <a:t>Defines a visible heading for a &lt;details&gt;</a:t>
                      </a:r>
                      <a:r>
                        <a:rPr lang="en-IN" baseline="0" dirty="0" smtClean="0"/>
                        <a:t> element.</a:t>
                      </a:r>
                      <a:endParaRPr lang="en-IN" dirty="0"/>
                    </a:p>
                  </a:txBody>
                  <a:tcPr/>
                </a:tc>
              </a:tr>
              <a:tr h="370840">
                <a:tc>
                  <a:txBody>
                    <a:bodyPr/>
                    <a:lstStyle/>
                    <a:p>
                      <a:r>
                        <a:rPr lang="en-IN" dirty="0" smtClean="0"/>
                        <a:t>&lt;time&gt;</a:t>
                      </a:r>
                      <a:endParaRPr lang="en-IN" dirty="0"/>
                    </a:p>
                  </a:txBody>
                  <a:tcPr/>
                </a:tc>
                <a:tc>
                  <a:txBody>
                    <a:bodyPr/>
                    <a:lstStyle/>
                    <a:p>
                      <a:r>
                        <a:rPr lang="en-IN" dirty="0" smtClean="0"/>
                        <a:t>Defines a date/time</a:t>
                      </a:r>
                      <a:endParaRPr lang="en-IN" dirty="0"/>
                    </a:p>
                  </a:txBody>
                  <a:tcPr/>
                </a:tc>
              </a:tr>
              <a:tr h="370840">
                <a:tc>
                  <a:txBody>
                    <a:bodyPr/>
                    <a:lstStyle/>
                    <a:p>
                      <a:r>
                        <a:rPr lang="en-IN" dirty="0" smtClean="0"/>
                        <a:t>&lt;</a:t>
                      </a:r>
                      <a:r>
                        <a:rPr lang="en-IN" dirty="0" err="1" smtClean="0"/>
                        <a:t>wbr</a:t>
                      </a:r>
                      <a:r>
                        <a:rPr lang="en-IN" dirty="0" smtClean="0"/>
                        <a:t>&gt;</a:t>
                      </a:r>
                      <a:endParaRPr lang="en-IN" dirty="0"/>
                    </a:p>
                  </a:txBody>
                  <a:tcPr/>
                </a:tc>
                <a:tc>
                  <a:txBody>
                    <a:bodyPr/>
                    <a:lstStyle/>
                    <a:p>
                      <a:r>
                        <a:rPr lang="en-IN" dirty="0" smtClean="0"/>
                        <a:t>Defines a possible line-break</a:t>
                      </a:r>
                      <a:endParaRPr lang="en-IN" dirty="0"/>
                    </a:p>
                  </a:txBody>
                  <a:tcPr/>
                </a:tc>
              </a:tr>
              <a:tr h="370840">
                <a:tc>
                  <a:txBody>
                    <a:bodyPr/>
                    <a:lstStyle/>
                    <a:p>
                      <a:endParaRPr lang="en-IN" dirty="0"/>
                    </a:p>
                  </a:txBody>
                  <a:tcPr/>
                </a:tc>
                <a:tc>
                  <a:txBody>
                    <a:bodyPr/>
                    <a:lstStyle/>
                    <a:p>
                      <a:endParaRPr lang="en-IN" dirty="0"/>
                    </a:p>
                  </a:txBody>
                  <a:tcPr/>
                </a:tc>
              </a:tr>
              <a:tr h="370840">
                <a:tc>
                  <a:txBody>
                    <a:bodyPr/>
                    <a:lstStyle/>
                    <a:p>
                      <a:endParaRPr lang="en-IN" dirty="0"/>
                    </a:p>
                  </a:txBody>
                  <a:tcPr/>
                </a:tc>
                <a:tc>
                  <a:txBody>
                    <a:bodyPr/>
                    <a:lstStyle/>
                    <a:p>
                      <a:endParaRPr lang="en-IN" dirty="0"/>
                    </a:p>
                  </a:txBody>
                  <a:tcPr/>
                </a:tc>
              </a:tr>
              <a:tr h="370840">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67158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New Form Elements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6559446"/>
              </p:ext>
            </p:extLst>
          </p:nvPr>
        </p:nvGraphicFramePr>
        <p:xfrm>
          <a:off x="3868738" y="863600"/>
          <a:ext cx="7315200" cy="1483360"/>
        </p:xfrm>
        <a:graphic>
          <a:graphicData uri="http://schemas.openxmlformats.org/drawingml/2006/table">
            <a:tbl>
              <a:tblPr firstRow="1" bandRow="1">
                <a:tableStyleId>{5C22544A-7EE6-4342-B048-85BDC9FD1C3A}</a:tableStyleId>
              </a:tblPr>
              <a:tblGrid>
                <a:gridCol w="2029142"/>
                <a:gridCol w="5286058"/>
              </a:tblGrid>
              <a:tr h="370840">
                <a:tc>
                  <a:txBody>
                    <a:bodyPr/>
                    <a:lstStyle/>
                    <a:p>
                      <a:r>
                        <a:rPr lang="en-IN" dirty="0" smtClean="0"/>
                        <a:t>Tag</a:t>
                      </a:r>
                      <a:endParaRPr lang="en-IN" dirty="0"/>
                    </a:p>
                  </a:txBody>
                  <a:tcPr/>
                </a:tc>
                <a:tc>
                  <a:txBody>
                    <a:bodyPr/>
                    <a:lstStyle/>
                    <a:p>
                      <a:r>
                        <a:rPr lang="en-IN" dirty="0" smtClean="0"/>
                        <a:t>Description</a:t>
                      </a:r>
                      <a:endParaRPr lang="en-IN" dirty="0"/>
                    </a:p>
                  </a:txBody>
                  <a:tcPr/>
                </a:tc>
              </a:tr>
              <a:tr h="370840">
                <a:tc>
                  <a:txBody>
                    <a:bodyPr/>
                    <a:lstStyle/>
                    <a:p>
                      <a:r>
                        <a:rPr lang="en-IN" dirty="0" smtClean="0"/>
                        <a:t>&lt;</a:t>
                      </a:r>
                      <a:r>
                        <a:rPr lang="en-IN" dirty="0" err="1" smtClean="0"/>
                        <a:t>datalist</a:t>
                      </a:r>
                      <a:r>
                        <a:rPr lang="en-IN" dirty="0" smtClean="0"/>
                        <a:t>&gt;</a:t>
                      </a:r>
                      <a:endParaRPr lang="en-IN" dirty="0"/>
                    </a:p>
                  </a:txBody>
                  <a:tcPr/>
                </a:tc>
                <a:tc>
                  <a:txBody>
                    <a:bodyPr/>
                    <a:lstStyle/>
                    <a:p>
                      <a:r>
                        <a:rPr lang="en-IN" dirty="0" smtClean="0"/>
                        <a:t>Defines a pre-defined options for input controls</a:t>
                      </a:r>
                      <a:endParaRPr lang="en-IN" dirty="0"/>
                    </a:p>
                  </a:txBody>
                  <a:tcPr/>
                </a:tc>
              </a:tr>
              <a:tr h="370840">
                <a:tc>
                  <a:txBody>
                    <a:bodyPr/>
                    <a:lstStyle/>
                    <a:p>
                      <a:r>
                        <a:rPr lang="en-IN" dirty="0" smtClean="0"/>
                        <a:t>&lt;</a:t>
                      </a:r>
                      <a:r>
                        <a:rPr lang="en-IN" dirty="0" err="1" smtClean="0"/>
                        <a:t>keygen</a:t>
                      </a:r>
                      <a:r>
                        <a:rPr lang="en-IN" dirty="0" smtClean="0"/>
                        <a:t>&gt;</a:t>
                      </a:r>
                      <a:endParaRPr lang="en-IN" dirty="0"/>
                    </a:p>
                  </a:txBody>
                  <a:tcPr/>
                </a:tc>
                <a:tc>
                  <a:txBody>
                    <a:bodyPr/>
                    <a:lstStyle/>
                    <a:p>
                      <a:r>
                        <a:rPr lang="en-IN" dirty="0" smtClean="0"/>
                        <a:t>Defines a key-pair</a:t>
                      </a:r>
                      <a:r>
                        <a:rPr lang="en-IN" baseline="0" dirty="0" smtClean="0"/>
                        <a:t> generator field (for forms)</a:t>
                      </a:r>
                      <a:endParaRPr lang="en-IN" dirty="0"/>
                    </a:p>
                  </a:txBody>
                  <a:tcPr/>
                </a:tc>
              </a:tr>
              <a:tr h="370840">
                <a:tc>
                  <a:txBody>
                    <a:bodyPr/>
                    <a:lstStyle/>
                    <a:p>
                      <a:r>
                        <a:rPr lang="en-IN" dirty="0" smtClean="0"/>
                        <a:t>&lt;output&gt;</a:t>
                      </a:r>
                      <a:endParaRPr lang="en-IN" dirty="0"/>
                    </a:p>
                  </a:txBody>
                  <a:tcPr/>
                </a:tc>
                <a:tc>
                  <a:txBody>
                    <a:bodyPr/>
                    <a:lstStyle/>
                    <a:p>
                      <a:r>
                        <a:rPr lang="en-IN" dirty="0" smtClean="0"/>
                        <a:t>Defines the result of a calculation</a:t>
                      </a:r>
                      <a:endParaRPr lang="en-IN" dirty="0"/>
                    </a:p>
                  </a:txBody>
                  <a:tcPr/>
                </a:tc>
              </a:tr>
            </a:tbl>
          </a:graphicData>
        </a:graphic>
      </p:graphicFrame>
    </p:spTree>
    <p:extLst>
      <p:ext uri="{BB962C8B-B14F-4D97-AF65-F5344CB8AC3E}">
        <p14:creationId xmlns:p14="http://schemas.microsoft.com/office/powerpoint/2010/main" val="288537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New Input Types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633957"/>
              </p:ext>
            </p:extLst>
          </p:nvPr>
        </p:nvGraphicFramePr>
        <p:xfrm>
          <a:off x="3868738" y="863600"/>
          <a:ext cx="7315200" cy="5191760"/>
        </p:xfrm>
        <a:graphic>
          <a:graphicData uri="http://schemas.openxmlformats.org/drawingml/2006/table">
            <a:tbl>
              <a:tblPr firstRow="1" bandRow="1">
                <a:tableStyleId>{5C22544A-7EE6-4342-B048-85BDC9FD1C3A}</a:tableStyleId>
              </a:tblPr>
              <a:tblGrid>
                <a:gridCol w="3469322"/>
                <a:gridCol w="3845878"/>
              </a:tblGrid>
              <a:tr h="370840">
                <a:tc>
                  <a:txBody>
                    <a:bodyPr/>
                    <a:lstStyle/>
                    <a:p>
                      <a:r>
                        <a:rPr lang="en-IN" dirty="0" smtClean="0"/>
                        <a:t>New</a:t>
                      </a:r>
                      <a:r>
                        <a:rPr lang="en-IN" baseline="0" dirty="0" smtClean="0"/>
                        <a:t> Input Types</a:t>
                      </a:r>
                      <a:endParaRPr lang="en-IN" dirty="0"/>
                    </a:p>
                  </a:txBody>
                  <a:tcPr/>
                </a:tc>
                <a:tc>
                  <a:txBody>
                    <a:bodyPr/>
                    <a:lstStyle/>
                    <a:p>
                      <a:r>
                        <a:rPr lang="en-IN" dirty="0" smtClean="0"/>
                        <a:t>New Input Attributes</a:t>
                      </a:r>
                      <a:endParaRPr lang="en-IN" dirty="0"/>
                    </a:p>
                  </a:txBody>
                  <a:tcPr/>
                </a:tc>
              </a:tr>
              <a:tr h="370840">
                <a:tc>
                  <a:txBody>
                    <a:bodyPr/>
                    <a:lstStyle/>
                    <a:p>
                      <a:r>
                        <a:rPr lang="en-IN" dirty="0" err="1" smtClean="0"/>
                        <a:t>Color</a:t>
                      </a:r>
                      <a:endParaRPr lang="en-IN" dirty="0"/>
                    </a:p>
                  </a:txBody>
                  <a:tcPr/>
                </a:tc>
                <a:tc>
                  <a:txBody>
                    <a:bodyPr/>
                    <a:lstStyle/>
                    <a:p>
                      <a:r>
                        <a:rPr lang="en-IN" dirty="0" smtClean="0"/>
                        <a:t>Autocomplete</a:t>
                      </a:r>
                      <a:endParaRPr lang="en-IN" dirty="0"/>
                    </a:p>
                  </a:txBody>
                  <a:tcPr/>
                </a:tc>
              </a:tr>
              <a:tr h="370840">
                <a:tc>
                  <a:txBody>
                    <a:bodyPr/>
                    <a:lstStyle/>
                    <a:p>
                      <a:r>
                        <a:rPr lang="en-IN" dirty="0" smtClean="0"/>
                        <a:t>Date</a:t>
                      </a:r>
                      <a:endParaRPr lang="en-IN" dirty="0"/>
                    </a:p>
                  </a:txBody>
                  <a:tcPr/>
                </a:tc>
                <a:tc>
                  <a:txBody>
                    <a:bodyPr/>
                    <a:lstStyle/>
                    <a:p>
                      <a:r>
                        <a:rPr lang="en-IN" dirty="0" smtClean="0"/>
                        <a:t>Autofocus</a:t>
                      </a:r>
                      <a:endParaRPr lang="en-IN" dirty="0"/>
                    </a:p>
                  </a:txBody>
                  <a:tcPr/>
                </a:tc>
              </a:tr>
              <a:tr h="370840">
                <a:tc>
                  <a:txBody>
                    <a:bodyPr/>
                    <a:lstStyle/>
                    <a:p>
                      <a:r>
                        <a:rPr lang="en-IN" dirty="0" err="1" smtClean="0"/>
                        <a:t>Datetime</a:t>
                      </a:r>
                      <a:endParaRPr lang="en-IN" dirty="0"/>
                    </a:p>
                  </a:txBody>
                  <a:tcPr/>
                </a:tc>
                <a:tc>
                  <a:txBody>
                    <a:bodyPr/>
                    <a:lstStyle/>
                    <a:p>
                      <a:r>
                        <a:rPr lang="en-IN" dirty="0" smtClean="0"/>
                        <a:t>List</a:t>
                      </a:r>
                      <a:endParaRPr lang="en-IN" dirty="0"/>
                    </a:p>
                  </a:txBody>
                  <a:tcPr/>
                </a:tc>
              </a:tr>
              <a:tr h="370840">
                <a:tc>
                  <a:txBody>
                    <a:bodyPr/>
                    <a:lstStyle/>
                    <a:p>
                      <a:r>
                        <a:rPr lang="en-IN" dirty="0" smtClean="0"/>
                        <a:t>Email</a:t>
                      </a:r>
                      <a:endParaRPr lang="en-IN" dirty="0"/>
                    </a:p>
                  </a:txBody>
                  <a:tcPr/>
                </a:tc>
                <a:tc>
                  <a:txBody>
                    <a:bodyPr/>
                    <a:lstStyle/>
                    <a:p>
                      <a:r>
                        <a:rPr lang="en-IN" dirty="0" smtClean="0"/>
                        <a:t>Height</a:t>
                      </a:r>
                      <a:r>
                        <a:rPr lang="en-IN" baseline="0" dirty="0" smtClean="0"/>
                        <a:t> and Width</a:t>
                      </a:r>
                      <a:endParaRPr lang="en-IN" dirty="0"/>
                    </a:p>
                  </a:txBody>
                  <a:tcPr/>
                </a:tc>
              </a:tr>
              <a:tr h="370840">
                <a:tc>
                  <a:txBody>
                    <a:bodyPr/>
                    <a:lstStyle/>
                    <a:p>
                      <a:r>
                        <a:rPr lang="en-IN" dirty="0" smtClean="0"/>
                        <a:t>Month</a:t>
                      </a:r>
                      <a:endParaRPr lang="en-IN" dirty="0"/>
                    </a:p>
                  </a:txBody>
                  <a:tcPr/>
                </a:tc>
                <a:tc>
                  <a:txBody>
                    <a:bodyPr/>
                    <a:lstStyle/>
                    <a:p>
                      <a:r>
                        <a:rPr lang="en-IN" dirty="0" smtClean="0"/>
                        <a:t>Min</a:t>
                      </a:r>
                      <a:r>
                        <a:rPr lang="en-IN" baseline="0" dirty="0" smtClean="0"/>
                        <a:t> and Max</a:t>
                      </a:r>
                      <a:endParaRPr lang="en-IN" dirty="0"/>
                    </a:p>
                  </a:txBody>
                  <a:tcPr/>
                </a:tc>
              </a:tr>
              <a:tr h="370840">
                <a:tc>
                  <a:txBody>
                    <a:bodyPr/>
                    <a:lstStyle/>
                    <a:p>
                      <a:r>
                        <a:rPr lang="en-IN" dirty="0" smtClean="0"/>
                        <a:t>Number</a:t>
                      </a:r>
                      <a:endParaRPr lang="en-IN" dirty="0"/>
                    </a:p>
                  </a:txBody>
                  <a:tcPr/>
                </a:tc>
                <a:tc>
                  <a:txBody>
                    <a:bodyPr/>
                    <a:lstStyle/>
                    <a:p>
                      <a:r>
                        <a:rPr lang="en-IN" dirty="0" smtClean="0"/>
                        <a:t>Pattern</a:t>
                      </a:r>
                      <a:endParaRPr lang="en-IN" dirty="0"/>
                    </a:p>
                  </a:txBody>
                  <a:tcPr/>
                </a:tc>
              </a:tr>
              <a:tr h="370840">
                <a:tc>
                  <a:txBody>
                    <a:bodyPr/>
                    <a:lstStyle/>
                    <a:p>
                      <a:r>
                        <a:rPr lang="en-IN" dirty="0" smtClean="0"/>
                        <a:t>Range</a:t>
                      </a:r>
                      <a:endParaRPr lang="en-IN" dirty="0"/>
                    </a:p>
                  </a:txBody>
                  <a:tcPr/>
                </a:tc>
                <a:tc>
                  <a:txBody>
                    <a:bodyPr/>
                    <a:lstStyle/>
                    <a:p>
                      <a:r>
                        <a:rPr lang="en-IN" dirty="0" smtClean="0"/>
                        <a:t>Placeholder</a:t>
                      </a:r>
                      <a:endParaRPr lang="en-IN" dirty="0"/>
                    </a:p>
                  </a:txBody>
                  <a:tcPr/>
                </a:tc>
              </a:tr>
              <a:tr h="370840">
                <a:tc>
                  <a:txBody>
                    <a:bodyPr/>
                    <a:lstStyle/>
                    <a:p>
                      <a:r>
                        <a:rPr lang="en-IN" dirty="0" smtClean="0"/>
                        <a:t>Search</a:t>
                      </a:r>
                      <a:endParaRPr lang="en-IN" dirty="0"/>
                    </a:p>
                  </a:txBody>
                  <a:tcPr/>
                </a:tc>
                <a:tc>
                  <a:txBody>
                    <a:bodyPr/>
                    <a:lstStyle/>
                    <a:p>
                      <a:r>
                        <a:rPr lang="en-IN" dirty="0" smtClean="0"/>
                        <a:t>Required</a:t>
                      </a:r>
                      <a:endParaRPr lang="en-IN" dirty="0"/>
                    </a:p>
                  </a:txBody>
                  <a:tcPr/>
                </a:tc>
              </a:tr>
              <a:tr h="370840">
                <a:tc>
                  <a:txBody>
                    <a:bodyPr/>
                    <a:lstStyle/>
                    <a:p>
                      <a:r>
                        <a:rPr lang="en-IN" dirty="0" smtClean="0"/>
                        <a:t>Tel</a:t>
                      </a:r>
                      <a:endParaRPr lang="en-IN" dirty="0"/>
                    </a:p>
                  </a:txBody>
                  <a:tcPr/>
                </a:tc>
                <a:tc>
                  <a:txBody>
                    <a:bodyPr/>
                    <a:lstStyle/>
                    <a:p>
                      <a:r>
                        <a:rPr lang="en-IN" dirty="0" smtClean="0"/>
                        <a:t>Step</a:t>
                      </a:r>
                      <a:endParaRPr lang="en-IN" dirty="0"/>
                    </a:p>
                  </a:txBody>
                  <a:tcPr/>
                </a:tc>
              </a:tr>
              <a:tr h="370840">
                <a:tc>
                  <a:txBody>
                    <a:bodyPr/>
                    <a:lstStyle/>
                    <a:p>
                      <a:r>
                        <a:rPr lang="en-IN" dirty="0" smtClean="0"/>
                        <a:t>Time</a:t>
                      </a:r>
                      <a:endParaRPr lang="en-IN" dirty="0"/>
                    </a:p>
                  </a:txBody>
                  <a:tcPr/>
                </a:tc>
                <a:tc>
                  <a:txBody>
                    <a:bodyPr/>
                    <a:lstStyle/>
                    <a:p>
                      <a:endParaRPr lang="en-IN" dirty="0"/>
                    </a:p>
                  </a:txBody>
                  <a:tcPr/>
                </a:tc>
              </a:tr>
              <a:tr h="370840">
                <a:tc>
                  <a:txBody>
                    <a:bodyPr/>
                    <a:lstStyle/>
                    <a:p>
                      <a:r>
                        <a:rPr lang="en-IN" dirty="0" err="1" smtClean="0"/>
                        <a:t>Url</a:t>
                      </a:r>
                      <a:endParaRPr lang="en-IN" dirty="0"/>
                    </a:p>
                  </a:txBody>
                  <a:tcPr/>
                </a:tc>
                <a:tc>
                  <a:txBody>
                    <a:bodyPr/>
                    <a:lstStyle/>
                    <a:p>
                      <a:endParaRPr lang="en-IN" dirty="0"/>
                    </a:p>
                  </a:txBody>
                  <a:tcPr/>
                </a:tc>
              </a:tr>
              <a:tr h="370840">
                <a:tc>
                  <a:txBody>
                    <a:bodyPr/>
                    <a:lstStyle/>
                    <a:p>
                      <a:r>
                        <a:rPr lang="en-IN" dirty="0" smtClean="0"/>
                        <a:t>Week</a:t>
                      </a:r>
                      <a:endParaRPr lang="en-IN" dirty="0"/>
                    </a:p>
                  </a:txBody>
                  <a:tcPr/>
                </a:tc>
                <a:tc>
                  <a:txBody>
                    <a:bodyPr/>
                    <a:lstStyle/>
                    <a:p>
                      <a:endParaRPr lang="en-IN" dirty="0"/>
                    </a:p>
                  </a:txBody>
                  <a:tcPr/>
                </a:tc>
              </a:tr>
              <a:tr h="370840">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72691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New Graphics Elements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8265482"/>
              </p:ext>
            </p:extLst>
          </p:nvPr>
        </p:nvGraphicFramePr>
        <p:xfrm>
          <a:off x="3868738" y="863600"/>
          <a:ext cx="7315200" cy="1112520"/>
        </p:xfrm>
        <a:graphic>
          <a:graphicData uri="http://schemas.openxmlformats.org/drawingml/2006/table">
            <a:tbl>
              <a:tblPr firstRow="1" bandRow="1">
                <a:tableStyleId>{5C22544A-7EE6-4342-B048-85BDC9FD1C3A}</a:tableStyleId>
              </a:tblPr>
              <a:tblGrid>
                <a:gridCol w="2029142"/>
                <a:gridCol w="5286058"/>
              </a:tblGrid>
              <a:tr h="370840">
                <a:tc>
                  <a:txBody>
                    <a:bodyPr/>
                    <a:lstStyle/>
                    <a:p>
                      <a:r>
                        <a:rPr lang="en-IN" dirty="0" smtClean="0"/>
                        <a:t>Tag</a:t>
                      </a:r>
                      <a:endParaRPr lang="en-IN" dirty="0"/>
                    </a:p>
                  </a:txBody>
                  <a:tcPr/>
                </a:tc>
                <a:tc>
                  <a:txBody>
                    <a:bodyPr/>
                    <a:lstStyle/>
                    <a:p>
                      <a:r>
                        <a:rPr lang="en-IN" dirty="0" smtClean="0"/>
                        <a:t>Description</a:t>
                      </a:r>
                      <a:endParaRPr lang="en-IN" dirty="0"/>
                    </a:p>
                  </a:txBody>
                  <a:tcPr/>
                </a:tc>
              </a:tr>
              <a:tr h="370840">
                <a:tc>
                  <a:txBody>
                    <a:bodyPr/>
                    <a:lstStyle/>
                    <a:p>
                      <a:r>
                        <a:rPr lang="en-IN" dirty="0" smtClean="0"/>
                        <a:t>&lt;canvas&gt;</a:t>
                      </a:r>
                      <a:endParaRPr lang="en-IN" dirty="0"/>
                    </a:p>
                  </a:txBody>
                  <a:tcPr/>
                </a:tc>
                <a:tc>
                  <a:txBody>
                    <a:bodyPr/>
                    <a:lstStyle/>
                    <a:p>
                      <a:r>
                        <a:rPr lang="en-IN" dirty="0" smtClean="0"/>
                        <a:t>Defines graphic</a:t>
                      </a:r>
                      <a:r>
                        <a:rPr lang="en-IN" baseline="0" dirty="0" smtClean="0"/>
                        <a:t> drawing using JavaScript</a:t>
                      </a:r>
                      <a:endParaRPr lang="en-IN" dirty="0"/>
                    </a:p>
                  </a:txBody>
                  <a:tcPr/>
                </a:tc>
              </a:tr>
              <a:tr h="370840">
                <a:tc>
                  <a:txBody>
                    <a:bodyPr/>
                    <a:lstStyle/>
                    <a:p>
                      <a:r>
                        <a:rPr lang="en-IN" dirty="0" smtClean="0"/>
                        <a:t>&lt;</a:t>
                      </a:r>
                      <a:r>
                        <a:rPr lang="en-IN" dirty="0" err="1" smtClean="0"/>
                        <a:t>svg</a:t>
                      </a:r>
                      <a:r>
                        <a:rPr lang="en-IN" dirty="0" smtClean="0"/>
                        <a:t>&gt;</a:t>
                      </a:r>
                      <a:endParaRPr lang="en-IN" dirty="0"/>
                    </a:p>
                  </a:txBody>
                  <a:tcPr/>
                </a:tc>
                <a:tc>
                  <a:txBody>
                    <a:bodyPr/>
                    <a:lstStyle/>
                    <a:p>
                      <a:r>
                        <a:rPr lang="en-IN" dirty="0" smtClean="0"/>
                        <a:t>Defines graphic</a:t>
                      </a:r>
                      <a:r>
                        <a:rPr lang="en-IN" baseline="0" dirty="0" smtClean="0"/>
                        <a:t> </a:t>
                      </a:r>
                      <a:r>
                        <a:rPr lang="en-IN" baseline="0" dirty="0" err="1" smtClean="0"/>
                        <a:t>drawring</a:t>
                      </a:r>
                      <a:r>
                        <a:rPr lang="en-IN" baseline="0" dirty="0" smtClean="0"/>
                        <a:t> using SVG</a:t>
                      </a:r>
                      <a:endParaRPr lang="en-IN" dirty="0"/>
                    </a:p>
                  </a:txBody>
                  <a:tcPr/>
                </a:tc>
              </a:tr>
            </a:tbl>
          </a:graphicData>
        </a:graphic>
      </p:graphicFrame>
    </p:spTree>
    <p:extLst>
      <p:ext uri="{BB962C8B-B14F-4D97-AF65-F5344CB8AC3E}">
        <p14:creationId xmlns:p14="http://schemas.microsoft.com/office/powerpoint/2010/main" val="423690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New Media Elements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236198"/>
              </p:ext>
            </p:extLst>
          </p:nvPr>
        </p:nvGraphicFramePr>
        <p:xfrm>
          <a:off x="3868738" y="863600"/>
          <a:ext cx="7315200" cy="2225040"/>
        </p:xfrm>
        <a:graphic>
          <a:graphicData uri="http://schemas.openxmlformats.org/drawingml/2006/table">
            <a:tbl>
              <a:tblPr firstRow="1" bandRow="1">
                <a:tableStyleId>{5C22544A-7EE6-4342-B048-85BDC9FD1C3A}</a:tableStyleId>
              </a:tblPr>
              <a:tblGrid>
                <a:gridCol w="2029142"/>
                <a:gridCol w="5286058"/>
              </a:tblGrid>
              <a:tr h="370840">
                <a:tc>
                  <a:txBody>
                    <a:bodyPr/>
                    <a:lstStyle/>
                    <a:p>
                      <a:r>
                        <a:rPr lang="en-IN" dirty="0" smtClean="0"/>
                        <a:t>Tag</a:t>
                      </a:r>
                      <a:endParaRPr lang="en-IN" dirty="0"/>
                    </a:p>
                  </a:txBody>
                  <a:tcPr/>
                </a:tc>
                <a:tc>
                  <a:txBody>
                    <a:bodyPr/>
                    <a:lstStyle/>
                    <a:p>
                      <a:r>
                        <a:rPr lang="en-IN" dirty="0" smtClean="0"/>
                        <a:t>Description</a:t>
                      </a:r>
                      <a:endParaRPr lang="en-IN" dirty="0"/>
                    </a:p>
                  </a:txBody>
                  <a:tcPr/>
                </a:tc>
              </a:tr>
              <a:tr h="370840">
                <a:tc>
                  <a:txBody>
                    <a:bodyPr/>
                    <a:lstStyle/>
                    <a:p>
                      <a:r>
                        <a:rPr lang="en-IN" dirty="0" smtClean="0"/>
                        <a:t>&lt;audio&gt;</a:t>
                      </a:r>
                      <a:endParaRPr lang="en-IN" dirty="0"/>
                    </a:p>
                  </a:txBody>
                  <a:tcPr/>
                </a:tc>
                <a:tc>
                  <a:txBody>
                    <a:bodyPr/>
                    <a:lstStyle/>
                    <a:p>
                      <a:r>
                        <a:rPr lang="en-IN" dirty="0" smtClean="0"/>
                        <a:t>Defines sound or music content</a:t>
                      </a:r>
                      <a:endParaRPr lang="en-IN" dirty="0"/>
                    </a:p>
                  </a:txBody>
                  <a:tcPr/>
                </a:tc>
              </a:tr>
              <a:tr h="370840">
                <a:tc>
                  <a:txBody>
                    <a:bodyPr/>
                    <a:lstStyle/>
                    <a:p>
                      <a:r>
                        <a:rPr lang="en-IN" dirty="0" smtClean="0"/>
                        <a:t>&lt;embed&gt;</a:t>
                      </a:r>
                      <a:endParaRPr lang="en-IN" dirty="0"/>
                    </a:p>
                  </a:txBody>
                  <a:tcPr/>
                </a:tc>
                <a:tc>
                  <a:txBody>
                    <a:bodyPr/>
                    <a:lstStyle/>
                    <a:p>
                      <a:r>
                        <a:rPr lang="en-IN" dirty="0" smtClean="0"/>
                        <a:t>Defines containers for external applications</a:t>
                      </a:r>
                      <a:endParaRPr lang="en-IN" dirty="0"/>
                    </a:p>
                  </a:txBody>
                  <a:tcPr/>
                </a:tc>
              </a:tr>
              <a:tr h="370840">
                <a:tc>
                  <a:txBody>
                    <a:bodyPr/>
                    <a:lstStyle/>
                    <a:p>
                      <a:r>
                        <a:rPr lang="en-IN" dirty="0" smtClean="0"/>
                        <a:t>&lt;source&gt;</a:t>
                      </a:r>
                      <a:endParaRPr lang="en-IN" dirty="0"/>
                    </a:p>
                  </a:txBody>
                  <a:tcPr/>
                </a:tc>
                <a:tc>
                  <a:txBody>
                    <a:bodyPr/>
                    <a:lstStyle/>
                    <a:p>
                      <a:r>
                        <a:rPr lang="en-IN" dirty="0" smtClean="0"/>
                        <a:t>Defines sources for &lt;video&gt; and &lt;audio&gt;</a:t>
                      </a:r>
                      <a:endParaRPr lang="en-IN" dirty="0"/>
                    </a:p>
                  </a:txBody>
                  <a:tcPr/>
                </a:tc>
              </a:tr>
              <a:tr h="370840">
                <a:tc>
                  <a:txBody>
                    <a:bodyPr/>
                    <a:lstStyle/>
                    <a:p>
                      <a:r>
                        <a:rPr lang="en-IN" dirty="0" smtClean="0"/>
                        <a:t>&lt;track&gt;</a:t>
                      </a:r>
                      <a:endParaRPr lang="en-IN" dirty="0"/>
                    </a:p>
                  </a:txBody>
                  <a:tcPr/>
                </a:tc>
                <a:tc>
                  <a:txBody>
                    <a:bodyPr/>
                    <a:lstStyle/>
                    <a:p>
                      <a:r>
                        <a:rPr lang="en-IN" dirty="0" smtClean="0"/>
                        <a:t>Defines tracks</a:t>
                      </a:r>
                      <a:r>
                        <a:rPr lang="en-IN" baseline="0" dirty="0" smtClean="0"/>
                        <a:t> for &lt;video&gt; and &lt;audio&gt;</a:t>
                      </a:r>
                      <a:endParaRPr lang="en-IN" dirty="0"/>
                    </a:p>
                  </a:txBody>
                  <a:tcPr/>
                </a:tc>
              </a:tr>
              <a:tr h="370840">
                <a:tc>
                  <a:txBody>
                    <a:bodyPr/>
                    <a:lstStyle/>
                    <a:p>
                      <a:r>
                        <a:rPr lang="en-IN" dirty="0" smtClean="0"/>
                        <a:t>&lt;video&gt;</a:t>
                      </a:r>
                      <a:endParaRPr lang="en-IN" dirty="0"/>
                    </a:p>
                  </a:txBody>
                  <a:tcPr/>
                </a:tc>
                <a:tc>
                  <a:txBody>
                    <a:bodyPr/>
                    <a:lstStyle/>
                    <a:p>
                      <a:r>
                        <a:rPr lang="en-IN" dirty="0" smtClean="0"/>
                        <a:t>Defines video or</a:t>
                      </a:r>
                      <a:r>
                        <a:rPr lang="en-IN" baseline="0" dirty="0" smtClean="0"/>
                        <a:t> movie content</a:t>
                      </a:r>
                      <a:endParaRPr lang="en-IN" dirty="0"/>
                    </a:p>
                  </a:txBody>
                  <a:tcPr/>
                </a:tc>
              </a:tr>
            </a:tbl>
          </a:graphicData>
        </a:graphic>
      </p:graphicFrame>
    </p:spTree>
    <p:extLst>
      <p:ext uri="{BB962C8B-B14F-4D97-AF65-F5344CB8AC3E}">
        <p14:creationId xmlns:p14="http://schemas.microsoft.com/office/powerpoint/2010/main" val="81805364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47</TotalTime>
  <Words>508</Words>
  <Application>Microsoft Office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HTML 5</vt:lpstr>
      <vt:lpstr>HTML</vt:lpstr>
      <vt:lpstr>HTML5 New Semantic / Structural Elements – Page 1</vt:lpstr>
      <vt:lpstr>HTML5 New Semantic / Structural Elements – Page 2</vt:lpstr>
      <vt:lpstr>HTML5 New Form Elements </vt:lpstr>
      <vt:lpstr>HTML5 New Input Types </vt:lpstr>
      <vt:lpstr>HTML5 New Graphics Elements </vt:lpstr>
      <vt:lpstr>HTML5 New Media Elements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girish</dc:creator>
  <cp:lastModifiedBy>girish</cp:lastModifiedBy>
  <cp:revision>5</cp:revision>
  <dcterms:created xsi:type="dcterms:W3CDTF">2015-09-24T09:33:42Z</dcterms:created>
  <dcterms:modified xsi:type="dcterms:W3CDTF">2015-09-24T10:21:26Z</dcterms:modified>
</cp:coreProperties>
</file>