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>
      <p:cViewPr>
        <p:scale>
          <a:sx n="46" d="100"/>
          <a:sy n="46" d="100"/>
        </p:scale>
        <p:origin x="-882" y="-7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018C-AC80-4D60-BFEC-75D7D34C58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07751" y="3321465"/>
            <a:ext cx="5397892" cy="12299535"/>
            <a:chOff x="18307754" y="3321465"/>
            <a:chExt cx="3097468" cy="12299535"/>
          </a:xfrm>
        </p:grpSpPr>
        <p:sp>
          <p:nvSpPr>
            <p:cNvPr id="4" name="Rectangle 3"/>
            <p:cNvSpPr/>
            <p:nvPr/>
          </p:nvSpPr>
          <p:spPr>
            <a:xfrm>
              <a:off x="18311200" y="3321465"/>
              <a:ext cx="77925" cy="7171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88289" y="3360003"/>
              <a:ext cx="2487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Europe C→T </a:t>
              </a:r>
              <a:r>
                <a:rPr lang="en-US" sz="2400" dirty="0" smtClean="0"/>
                <a:t>enriched </a:t>
              </a:r>
              <a:r>
                <a:rPr lang="en-US" sz="2400" dirty="0" smtClean="0"/>
                <a:t>(1)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311202" y="6553199"/>
              <a:ext cx="77925" cy="309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27596" y="6472535"/>
              <a:ext cx="264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Japan enriched (4a)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1201" y="4114799"/>
              <a:ext cx="77924" cy="381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88289" y="4110335"/>
              <a:ext cx="2487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Asia </a:t>
              </a:r>
              <a:r>
                <a:rPr lang="en-US" sz="2400" dirty="0" smtClean="0"/>
                <a:t>enriched </a:t>
              </a:r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07754" y="4572000"/>
              <a:ext cx="81372" cy="421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88289" y="4567535"/>
              <a:ext cx="2487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CpG transitions (3)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11202" y="14748304"/>
              <a:ext cx="77926" cy="339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83871" y="14702135"/>
              <a:ext cx="264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Japan enriched (4b)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311201" y="15163800"/>
              <a:ext cx="77927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83871" y="15159335"/>
              <a:ext cx="302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CpG transversions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(5)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08672"/>
              </p:ext>
            </p:extLst>
          </p:nvPr>
        </p:nvGraphicFramePr>
        <p:xfrm>
          <a:off x="18745200" y="7345680"/>
          <a:ext cx="4495800" cy="7025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14600"/>
                <a:gridCol w="1981200"/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 Cluster Membership</a:t>
                      </a:r>
                      <a:endParaRPr lang="en-US" sz="2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Europe C→T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enriched </a:t>
                      </a:r>
                      <a:r>
                        <a:rPr lang="en-US" sz="2400" dirty="0" smtClean="0"/>
                        <a:t>(1)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TCT→T</a:t>
                      </a:r>
                    </a:p>
                    <a:p>
                      <a:pPr algn="ctr"/>
                      <a:r>
                        <a:rPr lang="en-US" sz="2000" dirty="0" smtClean="0"/>
                        <a:t>ACC→T</a:t>
                      </a:r>
                    </a:p>
                    <a:p>
                      <a:pPr algn="ctr"/>
                      <a:r>
                        <a:rPr lang="en-US" sz="2000" dirty="0" smtClean="0"/>
                        <a:t>TCA→T</a:t>
                      </a:r>
                    </a:p>
                    <a:p>
                      <a:pPr algn="ctr"/>
                      <a:r>
                        <a:rPr lang="en-US" sz="2000" dirty="0" smtClean="0"/>
                        <a:t>CCC→T</a:t>
                      </a:r>
                    </a:p>
                    <a:p>
                      <a:pPr algn="ctr"/>
                      <a:r>
                        <a:rPr lang="en-US" sz="2000" dirty="0" smtClean="0"/>
                        <a:t>ACT→T</a:t>
                      </a:r>
                    </a:p>
                    <a:p>
                      <a:pPr algn="ctr"/>
                      <a:r>
                        <a:rPr lang="en-US" sz="2000" dirty="0" smtClean="0"/>
                        <a:t>TCC→T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Asia </a:t>
                      </a:r>
                      <a:r>
                        <a:rPr lang="en-US" sz="2400" dirty="0" smtClean="0"/>
                        <a:t>enriched </a:t>
                      </a:r>
                      <a:r>
                        <a:rPr lang="en-US" sz="2400" dirty="0" smtClean="0"/>
                        <a:t>(2)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GAT→T</a:t>
                      </a:r>
                    </a:p>
                    <a:p>
                      <a:pPr algn="ctr"/>
                      <a:r>
                        <a:rPr lang="en-US" sz="2000" dirty="0" smtClean="0"/>
                        <a:t>ACC→A</a:t>
                      </a:r>
                    </a:p>
                    <a:p>
                      <a:pPr algn="ctr"/>
                      <a:r>
                        <a:rPr lang="en-US" sz="2000" dirty="0" smtClean="0"/>
                        <a:t>GAC→T</a:t>
                      </a:r>
                      <a:endParaRPr lang="en-US" sz="2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CpG transitions (3)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*CG→T (4 types)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7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Japan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enriched (</a:t>
                      </a:r>
                      <a:r>
                        <a:rPr lang="en-US" sz="2400" dirty="0" smtClean="0"/>
                        <a:t>4a,  4b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CAC→C (a)</a:t>
                      </a:r>
                    </a:p>
                    <a:p>
                      <a:pPr algn="ctr"/>
                      <a:r>
                        <a:rPr lang="en-US" sz="2000" dirty="0" smtClean="0"/>
                        <a:t>TAT→T (a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GAC→C (b)</a:t>
                      </a:r>
                    </a:p>
                    <a:p>
                      <a:pPr algn="ctr"/>
                      <a:r>
                        <a:rPr lang="en-US" sz="2000" dirty="0" smtClean="0"/>
                        <a:t>AAC→C (b)</a:t>
                      </a:r>
                    </a:p>
                    <a:p>
                      <a:pPr algn="ctr"/>
                      <a:r>
                        <a:rPr lang="en-US" sz="2000" dirty="0" smtClean="0"/>
                        <a:t>TAC→C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(b)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CpG transversions (5)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GCG→G</a:t>
                      </a:r>
                    </a:p>
                    <a:p>
                      <a:pPr algn="ctr"/>
                      <a:r>
                        <a:rPr lang="en-US" sz="2000" dirty="0" smtClean="0"/>
                        <a:t>ACG→G</a:t>
                      </a:r>
                    </a:p>
                    <a:p>
                      <a:pPr algn="ctr"/>
                      <a:r>
                        <a:rPr lang="en-US" sz="2000" dirty="0" smtClean="0"/>
                        <a:t>CCG→A</a:t>
                      </a:r>
                    </a:p>
                    <a:p>
                      <a:pPr algn="ctr"/>
                      <a:r>
                        <a:rPr lang="en-US" sz="2000" dirty="0" smtClean="0"/>
                        <a:t>ACG→A</a:t>
                      </a:r>
                      <a:endParaRPr lang="en-US" sz="2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Figure1A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9" t="12342" r="36692" b="5060"/>
          <a:stretch/>
        </p:blipFill>
        <p:spPr>
          <a:xfrm>
            <a:off x="2278354" y="731423"/>
            <a:ext cx="16005953" cy="164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143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VoightLab</dc:creator>
  <cp:lastModifiedBy>VoightLab</cp:lastModifiedBy>
  <cp:revision>17</cp:revision>
  <dcterms:created xsi:type="dcterms:W3CDTF">2017-07-07T18:58:36Z</dcterms:created>
  <dcterms:modified xsi:type="dcterms:W3CDTF">2018-02-27T02:46:38Z</dcterms:modified>
</cp:coreProperties>
</file>