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839" autoAdjust="0"/>
  </p:normalViewPr>
  <p:slideViewPr>
    <p:cSldViewPr>
      <p:cViewPr>
        <p:scale>
          <a:sx n="37" d="100"/>
          <a:sy n="37" d="100"/>
        </p:scale>
        <p:origin x="1184" y="144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018C-AC80-4D60-BFEC-75D7D34C589D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72" y="685800"/>
            <a:ext cx="16454228" cy="16611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13756" y="3321465"/>
            <a:ext cx="126642" cy="869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48098" y="3500735"/>
            <a:ext cx="433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Europe C→T enriched </a:t>
            </a:r>
            <a:r>
              <a:rPr lang="en-US" sz="2400" dirty="0" smtClean="0"/>
              <a:t>(#1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8307751" y="4648199"/>
            <a:ext cx="141807" cy="614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16597" y="4800600"/>
            <a:ext cx="460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Japan enriched </a:t>
            </a:r>
            <a:r>
              <a:rPr lang="en-US" sz="2400" dirty="0" smtClean="0"/>
              <a:t>(#3a, #3b)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8307751" y="4271667"/>
            <a:ext cx="132647" cy="300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448098" y="4262735"/>
            <a:ext cx="433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Asia enriched </a:t>
            </a:r>
            <a:r>
              <a:rPr lang="en-US" sz="2400" dirty="0" smtClean="0"/>
              <a:t>(#2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8307751" y="5715000"/>
            <a:ext cx="141805" cy="4216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448098" y="5710535"/>
            <a:ext cx="433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CpG transitions </a:t>
            </a:r>
            <a:r>
              <a:rPr lang="en-US" sz="2400" dirty="0" smtClean="0"/>
              <a:t>(#4)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8313758" y="15163800"/>
            <a:ext cx="135802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440398" y="15159335"/>
            <a:ext cx="526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CpG transversions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(#5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83757"/>
              </p:ext>
            </p:extLst>
          </p:nvPr>
        </p:nvGraphicFramePr>
        <p:xfrm>
          <a:off x="18592800" y="6781800"/>
          <a:ext cx="4495800" cy="783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14600"/>
                <a:gridCol w="1981200"/>
              </a:tblGrid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 Cluster Membership</a:t>
                      </a:r>
                      <a:endParaRPr lang="en-US" sz="280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Europe C→T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enriched </a:t>
                      </a:r>
                      <a:r>
                        <a:rPr lang="en-US" sz="2400" dirty="0" smtClean="0"/>
                        <a:t>(#1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TCT→T</a:t>
                      </a:r>
                    </a:p>
                    <a:p>
                      <a:pPr algn="ctr"/>
                      <a:r>
                        <a:rPr lang="en-US" sz="2000" dirty="0" smtClean="0"/>
                        <a:t>ACC→T</a:t>
                      </a:r>
                    </a:p>
                    <a:p>
                      <a:pPr algn="ctr"/>
                      <a:r>
                        <a:rPr lang="en-US" sz="2000" dirty="0" smtClean="0"/>
                        <a:t>TCA→T</a:t>
                      </a:r>
                    </a:p>
                    <a:p>
                      <a:pPr algn="ctr"/>
                      <a:r>
                        <a:rPr lang="en-US" sz="2000" dirty="0" smtClean="0"/>
                        <a:t>CCC→T</a:t>
                      </a:r>
                    </a:p>
                    <a:p>
                      <a:pPr algn="ctr"/>
                      <a:r>
                        <a:rPr lang="en-US" sz="2000" dirty="0" smtClean="0"/>
                        <a:t>ACT→T</a:t>
                      </a:r>
                    </a:p>
                    <a:p>
                      <a:pPr algn="ctr"/>
                      <a:r>
                        <a:rPr lang="en-US" sz="2000" dirty="0" smtClean="0"/>
                        <a:t>TCC→</a:t>
                      </a:r>
                      <a:r>
                        <a:rPr lang="en-US" sz="2000" dirty="0" smtClean="0"/>
                        <a:t>T</a:t>
                      </a:r>
                    </a:p>
                    <a:p>
                      <a:pPr marL="0" marR="0" indent="0" algn="ctr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GCC→T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Asia enriched </a:t>
                      </a:r>
                      <a:r>
                        <a:rPr lang="en-US" sz="2400" dirty="0" smtClean="0"/>
                        <a:t>(#2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GAT→T</a:t>
                      </a:r>
                    </a:p>
                    <a:p>
                      <a:pPr algn="ctr"/>
                      <a:r>
                        <a:rPr lang="en-US" sz="2000" dirty="0" smtClean="0"/>
                        <a:t>ACC→A</a:t>
                      </a:r>
                    </a:p>
                    <a:p>
                      <a:pPr algn="ctr"/>
                      <a:r>
                        <a:rPr lang="en-US" sz="2000" dirty="0" smtClean="0"/>
                        <a:t>GAC→T</a:t>
                      </a:r>
                      <a:endParaRPr lang="en-US" sz="2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77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Japan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enriched </a:t>
                      </a:r>
                      <a:r>
                        <a:rPr lang="en-US" sz="2400" dirty="0" smtClean="0"/>
                        <a:t>(#3a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/>
                        <a:t>#3b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CAC→C (a)</a:t>
                      </a:r>
                    </a:p>
                    <a:p>
                      <a:pPr algn="ctr"/>
                      <a:r>
                        <a:rPr lang="en-US" sz="2000" dirty="0" smtClean="0"/>
                        <a:t>TAT→T (a)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7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GAC→C (b)</a:t>
                      </a:r>
                    </a:p>
                    <a:p>
                      <a:pPr algn="ctr"/>
                      <a:r>
                        <a:rPr lang="en-US" sz="2000" dirty="0" smtClean="0"/>
                        <a:t>AAC→C (b)</a:t>
                      </a:r>
                    </a:p>
                    <a:p>
                      <a:pPr algn="ctr"/>
                      <a:r>
                        <a:rPr lang="en-US" sz="2000" dirty="0" smtClean="0"/>
                        <a:t>TAC→C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(b)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0" marR="0" indent="0" algn="ctr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CpG transitions (#4)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*CG→T (4 types)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CpG transversions </a:t>
                      </a:r>
                      <a:r>
                        <a:rPr lang="en-US" sz="2400" dirty="0" smtClean="0"/>
                        <a:t>(#5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GCG→G</a:t>
                      </a:r>
                    </a:p>
                    <a:p>
                      <a:pPr algn="ctr"/>
                      <a:r>
                        <a:rPr lang="en-US" sz="2000" dirty="0" smtClean="0"/>
                        <a:t>ACG→G</a:t>
                      </a:r>
                    </a:p>
                    <a:p>
                      <a:pPr algn="ctr"/>
                      <a:r>
                        <a:rPr lang="en-US" sz="2000" dirty="0" smtClean="0"/>
                        <a:t>CCG→A</a:t>
                      </a:r>
                    </a:p>
                    <a:p>
                      <a:pPr algn="ctr"/>
                      <a:r>
                        <a:rPr lang="en-US" sz="2000" dirty="0" smtClean="0"/>
                        <a:t>ACG→A</a:t>
                      </a:r>
                      <a:endParaRPr lang="en-US" sz="2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10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0" y="3111500"/>
            <a:ext cx="11950700" cy="120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145</Words>
  <Application>Microsoft Macintosh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VoightLab</dc:creator>
  <cp:lastModifiedBy>Rocky Caelie Aikens</cp:lastModifiedBy>
  <cp:revision>22</cp:revision>
  <dcterms:created xsi:type="dcterms:W3CDTF">2017-07-07T18:58:36Z</dcterms:created>
  <dcterms:modified xsi:type="dcterms:W3CDTF">2018-04-16T00:12:37Z</dcterms:modified>
</cp:coreProperties>
</file>