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VnUhZUqaDmUlkoazHCoB8++A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7FD1B0-9B23-4EDB-A416-F5555FEB9A02}">
  <a:tblStyle styleId="{1F7FD1B0-9B23-4EDB-A416-F5555FEB9A02}" styleName="Table_0">
    <a:wholeTbl>
      <a:tcTxStyle b="off" i="off">
        <a:font>
          <a:latin typeface="Grandview"/>
          <a:ea typeface="Grandview"/>
          <a:cs typeface="Grandvie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4EF"/>
          </a:solidFill>
        </a:fill>
      </a:tcStyle>
    </a:wholeTbl>
    <a:band1H>
      <a:tcTxStyle/>
      <a:tcStyle>
        <a:fill>
          <a:solidFill>
            <a:srgbClr val="CBE8DE"/>
          </a:solidFill>
        </a:fill>
      </a:tcStyle>
    </a:band1H>
    <a:band2H>
      <a:tcTxStyle/>
    </a:band2H>
    <a:band1V>
      <a:tcTxStyle/>
      <a:tcStyle>
        <a:fill>
          <a:solidFill>
            <a:srgbClr val="CBE8DE"/>
          </a:solidFill>
        </a:fill>
      </a:tcStyle>
    </a:band1V>
    <a:band2V>
      <a:tcTxStyle/>
    </a:band2V>
    <a:lastCol>
      <a:tcTxStyle b="on" i="off">
        <a:font>
          <a:latin typeface="Grandview"/>
          <a:ea typeface="Grandview"/>
          <a:cs typeface="Grandview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randview"/>
          <a:ea typeface="Grandview"/>
          <a:cs typeface="Grandview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randview"/>
          <a:ea typeface="Grandview"/>
          <a:cs typeface="Grandvie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randview"/>
          <a:ea typeface="Grandview"/>
          <a:cs typeface="Grandvie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Korelasi semua fitur data, terhadap target (Attrition)</a:t>
            </a:r>
            <a:endParaRPr/>
          </a:p>
        </p:txBody>
      </p:sp>
      <p:sp>
        <p:nvSpPr>
          <p:cNvPr id="471" name="Google Shape;47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Class Imbalace</a:t>
            </a:r>
            <a:endParaRPr sz="1200"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Data yang digunakan adalah data train (970 data), awalnya perbandingan data adalah 813 (tidak attrition) : 157 (attrition)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Awalanya kita melakukan 3 simulasi terhadap data : 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data yang tidak di SMOTE, data yang perbandingan SMOTE-nya (0,5 atau 1:2), dan SMOTE 1:1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Modelling 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Menggunakan 7 Machine Learning</a:t>
            </a:r>
            <a:endParaRPr sz="12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Evaluation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Disini kita menekankan nilai Recall-nya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7" name="Google Shape;47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🡪 R</a:t>
            </a:r>
            <a:r>
              <a:rPr b="0" i="0"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asio prediksi benar positif dibandingkan dengan keseluruhan data yang benar positif</a:t>
            </a: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Artinya sebesar 62,5% kita memprediksi orang yang attrition secara benar</a:t>
            </a:r>
            <a:endParaRPr/>
          </a:p>
        </p:txBody>
      </p:sp>
      <p:sp>
        <p:nvSpPr>
          <p:cNvPr id="499" name="Google Shape;49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Dari data sample yang telah di pre-processing, di ambil sebsar 30%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Kita melakukan simulasi dengan fitur : Overtime, Job Level,….. dst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Lalu untuk masing” fitur, </a:t>
            </a:r>
            <a:endParaRPr/>
          </a:p>
        </p:txBody>
      </p:sp>
      <p:sp>
        <p:nvSpPr>
          <p:cNvPr id="521" name="Google Shape;52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/>
              <a:t>Feature Engineering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Melakukan label encoding terhadap data-data yang bersifat kategorikal, salah satu contohnya adalah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Feature selection 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Feature selection yang digunakan adalah, fitur-fitur yang kuat terhadap target dan sesuai dengan pengalaman </a:t>
            </a:r>
            <a:endParaRPr/>
          </a:p>
        </p:txBody>
      </p:sp>
      <p:sp>
        <p:nvSpPr>
          <p:cNvPr id="418" name="Google Shape;41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Outliers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Salah satu data noise adalah Outliers, seleksi menggunakan z-score, diharapkan data-data yang jauh dari data-data lainnya dapat di minimalisir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Normalization 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StandarScaler </a:t>
            </a:r>
            <a:r>
              <a:rPr i="0" lang="en-US"/>
              <a:t>🡪 Hanya fitur umur (Age)</a:t>
            </a:r>
            <a:endParaRPr i="1"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RobustScaler</a:t>
            </a:r>
            <a:r>
              <a:rPr lang="en-US"/>
              <a:t> 🡪 Skala yang kuat terhadap outlier</a:t>
            </a:r>
            <a:endParaRPr/>
          </a:p>
          <a:p>
            <a:pPr indent="-1524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4" name="Google Shape;4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Google Shape;50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20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20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20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20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20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20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20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20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20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20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20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20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20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0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0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0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0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0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0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0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0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0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0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0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1" name="Google Shape;81;p20"/>
          <p:cNvSpPr txBox="1"/>
          <p:nvPr>
            <p:ph type="ctrTitle"/>
          </p:nvPr>
        </p:nvSpPr>
        <p:spPr>
          <a:xfrm>
            <a:off x="691078" y="722903"/>
            <a:ext cx="10495904" cy="2460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691078" y="3428997"/>
            <a:ext cx="10495904" cy="23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20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 rot="5400000">
            <a:off x="4071361" y="-1040151"/>
            <a:ext cx="3564436" cy="10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29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9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7" name="Google Shape;277;p3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3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3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30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30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30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30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30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30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30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30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30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30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3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30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30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30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8" name="Google Shape;308;p30"/>
          <p:cNvSpPr/>
          <p:nvPr/>
        </p:nvSpPr>
        <p:spPr>
          <a:xfrm rot="-27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 txBox="1"/>
          <p:nvPr>
            <p:ph type="title"/>
          </p:nvPr>
        </p:nvSpPr>
        <p:spPr>
          <a:xfrm rot="5400000">
            <a:off x="6842414" y="1580977"/>
            <a:ext cx="5026597" cy="3295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 rot="5400000">
            <a:off x="1555514" y="-156309"/>
            <a:ext cx="5026597" cy="6770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" name="Google Shape;95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2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2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2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2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2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2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2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2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2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2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2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2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2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2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2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" name="Google Shape;126;p22"/>
          <p:cNvSpPr txBox="1"/>
          <p:nvPr>
            <p:ph type="title"/>
          </p:nvPr>
        </p:nvSpPr>
        <p:spPr>
          <a:xfrm>
            <a:off x="691078" y="718115"/>
            <a:ext cx="10312571" cy="2781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91078" y="3753350"/>
            <a:ext cx="10312571" cy="199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2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91078" y="722903"/>
            <a:ext cx="10312571" cy="135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691078" y="2345843"/>
            <a:ext cx="500958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5935075" y="2345843"/>
            <a:ext cx="506857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91078" y="722900"/>
            <a:ext cx="10320062" cy="1407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691078" y="2331481"/>
            <a:ext cx="4963444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691078" y="2954564"/>
            <a:ext cx="4963444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3" type="body"/>
          </p:nvPr>
        </p:nvSpPr>
        <p:spPr>
          <a:xfrm>
            <a:off x="6103351" y="2331481"/>
            <a:ext cx="4900298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24"/>
          <p:cNvSpPr txBox="1"/>
          <p:nvPr>
            <p:ph idx="4" type="body"/>
          </p:nvPr>
        </p:nvSpPr>
        <p:spPr>
          <a:xfrm>
            <a:off x="6103351" y="2954564"/>
            <a:ext cx="4900298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691078" y="722903"/>
            <a:ext cx="10501177" cy="1401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5" name="Google Shape;155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2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2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2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2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6" name="Google Shape;186;p26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 rot="-81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683587" y="713677"/>
            <a:ext cx="4499914" cy="299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5698672" y="708102"/>
            <a:ext cx="5656716" cy="543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683587" y="3976544"/>
            <a:ext cx="4499914" cy="216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5" name="Google Shape;195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7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7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7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7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7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7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7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7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7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7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7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7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7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7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7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7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27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27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27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27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6" name="Google Shape;226;p27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" name="Google Shape;231;p2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8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8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2" name="Google Shape;262;p28"/>
          <p:cNvSpPr txBox="1"/>
          <p:nvPr>
            <p:ph type="title"/>
          </p:nvPr>
        </p:nvSpPr>
        <p:spPr>
          <a:xfrm>
            <a:off x="683587" y="713677"/>
            <a:ext cx="4434823" cy="3020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8"/>
          <p:cNvSpPr/>
          <p:nvPr>
            <p:ph idx="2" type="pic"/>
          </p:nvPr>
        </p:nvSpPr>
        <p:spPr>
          <a:xfrm>
            <a:off x="5698672" y="713677"/>
            <a:ext cx="5304977" cy="5430645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28"/>
          <p:cNvSpPr/>
          <p:nvPr/>
        </p:nvSpPr>
        <p:spPr>
          <a:xfrm rot="-81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683587" y="3970330"/>
            <a:ext cx="4434823" cy="217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28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8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Google Shape;11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" name="Google Shape;42;p19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E85A6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9"/>
          <p:cNvSpPr/>
          <p:nvPr/>
        </p:nvSpPr>
        <p:spPr>
          <a:xfrm rot="-81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0" name="Google Shape;320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1" name="Google Shape;351;p1"/>
          <p:cNvSpPr/>
          <p:nvPr/>
        </p:nvSpPr>
        <p:spPr>
          <a:xfrm rot="-27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"/>
          <p:cNvSpPr txBox="1"/>
          <p:nvPr>
            <p:ph type="ctrTitle"/>
          </p:nvPr>
        </p:nvSpPr>
        <p:spPr>
          <a:xfrm>
            <a:off x="1169071" y="722904"/>
            <a:ext cx="9821130" cy="1075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HR Attrition Analisis</a:t>
            </a:r>
            <a:endParaRPr/>
          </a:p>
        </p:txBody>
      </p:sp>
      <p:sp>
        <p:nvSpPr>
          <p:cNvPr id="353" name="Google Shape;353;p1"/>
          <p:cNvSpPr txBox="1"/>
          <p:nvPr>
            <p:ph idx="1" type="subTitle"/>
          </p:nvPr>
        </p:nvSpPr>
        <p:spPr>
          <a:xfrm>
            <a:off x="2139657" y="1970523"/>
            <a:ext cx="7893025" cy="614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By Money Oriented Team</a:t>
            </a:r>
            <a:endParaRPr/>
          </a:p>
        </p:txBody>
      </p:sp>
      <p:pic>
        <p:nvPicPr>
          <p:cNvPr id="354" name="Google Shape;35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2774" y="3469814"/>
            <a:ext cx="9820189" cy="2086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"/>
          <p:cNvSpPr txBox="1"/>
          <p:nvPr/>
        </p:nvSpPr>
        <p:spPr>
          <a:xfrm>
            <a:off x="3249681" y="168927"/>
            <a:ext cx="5692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Feature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32" y="986619"/>
            <a:ext cx="5167668" cy="257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7262" y="983641"/>
            <a:ext cx="4490112" cy="257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8332" y="3852794"/>
            <a:ext cx="5699317" cy="283628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0"/>
          <p:cNvSpPr txBox="1"/>
          <p:nvPr/>
        </p:nvSpPr>
        <p:spPr>
          <a:xfrm>
            <a:off x="6697262" y="3985404"/>
            <a:ext cx="4566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Departement Sales memiliki tingkat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OverTime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lebih tinggi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Departement Sales memiliki rata-rata lebih tinggi pada feature tahun lama bekerja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Karyawan yang memiliki status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memiliki tinggkat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paling tinggi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1"/>
          <p:cNvSpPr txBox="1"/>
          <p:nvPr/>
        </p:nvSpPr>
        <p:spPr>
          <a:xfrm>
            <a:off x="3249681" y="209079"/>
            <a:ext cx="5692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Correlation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5229" y="721413"/>
            <a:ext cx="6901542" cy="615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3"/>
          <p:cNvSpPr txBox="1"/>
          <p:nvPr/>
        </p:nvSpPr>
        <p:spPr>
          <a:xfrm>
            <a:off x="887896" y="556591"/>
            <a:ext cx="37106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– Test Split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3"/>
          <p:cNvSpPr txBox="1"/>
          <p:nvPr/>
        </p:nvSpPr>
        <p:spPr>
          <a:xfrm>
            <a:off x="887896" y="1649895"/>
            <a:ext cx="37106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Imbalace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3"/>
          <p:cNvSpPr txBox="1"/>
          <p:nvPr/>
        </p:nvSpPr>
        <p:spPr>
          <a:xfrm>
            <a:off x="887896" y="2905780"/>
            <a:ext cx="37106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3"/>
          <p:cNvSpPr txBox="1"/>
          <p:nvPr/>
        </p:nvSpPr>
        <p:spPr>
          <a:xfrm>
            <a:off x="887896" y="5208105"/>
            <a:ext cx="37106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3"/>
          <p:cNvSpPr txBox="1"/>
          <p:nvPr/>
        </p:nvSpPr>
        <p:spPr>
          <a:xfrm>
            <a:off x="4744277" y="651282"/>
            <a:ext cx="5406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 70% : 30% (970 : 417)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3"/>
          <p:cNvSpPr txBox="1"/>
          <p:nvPr/>
        </p:nvSpPr>
        <p:spPr>
          <a:xfrm>
            <a:off x="4744277" y="1639751"/>
            <a:ext cx="65068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 over_sampling (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menjadi 1 : 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(813 : 813)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3"/>
          <p:cNvSpPr txBox="1"/>
          <p:nvPr/>
        </p:nvSpPr>
        <p:spPr>
          <a:xfrm>
            <a:off x="4744277" y="2945657"/>
            <a:ext cx="298174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Nearest Neighbor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Hyperparameter Tuning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3"/>
          <p:cNvSpPr txBox="1"/>
          <p:nvPr/>
        </p:nvSpPr>
        <p:spPr>
          <a:xfrm>
            <a:off x="7726017" y="2945657"/>
            <a:ext cx="29817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3"/>
          <p:cNvSpPr/>
          <p:nvPr/>
        </p:nvSpPr>
        <p:spPr>
          <a:xfrm>
            <a:off x="887895" y="486534"/>
            <a:ext cx="10614991" cy="861392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3"/>
          <p:cNvSpPr/>
          <p:nvPr/>
        </p:nvSpPr>
        <p:spPr>
          <a:xfrm>
            <a:off x="887896" y="1529930"/>
            <a:ext cx="10614990" cy="861392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3"/>
          <p:cNvSpPr/>
          <p:nvPr/>
        </p:nvSpPr>
        <p:spPr>
          <a:xfrm>
            <a:off x="887896" y="2770234"/>
            <a:ext cx="10614990" cy="2080061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3"/>
          <p:cNvSpPr/>
          <p:nvPr/>
        </p:nvSpPr>
        <p:spPr>
          <a:xfrm>
            <a:off x="887896" y="5130245"/>
            <a:ext cx="10614990" cy="1522345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3"/>
          <p:cNvSpPr/>
          <p:nvPr/>
        </p:nvSpPr>
        <p:spPr>
          <a:xfrm>
            <a:off x="4863547" y="5253981"/>
            <a:ext cx="2067339" cy="477344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3"/>
          <p:cNvSpPr/>
          <p:nvPr/>
        </p:nvSpPr>
        <p:spPr>
          <a:xfrm>
            <a:off x="4863547" y="5740590"/>
            <a:ext cx="2067339" cy="477344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F-Score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3"/>
          <p:cNvSpPr/>
          <p:nvPr/>
        </p:nvSpPr>
        <p:spPr>
          <a:xfrm>
            <a:off x="6930886" y="5253981"/>
            <a:ext cx="2067339" cy="4773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3"/>
          <p:cNvSpPr/>
          <p:nvPr/>
        </p:nvSpPr>
        <p:spPr>
          <a:xfrm>
            <a:off x="6930886" y="5740590"/>
            <a:ext cx="2067339" cy="477344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ROC-AUC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3"/>
          <p:cNvSpPr/>
          <p:nvPr/>
        </p:nvSpPr>
        <p:spPr>
          <a:xfrm>
            <a:off x="8998224" y="5253981"/>
            <a:ext cx="2067339" cy="477344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9056" y="3505201"/>
            <a:ext cx="3473366" cy="299874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4"/>
          <p:cNvSpPr txBox="1"/>
          <p:nvPr/>
        </p:nvSpPr>
        <p:spPr>
          <a:xfrm>
            <a:off x="1113183" y="437322"/>
            <a:ext cx="39358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Modelling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4"/>
          <p:cNvSpPr txBox="1"/>
          <p:nvPr/>
        </p:nvSpPr>
        <p:spPr>
          <a:xfrm>
            <a:off x="1113183" y="898987"/>
            <a:ext cx="3725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Recall Test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4"/>
          <p:cNvSpPr txBox="1"/>
          <p:nvPr/>
        </p:nvSpPr>
        <p:spPr>
          <a:xfrm>
            <a:off x="1113183" y="3239494"/>
            <a:ext cx="39358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4"/>
          <p:cNvSpPr txBox="1"/>
          <p:nvPr/>
        </p:nvSpPr>
        <p:spPr>
          <a:xfrm>
            <a:off x="1113183" y="3701159"/>
            <a:ext cx="3308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Regresion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Tuning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4"/>
          <p:cNvSpPr txBox="1"/>
          <p:nvPr/>
        </p:nvSpPr>
        <p:spPr>
          <a:xfrm>
            <a:off x="1113183" y="4200939"/>
            <a:ext cx="489005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= (45)/(45+27) = 0,625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Jadi 62,5% merupakan karyawan yang diprediksi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dibandingkan keseluruhan karyawan yang sebenarnya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Meminimalisir karyawan yang diprediksi tidak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(False/Negatif) ternyata sebenarnya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(True/Positif)</a:t>
            </a:r>
            <a:endParaRPr/>
          </a:p>
        </p:txBody>
      </p:sp>
      <p:sp>
        <p:nvSpPr>
          <p:cNvPr id="507" name="Google Shape;507;p14"/>
          <p:cNvSpPr/>
          <p:nvPr/>
        </p:nvSpPr>
        <p:spPr>
          <a:xfrm>
            <a:off x="6770671" y="4798031"/>
            <a:ext cx="3020602" cy="1479479"/>
          </a:xfrm>
          <a:prstGeom prst="rect">
            <a:avLst/>
          </a:prstGeom>
          <a:noFill/>
          <a:ln cap="flat" cmpd="sng" w="28575">
            <a:solidFill>
              <a:srgbClr val="E764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8" name="Google Shape;508;p14"/>
          <p:cNvGraphicFramePr/>
          <p:nvPr/>
        </p:nvGraphicFramePr>
        <p:xfrm>
          <a:off x="1205947" y="1360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{1F7FD1B0-9B23-4EDB-A416-F5555FEB9A02}</a:tableStyleId>
              </a:tblPr>
              <a:tblGrid>
                <a:gridCol w="1399925"/>
                <a:gridCol w="1399925"/>
                <a:gridCol w="1399925"/>
                <a:gridCol w="1399925"/>
                <a:gridCol w="1399925"/>
                <a:gridCol w="1399925"/>
                <a:gridCol w="1399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Akurasi Train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Akurasi Test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6445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ROC/AUC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LR</a:t>
                      </a:r>
                      <a:endParaRPr b="1"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0.75646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0.73621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0.35156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0.62500</a:t>
                      </a:r>
                      <a:endParaRPr b="1"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0.45000</a:t>
                      </a:r>
                      <a:endParaRPr b="1"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0.69221</a:t>
                      </a:r>
                      <a:endParaRPr b="1"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SVM</a:t>
                      </a:r>
                      <a:endParaRPr b="1"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0.83825</a:t>
                      </a:r>
                      <a:endParaRPr/>
                    </a:p>
                  </a:txBody>
                  <a:tcPr marT="38100" marB="38100" marR="76200" marL="76200" anchor="ctr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0.75779</a:t>
                      </a:r>
                      <a:endParaRPr/>
                    </a:p>
                  </a:txBody>
                  <a:tcPr marT="38100" marB="38100" marR="76200" marL="76200" anchor="ctr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0.36697</a:t>
                      </a:r>
                      <a:endParaRPr b="1"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0.55556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0.44199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0.67778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KNN</a:t>
                      </a:r>
                      <a:endParaRPr b="1"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0.89176</a:t>
                      </a:r>
                      <a:endParaRPr/>
                    </a:p>
                  </a:txBody>
                  <a:tcPr marT="38100" marB="38100" marR="76200" marL="76200" anchor="ctr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0.70743</a:t>
                      </a:r>
                      <a:endParaRPr/>
                    </a:p>
                  </a:txBody>
                  <a:tcPr marT="38100" marB="38100" marR="76200" marL="76200" anchor="ctr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0.28814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0.47222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0.35789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0.61437</a:t>
                      </a:r>
                      <a:endParaRPr sz="1400"/>
                    </a:p>
                  </a:txBody>
                  <a:tcPr marT="45725" marB="45725" marR="91450" marL="91450">
                    <a:lnL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73A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5"/>
          <p:cNvSpPr txBox="1"/>
          <p:nvPr/>
        </p:nvSpPr>
        <p:spPr>
          <a:xfrm>
            <a:off x="1139688" y="410817"/>
            <a:ext cx="39358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Recomendation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5"/>
          <p:cNvSpPr txBox="1"/>
          <p:nvPr/>
        </p:nvSpPr>
        <p:spPr>
          <a:xfrm>
            <a:off x="1139687" y="1125571"/>
            <a:ext cx="4956313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Menurunkan Attrition Rate &amp; TurnOver Rate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5"/>
          <p:cNvSpPr txBox="1"/>
          <p:nvPr/>
        </p:nvSpPr>
        <p:spPr>
          <a:xfrm>
            <a:off x="1139687" y="1784829"/>
            <a:ext cx="826557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Membatasi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karyawan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Menseleksi berdasarkan status pernikahan dari awal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Menaikan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 Income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Level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berdasarkan performa dan kinerja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5"/>
          <p:cNvSpPr txBox="1"/>
          <p:nvPr/>
        </p:nvSpPr>
        <p:spPr>
          <a:xfrm>
            <a:off x="791052" y="4796925"/>
            <a:ext cx="1027043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Timbulnya loyalitas kerja dipengaruhi oleh banyak faktor, beberapa faktor pengaruh loyalitas kerja menurut Streers dan Porter (1983) adalah :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605688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1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Faktor individu karakteristik pribadi</a:t>
            </a:r>
            <a:endParaRPr b="0" i="1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9" lvl="0" marL="605688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1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Karakteristik pekerjaan </a:t>
            </a:r>
            <a:endParaRPr/>
          </a:p>
          <a:p>
            <a:pPr indent="-342899" lvl="0" marL="605688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1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Karakteristik desain perusahaan</a:t>
            </a:r>
            <a:endParaRPr b="0" i="1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9" lvl="0" marL="605688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Pengalaman yang diperoleh dari perusahaan</a:t>
            </a:r>
            <a:endParaRPr b="0" i="1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9" lvl="0" marL="6056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5"/>
          <p:cNvSpPr/>
          <p:nvPr/>
        </p:nvSpPr>
        <p:spPr>
          <a:xfrm>
            <a:off x="914400" y="4623758"/>
            <a:ext cx="11277600" cy="2234242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"/>
          <p:cNvSpPr txBox="1"/>
          <p:nvPr/>
        </p:nvSpPr>
        <p:spPr>
          <a:xfrm>
            <a:off x="1139688" y="410817"/>
            <a:ext cx="49563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Simulasi Bisnis Recomendation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1139688" y="921943"/>
            <a:ext cx="185673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Proses Simulasi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6"/>
          <p:cNvSpPr/>
          <p:nvPr/>
        </p:nvSpPr>
        <p:spPr>
          <a:xfrm>
            <a:off x="4836940" y="1291275"/>
            <a:ext cx="2518117" cy="1037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30% 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6"/>
          <p:cNvSpPr/>
          <p:nvPr/>
        </p:nvSpPr>
        <p:spPr>
          <a:xfrm>
            <a:off x="4786530" y="5047399"/>
            <a:ext cx="2618937" cy="1037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MaritalStatus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(20%) Single 🡪 Married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6"/>
          <p:cNvSpPr/>
          <p:nvPr/>
        </p:nvSpPr>
        <p:spPr>
          <a:xfrm>
            <a:off x="478301" y="5047399"/>
            <a:ext cx="2518117" cy="1037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MonthlyIncome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(20% Terendah)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20%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6"/>
          <p:cNvSpPr/>
          <p:nvPr/>
        </p:nvSpPr>
        <p:spPr>
          <a:xfrm>
            <a:off x="9195582" y="5047399"/>
            <a:ext cx="2518117" cy="1037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WorkLifeBalance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(20%) 1🡪2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(20%) 2🡪3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6"/>
          <p:cNvSpPr/>
          <p:nvPr/>
        </p:nvSpPr>
        <p:spPr>
          <a:xfrm>
            <a:off x="2768990" y="3169337"/>
            <a:ext cx="2518117" cy="1037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OverTime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(20%) 1 🡪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6"/>
          <p:cNvSpPr/>
          <p:nvPr/>
        </p:nvSpPr>
        <p:spPr>
          <a:xfrm>
            <a:off x="6904895" y="3169337"/>
            <a:ext cx="2518117" cy="1037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JobLevel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(10%) 1🡪2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(10%) 2🡪3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16"/>
          <p:cNvCxnSpPr>
            <a:stCxn id="525" idx="2"/>
            <a:endCxn id="527" idx="0"/>
          </p:cNvCxnSpPr>
          <p:nvPr/>
        </p:nvCxnSpPr>
        <p:spPr>
          <a:xfrm rot="5400000">
            <a:off x="2557348" y="1508663"/>
            <a:ext cx="2718600" cy="4358700"/>
          </a:xfrm>
          <a:prstGeom prst="bentConnector3">
            <a:avLst>
              <a:gd fmla="val 1015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2" name="Google Shape;532;p16"/>
          <p:cNvCxnSpPr>
            <a:stCxn id="525" idx="2"/>
            <a:endCxn id="528" idx="0"/>
          </p:cNvCxnSpPr>
          <p:nvPr/>
        </p:nvCxnSpPr>
        <p:spPr>
          <a:xfrm flipH="1" rot="-5400000">
            <a:off x="6916048" y="1508663"/>
            <a:ext cx="2718600" cy="4358700"/>
          </a:xfrm>
          <a:prstGeom prst="bentConnector3">
            <a:avLst>
              <a:gd fmla="val 1015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3" name="Google Shape;533;p16"/>
          <p:cNvCxnSpPr>
            <a:stCxn id="525" idx="2"/>
            <a:endCxn id="529" idx="0"/>
          </p:cNvCxnSpPr>
          <p:nvPr/>
        </p:nvCxnSpPr>
        <p:spPr>
          <a:xfrm rot="5400000">
            <a:off x="4641748" y="1715063"/>
            <a:ext cx="840600" cy="2067900"/>
          </a:xfrm>
          <a:prstGeom prst="bentConnector3">
            <a:avLst>
              <a:gd fmla="val 3326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4" name="Google Shape;534;p16"/>
          <p:cNvCxnSpPr>
            <a:stCxn id="525" idx="2"/>
            <a:endCxn id="530" idx="0"/>
          </p:cNvCxnSpPr>
          <p:nvPr/>
        </p:nvCxnSpPr>
        <p:spPr>
          <a:xfrm flipH="1" rot="-5400000">
            <a:off x="6709648" y="1715063"/>
            <a:ext cx="840600" cy="2067900"/>
          </a:xfrm>
          <a:prstGeom prst="bentConnector3">
            <a:avLst>
              <a:gd fmla="val 3326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16"/>
          <p:cNvCxnSpPr>
            <a:stCxn id="525" idx="2"/>
            <a:endCxn id="526" idx="0"/>
          </p:cNvCxnSpPr>
          <p:nvPr/>
        </p:nvCxnSpPr>
        <p:spPr>
          <a:xfrm>
            <a:off x="6095998" y="2328713"/>
            <a:ext cx="0" cy="271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7"/>
          <p:cNvSpPr txBox="1"/>
          <p:nvPr/>
        </p:nvSpPr>
        <p:spPr>
          <a:xfrm>
            <a:off x="3617844" y="595484"/>
            <a:ext cx="49563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Simulasi Bisnis Recomendation</a:t>
            </a:r>
            <a:endParaRPr i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7"/>
          <p:cNvSpPr txBox="1"/>
          <p:nvPr/>
        </p:nvSpPr>
        <p:spPr>
          <a:xfrm>
            <a:off x="3486545" y="5431518"/>
            <a:ext cx="521890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Penurunan Attrition Rate 30% 🡪 2</a:t>
            </a:r>
            <a:r>
              <a:rPr lang="en-US" sz="1800">
                <a:solidFill>
                  <a:schemeClr val="dk1"/>
                </a:solidFill>
              </a:rPr>
              <a:t>3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7"/>
          <p:cNvSpPr/>
          <p:nvPr/>
        </p:nvSpPr>
        <p:spPr>
          <a:xfrm>
            <a:off x="5691846" y="3429000"/>
            <a:ext cx="808308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9549"/>
            <a:ext cx="516255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2554" y="1209549"/>
            <a:ext cx="51625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"/>
          <p:cNvSpPr txBox="1"/>
          <p:nvPr/>
        </p:nvSpPr>
        <p:spPr>
          <a:xfrm>
            <a:off x="1139688" y="410817"/>
            <a:ext cx="39358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1139688" y="1311964"/>
            <a:ext cx="824285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Gibson, James, L., et al. 1987. Organisasi Dan Manajemen: Perilaku, Struktur, Proses. Binarupa Aksara, Jakarta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Gillis, J. R. (1994). Memory and identity: The history of a relationship. Commemorations: The Politics of National Identity,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Keller dan M Meaney. 2017. Attracting and retaining the right talent. McKinsey Global Institute study.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 txBox="1"/>
          <p:nvPr>
            <p:ph type="title"/>
          </p:nvPr>
        </p:nvSpPr>
        <p:spPr>
          <a:xfrm>
            <a:off x="651323" y="195339"/>
            <a:ext cx="10692538" cy="851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Meet The Duo</a:t>
            </a:r>
            <a:endParaRPr/>
          </a:p>
        </p:txBody>
      </p:sp>
      <p:pic>
        <p:nvPicPr>
          <p:cNvPr id="360" name="Google Shape;3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68180"/>
            <a:ext cx="12192000" cy="238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"/>
          <p:cNvPicPr preferRelativeResize="0"/>
          <p:nvPr/>
        </p:nvPicPr>
        <p:blipFill rotWithShape="1">
          <a:blip r:embed="rId5">
            <a:alphaModFix/>
          </a:blip>
          <a:srcRect b="690" l="12413" r="13103" t="31545"/>
          <a:stretch/>
        </p:blipFill>
        <p:spPr>
          <a:xfrm>
            <a:off x="2994990" y="1202505"/>
            <a:ext cx="1881810" cy="171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"/>
          <p:cNvPicPr preferRelativeResize="0"/>
          <p:nvPr/>
        </p:nvPicPr>
        <p:blipFill rotWithShape="1">
          <a:blip r:embed="rId6">
            <a:alphaModFix/>
          </a:blip>
          <a:srcRect b="18677" l="1" r="-706" t="27808"/>
          <a:stretch/>
        </p:blipFill>
        <p:spPr>
          <a:xfrm>
            <a:off x="6917634" y="1202504"/>
            <a:ext cx="1812355" cy="17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"/>
          <p:cNvSpPr txBox="1"/>
          <p:nvPr/>
        </p:nvSpPr>
        <p:spPr>
          <a:xfrm>
            <a:off x="2451651" y="3059668"/>
            <a:ext cx="296848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Attariq Muhammad Kasfilla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"/>
          <p:cNvSpPr txBox="1"/>
          <p:nvPr/>
        </p:nvSpPr>
        <p:spPr>
          <a:xfrm>
            <a:off x="6419080" y="3059668"/>
            <a:ext cx="280946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Nizar Mochammad Yusuf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"/>
          <p:cNvSpPr txBox="1"/>
          <p:nvPr/>
        </p:nvSpPr>
        <p:spPr>
          <a:xfrm>
            <a:off x="6810019" y="3429000"/>
            <a:ext cx="2027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Analytics</a:t>
            </a:r>
            <a:endParaRPr b="0" i="1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"/>
          <p:cNvSpPr txBox="1"/>
          <p:nvPr/>
        </p:nvSpPr>
        <p:spPr>
          <a:xfrm>
            <a:off x="2922103" y="3429000"/>
            <a:ext cx="2027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1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51737"/>
            <a:ext cx="12192000" cy="462674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"/>
          <p:cNvSpPr txBox="1"/>
          <p:nvPr>
            <p:ph type="title"/>
          </p:nvPr>
        </p:nvSpPr>
        <p:spPr>
          <a:xfrm>
            <a:off x="691079" y="479523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73" name="Google Shape;373;p3"/>
          <p:cNvSpPr txBox="1"/>
          <p:nvPr>
            <p:ph idx="1" type="body"/>
          </p:nvPr>
        </p:nvSpPr>
        <p:spPr>
          <a:xfrm>
            <a:off x="1563757" y="2340131"/>
            <a:ext cx="9452322" cy="2735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800"/>
              <a:t>Project Background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800"/>
              <a:t>Data Preparation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800"/>
              <a:t>Insight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800"/>
              <a:t>Modeling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▪"/>
            </a:pPr>
            <a:r>
              <a:rPr lang="en-US" sz="2800"/>
              <a:t>Business Recomendation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"/>
          <p:cNvSpPr txBox="1"/>
          <p:nvPr>
            <p:ph type="title"/>
          </p:nvPr>
        </p:nvSpPr>
        <p:spPr>
          <a:xfrm>
            <a:off x="638071" y="486886"/>
            <a:ext cx="5192886" cy="10763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Who We Are</a:t>
            </a:r>
            <a:endParaRPr/>
          </a:p>
        </p:txBody>
      </p:sp>
      <p:sp>
        <p:nvSpPr>
          <p:cNvPr id="379" name="Google Shape;379;p4"/>
          <p:cNvSpPr txBox="1"/>
          <p:nvPr>
            <p:ph idx="1" type="body"/>
          </p:nvPr>
        </p:nvSpPr>
        <p:spPr>
          <a:xfrm>
            <a:off x="795130" y="1979899"/>
            <a:ext cx="5035827" cy="2293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1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 HR Analis 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pada </a:t>
            </a:r>
            <a:r>
              <a:rPr b="0" i="1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 YKGY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</a:t>
            </a:r>
            <a:r>
              <a:rPr b="0" i="1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bertanggung jawab untuk memberikan penilaian mengenai bagaimana tingkat kepuasan dari setiap karyawan dengan mengidentifikasi faktor-faktor apa saja yang menjadi komponen dari kepuasan karyawan tersebut sehingga berdampak terhadap loyalitas.</a:t>
            </a:r>
            <a:endParaRPr sz="2800"/>
          </a:p>
        </p:txBody>
      </p:sp>
      <p:pic>
        <p:nvPicPr>
          <p:cNvPr id="380" name="Google Shape;3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89587"/>
            <a:ext cx="12192000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725951"/>
            <a:ext cx="5221357" cy="522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 txBox="1"/>
          <p:nvPr>
            <p:ph type="title"/>
          </p:nvPr>
        </p:nvSpPr>
        <p:spPr>
          <a:xfrm>
            <a:off x="651323" y="195339"/>
            <a:ext cx="10692538" cy="851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Project Background</a:t>
            </a:r>
            <a:endParaRPr/>
          </a:p>
        </p:txBody>
      </p:sp>
      <p:pic>
        <p:nvPicPr>
          <p:cNvPr descr="Subtitles RTL" id="387" name="Google Shape;3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4209" y="107011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"/>
          <p:cNvSpPr txBox="1"/>
          <p:nvPr/>
        </p:nvSpPr>
        <p:spPr>
          <a:xfrm>
            <a:off x="1331844" y="1831612"/>
            <a:ext cx="231913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"/>
          <p:cNvSpPr txBox="1"/>
          <p:nvPr/>
        </p:nvSpPr>
        <p:spPr>
          <a:xfrm>
            <a:off x="916057" y="2360330"/>
            <a:ext cx="31507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Perusahaan kita memiliki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 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sebesar 16%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TurnOver Rate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tahun terakhir sebesar 34%-36%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390" name="Google Shape;3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9905" y="1046923"/>
            <a:ext cx="755373" cy="7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"/>
          <p:cNvSpPr txBox="1"/>
          <p:nvPr/>
        </p:nvSpPr>
        <p:spPr>
          <a:xfrm>
            <a:off x="5162704" y="1786165"/>
            <a:ext cx="16697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"/>
          <p:cNvSpPr txBox="1"/>
          <p:nvPr/>
        </p:nvSpPr>
        <p:spPr>
          <a:xfrm>
            <a:off x="4751733" y="2360330"/>
            <a:ext cx="315070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Mendeteksi karyawan/staff yang ingin mengundurkan diri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Menurunkan tingkat karyawan yang ingin mengundurkan diri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Meningkatkan loyalitas karyawan pada PT YGKY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"/>
          <p:cNvSpPr txBox="1"/>
          <p:nvPr/>
        </p:nvSpPr>
        <p:spPr>
          <a:xfrm>
            <a:off x="8587409" y="2360330"/>
            <a:ext cx="300824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Membuat system untuk mempredisksi karyawan yang berpotensial untuk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attriction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Implementasi kebijakan baru, untuk meningkatkan loyalitas karyawan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"/>
          <p:cNvSpPr txBox="1"/>
          <p:nvPr/>
        </p:nvSpPr>
        <p:spPr>
          <a:xfrm>
            <a:off x="9256643" y="1789044"/>
            <a:ext cx="16697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395" name="Google Shape;39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8944" y="1030792"/>
            <a:ext cx="755373" cy="7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"/>
          <p:cNvSpPr txBox="1"/>
          <p:nvPr/>
        </p:nvSpPr>
        <p:spPr>
          <a:xfrm>
            <a:off x="478795" y="5657671"/>
            <a:ext cx="66531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Menurut Gillis (1994), turnover karyawan dikatakan normal berkisar antara 5-10% per tahun, dan tergolong tinggi apabila lebih dari 10% per tahunnya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"/>
          <p:cNvSpPr/>
          <p:nvPr/>
        </p:nvSpPr>
        <p:spPr>
          <a:xfrm>
            <a:off x="0" y="5486400"/>
            <a:ext cx="7304445" cy="1371600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"/>
          <p:cNvSpPr/>
          <p:nvPr/>
        </p:nvSpPr>
        <p:spPr>
          <a:xfrm>
            <a:off x="8256104" y="4001485"/>
            <a:ext cx="3935896" cy="2386063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"/>
          <p:cNvSpPr txBox="1"/>
          <p:nvPr>
            <p:ph type="title"/>
          </p:nvPr>
        </p:nvSpPr>
        <p:spPr>
          <a:xfrm>
            <a:off x="651323" y="195339"/>
            <a:ext cx="10692538" cy="851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404" name="Google Shape;404;p6"/>
          <p:cNvSpPr txBox="1"/>
          <p:nvPr/>
        </p:nvSpPr>
        <p:spPr>
          <a:xfrm>
            <a:off x="1331844" y="1831612"/>
            <a:ext cx="231913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Profile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"/>
          <p:cNvSpPr txBox="1"/>
          <p:nvPr/>
        </p:nvSpPr>
        <p:spPr>
          <a:xfrm>
            <a:off x="5162704" y="1786165"/>
            <a:ext cx="16697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"/>
          <p:cNvSpPr txBox="1"/>
          <p:nvPr/>
        </p:nvSpPr>
        <p:spPr>
          <a:xfrm>
            <a:off x="4684644" y="2360330"/>
            <a:ext cx="261730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DailyRate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EnvirontmentSatisfaction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HourlyRate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JobInvolment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JobLevel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JobRole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JobSatisfaction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OverTime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PerformanceRating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RelationshipSatisfaction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StockOptionLevel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"/>
          <p:cNvSpPr txBox="1"/>
          <p:nvPr/>
        </p:nvSpPr>
        <p:spPr>
          <a:xfrm>
            <a:off x="8587409" y="2360330"/>
            <a:ext cx="3008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"/>
          <p:cNvSpPr txBox="1"/>
          <p:nvPr/>
        </p:nvSpPr>
        <p:spPr>
          <a:xfrm>
            <a:off x="9256643" y="1789044"/>
            <a:ext cx="16697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"/>
          <p:cNvSpPr txBox="1"/>
          <p:nvPr/>
        </p:nvSpPr>
        <p:spPr>
          <a:xfrm>
            <a:off x="1331843" y="2360330"/>
            <a:ext cx="261730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MaritalStatus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DistanceFromHome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NumCompaniesWorked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MonthlyIncome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NumCompaniesWorked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TotalWorkingYears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WorkLifeBalance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YearsAtCompany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YearsInCurrentRole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YearsSinceLastPromotion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YearsWithCurrentManager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eting" id="410" name="Google Shape;4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4209" y="9820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" id="411" name="Google Shape;41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6096" y="9820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llseye" id="412" name="Google Shape;41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65738" y="980028"/>
            <a:ext cx="851584" cy="85158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"/>
          <p:cNvSpPr txBox="1"/>
          <p:nvPr/>
        </p:nvSpPr>
        <p:spPr>
          <a:xfrm>
            <a:off x="9047921" y="3816819"/>
            <a:ext cx="208721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Metrics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8441635" y="4399722"/>
            <a:ext cx="31672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 Rate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Over Rate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"/>
          <p:cNvSpPr/>
          <p:nvPr/>
        </p:nvSpPr>
        <p:spPr>
          <a:xfrm>
            <a:off x="5572540" y="3429000"/>
            <a:ext cx="6619460" cy="3429000"/>
          </a:xfrm>
          <a:prstGeom prst="rect">
            <a:avLst/>
          </a:prstGeom>
          <a:noFill/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"/>
          <p:cNvSpPr txBox="1"/>
          <p:nvPr/>
        </p:nvSpPr>
        <p:spPr>
          <a:xfrm>
            <a:off x="887896" y="490330"/>
            <a:ext cx="295523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Value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7"/>
          <p:cNvPicPr preferRelativeResize="0"/>
          <p:nvPr/>
        </p:nvPicPr>
        <p:blipFill rotWithShape="1">
          <a:blip r:embed="rId4">
            <a:alphaModFix/>
          </a:blip>
          <a:srcRect b="9158" l="21195" r="62608" t="17762"/>
          <a:stretch/>
        </p:blipFill>
        <p:spPr>
          <a:xfrm>
            <a:off x="1232453" y="1199080"/>
            <a:ext cx="1974574" cy="500932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 txBox="1"/>
          <p:nvPr/>
        </p:nvSpPr>
        <p:spPr>
          <a:xfrm>
            <a:off x="4094922" y="1374789"/>
            <a:ext cx="295523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Duplicated Data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7"/>
          <p:cNvPicPr preferRelativeResize="0"/>
          <p:nvPr/>
        </p:nvPicPr>
        <p:blipFill rotWithShape="1">
          <a:blip r:embed="rId5">
            <a:alphaModFix/>
          </a:blip>
          <a:srcRect b="51692" l="27500" r="50761" t="37481"/>
          <a:stretch/>
        </p:blipFill>
        <p:spPr>
          <a:xfrm>
            <a:off x="4094922" y="2133604"/>
            <a:ext cx="3405808" cy="953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7"/>
          <p:cNvCxnSpPr>
            <a:stCxn id="421" idx="3"/>
            <a:endCxn id="423" idx="0"/>
          </p:cNvCxnSpPr>
          <p:nvPr/>
        </p:nvCxnSpPr>
        <p:spPr>
          <a:xfrm>
            <a:off x="3843131" y="751940"/>
            <a:ext cx="1729500" cy="622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6" name="Google Shape;426;p7"/>
          <p:cNvSpPr txBox="1"/>
          <p:nvPr/>
        </p:nvSpPr>
        <p:spPr>
          <a:xfrm>
            <a:off x="7050157" y="3180521"/>
            <a:ext cx="375699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 txBox="1"/>
          <p:nvPr/>
        </p:nvSpPr>
        <p:spPr>
          <a:xfrm>
            <a:off x="5857461" y="3842241"/>
            <a:ext cx="587071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OverTime_label</a:t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TotalWorkingYears</a:t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JobLevel</a:t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YearsInCurrentRole</a:t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YearsAtCompany</a:t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YearsWithCurrManager</a:t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MonthlyIncome</a:t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MaritalStatus_label</a:t>
            </a:r>
            <a:endParaRPr b="0" i="0"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WorkLifeBalance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"/>
          <p:cNvSpPr txBox="1"/>
          <p:nvPr/>
        </p:nvSpPr>
        <p:spPr>
          <a:xfrm>
            <a:off x="7971184" y="540144"/>
            <a:ext cx="375699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"/>
          <p:cNvSpPr txBox="1"/>
          <p:nvPr/>
        </p:nvSpPr>
        <p:spPr>
          <a:xfrm>
            <a:off x="7971183" y="1374789"/>
            <a:ext cx="39955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encoding pada feature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Overtime, Gender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 LabelEncoder()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7"/>
          <p:cNvCxnSpPr>
            <a:stCxn id="423" idx="3"/>
            <a:endCxn id="428" idx="1"/>
          </p:cNvCxnSpPr>
          <p:nvPr/>
        </p:nvCxnSpPr>
        <p:spPr>
          <a:xfrm flipH="1" rot="10800000">
            <a:off x="7050157" y="801799"/>
            <a:ext cx="921000" cy="8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"/>
          <p:cNvSpPr txBox="1"/>
          <p:nvPr/>
        </p:nvSpPr>
        <p:spPr>
          <a:xfrm>
            <a:off x="675861" y="291548"/>
            <a:ext cx="28889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8"/>
          <p:cNvSpPr txBox="1"/>
          <p:nvPr/>
        </p:nvSpPr>
        <p:spPr>
          <a:xfrm>
            <a:off x="549966" y="4905264"/>
            <a:ext cx="54201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8"/>
          <p:cNvSpPr txBox="1"/>
          <p:nvPr/>
        </p:nvSpPr>
        <p:spPr>
          <a:xfrm>
            <a:off x="549966" y="5557934"/>
            <a:ext cx="9263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 menggunakan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StandarScaler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RobustScaler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8"/>
          <p:cNvSpPr/>
          <p:nvPr/>
        </p:nvSpPr>
        <p:spPr>
          <a:xfrm>
            <a:off x="5477657" y="2176420"/>
            <a:ext cx="1072303" cy="1557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58A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8"/>
          <p:cNvSpPr txBox="1"/>
          <p:nvPr/>
        </p:nvSpPr>
        <p:spPr>
          <a:xfrm>
            <a:off x="549966" y="3738215"/>
            <a:ext cx="92632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Menghapus data-data yang nilainya teralalu jauh dari data lainnya dengan menggunakan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z-score (standar deviation)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dilihat dari distribusi data tersebut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38" y="979611"/>
            <a:ext cx="5369268" cy="264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3711" y="951731"/>
            <a:ext cx="5482378" cy="270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/>
          <p:nvPr/>
        </p:nvSpPr>
        <p:spPr>
          <a:xfrm>
            <a:off x="4651513" y="87356"/>
            <a:ext cx="28889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Bisnis Insight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3240" y="745514"/>
            <a:ext cx="4416196" cy="290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562" y="3730304"/>
            <a:ext cx="6074678" cy="3023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562" y="686157"/>
            <a:ext cx="5784577" cy="287871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9"/>
          <p:cNvSpPr txBox="1"/>
          <p:nvPr/>
        </p:nvSpPr>
        <p:spPr>
          <a:xfrm>
            <a:off x="6832121" y="3985404"/>
            <a:ext cx="415731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 Rate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perusahaan kita sebesar 16.5%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Sales memiliki tingkat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 Rate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terbesar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2 tahun terakhir memiliki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Over Rate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paling besar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sineVTI">
  <a:themeElements>
    <a:clrScheme name="Custom 133">
      <a:dk1>
        <a:srgbClr val="000000"/>
      </a:dk1>
      <a:lt1>
        <a:srgbClr val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2021-11-05T13:28:03Z</dcterms:created>
  <dc:creator>HP</dc:creator>
</cp:coreProperties>
</file>