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71" r:id="rId6"/>
    <p:sldId id="267" r:id="rId7"/>
    <p:sldId id="272" r:id="rId8"/>
    <p:sldId id="273" r:id="rId9"/>
    <p:sldId id="27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7F9BAE-2BC1-4A40-BBB3-6361E5B1C4F3}" type="doc">
      <dgm:prSet loTypeId="urn:microsoft.com/office/officeart/2005/8/layout/process2" loCatId="process" qsTypeId="urn:microsoft.com/office/officeart/2005/8/quickstyle/simple1" qsCatId="simple" csTypeId="urn:microsoft.com/office/officeart/2005/8/colors/accent1_2" csCatId="accent1" phldr="1"/>
      <dgm:spPr/>
    </dgm:pt>
    <dgm:pt modelId="{0414C66D-82CE-4BB6-AA47-3510E5B095EE}">
      <dgm:prSet phldrT="[Text]"/>
      <dgm:spPr/>
      <dgm:t>
        <a:bodyPr/>
        <a:lstStyle/>
        <a:p>
          <a:r>
            <a:rPr lang="en-US" dirty="0"/>
            <a:t>Use checkerboard pattern of known size to define the real world 3d Coordinates </a:t>
          </a:r>
        </a:p>
      </dgm:t>
    </dgm:pt>
    <dgm:pt modelId="{4E07001C-1E97-4FE7-99DC-7F2F1DFEF327}" type="parTrans" cxnId="{1ADE08F3-6D01-4F23-8E4F-DC42786201AD}">
      <dgm:prSet/>
      <dgm:spPr/>
      <dgm:t>
        <a:bodyPr/>
        <a:lstStyle/>
        <a:p>
          <a:endParaRPr lang="en-US"/>
        </a:p>
      </dgm:t>
    </dgm:pt>
    <dgm:pt modelId="{C605BAF2-09AA-4062-8F0F-4E280DDEA801}" type="sibTrans" cxnId="{1ADE08F3-6D01-4F23-8E4F-DC42786201AD}">
      <dgm:prSet/>
      <dgm:spPr/>
      <dgm:t>
        <a:bodyPr/>
        <a:lstStyle/>
        <a:p>
          <a:endParaRPr lang="en-US"/>
        </a:p>
      </dgm:t>
    </dgm:pt>
    <dgm:pt modelId="{38C10918-AD48-4B76-AAD9-381ADE1D5005}">
      <dgm:prSet phldrT="[Text]"/>
      <dgm:spPr/>
      <dgm:t>
        <a:bodyPr/>
        <a:lstStyle/>
        <a:p>
          <a:r>
            <a:rPr lang="en-US" dirty="0"/>
            <a:t>Capture the images of the checkerboard from different angles</a:t>
          </a:r>
        </a:p>
      </dgm:t>
    </dgm:pt>
    <dgm:pt modelId="{A1B9BB58-A1CE-434F-866B-BB0A4A85360A}" type="parTrans" cxnId="{C5BA6A35-B06C-439C-9080-7F218B95A732}">
      <dgm:prSet/>
      <dgm:spPr/>
      <dgm:t>
        <a:bodyPr/>
        <a:lstStyle/>
        <a:p>
          <a:endParaRPr lang="en-US"/>
        </a:p>
      </dgm:t>
    </dgm:pt>
    <dgm:pt modelId="{C04C3BA9-2D9F-4EF0-AA5E-5DA2BBE8A367}" type="sibTrans" cxnId="{C5BA6A35-B06C-439C-9080-7F218B95A732}">
      <dgm:prSet/>
      <dgm:spPr/>
      <dgm:t>
        <a:bodyPr/>
        <a:lstStyle/>
        <a:p>
          <a:endParaRPr lang="en-US"/>
        </a:p>
      </dgm:t>
    </dgm:pt>
    <dgm:pt modelId="{07D49BE6-B9C0-4953-A9DB-E26F9125449C}">
      <dgm:prSet phldrT="[Text]"/>
      <dgm:spPr/>
      <dgm:t>
        <a:bodyPr/>
        <a:lstStyle/>
        <a:p>
          <a:r>
            <a:rPr lang="en-US" dirty="0"/>
            <a:t>Detect the checkerboard corner with the help of </a:t>
          </a:r>
          <a:r>
            <a:rPr lang="en-US" dirty="0" err="1"/>
            <a:t>opencv</a:t>
          </a:r>
          <a:r>
            <a:rPr lang="en-US" dirty="0"/>
            <a:t> package </a:t>
          </a:r>
        </a:p>
      </dgm:t>
    </dgm:pt>
    <dgm:pt modelId="{3DC60C37-0CCC-4743-9FFF-4F632CFF1DEB}" type="parTrans" cxnId="{1784F4B8-E67C-47A7-9555-B1E730DC58FA}">
      <dgm:prSet/>
      <dgm:spPr/>
      <dgm:t>
        <a:bodyPr/>
        <a:lstStyle/>
        <a:p>
          <a:endParaRPr lang="en-US"/>
        </a:p>
      </dgm:t>
    </dgm:pt>
    <dgm:pt modelId="{E8EBCE60-0377-43F0-9A72-5974CC96CB1C}" type="sibTrans" cxnId="{1784F4B8-E67C-47A7-9555-B1E730DC58FA}">
      <dgm:prSet/>
      <dgm:spPr/>
      <dgm:t>
        <a:bodyPr/>
        <a:lstStyle/>
        <a:p>
          <a:endParaRPr lang="en-US"/>
        </a:p>
      </dgm:t>
    </dgm:pt>
    <dgm:pt modelId="{83EE09A0-106F-4A8E-AC0F-6DDE8498C73E}">
      <dgm:prSet phldrT="[Text]"/>
      <dgm:spPr/>
      <dgm:t>
        <a:bodyPr/>
        <a:lstStyle/>
        <a:p>
          <a:r>
            <a:rPr lang="en-US" dirty="0"/>
            <a:t>Find the camera calibrated parameter with </a:t>
          </a:r>
          <a:r>
            <a:rPr lang="en-US" dirty="0" err="1"/>
            <a:t>opencv</a:t>
          </a:r>
          <a:r>
            <a:rPr lang="en-US" dirty="0"/>
            <a:t> package help</a:t>
          </a:r>
        </a:p>
      </dgm:t>
    </dgm:pt>
    <dgm:pt modelId="{22591BEC-C405-4E8D-AFCF-89C13180EAD9}" type="parTrans" cxnId="{55ADD5A3-6D74-4479-A83C-28DF08BF136F}">
      <dgm:prSet/>
      <dgm:spPr/>
      <dgm:t>
        <a:bodyPr/>
        <a:lstStyle/>
        <a:p>
          <a:endParaRPr lang="en-US"/>
        </a:p>
      </dgm:t>
    </dgm:pt>
    <dgm:pt modelId="{075AFB1E-DD45-4B06-901E-BA0EC3B506C0}" type="sibTrans" cxnId="{55ADD5A3-6D74-4479-A83C-28DF08BF136F}">
      <dgm:prSet/>
      <dgm:spPr/>
      <dgm:t>
        <a:bodyPr/>
        <a:lstStyle/>
        <a:p>
          <a:endParaRPr lang="en-US"/>
        </a:p>
      </dgm:t>
    </dgm:pt>
    <dgm:pt modelId="{F6BEF714-1140-46BA-BD99-5F3D4A5BCD1C}" type="pres">
      <dgm:prSet presAssocID="{C97F9BAE-2BC1-4A40-BBB3-6361E5B1C4F3}" presName="linearFlow" presStyleCnt="0">
        <dgm:presLayoutVars>
          <dgm:resizeHandles val="exact"/>
        </dgm:presLayoutVars>
      </dgm:prSet>
      <dgm:spPr/>
    </dgm:pt>
    <dgm:pt modelId="{A9A0820F-11BF-454F-BB21-FED14916133C}" type="pres">
      <dgm:prSet presAssocID="{0414C66D-82CE-4BB6-AA47-3510E5B095EE}" presName="node" presStyleLbl="node1" presStyleIdx="0" presStyleCnt="4" custScaleX="174287">
        <dgm:presLayoutVars>
          <dgm:bulletEnabled val="1"/>
        </dgm:presLayoutVars>
      </dgm:prSet>
      <dgm:spPr/>
    </dgm:pt>
    <dgm:pt modelId="{5829ECA3-3127-47A4-A838-81854B72C383}" type="pres">
      <dgm:prSet presAssocID="{C605BAF2-09AA-4062-8F0F-4E280DDEA801}" presName="sibTrans" presStyleLbl="sibTrans2D1" presStyleIdx="0" presStyleCnt="3"/>
      <dgm:spPr/>
    </dgm:pt>
    <dgm:pt modelId="{71AA61F3-39C0-4280-9F23-31EC02FC7BF4}" type="pres">
      <dgm:prSet presAssocID="{C605BAF2-09AA-4062-8F0F-4E280DDEA801}" presName="connectorText" presStyleLbl="sibTrans2D1" presStyleIdx="0" presStyleCnt="3"/>
      <dgm:spPr/>
    </dgm:pt>
    <dgm:pt modelId="{C340C4E1-192C-4D9F-AA3D-99EC6911D14D}" type="pres">
      <dgm:prSet presAssocID="{38C10918-AD48-4B76-AAD9-381ADE1D5005}" presName="node" presStyleLbl="node1" presStyleIdx="1" presStyleCnt="4" custScaleX="172476">
        <dgm:presLayoutVars>
          <dgm:bulletEnabled val="1"/>
        </dgm:presLayoutVars>
      </dgm:prSet>
      <dgm:spPr/>
    </dgm:pt>
    <dgm:pt modelId="{2D3CAA0D-05D9-4CF2-B563-D30D740E999E}" type="pres">
      <dgm:prSet presAssocID="{C04C3BA9-2D9F-4EF0-AA5E-5DA2BBE8A367}" presName="sibTrans" presStyleLbl="sibTrans2D1" presStyleIdx="1" presStyleCnt="3"/>
      <dgm:spPr/>
    </dgm:pt>
    <dgm:pt modelId="{3C37F059-D367-4F48-939A-35985E275F75}" type="pres">
      <dgm:prSet presAssocID="{C04C3BA9-2D9F-4EF0-AA5E-5DA2BBE8A367}" presName="connectorText" presStyleLbl="sibTrans2D1" presStyleIdx="1" presStyleCnt="3"/>
      <dgm:spPr/>
    </dgm:pt>
    <dgm:pt modelId="{169E3D07-DBA3-40D2-9F79-4D4B4A5D6BAD}" type="pres">
      <dgm:prSet presAssocID="{07D49BE6-B9C0-4953-A9DB-E26F9125449C}" presName="node" presStyleLbl="node1" presStyleIdx="2" presStyleCnt="4" custScaleX="170883">
        <dgm:presLayoutVars>
          <dgm:bulletEnabled val="1"/>
        </dgm:presLayoutVars>
      </dgm:prSet>
      <dgm:spPr/>
    </dgm:pt>
    <dgm:pt modelId="{FAB77F4B-13D4-478E-97EC-747D9EE7EAC2}" type="pres">
      <dgm:prSet presAssocID="{E8EBCE60-0377-43F0-9A72-5974CC96CB1C}" presName="sibTrans" presStyleLbl="sibTrans2D1" presStyleIdx="2" presStyleCnt="3"/>
      <dgm:spPr/>
    </dgm:pt>
    <dgm:pt modelId="{16CAEC17-9E59-4E00-9051-FAF994CF1CD6}" type="pres">
      <dgm:prSet presAssocID="{E8EBCE60-0377-43F0-9A72-5974CC96CB1C}" presName="connectorText" presStyleLbl="sibTrans2D1" presStyleIdx="2" presStyleCnt="3"/>
      <dgm:spPr/>
    </dgm:pt>
    <dgm:pt modelId="{4AB8AA51-5792-4CBD-BD2B-7A34A75C17C3}" type="pres">
      <dgm:prSet presAssocID="{83EE09A0-106F-4A8E-AC0F-6DDE8498C73E}" presName="node" presStyleLbl="node1" presStyleIdx="3" presStyleCnt="4" custScaleX="172476">
        <dgm:presLayoutVars>
          <dgm:bulletEnabled val="1"/>
        </dgm:presLayoutVars>
      </dgm:prSet>
      <dgm:spPr/>
    </dgm:pt>
  </dgm:ptLst>
  <dgm:cxnLst>
    <dgm:cxn modelId="{579D4310-138F-4877-8EC1-91D051DE53A2}" type="presOf" srcId="{C04C3BA9-2D9F-4EF0-AA5E-5DA2BBE8A367}" destId="{3C37F059-D367-4F48-939A-35985E275F75}" srcOrd="1" destOrd="0" presId="urn:microsoft.com/office/officeart/2005/8/layout/process2"/>
    <dgm:cxn modelId="{28BA7018-BB9A-4DFF-9AB4-59CBE4C3DB18}" type="presOf" srcId="{E8EBCE60-0377-43F0-9A72-5974CC96CB1C}" destId="{16CAEC17-9E59-4E00-9051-FAF994CF1CD6}" srcOrd="1" destOrd="0" presId="urn:microsoft.com/office/officeart/2005/8/layout/process2"/>
    <dgm:cxn modelId="{C0FBAE19-15D2-4B23-AA4E-1F6859E3E0EF}" type="presOf" srcId="{C97F9BAE-2BC1-4A40-BBB3-6361E5B1C4F3}" destId="{F6BEF714-1140-46BA-BD99-5F3D4A5BCD1C}" srcOrd="0" destOrd="0" presId="urn:microsoft.com/office/officeart/2005/8/layout/process2"/>
    <dgm:cxn modelId="{45FAB21E-8C32-4D1D-BD68-38DD4D2DB2E8}" type="presOf" srcId="{C605BAF2-09AA-4062-8F0F-4E280DDEA801}" destId="{71AA61F3-39C0-4280-9F23-31EC02FC7BF4}" srcOrd="1" destOrd="0" presId="urn:microsoft.com/office/officeart/2005/8/layout/process2"/>
    <dgm:cxn modelId="{7B24722C-A730-49CC-A4E6-2836508AFCB9}" type="presOf" srcId="{E8EBCE60-0377-43F0-9A72-5974CC96CB1C}" destId="{FAB77F4B-13D4-478E-97EC-747D9EE7EAC2}" srcOrd="0" destOrd="0" presId="urn:microsoft.com/office/officeart/2005/8/layout/process2"/>
    <dgm:cxn modelId="{C5BA6A35-B06C-439C-9080-7F218B95A732}" srcId="{C97F9BAE-2BC1-4A40-BBB3-6361E5B1C4F3}" destId="{38C10918-AD48-4B76-AAD9-381ADE1D5005}" srcOrd="1" destOrd="0" parTransId="{A1B9BB58-A1CE-434F-866B-BB0A4A85360A}" sibTransId="{C04C3BA9-2D9F-4EF0-AA5E-5DA2BBE8A367}"/>
    <dgm:cxn modelId="{72636A68-1A4F-41E2-8C4B-A8AE01E9B10C}" type="presOf" srcId="{0414C66D-82CE-4BB6-AA47-3510E5B095EE}" destId="{A9A0820F-11BF-454F-BB21-FED14916133C}" srcOrd="0" destOrd="0" presId="urn:microsoft.com/office/officeart/2005/8/layout/process2"/>
    <dgm:cxn modelId="{6F6AD358-2131-48E9-B133-214B57FC39A0}" type="presOf" srcId="{83EE09A0-106F-4A8E-AC0F-6DDE8498C73E}" destId="{4AB8AA51-5792-4CBD-BD2B-7A34A75C17C3}" srcOrd="0" destOrd="0" presId="urn:microsoft.com/office/officeart/2005/8/layout/process2"/>
    <dgm:cxn modelId="{2B6DF57E-D855-4CDA-9C29-972C6CE6861D}" type="presOf" srcId="{07D49BE6-B9C0-4953-A9DB-E26F9125449C}" destId="{169E3D07-DBA3-40D2-9F79-4D4B4A5D6BAD}" srcOrd="0" destOrd="0" presId="urn:microsoft.com/office/officeart/2005/8/layout/process2"/>
    <dgm:cxn modelId="{3B5591A2-C2A0-47DA-9B9B-49C7F0FCED4A}" type="presOf" srcId="{38C10918-AD48-4B76-AAD9-381ADE1D5005}" destId="{C340C4E1-192C-4D9F-AA3D-99EC6911D14D}" srcOrd="0" destOrd="0" presId="urn:microsoft.com/office/officeart/2005/8/layout/process2"/>
    <dgm:cxn modelId="{55ADD5A3-6D74-4479-A83C-28DF08BF136F}" srcId="{C97F9BAE-2BC1-4A40-BBB3-6361E5B1C4F3}" destId="{83EE09A0-106F-4A8E-AC0F-6DDE8498C73E}" srcOrd="3" destOrd="0" parTransId="{22591BEC-C405-4E8D-AFCF-89C13180EAD9}" sibTransId="{075AFB1E-DD45-4B06-901E-BA0EC3B506C0}"/>
    <dgm:cxn modelId="{45C0C3B5-9A20-4814-9E62-39FD19090D03}" type="presOf" srcId="{C04C3BA9-2D9F-4EF0-AA5E-5DA2BBE8A367}" destId="{2D3CAA0D-05D9-4CF2-B563-D30D740E999E}" srcOrd="0" destOrd="0" presId="urn:microsoft.com/office/officeart/2005/8/layout/process2"/>
    <dgm:cxn modelId="{1784F4B8-E67C-47A7-9555-B1E730DC58FA}" srcId="{C97F9BAE-2BC1-4A40-BBB3-6361E5B1C4F3}" destId="{07D49BE6-B9C0-4953-A9DB-E26F9125449C}" srcOrd="2" destOrd="0" parTransId="{3DC60C37-0CCC-4743-9FFF-4F632CFF1DEB}" sibTransId="{E8EBCE60-0377-43F0-9A72-5974CC96CB1C}"/>
    <dgm:cxn modelId="{B44258D6-E956-4E89-BFBE-E95297E884D6}" type="presOf" srcId="{C605BAF2-09AA-4062-8F0F-4E280DDEA801}" destId="{5829ECA3-3127-47A4-A838-81854B72C383}" srcOrd="0" destOrd="0" presId="urn:microsoft.com/office/officeart/2005/8/layout/process2"/>
    <dgm:cxn modelId="{1ADE08F3-6D01-4F23-8E4F-DC42786201AD}" srcId="{C97F9BAE-2BC1-4A40-BBB3-6361E5B1C4F3}" destId="{0414C66D-82CE-4BB6-AA47-3510E5B095EE}" srcOrd="0" destOrd="0" parTransId="{4E07001C-1E97-4FE7-99DC-7F2F1DFEF327}" sibTransId="{C605BAF2-09AA-4062-8F0F-4E280DDEA801}"/>
    <dgm:cxn modelId="{44AC50A2-483D-46E9-83B5-CDEEE34A711E}" type="presParOf" srcId="{F6BEF714-1140-46BA-BD99-5F3D4A5BCD1C}" destId="{A9A0820F-11BF-454F-BB21-FED14916133C}" srcOrd="0" destOrd="0" presId="urn:microsoft.com/office/officeart/2005/8/layout/process2"/>
    <dgm:cxn modelId="{A420E2FD-A38D-4065-A49B-AEFE26105DE0}" type="presParOf" srcId="{F6BEF714-1140-46BA-BD99-5F3D4A5BCD1C}" destId="{5829ECA3-3127-47A4-A838-81854B72C383}" srcOrd="1" destOrd="0" presId="urn:microsoft.com/office/officeart/2005/8/layout/process2"/>
    <dgm:cxn modelId="{8AD40696-819D-403D-A82D-4B368791290A}" type="presParOf" srcId="{5829ECA3-3127-47A4-A838-81854B72C383}" destId="{71AA61F3-39C0-4280-9F23-31EC02FC7BF4}" srcOrd="0" destOrd="0" presId="urn:microsoft.com/office/officeart/2005/8/layout/process2"/>
    <dgm:cxn modelId="{6EA03023-7911-419D-95F9-3BE4367C61F3}" type="presParOf" srcId="{F6BEF714-1140-46BA-BD99-5F3D4A5BCD1C}" destId="{C340C4E1-192C-4D9F-AA3D-99EC6911D14D}" srcOrd="2" destOrd="0" presId="urn:microsoft.com/office/officeart/2005/8/layout/process2"/>
    <dgm:cxn modelId="{9DDB3369-5636-441A-BFC4-D75AAA3B184E}" type="presParOf" srcId="{F6BEF714-1140-46BA-BD99-5F3D4A5BCD1C}" destId="{2D3CAA0D-05D9-4CF2-B563-D30D740E999E}" srcOrd="3" destOrd="0" presId="urn:microsoft.com/office/officeart/2005/8/layout/process2"/>
    <dgm:cxn modelId="{E3F63919-4891-4728-8373-D61519179E20}" type="presParOf" srcId="{2D3CAA0D-05D9-4CF2-B563-D30D740E999E}" destId="{3C37F059-D367-4F48-939A-35985E275F75}" srcOrd="0" destOrd="0" presId="urn:microsoft.com/office/officeart/2005/8/layout/process2"/>
    <dgm:cxn modelId="{50BDD7C1-454E-4910-A736-370F9BFB6CF6}" type="presParOf" srcId="{F6BEF714-1140-46BA-BD99-5F3D4A5BCD1C}" destId="{169E3D07-DBA3-40D2-9F79-4D4B4A5D6BAD}" srcOrd="4" destOrd="0" presId="urn:microsoft.com/office/officeart/2005/8/layout/process2"/>
    <dgm:cxn modelId="{04CACEB9-DA20-4015-B80A-141D31EECD6A}" type="presParOf" srcId="{F6BEF714-1140-46BA-BD99-5F3D4A5BCD1C}" destId="{FAB77F4B-13D4-478E-97EC-747D9EE7EAC2}" srcOrd="5" destOrd="0" presId="urn:microsoft.com/office/officeart/2005/8/layout/process2"/>
    <dgm:cxn modelId="{B739C1BF-8454-4208-A2C3-03219D1604B3}" type="presParOf" srcId="{FAB77F4B-13D4-478E-97EC-747D9EE7EAC2}" destId="{16CAEC17-9E59-4E00-9051-FAF994CF1CD6}" srcOrd="0" destOrd="0" presId="urn:microsoft.com/office/officeart/2005/8/layout/process2"/>
    <dgm:cxn modelId="{21B189E2-EE4D-41EB-82F0-3D13A2CD6707}" type="presParOf" srcId="{F6BEF714-1140-46BA-BD99-5F3D4A5BCD1C}" destId="{4AB8AA51-5792-4CBD-BD2B-7A34A75C17C3}"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A0820F-11BF-454F-BB21-FED14916133C}">
      <dsp:nvSpPr>
        <dsp:cNvPr id="0" name=""/>
        <dsp:cNvSpPr/>
      </dsp:nvSpPr>
      <dsp:spPr>
        <a:xfrm>
          <a:off x="436952" y="2124"/>
          <a:ext cx="5510116" cy="7903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Use checkerboard pattern of known size to define the real world 3d Coordinates </a:t>
          </a:r>
        </a:p>
      </dsp:txBody>
      <dsp:txXfrm>
        <a:off x="460101" y="25273"/>
        <a:ext cx="5463818" cy="744081"/>
      </dsp:txXfrm>
    </dsp:sp>
    <dsp:sp modelId="{5829ECA3-3127-47A4-A838-81854B72C383}">
      <dsp:nvSpPr>
        <dsp:cNvPr id="0" name=""/>
        <dsp:cNvSpPr/>
      </dsp:nvSpPr>
      <dsp:spPr>
        <a:xfrm rot="5400000">
          <a:off x="3043814" y="812263"/>
          <a:ext cx="296392" cy="355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3085309" y="841902"/>
        <a:ext cx="213402" cy="207474"/>
      </dsp:txXfrm>
    </dsp:sp>
    <dsp:sp modelId="{C340C4E1-192C-4D9F-AA3D-99EC6911D14D}">
      <dsp:nvSpPr>
        <dsp:cNvPr id="0" name=""/>
        <dsp:cNvSpPr/>
      </dsp:nvSpPr>
      <dsp:spPr>
        <a:xfrm>
          <a:off x="465580" y="1187694"/>
          <a:ext cx="5452861" cy="7903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Capture the images of the checkerboard from different angles</a:t>
          </a:r>
        </a:p>
      </dsp:txBody>
      <dsp:txXfrm>
        <a:off x="488729" y="1210843"/>
        <a:ext cx="5406563" cy="744081"/>
      </dsp:txXfrm>
    </dsp:sp>
    <dsp:sp modelId="{2D3CAA0D-05D9-4CF2-B563-D30D740E999E}">
      <dsp:nvSpPr>
        <dsp:cNvPr id="0" name=""/>
        <dsp:cNvSpPr/>
      </dsp:nvSpPr>
      <dsp:spPr>
        <a:xfrm rot="5400000">
          <a:off x="3043814" y="1997833"/>
          <a:ext cx="296392" cy="355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3085309" y="2027472"/>
        <a:ext cx="213402" cy="207474"/>
      </dsp:txXfrm>
    </dsp:sp>
    <dsp:sp modelId="{169E3D07-DBA3-40D2-9F79-4D4B4A5D6BAD}">
      <dsp:nvSpPr>
        <dsp:cNvPr id="0" name=""/>
        <dsp:cNvSpPr/>
      </dsp:nvSpPr>
      <dsp:spPr>
        <a:xfrm>
          <a:off x="490761" y="2373263"/>
          <a:ext cx="5402498" cy="7903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Detect the checkerboard corner with the help of </a:t>
          </a:r>
          <a:r>
            <a:rPr lang="en-US" sz="1600" kern="1200" dirty="0" err="1"/>
            <a:t>opencv</a:t>
          </a:r>
          <a:r>
            <a:rPr lang="en-US" sz="1600" kern="1200" dirty="0"/>
            <a:t> package </a:t>
          </a:r>
        </a:p>
      </dsp:txBody>
      <dsp:txXfrm>
        <a:off x="513910" y="2396412"/>
        <a:ext cx="5356200" cy="744081"/>
      </dsp:txXfrm>
    </dsp:sp>
    <dsp:sp modelId="{FAB77F4B-13D4-478E-97EC-747D9EE7EAC2}">
      <dsp:nvSpPr>
        <dsp:cNvPr id="0" name=""/>
        <dsp:cNvSpPr/>
      </dsp:nvSpPr>
      <dsp:spPr>
        <a:xfrm rot="5400000">
          <a:off x="3043814" y="3183403"/>
          <a:ext cx="296392" cy="355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3085309" y="3213042"/>
        <a:ext cx="213402" cy="207474"/>
      </dsp:txXfrm>
    </dsp:sp>
    <dsp:sp modelId="{4AB8AA51-5792-4CBD-BD2B-7A34A75C17C3}">
      <dsp:nvSpPr>
        <dsp:cNvPr id="0" name=""/>
        <dsp:cNvSpPr/>
      </dsp:nvSpPr>
      <dsp:spPr>
        <a:xfrm>
          <a:off x="465580" y="3558833"/>
          <a:ext cx="5452861" cy="7903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Find the camera calibrated parameter with </a:t>
          </a:r>
          <a:r>
            <a:rPr lang="en-US" sz="1600" kern="1200" dirty="0" err="1"/>
            <a:t>opencv</a:t>
          </a:r>
          <a:r>
            <a:rPr lang="en-US" sz="1600" kern="1200" dirty="0"/>
            <a:t> package help</a:t>
          </a:r>
        </a:p>
      </dsp:txBody>
      <dsp:txXfrm>
        <a:off x="488729" y="3581982"/>
        <a:ext cx="5406563" cy="74408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2B6B4-9869-8CCB-94D7-07FED845B4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4FBD00-8104-941C-EEBF-B800C2A005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03C069-267A-541C-718F-39D5FBE32A37}"/>
              </a:ext>
            </a:extLst>
          </p:cNvPr>
          <p:cNvSpPr>
            <a:spLocks noGrp="1"/>
          </p:cNvSpPr>
          <p:nvPr>
            <p:ph type="dt" sz="half" idx="10"/>
          </p:nvPr>
        </p:nvSpPr>
        <p:spPr/>
        <p:txBody>
          <a:bodyPr/>
          <a:lstStyle/>
          <a:p>
            <a:fld id="{DF774E97-BB02-49B7-B228-846EEFA893BD}" type="datetimeFigureOut">
              <a:rPr lang="en-US" smtClean="0"/>
              <a:t>7/2/2023</a:t>
            </a:fld>
            <a:endParaRPr lang="en-US"/>
          </a:p>
        </p:txBody>
      </p:sp>
      <p:sp>
        <p:nvSpPr>
          <p:cNvPr id="5" name="Footer Placeholder 4">
            <a:extLst>
              <a:ext uri="{FF2B5EF4-FFF2-40B4-BE49-F238E27FC236}">
                <a16:creationId xmlns:a16="http://schemas.microsoft.com/office/drawing/2014/main" id="{C051A912-BFBC-9CF4-C385-78D3C3A89E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11C855-5C03-11B6-683E-F85020D910B2}"/>
              </a:ext>
            </a:extLst>
          </p:cNvPr>
          <p:cNvSpPr>
            <a:spLocks noGrp="1"/>
          </p:cNvSpPr>
          <p:nvPr>
            <p:ph type="sldNum" sz="quarter" idx="12"/>
          </p:nvPr>
        </p:nvSpPr>
        <p:spPr/>
        <p:txBody>
          <a:bodyPr/>
          <a:lstStyle/>
          <a:p>
            <a:fld id="{B2A9E301-CA01-45D1-B882-FA0FF0A8C3FE}" type="slidenum">
              <a:rPr lang="en-US" smtClean="0"/>
              <a:t>‹#›</a:t>
            </a:fld>
            <a:endParaRPr lang="en-US"/>
          </a:p>
        </p:txBody>
      </p:sp>
    </p:spTree>
    <p:extLst>
      <p:ext uri="{BB962C8B-B14F-4D97-AF65-F5344CB8AC3E}">
        <p14:creationId xmlns:p14="http://schemas.microsoft.com/office/powerpoint/2010/main" val="4100443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8B0CE-7D37-B2F4-A596-41D8994CC9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8E6EAF-2C6A-F567-93E1-4BE68DD525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417A1-5AD8-6CBE-8BE1-BBE6E798B253}"/>
              </a:ext>
            </a:extLst>
          </p:cNvPr>
          <p:cNvSpPr>
            <a:spLocks noGrp="1"/>
          </p:cNvSpPr>
          <p:nvPr>
            <p:ph type="dt" sz="half" idx="10"/>
          </p:nvPr>
        </p:nvSpPr>
        <p:spPr/>
        <p:txBody>
          <a:bodyPr/>
          <a:lstStyle/>
          <a:p>
            <a:fld id="{DF774E97-BB02-49B7-B228-846EEFA893BD}" type="datetimeFigureOut">
              <a:rPr lang="en-US" smtClean="0"/>
              <a:t>7/2/2023</a:t>
            </a:fld>
            <a:endParaRPr lang="en-US"/>
          </a:p>
        </p:txBody>
      </p:sp>
      <p:sp>
        <p:nvSpPr>
          <p:cNvPr id="5" name="Footer Placeholder 4">
            <a:extLst>
              <a:ext uri="{FF2B5EF4-FFF2-40B4-BE49-F238E27FC236}">
                <a16:creationId xmlns:a16="http://schemas.microsoft.com/office/drawing/2014/main" id="{FA65FBF7-F241-E461-4FAE-7A9F6B96C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C6AF19-9860-409D-6E57-B7FFE565170E}"/>
              </a:ext>
            </a:extLst>
          </p:cNvPr>
          <p:cNvSpPr>
            <a:spLocks noGrp="1"/>
          </p:cNvSpPr>
          <p:nvPr>
            <p:ph type="sldNum" sz="quarter" idx="12"/>
          </p:nvPr>
        </p:nvSpPr>
        <p:spPr/>
        <p:txBody>
          <a:bodyPr/>
          <a:lstStyle/>
          <a:p>
            <a:fld id="{B2A9E301-CA01-45D1-B882-FA0FF0A8C3FE}" type="slidenum">
              <a:rPr lang="en-US" smtClean="0"/>
              <a:t>‹#›</a:t>
            </a:fld>
            <a:endParaRPr lang="en-US"/>
          </a:p>
        </p:txBody>
      </p:sp>
    </p:spTree>
    <p:extLst>
      <p:ext uri="{BB962C8B-B14F-4D97-AF65-F5344CB8AC3E}">
        <p14:creationId xmlns:p14="http://schemas.microsoft.com/office/powerpoint/2010/main" val="2248619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35BAEC-91FB-295D-FA12-64DB7CA4AC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D4B537-B679-BC6D-60FE-9475EB2A07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A9B13A-BD81-AF77-0778-11538A34B4C4}"/>
              </a:ext>
            </a:extLst>
          </p:cNvPr>
          <p:cNvSpPr>
            <a:spLocks noGrp="1"/>
          </p:cNvSpPr>
          <p:nvPr>
            <p:ph type="dt" sz="half" idx="10"/>
          </p:nvPr>
        </p:nvSpPr>
        <p:spPr/>
        <p:txBody>
          <a:bodyPr/>
          <a:lstStyle/>
          <a:p>
            <a:fld id="{DF774E97-BB02-49B7-B228-846EEFA893BD}" type="datetimeFigureOut">
              <a:rPr lang="en-US" smtClean="0"/>
              <a:t>7/2/2023</a:t>
            </a:fld>
            <a:endParaRPr lang="en-US"/>
          </a:p>
        </p:txBody>
      </p:sp>
      <p:sp>
        <p:nvSpPr>
          <p:cNvPr id="5" name="Footer Placeholder 4">
            <a:extLst>
              <a:ext uri="{FF2B5EF4-FFF2-40B4-BE49-F238E27FC236}">
                <a16:creationId xmlns:a16="http://schemas.microsoft.com/office/drawing/2014/main" id="{380FB5FF-1CC3-72B0-950F-F95BB026D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83BFD-8BB9-25A0-CF7A-FD9A9C970165}"/>
              </a:ext>
            </a:extLst>
          </p:cNvPr>
          <p:cNvSpPr>
            <a:spLocks noGrp="1"/>
          </p:cNvSpPr>
          <p:nvPr>
            <p:ph type="sldNum" sz="quarter" idx="12"/>
          </p:nvPr>
        </p:nvSpPr>
        <p:spPr/>
        <p:txBody>
          <a:bodyPr/>
          <a:lstStyle/>
          <a:p>
            <a:fld id="{B2A9E301-CA01-45D1-B882-FA0FF0A8C3FE}" type="slidenum">
              <a:rPr lang="en-US" smtClean="0"/>
              <a:t>‹#›</a:t>
            </a:fld>
            <a:endParaRPr lang="en-US"/>
          </a:p>
        </p:txBody>
      </p:sp>
    </p:spTree>
    <p:extLst>
      <p:ext uri="{BB962C8B-B14F-4D97-AF65-F5344CB8AC3E}">
        <p14:creationId xmlns:p14="http://schemas.microsoft.com/office/powerpoint/2010/main" val="4099418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61CB-C7E8-0172-0353-108435F4B1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A03FEA-F0D8-C3A4-31F1-42E3132296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EFF810-1989-E8FE-F6E0-1034FB232939}"/>
              </a:ext>
            </a:extLst>
          </p:cNvPr>
          <p:cNvSpPr>
            <a:spLocks noGrp="1"/>
          </p:cNvSpPr>
          <p:nvPr>
            <p:ph type="dt" sz="half" idx="10"/>
          </p:nvPr>
        </p:nvSpPr>
        <p:spPr/>
        <p:txBody>
          <a:bodyPr/>
          <a:lstStyle/>
          <a:p>
            <a:fld id="{DF774E97-BB02-49B7-B228-846EEFA893BD}" type="datetimeFigureOut">
              <a:rPr lang="en-US" smtClean="0"/>
              <a:t>7/2/2023</a:t>
            </a:fld>
            <a:endParaRPr lang="en-US"/>
          </a:p>
        </p:txBody>
      </p:sp>
      <p:sp>
        <p:nvSpPr>
          <p:cNvPr id="5" name="Footer Placeholder 4">
            <a:extLst>
              <a:ext uri="{FF2B5EF4-FFF2-40B4-BE49-F238E27FC236}">
                <a16:creationId xmlns:a16="http://schemas.microsoft.com/office/drawing/2014/main" id="{45E96A86-5A08-E91C-AA84-C7DCAAA7F7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45BB9-13D3-D4A2-AF49-0ABC623262B5}"/>
              </a:ext>
            </a:extLst>
          </p:cNvPr>
          <p:cNvSpPr>
            <a:spLocks noGrp="1"/>
          </p:cNvSpPr>
          <p:nvPr>
            <p:ph type="sldNum" sz="quarter" idx="12"/>
          </p:nvPr>
        </p:nvSpPr>
        <p:spPr/>
        <p:txBody>
          <a:bodyPr/>
          <a:lstStyle/>
          <a:p>
            <a:fld id="{B2A9E301-CA01-45D1-B882-FA0FF0A8C3FE}" type="slidenum">
              <a:rPr lang="en-US" smtClean="0"/>
              <a:t>‹#›</a:t>
            </a:fld>
            <a:endParaRPr lang="en-US"/>
          </a:p>
        </p:txBody>
      </p:sp>
    </p:spTree>
    <p:extLst>
      <p:ext uri="{BB962C8B-B14F-4D97-AF65-F5344CB8AC3E}">
        <p14:creationId xmlns:p14="http://schemas.microsoft.com/office/powerpoint/2010/main" val="2165134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C199F-ABF4-6D10-5919-82FAFE3502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CC5F79-A00B-F2AF-DDD2-87CF5D3FBE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E51EC0-542D-9941-4D06-24B05A25A601}"/>
              </a:ext>
            </a:extLst>
          </p:cNvPr>
          <p:cNvSpPr>
            <a:spLocks noGrp="1"/>
          </p:cNvSpPr>
          <p:nvPr>
            <p:ph type="dt" sz="half" idx="10"/>
          </p:nvPr>
        </p:nvSpPr>
        <p:spPr/>
        <p:txBody>
          <a:bodyPr/>
          <a:lstStyle/>
          <a:p>
            <a:fld id="{DF774E97-BB02-49B7-B228-846EEFA893BD}" type="datetimeFigureOut">
              <a:rPr lang="en-US" smtClean="0"/>
              <a:t>7/2/2023</a:t>
            </a:fld>
            <a:endParaRPr lang="en-US"/>
          </a:p>
        </p:txBody>
      </p:sp>
      <p:sp>
        <p:nvSpPr>
          <p:cNvPr id="5" name="Footer Placeholder 4">
            <a:extLst>
              <a:ext uri="{FF2B5EF4-FFF2-40B4-BE49-F238E27FC236}">
                <a16:creationId xmlns:a16="http://schemas.microsoft.com/office/drawing/2014/main" id="{78AA3A11-9B03-2774-FCF3-6490C621E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27C6CC-6D3C-D004-4BAE-51F7CFA2745B}"/>
              </a:ext>
            </a:extLst>
          </p:cNvPr>
          <p:cNvSpPr>
            <a:spLocks noGrp="1"/>
          </p:cNvSpPr>
          <p:nvPr>
            <p:ph type="sldNum" sz="quarter" idx="12"/>
          </p:nvPr>
        </p:nvSpPr>
        <p:spPr/>
        <p:txBody>
          <a:bodyPr/>
          <a:lstStyle/>
          <a:p>
            <a:fld id="{B2A9E301-CA01-45D1-B882-FA0FF0A8C3FE}" type="slidenum">
              <a:rPr lang="en-US" smtClean="0"/>
              <a:t>‹#›</a:t>
            </a:fld>
            <a:endParaRPr lang="en-US"/>
          </a:p>
        </p:txBody>
      </p:sp>
    </p:spTree>
    <p:extLst>
      <p:ext uri="{BB962C8B-B14F-4D97-AF65-F5344CB8AC3E}">
        <p14:creationId xmlns:p14="http://schemas.microsoft.com/office/powerpoint/2010/main" val="3924772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5235-9AF9-99F8-7DC8-DD10BC716E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BF7B63-AB73-958B-2C93-F2C03C6D57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6A2C85-4250-84CF-0F5D-A6252D3AF8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3DBC89-48C3-DD08-F2EB-34534736C2F6}"/>
              </a:ext>
            </a:extLst>
          </p:cNvPr>
          <p:cNvSpPr>
            <a:spLocks noGrp="1"/>
          </p:cNvSpPr>
          <p:nvPr>
            <p:ph type="dt" sz="half" idx="10"/>
          </p:nvPr>
        </p:nvSpPr>
        <p:spPr/>
        <p:txBody>
          <a:bodyPr/>
          <a:lstStyle/>
          <a:p>
            <a:fld id="{DF774E97-BB02-49B7-B228-846EEFA893BD}" type="datetimeFigureOut">
              <a:rPr lang="en-US" smtClean="0"/>
              <a:t>7/2/2023</a:t>
            </a:fld>
            <a:endParaRPr lang="en-US"/>
          </a:p>
        </p:txBody>
      </p:sp>
      <p:sp>
        <p:nvSpPr>
          <p:cNvPr id="6" name="Footer Placeholder 5">
            <a:extLst>
              <a:ext uri="{FF2B5EF4-FFF2-40B4-BE49-F238E27FC236}">
                <a16:creationId xmlns:a16="http://schemas.microsoft.com/office/drawing/2014/main" id="{E91E5C26-72ED-AAA6-CAAF-8EF7A6F980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5392F2-407C-E227-B26B-98B7E32C8257}"/>
              </a:ext>
            </a:extLst>
          </p:cNvPr>
          <p:cNvSpPr>
            <a:spLocks noGrp="1"/>
          </p:cNvSpPr>
          <p:nvPr>
            <p:ph type="sldNum" sz="quarter" idx="12"/>
          </p:nvPr>
        </p:nvSpPr>
        <p:spPr/>
        <p:txBody>
          <a:bodyPr/>
          <a:lstStyle/>
          <a:p>
            <a:fld id="{B2A9E301-CA01-45D1-B882-FA0FF0A8C3FE}" type="slidenum">
              <a:rPr lang="en-US" smtClean="0"/>
              <a:t>‹#›</a:t>
            </a:fld>
            <a:endParaRPr lang="en-US"/>
          </a:p>
        </p:txBody>
      </p:sp>
    </p:spTree>
    <p:extLst>
      <p:ext uri="{BB962C8B-B14F-4D97-AF65-F5344CB8AC3E}">
        <p14:creationId xmlns:p14="http://schemas.microsoft.com/office/powerpoint/2010/main" val="3375154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B96D0-5621-7DF1-595A-9EBF87B89D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7F9E25-0EB1-D7C3-95A0-04C32FDE15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DC2ED7-B1C9-11EA-A4AC-2328161DF7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C897FB-178F-C894-5170-6CBEA5009B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56CCBE-7596-4A63-A3FF-9F3C16B0A5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D09478-50B1-F1C2-D993-7A3E1B508246}"/>
              </a:ext>
            </a:extLst>
          </p:cNvPr>
          <p:cNvSpPr>
            <a:spLocks noGrp="1"/>
          </p:cNvSpPr>
          <p:nvPr>
            <p:ph type="dt" sz="half" idx="10"/>
          </p:nvPr>
        </p:nvSpPr>
        <p:spPr/>
        <p:txBody>
          <a:bodyPr/>
          <a:lstStyle/>
          <a:p>
            <a:fld id="{DF774E97-BB02-49B7-B228-846EEFA893BD}" type="datetimeFigureOut">
              <a:rPr lang="en-US" smtClean="0"/>
              <a:t>7/2/2023</a:t>
            </a:fld>
            <a:endParaRPr lang="en-US"/>
          </a:p>
        </p:txBody>
      </p:sp>
      <p:sp>
        <p:nvSpPr>
          <p:cNvPr id="8" name="Footer Placeholder 7">
            <a:extLst>
              <a:ext uri="{FF2B5EF4-FFF2-40B4-BE49-F238E27FC236}">
                <a16:creationId xmlns:a16="http://schemas.microsoft.com/office/drawing/2014/main" id="{52C6AB84-6302-D540-9FDA-8BA5743A01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BC77A8-3589-CCB2-801D-E3F301611B07}"/>
              </a:ext>
            </a:extLst>
          </p:cNvPr>
          <p:cNvSpPr>
            <a:spLocks noGrp="1"/>
          </p:cNvSpPr>
          <p:nvPr>
            <p:ph type="sldNum" sz="quarter" idx="12"/>
          </p:nvPr>
        </p:nvSpPr>
        <p:spPr/>
        <p:txBody>
          <a:bodyPr/>
          <a:lstStyle/>
          <a:p>
            <a:fld id="{B2A9E301-CA01-45D1-B882-FA0FF0A8C3FE}" type="slidenum">
              <a:rPr lang="en-US" smtClean="0"/>
              <a:t>‹#›</a:t>
            </a:fld>
            <a:endParaRPr lang="en-US"/>
          </a:p>
        </p:txBody>
      </p:sp>
    </p:spTree>
    <p:extLst>
      <p:ext uri="{BB962C8B-B14F-4D97-AF65-F5344CB8AC3E}">
        <p14:creationId xmlns:p14="http://schemas.microsoft.com/office/powerpoint/2010/main" val="1503671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C56BB-14D2-98B3-CA5A-EB7352C7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A559AD-6831-9249-9782-EA40E0A288D2}"/>
              </a:ext>
            </a:extLst>
          </p:cNvPr>
          <p:cNvSpPr>
            <a:spLocks noGrp="1"/>
          </p:cNvSpPr>
          <p:nvPr>
            <p:ph type="dt" sz="half" idx="10"/>
          </p:nvPr>
        </p:nvSpPr>
        <p:spPr/>
        <p:txBody>
          <a:bodyPr/>
          <a:lstStyle/>
          <a:p>
            <a:fld id="{DF774E97-BB02-49B7-B228-846EEFA893BD}" type="datetimeFigureOut">
              <a:rPr lang="en-US" smtClean="0"/>
              <a:t>7/2/2023</a:t>
            </a:fld>
            <a:endParaRPr lang="en-US"/>
          </a:p>
        </p:txBody>
      </p:sp>
      <p:sp>
        <p:nvSpPr>
          <p:cNvPr id="4" name="Footer Placeholder 3">
            <a:extLst>
              <a:ext uri="{FF2B5EF4-FFF2-40B4-BE49-F238E27FC236}">
                <a16:creationId xmlns:a16="http://schemas.microsoft.com/office/drawing/2014/main" id="{4C3136E6-9AC0-C5ED-720A-B7B8020822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958AB3-B177-3494-3BDD-A97860E3FC5C}"/>
              </a:ext>
            </a:extLst>
          </p:cNvPr>
          <p:cNvSpPr>
            <a:spLocks noGrp="1"/>
          </p:cNvSpPr>
          <p:nvPr>
            <p:ph type="sldNum" sz="quarter" idx="12"/>
          </p:nvPr>
        </p:nvSpPr>
        <p:spPr/>
        <p:txBody>
          <a:bodyPr/>
          <a:lstStyle/>
          <a:p>
            <a:fld id="{B2A9E301-CA01-45D1-B882-FA0FF0A8C3FE}" type="slidenum">
              <a:rPr lang="en-US" smtClean="0"/>
              <a:t>‹#›</a:t>
            </a:fld>
            <a:endParaRPr lang="en-US"/>
          </a:p>
        </p:txBody>
      </p:sp>
    </p:spTree>
    <p:extLst>
      <p:ext uri="{BB962C8B-B14F-4D97-AF65-F5344CB8AC3E}">
        <p14:creationId xmlns:p14="http://schemas.microsoft.com/office/powerpoint/2010/main" val="155759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81254C-6128-6EC0-4FB7-C9EDA49CB765}"/>
              </a:ext>
            </a:extLst>
          </p:cNvPr>
          <p:cNvSpPr>
            <a:spLocks noGrp="1"/>
          </p:cNvSpPr>
          <p:nvPr>
            <p:ph type="dt" sz="half" idx="10"/>
          </p:nvPr>
        </p:nvSpPr>
        <p:spPr/>
        <p:txBody>
          <a:bodyPr/>
          <a:lstStyle/>
          <a:p>
            <a:fld id="{DF774E97-BB02-49B7-B228-846EEFA893BD}" type="datetimeFigureOut">
              <a:rPr lang="en-US" smtClean="0"/>
              <a:t>7/2/2023</a:t>
            </a:fld>
            <a:endParaRPr lang="en-US"/>
          </a:p>
        </p:txBody>
      </p:sp>
      <p:sp>
        <p:nvSpPr>
          <p:cNvPr id="3" name="Footer Placeholder 2">
            <a:extLst>
              <a:ext uri="{FF2B5EF4-FFF2-40B4-BE49-F238E27FC236}">
                <a16:creationId xmlns:a16="http://schemas.microsoft.com/office/drawing/2014/main" id="{A18BA48E-34A7-ADC5-61BF-36AF9D1092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6ECEE-FCD4-ED76-4510-A3784E3FCF6D}"/>
              </a:ext>
            </a:extLst>
          </p:cNvPr>
          <p:cNvSpPr>
            <a:spLocks noGrp="1"/>
          </p:cNvSpPr>
          <p:nvPr>
            <p:ph type="sldNum" sz="quarter" idx="12"/>
          </p:nvPr>
        </p:nvSpPr>
        <p:spPr/>
        <p:txBody>
          <a:bodyPr/>
          <a:lstStyle/>
          <a:p>
            <a:fld id="{B2A9E301-CA01-45D1-B882-FA0FF0A8C3FE}" type="slidenum">
              <a:rPr lang="en-US" smtClean="0"/>
              <a:t>‹#›</a:t>
            </a:fld>
            <a:endParaRPr lang="en-US"/>
          </a:p>
        </p:txBody>
      </p:sp>
    </p:spTree>
    <p:extLst>
      <p:ext uri="{BB962C8B-B14F-4D97-AF65-F5344CB8AC3E}">
        <p14:creationId xmlns:p14="http://schemas.microsoft.com/office/powerpoint/2010/main" val="26382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A374E-9F2D-FAFF-CFDF-163D9398F0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5F9764-1719-3736-3F91-6E9A834F42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6A7D72-1ED9-7E18-5D0E-9700C156B0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42852F-8570-4039-5F49-DFD6DF7FC284}"/>
              </a:ext>
            </a:extLst>
          </p:cNvPr>
          <p:cNvSpPr>
            <a:spLocks noGrp="1"/>
          </p:cNvSpPr>
          <p:nvPr>
            <p:ph type="dt" sz="half" idx="10"/>
          </p:nvPr>
        </p:nvSpPr>
        <p:spPr/>
        <p:txBody>
          <a:bodyPr/>
          <a:lstStyle/>
          <a:p>
            <a:fld id="{DF774E97-BB02-49B7-B228-846EEFA893BD}" type="datetimeFigureOut">
              <a:rPr lang="en-US" smtClean="0"/>
              <a:t>7/2/2023</a:t>
            </a:fld>
            <a:endParaRPr lang="en-US"/>
          </a:p>
        </p:txBody>
      </p:sp>
      <p:sp>
        <p:nvSpPr>
          <p:cNvPr id="6" name="Footer Placeholder 5">
            <a:extLst>
              <a:ext uri="{FF2B5EF4-FFF2-40B4-BE49-F238E27FC236}">
                <a16:creationId xmlns:a16="http://schemas.microsoft.com/office/drawing/2014/main" id="{45420C30-E35C-9102-D4E1-5347F74144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9C7C43-CB22-E736-E9D5-547B53999774}"/>
              </a:ext>
            </a:extLst>
          </p:cNvPr>
          <p:cNvSpPr>
            <a:spLocks noGrp="1"/>
          </p:cNvSpPr>
          <p:nvPr>
            <p:ph type="sldNum" sz="quarter" idx="12"/>
          </p:nvPr>
        </p:nvSpPr>
        <p:spPr/>
        <p:txBody>
          <a:bodyPr/>
          <a:lstStyle/>
          <a:p>
            <a:fld id="{B2A9E301-CA01-45D1-B882-FA0FF0A8C3FE}" type="slidenum">
              <a:rPr lang="en-US" smtClean="0"/>
              <a:t>‹#›</a:t>
            </a:fld>
            <a:endParaRPr lang="en-US"/>
          </a:p>
        </p:txBody>
      </p:sp>
    </p:spTree>
    <p:extLst>
      <p:ext uri="{BB962C8B-B14F-4D97-AF65-F5344CB8AC3E}">
        <p14:creationId xmlns:p14="http://schemas.microsoft.com/office/powerpoint/2010/main" val="2892959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28A49-B5D9-688C-C143-76FC409742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B6C444-4413-2C0F-CF9B-E0D673705E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4E82B5-3BC6-0DA9-70FE-74BA8AEC58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CB7F94-CCD3-9A20-532B-112E5F9723F5}"/>
              </a:ext>
            </a:extLst>
          </p:cNvPr>
          <p:cNvSpPr>
            <a:spLocks noGrp="1"/>
          </p:cNvSpPr>
          <p:nvPr>
            <p:ph type="dt" sz="half" idx="10"/>
          </p:nvPr>
        </p:nvSpPr>
        <p:spPr/>
        <p:txBody>
          <a:bodyPr/>
          <a:lstStyle/>
          <a:p>
            <a:fld id="{DF774E97-BB02-49B7-B228-846EEFA893BD}" type="datetimeFigureOut">
              <a:rPr lang="en-US" smtClean="0"/>
              <a:t>7/2/2023</a:t>
            </a:fld>
            <a:endParaRPr lang="en-US"/>
          </a:p>
        </p:txBody>
      </p:sp>
      <p:sp>
        <p:nvSpPr>
          <p:cNvPr id="6" name="Footer Placeholder 5">
            <a:extLst>
              <a:ext uri="{FF2B5EF4-FFF2-40B4-BE49-F238E27FC236}">
                <a16:creationId xmlns:a16="http://schemas.microsoft.com/office/drawing/2014/main" id="{7157BE1F-7D8B-0D6E-D3A0-CE3F686CB3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0C593F-B67F-43B5-4512-DB1402A42D4B}"/>
              </a:ext>
            </a:extLst>
          </p:cNvPr>
          <p:cNvSpPr>
            <a:spLocks noGrp="1"/>
          </p:cNvSpPr>
          <p:nvPr>
            <p:ph type="sldNum" sz="quarter" idx="12"/>
          </p:nvPr>
        </p:nvSpPr>
        <p:spPr/>
        <p:txBody>
          <a:bodyPr/>
          <a:lstStyle/>
          <a:p>
            <a:fld id="{B2A9E301-CA01-45D1-B882-FA0FF0A8C3FE}" type="slidenum">
              <a:rPr lang="en-US" smtClean="0"/>
              <a:t>‹#›</a:t>
            </a:fld>
            <a:endParaRPr lang="en-US"/>
          </a:p>
        </p:txBody>
      </p:sp>
    </p:spTree>
    <p:extLst>
      <p:ext uri="{BB962C8B-B14F-4D97-AF65-F5344CB8AC3E}">
        <p14:creationId xmlns:p14="http://schemas.microsoft.com/office/powerpoint/2010/main" val="1059243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8EE038-2383-EC2F-FCAB-455EB271AE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9DE92D-9886-32CA-5BF0-5583041A07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55E531-7E8D-EC47-E20A-B92D7FCD93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774E97-BB02-49B7-B228-846EEFA893BD}" type="datetimeFigureOut">
              <a:rPr lang="en-US" smtClean="0"/>
              <a:t>7/2/2023</a:t>
            </a:fld>
            <a:endParaRPr lang="en-US"/>
          </a:p>
        </p:txBody>
      </p:sp>
      <p:sp>
        <p:nvSpPr>
          <p:cNvPr id="5" name="Footer Placeholder 4">
            <a:extLst>
              <a:ext uri="{FF2B5EF4-FFF2-40B4-BE49-F238E27FC236}">
                <a16:creationId xmlns:a16="http://schemas.microsoft.com/office/drawing/2014/main" id="{2DD86CE1-8992-C214-66E7-BE13A2731B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60FA2D-3FF5-262E-7693-B557A543BA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9E301-CA01-45D1-B882-FA0FF0A8C3FE}" type="slidenum">
              <a:rPr lang="en-US" smtClean="0"/>
              <a:t>‹#›</a:t>
            </a:fld>
            <a:endParaRPr lang="en-US"/>
          </a:p>
        </p:txBody>
      </p:sp>
    </p:spTree>
    <p:extLst>
      <p:ext uri="{BB962C8B-B14F-4D97-AF65-F5344CB8AC3E}">
        <p14:creationId xmlns:p14="http://schemas.microsoft.com/office/powerpoint/2010/main" val="2398496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DE2E8FE-B87B-430D-9722-167B5E2C2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4" name="Picture 23" descr="Camera lens">
            <a:extLst>
              <a:ext uri="{FF2B5EF4-FFF2-40B4-BE49-F238E27FC236}">
                <a16:creationId xmlns:a16="http://schemas.microsoft.com/office/drawing/2014/main" id="{4014E27E-6597-6671-2B65-7182DDF42ED3}"/>
              </a:ext>
            </a:extLst>
          </p:cNvPr>
          <p:cNvPicPr>
            <a:picLocks noChangeAspect="1"/>
          </p:cNvPicPr>
          <p:nvPr/>
        </p:nvPicPr>
        <p:blipFill rotWithShape="1">
          <a:blip r:embed="rId2">
            <a:duotone>
              <a:schemeClr val="accent1">
                <a:shade val="45000"/>
                <a:satMod val="135000"/>
              </a:schemeClr>
              <a:prstClr val="white"/>
            </a:duotone>
            <a:alphaModFix amt="35000"/>
          </a:blip>
          <a:srcRect t="5457" b="10273"/>
          <a:stretch/>
        </p:blipFill>
        <p:spPr>
          <a:xfrm>
            <a:off x="20" y="10"/>
            <a:ext cx="12191981" cy="6857989"/>
          </a:xfrm>
          <a:prstGeom prst="rect">
            <a:avLst/>
          </a:prstGeom>
        </p:spPr>
      </p:pic>
      <p:sp>
        <p:nvSpPr>
          <p:cNvPr id="3" name="Subtitle 2">
            <a:extLst>
              <a:ext uri="{FF2B5EF4-FFF2-40B4-BE49-F238E27FC236}">
                <a16:creationId xmlns:a16="http://schemas.microsoft.com/office/drawing/2014/main" id="{8F349EE7-95FD-E89F-50A3-C26A7A4C369F}"/>
              </a:ext>
            </a:extLst>
          </p:cNvPr>
          <p:cNvSpPr>
            <a:spLocks noGrp="1"/>
          </p:cNvSpPr>
          <p:nvPr>
            <p:ph type="subTitle" idx="1"/>
          </p:nvPr>
        </p:nvSpPr>
        <p:spPr>
          <a:xfrm>
            <a:off x="5792994" y="1590840"/>
            <a:ext cx="5672176" cy="5095221"/>
          </a:xfrm>
        </p:spPr>
        <p:txBody>
          <a:bodyPr>
            <a:normAutofit/>
          </a:bodyPr>
          <a:lstStyle/>
          <a:p>
            <a:pPr algn="l"/>
            <a:r>
              <a:rPr lang="en-US" sz="4400" dirty="0">
                <a:solidFill>
                  <a:srgbClr val="FFFFFF"/>
                </a:solidFill>
              </a:rPr>
              <a:t>Contents</a:t>
            </a:r>
          </a:p>
          <a:p>
            <a:pPr marL="457200" indent="-457200" algn="l">
              <a:buAutoNum type="arabicPeriod"/>
            </a:pPr>
            <a:r>
              <a:rPr lang="en-US" sz="4400" dirty="0">
                <a:solidFill>
                  <a:srgbClr val="FFFFFF"/>
                </a:solidFill>
              </a:rPr>
              <a:t>Basic Of Camera Calibration</a:t>
            </a:r>
          </a:p>
          <a:p>
            <a:pPr marL="457200" indent="-457200" algn="l">
              <a:buAutoNum type="arabicPeriod"/>
            </a:pPr>
            <a:r>
              <a:rPr lang="en-US" sz="4400" dirty="0">
                <a:solidFill>
                  <a:srgbClr val="FFFFFF"/>
                </a:solidFill>
              </a:rPr>
              <a:t>My Approach </a:t>
            </a:r>
          </a:p>
          <a:p>
            <a:pPr marL="457200" indent="-457200" algn="l">
              <a:buAutoNum type="arabicPeriod"/>
            </a:pPr>
            <a:r>
              <a:rPr lang="en-US" sz="4400" dirty="0">
                <a:solidFill>
                  <a:srgbClr val="FFFFFF"/>
                </a:solidFill>
              </a:rPr>
              <a:t>Procedure and Tool Used</a:t>
            </a:r>
          </a:p>
          <a:p>
            <a:pPr marL="457200" indent="-457200" algn="l">
              <a:buAutoNum type="arabicPeriod"/>
            </a:pPr>
            <a:r>
              <a:rPr lang="en-US" sz="4400" dirty="0">
                <a:solidFill>
                  <a:srgbClr val="FFFFFF"/>
                </a:solidFill>
              </a:rPr>
              <a:t>How to Run</a:t>
            </a:r>
          </a:p>
          <a:p>
            <a:pPr algn="l"/>
            <a:endParaRPr lang="en-US" sz="4400" dirty="0">
              <a:solidFill>
                <a:srgbClr val="FFFFFF"/>
              </a:solidFill>
            </a:endParaRPr>
          </a:p>
        </p:txBody>
      </p:sp>
      <p:cxnSp>
        <p:nvCxnSpPr>
          <p:cNvPr id="35" name="Straight Connector 3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4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000"/>
                                  </p:stCondLst>
                                  <p:iterate type="lt">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4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2000"/>
                                  </p:stCondLst>
                                  <p:iterate type="lt">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4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61706B-A8F4-FF26-B876-13AC0A9A74AF}"/>
              </a:ext>
            </a:extLst>
          </p:cNvPr>
          <p:cNvSpPr>
            <a:spLocks noGrp="1"/>
          </p:cNvSpPr>
          <p:nvPr>
            <p:ph type="title"/>
          </p:nvPr>
        </p:nvSpPr>
        <p:spPr>
          <a:xfrm>
            <a:off x="6901731" y="431632"/>
            <a:ext cx="5515583" cy="1330839"/>
          </a:xfrm>
        </p:spPr>
        <p:txBody>
          <a:bodyPr>
            <a:normAutofit/>
          </a:bodyPr>
          <a:lstStyle/>
          <a:p>
            <a:r>
              <a:rPr lang="en-US" dirty="0"/>
              <a:t>What is Camera Calibration </a:t>
            </a:r>
          </a:p>
        </p:txBody>
      </p:sp>
      <p:pic>
        <p:nvPicPr>
          <p:cNvPr id="5" name="Picture 4" descr="Camera lens">
            <a:extLst>
              <a:ext uri="{FF2B5EF4-FFF2-40B4-BE49-F238E27FC236}">
                <a16:creationId xmlns:a16="http://schemas.microsoft.com/office/drawing/2014/main" id="{0F3E0DFA-B8BB-76FE-D34A-0325C0B8C923}"/>
              </a:ext>
            </a:extLst>
          </p:cNvPr>
          <p:cNvPicPr>
            <a:picLocks noChangeAspect="1"/>
          </p:cNvPicPr>
          <p:nvPr/>
        </p:nvPicPr>
        <p:blipFill rotWithShape="1">
          <a:blip r:embed="rId2"/>
          <a:srcRect l="4565" r="28258" b="-1"/>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Content Placeholder 2">
            <a:extLst>
              <a:ext uri="{FF2B5EF4-FFF2-40B4-BE49-F238E27FC236}">
                <a16:creationId xmlns:a16="http://schemas.microsoft.com/office/drawing/2014/main" id="{159950B0-0D8A-1EE8-0A9C-EA476032E1B4}"/>
              </a:ext>
            </a:extLst>
          </p:cNvPr>
          <p:cNvSpPr>
            <a:spLocks noGrp="1"/>
          </p:cNvSpPr>
          <p:nvPr>
            <p:ph idx="1"/>
          </p:nvPr>
        </p:nvSpPr>
        <p:spPr>
          <a:xfrm>
            <a:off x="6595353" y="2194102"/>
            <a:ext cx="5369668" cy="3908586"/>
          </a:xfrm>
        </p:spPr>
        <p:txBody>
          <a:bodyPr>
            <a:normAutofit/>
          </a:bodyPr>
          <a:lstStyle/>
          <a:p>
            <a:pPr>
              <a:buFont typeface="Wingdings" panose="05000000000000000000" pitchFamily="2" charset="2"/>
              <a:buChar char="q"/>
            </a:pPr>
            <a:r>
              <a:rPr lang="en-US" sz="1200" b="0" i="0" dirty="0">
                <a:effectLst/>
                <a:latin typeface="Roboto" panose="02000000000000000000" pitchFamily="2" charset="0"/>
              </a:rPr>
              <a:t>The process of estimating the parameters of a camera is called camera calibration (That means finding the quantities internal to the camera that affect this imagin</a:t>
            </a:r>
            <a:r>
              <a:rPr lang="en-US" sz="1200" dirty="0">
                <a:latin typeface="Roboto" panose="02000000000000000000" pitchFamily="2" charset="0"/>
              </a:rPr>
              <a:t>g process</a:t>
            </a:r>
            <a:r>
              <a:rPr lang="en-US" sz="1200" b="0" i="0" dirty="0">
                <a:effectLst/>
                <a:latin typeface="Roboto" panose="02000000000000000000" pitchFamily="2" charset="0"/>
              </a:rPr>
              <a:t>).</a:t>
            </a:r>
          </a:p>
          <a:p>
            <a:pPr>
              <a:buFont typeface="Wingdings" panose="05000000000000000000" pitchFamily="2" charset="2"/>
              <a:buChar char="q"/>
            </a:pPr>
            <a:r>
              <a:rPr lang="en-US" sz="1200" b="0" i="0" dirty="0">
                <a:effectLst/>
                <a:latin typeface="Roboto" panose="02000000000000000000" pitchFamily="2" charset="0"/>
              </a:rPr>
              <a:t>A Camera Projects 3D world points onto 2D image Plane. With camera calibration we  determine an accurate relationship between a </a:t>
            </a:r>
            <a:r>
              <a:rPr lang="en-US" sz="1200" b="1" i="0" dirty="0">
                <a:effectLst/>
                <a:latin typeface="Roboto" panose="02000000000000000000" pitchFamily="2" charset="0"/>
              </a:rPr>
              <a:t>3D point</a:t>
            </a:r>
            <a:r>
              <a:rPr lang="en-US" sz="1200" b="0" i="0" dirty="0">
                <a:effectLst/>
                <a:latin typeface="Roboto" panose="02000000000000000000" pitchFamily="2" charset="0"/>
              </a:rPr>
              <a:t> in the real world and its </a:t>
            </a:r>
            <a:r>
              <a:rPr lang="en-US" sz="1200" b="1" i="0" dirty="0">
                <a:effectLst/>
                <a:latin typeface="Roboto" panose="02000000000000000000" pitchFamily="2" charset="0"/>
              </a:rPr>
              <a:t>corresponding 2D projection (pixel)</a:t>
            </a:r>
            <a:r>
              <a:rPr lang="en-US" sz="1200" b="0" i="0" dirty="0">
                <a:effectLst/>
                <a:latin typeface="Roboto" panose="02000000000000000000" pitchFamily="2" charset="0"/>
              </a:rPr>
              <a:t> in the image captured by camera.</a:t>
            </a:r>
          </a:p>
          <a:p>
            <a:pPr>
              <a:buFont typeface="Wingdings" panose="05000000000000000000" pitchFamily="2" charset="2"/>
              <a:buChar char="q"/>
            </a:pPr>
            <a:r>
              <a:rPr lang="en-US" sz="1400" b="1" dirty="0">
                <a:latin typeface="Roboto" panose="02000000000000000000" pitchFamily="2" charset="0"/>
              </a:rPr>
              <a:t>Camera calibration Parameters </a:t>
            </a:r>
            <a:endParaRPr lang="en-US" sz="1400" b="1" i="0" dirty="0">
              <a:effectLst/>
              <a:latin typeface="Roboto" panose="02000000000000000000" pitchFamily="2" charset="0"/>
            </a:endParaRPr>
          </a:p>
          <a:p>
            <a:pPr lvl="1">
              <a:buFont typeface="+mj-lt"/>
              <a:buAutoNum type="arabicPeriod"/>
            </a:pPr>
            <a:r>
              <a:rPr lang="en-US" sz="1200" b="1" i="0" dirty="0">
                <a:effectLst/>
                <a:latin typeface="Roboto" panose="02000000000000000000" pitchFamily="2" charset="0"/>
              </a:rPr>
              <a:t>Intrinsic parameters:</a:t>
            </a:r>
            <a:r>
              <a:rPr lang="en-US" sz="1200" b="0" i="0" dirty="0">
                <a:effectLst/>
                <a:latin typeface="Roboto" panose="02000000000000000000" pitchFamily="2" charset="0"/>
              </a:rPr>
              <a:t> T</a:t>
            </a:r>
            <a:r>
              <a:rPr lang="en-US" sz="1200" dirty="0">
                <a:latin typeface="Roboto" panose="02000000000000000000" pitchFamily="2" charset="0"/>
              </a:rPr>
              <a:t>he parameters necessary to link the pixel coordinate of an image point with the corresponding coordinate in the camera reference frame such as </a:t>
            </a:r>
            <a:r>
              <a:rPr lang="en-US" sz="1200" b="0" i="0" dirty="0">
                <a:effectLst/>
                <a:latin typeface="Roboto" panose="02000000000000000000" pitchFamily="2" charset="0"/>
              </a:rPr>
              <a:t>focal length, optical center, and radial distortion coefficients of the lens.</a:t>
            </a:r>
          </a:p>
          <a:p>
            <a:pPr lvl="1">
              <a:buFont typeface="+mj-lt"/>
              <a:buAutoNum type="arabicPeriod"/>
            </a:pPr>
            <a:r>
              <a:rPr lang="en-US" sz="1200" b="1" i="0" dirty="0">
                <a:effectLst/>
                <a:latin typeface="Roboto" panose="02000000000000000000" pitchFamily="2" charset="0"/>
              </a:rPr>
              <a:t>External parameters </a:t>
            </a:r>
            <a:r>
              <a:rPr lang="en-US" sz="1200" b="0" i="0" dirty="0">
                <a:effectLst/>
                <a:latin typeface="Roboto" panose="02000000000000000000" pitchFamily="2" charset="0"/>
                <a:ea typeface="Roboto" panose="02000000000000000000" pitchFamily="2" charset="0"/>
                <a:cs typeface="Roboto" panose="02000000000000000000" pitchFamily="2" charset="0"/>
              </a:rPr>
              <a:t>: T</a:t>
            </a:r>
            <a:r>
              <a:rPr lang="en-US" sz="1200" dirty="0">
                <a:latin typeface="Roboto" panose="02000000000000000000" pitchFamily="2" charset="0"/>
                <a:ea typeface="Roboto" panose="02000000000000000000" pitchFamily="2" charset="0"/>
                <a:cs typeface="Roboto" panose="02000000000000000000" pitchFamily="2" charset="0"/>
              </a:rPr>
              <a:t>he parameters that define the location and orientation of the camera reference frame with respect to a known world reference frame</a:t>
            </a:r>
          </a:p>
          <a:p>
            <a:endParaRPr lang="en-US" sz="1200" dirty="0"/>
          </a:p>
        </p:txBody>
      </p:sp>
    </p:spTree>
    <p:extLst>
      <p:ext uri="{BB962C8B-B14F-4D97-AF65-F5344CB8AC3E}">
        <p14:creationId xmlns:p14="http://schemas.microsoft.com/office/powerpoint/2010/main" val="2945872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000EFD-7C06-0A67-C496-C8D8646C92AF}"/>
              </a:ext>
            </a:extLst>
          </p:cNvPr>
          <p:cNvSpPr>
            <a:spLocks noGrp="1"/>
          </p:cNvSpPr>
          <p:nvPr>
            <p:ph type="title"/>
          </p:nvPr>
        </p:nvSpPr>
        <p:spPr>
          <a:xfrm>
            <a:off x="1137034" y="609597"/>
            <a:ext cx="9392421" cy="1330841"/>
          </a:xfrm>
        </p:spPr>
        <p:txBody>
          <a:bodyPr>
            <a:normAutofit/>
          </a:bodyPr>
          <a:lstStyle/>
          <a:p>
            <a:r>
              <a:rPr lang="en-US"/>
              <a:t>What are the reference frame in camera calibration </a:t>
            </a:r>
          </a:p>
        </p:txBody>
      </p:sp>
      <p:sp>
        <p:nvSpPr>
          <p:cNvPr id="3" name="Content Placeholder 2">
            <a:extLst>
              <a:ext uri="{FF2B5EF4-FFF2-40B4-BE49-F238E27FC236}">
                <a16:creationId xmlns:a16="http://schemas.microsoft.com/office/drawing/2014/main" id="{8707E471-24EF-52FF-74FE-28DFA4DE0BD5}"/>
              </a:ext>
            </a:extLst>
          </p:cNvPr>
          <p:cNvSpPr>
            <a:spLocks noGrp="1"/>
          </p:cNvSpPr>
          <p:nvPr>
            <p:ph idx="1"/>
          </p:nvPr>
        </p:nvSpPr>
        <p:spPr>
          <a:xfrm>
            <a:off x="214008" y="2198362"/>
            <a:ext cx="6112443" cy="4153800"/>
          </a:xfrm>
        </p:spPr>
        <p:txBody>
          <a:bodyPr>
            <a:normAutofit/>
          </a:bodyPr>
          <a:lstStyle/>
          <a:p>
            <a:r>
              <a:rPr lang="en-US" sz="2000" b="1" dirty="0"/>
              <a:t>Object Coordinate Frame </a:t>
            </a:r>
            <a:r>
              <a:rPr lang="en-US" sz="2000" dirty="0"/>
              <a:t>– This fixed 3D coordinate system, and do not change regardless how the object place in scene</a:t>
            </a:r>
          </a:p>
          <a:p>
            <a:r>
              <a:rPr lang="en-US" sz="2000" b="1" dirty="0"/>
              <a:t>World Coordinate Frame </a:t>
            </a:r>
            <a:r>
              <a:rPr lang="en-US" sz="2000" dirty="0"/>
              <a:t>– 3D coordinate system and useful to interrelating object in 3D</a:t>
            </a:r>
          </a:p>
          <a:p>
            <a:r>
              <a:rPr lang="en-US" sz="2000" b="1" dirty="0"/>
              <a:t>Camera coordinate Frame </a:t>
            </a:r>
            <a:r>
              <a:rPr lang="en-US" sz="2000" dirty="0"/>
              <a:t>– 3D Coordinate system and useful for representing objects to the location of camera </a:t>
            </a:r>
          </a:p>
          <a:p>
            <a:r>
              <a:rPr lang="en-US" sz="2000" b="1" dirty="0"/>
              <a:t>Image plane coordinate Frame</a:t>
            </a:r>
            <a:r>
              <a:rPr lang="en-US" sz="2000" dirty="0"/>
              <a:t> – 2D coordinate system</a:t>
            </a:r>
            <a:endParaRPr lang="en-US" sz="2000" b="1" dirty="0"/>
          </a:p>
          <a:p>
            <a:r>
              <a:rPr lang="en-US" sz="2000" b="1" dirty="0"/>
              <a:t>Pixel coordinate Frame</a:t>
            </a:r>
            <a:r>
              <a:rPr lang="en-US" sz="2000" dirty="0"/>
              <a:t> -2D coordinate system, each pixels in this frame has integer pixels coordinates</a:t>
            </a:r>
          </a:p>
        </p:txBody>
      </p:sp>
      <p:pic>
        <p:nvPicPr>
          <p:cNvPr id="7" name="Picture 6">
            <a:extLst>
              <a:ext uri="{FF2B5EF4-FFF2-40B4-BE49-F238E27FC236}">
                <a16:creationId xmlns:a16="http://schemas.microsoft.com/office/drawing/2014/main" id="{CE2575A8-9A23-DFEC-B946-F555D9E29301}"/>
              </a:ext>
            </a:extLst>
          </p:cNvPr>
          <p:cNvPicPr>
            <a:picLocks noChangeAspect="1"/>
          </p:cNvPicPr>
          <p:nvPr/>
        </p:nvPicPr>
        <p:blipFill>
          <a:blip r:embed="rId2"/>
          <a:stretch>
            <a:fillRect/>
          </a:stretch>
        </p:blipFill>
        <p:spPr>
          <a:xfrm>
            <a:off x="6326453" y="2765803"/>
            <a:ext cx="5456985" cy="2264648"/>
          </a:xfrm>
          <a:prstGeom prst="rect">
            <a:avLst/>
          </a:prstGeom>
        </p:spPr>
      </p:pic>
      <p:sp>
        <p:nvSpPr>
          <p:cNvPr id="31" name="Freeform: Shape 30">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28286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BB03C0-EA5A-20D5-83B4-31B02ED1E72A}"/>
              </a:ext>
            </a:extLst>
          </p:cNvPr>
          <p:cNvSpPr>
            <a:spLocks noGrp="1"/>
          </p:cNvSpPr>
          <p:nvPr>
            <p:ph type="title"/>
          </p:nvPr>
        </p:nvSpPr>
        <p:spPr>
          <a:xfrm>
            <a:off x="134224" y="643467"/>
            <a:ext cx="4592503" cy="1800526"/>
          </a:xfrm>
        </p:spPr>
        <p:txBody>
          <a:bodyPr>
            <a:normAutofit/>
          </a:bodyPr>
          <a:lstStyle/>
          <a:p>
            <a:r>
              <a:rPr lang="en-US" dirty="0"/>
              <a:t>Extrinsic Parameter Calculation</a:t>
            </a:r>
          </a:p>
        </p:txBody>
      </p:sp>
      <p:sp>
        <p:nvSpPr>
          <p:cNvPr id="3" name="Content Placeholder 2">
            <a:extLst>
              <a:ext uri="{FF2B5EF4-FFF2-40B4-BE49-F238E27FC236}">
                <a16:creationId xmlns:a16="http://schemas.microsoft.com/office/drawing/2014/main" id="{D9519206-0E30-6E61-7914-20A2A24B6F57}"/>
              </a:ext>
            </a:extLst>
          </p:cNvPr>
          <p:cNvSpPr>
            <a:spLocks noGrp="1"/>
          </p:cNvSpPr>
          <p:nvPr>
            <p:ph idx="1"/>
          </p:nvPr>
        </p:nvSpPr>
        <p:spPr>
          <a:xfrm>
            <a:off x="224411" y="2443993"/>
            <a:ext cx="5513961" cy="3553581"/>
          </a:xfrm>
        </p:spPr>
        <p:txBody>
          <a:bodyPr>
            <a:normAutofit/>
          </a:bodyPr>
          <a:lstStyle/>
          <a:p>
            <a:r>
              <a:rPr lang="en-US" sz="2000" dirty="0"/>
              <a:t>Extrinsic parameter</a:t>
            </a:r>
          </a:p>
          <a:p>
            <a:r>
              <a:rPr lang="en-US" sz="2000" dirty="0"/>
              <a:t>Capture the relation between World Coordinate and Translation Coordinate</a:t>
            </a:r>
          </a:p>
          <a:p>
            <a:r>
              <a:rPr lang="en-US" sz="2000" dirty="0"/>
              <a:t>We calculate 3D Rotation and Translation Vector</a:t>
            </a:r>
          </a:p>
        </p:txBody>
      </p:sp>
      <p:pic>
        <p:nvPicPr>
          <p:cNvPr id="6" name="Picture 5">
            <a:extLst>
              <a:ext uri="{FF2B5EF4-FFF2-40B4-BE49-F238E27FC236}">
                <a16:creationId xmlns:a16="http://schemas.microsoft.com/office/drawing/2014/main" id="{3F1C876A-A511-9901-0CA7-320510661A5A}"/>
              </a:ext>
            </a:extLst>
          </p:cNvPr>
          <p:cNvPicPr>
            <a:picLocks noChangeAspect="1"/>
          </p:cNvPicPr>
          <p:nvPr/>
        </p:nvPicPr>
        <p:blipFill>
          <a:blip r:embed="rId2"/>
          <a:stretch>
            <a:fillRect/>
          </a:stretch>
        </p:blipFill>
        <p:spPr>
          <a:xfrm>
            <a:off x="6997451" y="2516181"/>
            <a:ext cx="4747547" cy="2495670"/>
          </a:xfrm>
          <a:prstGeom prst="rect">
            <a:avLst/>
          </a:prstGeom>
        </p:spPr>
      </p:pic>
      <p:pic>
        <p:nvPicPr>
          <p:cNvPr id="8" name="Picture 7">
            <a:extLst>
              <a:ext uri="{FF2B5EF4-FFF2-40B4-BE49-F238E27FC236}">
                <a16:creationId xmlns:a16="http://schemas.microsoft.com/office/drawing/2014/main" id="{40808D88-EFB6-CBB1-F3B7-1E92C0A77207}"/>
              </a:ext>
            </a:extLst>
          </p:cNvPr>
          <p:cNvPicPr>
            <a:picLocks noChangeAspect="1"/>
          </p:cNvPicPr>
          <p:nvPr/>
        </p:nvPicPr>
        <p:blipFill>
          <a:blip r:embed="rId3"/>
          <a:stretch>
            <a:fillRect/>
          </a:stretch>
        </p:blipFill>
        <p:spPr>
          <a:xfrm>
            <a:off x="716431" y="3948125"/>
            <a:ext cx="3572374" cy="914528"/>
          </a:xfrm>
          <a:prstGeom prst="rect">
            <a:avLst/>
          </a:prstGeom>
        </p:spPr>
      </p:pic>
      <p:pic>
        <p:nvPicPr>
          <p:cNvPr id="14" name="Picture 13">
            <a:extLst>
              <a:ext uri="{FF2B5EF4-FFF2-40B4-BE49-F238E27FC236}">
                <a16:creationId xmlns:a16="http://schemas.microsoft.com/office/drawing/2014/main" id="{730D3CAD-2880-87FD-DB0F-AD7313CF0168}"/>
              </a:ext>
            </a:extLst>
          </p:cNvPr>
          <p:cNvPicPr>
            <a:picLocks noChangeAspect="1"/>
          </p:cNvPicPr>
          <p:nvPr/>
        </p:nvPicPr>
        <p:blipFill>
          <a:blip r:embed="rId4"/>
          <a:stretch>
            <a:fillRect/>
          </a:stretch>
        </p:blipFill>
        <p:spPr>
          <a:xfrm>
            <a:off x="4518688" y="3944890"/>
            <a:ext cx="2619741" cy="866896"/>
          </a:xfrm>
          <a:prstGeom prst="rect">
            <a:avLst/>
          </a:prstGeom>
        </p:spPr>
      </p:pic>
      <p:pic>
        <p:nvPicPr>
          <p:cNvPr id="16" name="Picture 15">
            <a:extLst>
              <a:ext uri="{FF2B5EF4-FFF2-40B4-BE49-F238E27FC236}">
                <a16:creationId xmlns:a16="http://schemas.microsoft.com/office/drawing/2014/main" id="{84110A05-EF06-61F7-6E95-68EA8876C1D8}"/>
              </a:ext>
            </a:extLst>
          </p:cNvPr>
          <p:cNvPicPr>
            <a:picLocks noChangeAspect="1"/>
          </p:cNvPicPr>
          <p:nvPr/>
        </p:nvPicPr>
        <p:blipFill>
          <a:blip r:embed="rId5"/>
          <a:stretch>
            <a:fillRect/>
          </a:stretch>
        </p:blipFill>
        <p:spPr>
          <a:xfrm>
            <a:off x="4751263" y="5111625"/>
            <a:ext cx="2686425" cy="885949"/>
          </a:xfrm>
          <a:prstGeom prst="rect">
            <a:avLst/>
          </a:prstGeom>
        </p:spPr>
      </p:pic>
      <p:sp>
        <p:nvSpPr>
          <p:cNvPr id="18" name="TextBox 17">
            <a:extLst>
              <a:ext uri="{FF2B5EF4-FFF2-40B4-BE49-F238E27FC236}">
                <a16:creationId xmlns:a16="http://schemas.microsoft.com/office/drawing/2014/main" id="{A25790F8-260E-FA7A-0B07-5C7CF0CBBE13}"/>
              </a:ext>
            </a:extLst>
          </p:cNvPr>
          <p:cNvSpPr txBox="1"/>
          <p:nvPr/>
        </p:nvSpPr>
        <p:spPr>
          <a:xfrm>
            <a:off x="616215" y="5011851"/>
            <a:ext cx="3867324" cy="1384995"/>
          </a:xfrm>
          <a:prstGeom prst="rect">
            <a:avLst/>
          </a:prstGeom>
          <a:noFill/>
        </p:spPr>
        <p:txBody>
          <a:bodyPr wrap="square" rtlCol="0">
            <a:spAutoFit/>
          </a:bodyPr>
          <a:lstStyle/>
          <a:p>
            <a:r>
              <a:rPr lang="en-US" sz="1400" dirty="0"/>
              <a:t>X,Y, Z -  Coordinates </a:t>
            </a:r>
          </a:p>
          <a:p>
            <a:r>
              <a:rPr lang="en-US" sz="1400" dirty="0"/>
              <a:t>R,T = 3D rotation Matrix and Translation Vector </a:t>
            </a:r>
          </a:p>
          <a:p>
            <a:endParaRPr lang="en-US" sz="1400" dirty="0"/>
          </a:p>
          <a:p>
            <a:r>
              <a:rPr lang="en-US" sz="1400" dirty="0"/>
              <a:t>Subscripts </a:t>
            </a:r>
          </a:p>
          <a:p>
            <a:r>
              <a:rPr lang="en-US" sz="1400" dirty="0"/>
              <a:t>C = for camera coordinate frame</a:t>
            </a:r>
          </a:p>
          <a:p>
            <a:r>
              <a:rPr lang="en-US" sz="1400" dirty="0"/>
              <a:t>W = for world coordinate frame</a:t>
            </a:r>
          </a:p>
        </p:txBody>
      </p:sp>
    </p:spTree>
    <p:extLst>
      <p:ext uri="{BB962C8B-B14F-4D97-AF65-F5344CB8AC3E}">
        <p14:creationId xmlns:p14="http://schemas.microsoft.com/office/powerpoint/2010/main" val="2721565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526D8CE-B1D2-58B9-4FAB-2A454E9BA3D6}"/>
              </a:ext>
            </a:extLst>
          </p:cNvPr>
          <p:cNvSpPr>
            <a:spLocks noGrp="1"/>
          </p:cNvSpPr>
          <p:nvPr>
            <p:ph type="title"/>
          </p:nvPr>
        </p:nvSpPr>
        <p:spPr>
          <a:xfrm>
            <a:off x="485863" y="382945"/>
            <a:ext cx="7039061" cy="1800526"/>
          </a:xfrm>
        </p:spPr>
        <p:txBody>
          <a:bodyPr>
            <a:normAutofit/>
          </a:bodyPr>
          <a:lstStyle/>
          <a:p>
            <a:r>
              <a:rPr lang="en-US" dirty="0"/>
              <a:t>Extrinsic Parameter Calculation</a:t>
            </a:r>
          </a:p>
        </p:txBody>
      </p:sp>
      <p:sp>
        <p:nvSpPr>
          <p:cNvPr id="3" name="Content Placeholder 2">
            <a:extLst>
              <a:ext uri="{FF2B5EF4-FFF2-40B4-BE49-F238E27FC236}">
                <a16:creationId xmlns:a16="http://schemas.microsoft.com/office/drawing/2014/main" id="{7CA4C440-2ABC-D504-EF4F-D2C7746ACAE5}"/>
              </a:ext>
            </a:extLst>
          </p:cNvPr>
          <p:cNvSpPr>
            <a:spLocks noGrp="1"/>
          </p:cNvSpPr>
          <p:nvPr>
            <p:ph idx="1"/>
          </p:nvPr>
        </p:nvSpPr>
        <p:spPr>
          <a:xfrm>
            <a:off x="643467" y="2086596"/>
            <a:ext cx="5452533" cy="1101222"/>
          </a:xfrm>
        </p:spPr>
        <p:txBody>
          <a:bodyPr>
            <a:normAutofit/>
          </a:bodyPr>
          <a:lstStyle/>
          <a:p>
            <a:pPr marL="457200" indent="-457200">
              <a:buFont typeface="+mj-lt"/>
              <a:buAutoNum type="arabicPeriod"/>
            </a:pPr>
            <a:r>
              <a:rPr lang="en-US" sz="2000" dirty="0"/>
              <a:t>We calculate the camera matrix (focal distance, optical center)</a:t>
            </a:r>
          </a:p>
          <a:p>
            <a:pPr marL="457200" indent="-457200">
              <a:buFont typeface="+mj-lt"/>
              <a:buAutoNum type="arabicPeriod"/>
            </a:pPr>
            <a:r>
              <a:rPr lang="en-US" sz="2000" dirty="0"/>
              <a:t>Geometric distortion by optics</a:t>
            </a:r>
          </a:p>
          <a:p>
            <a:endParaRPr lang="en-US" sz="2000" dirty="0"/>
          </a:p>
          <a:p>
            <a:endParaRPr lang="en-US" sz="2000" dirty="0"/>
          </a:p>
        </p:txBody>
      </p:sp>
      <p:pic>
        <p:nvPicPr>
          <p:cNvPr id="5" name="Picture 4">
            <a:extLst>
              <a:ext uri="{FF2B5EF4-FFF2-40B4-BE49-F238E27FC236}">
                <a16:creationId xmlns:a16="http://schemas.microsoft.com/office/drawing/2014/main" id="{05FD1452-CFCC-1C00-9480-7A949CC5E4FF}"/>
              </a:ext>
            </a:extLst>
          </p:cNvPr>
          <p:cNvPicPr>
            <a:picLocks noChangeAspect="1"/>
          </p:cNvPicPr>
          <p:nvPr/>
        </p:nvPicPr>
        <p:blipFill>
          <a:blip r:embed="rId2"/>
          <a:stretch>
            <a:fillRect/>
          </a:stretch>
        </p:blipFill>
        <p:spPr>
          <a:xfrm>
            <a:off x="6899867" y="1953461"/>
            <a:ext cx="4747547" cy="1958362"/>
          </a:xfrm>
          <a:prstGeom prst="rect">
            <a:avLst/>
          </a:prstGeom>
        </p:spPr>
      </p:pic>
      <p:sp>
        <p:nvSpPr>
          <p:cNvPr id="13" name="Content Placeholder 2">
            <a:extLst>
              <a:ext uri="{FF2B5EF4-FFF2-40B4-BE49-F238E27FC236}">
                <a16:creationId xmlns:a16="http://schemas.microsoft.com/office/drawing/2014/main" id="{201933D4-F490-5F0D-775E-6DD1D3979F48}"/>
              </a:ext>
            </a:extLst>
          </p:cNvPr>
          <p:cNvSpPr txBox="1">
            <a:spLocks/>
          </p:cNvSpPr>
          <p:nvPr/>
        </p:nvSpPr>
        <p:spPr>
          <a:xfrm>
            <a:off x="576859" y="3187818"/>
            <a:ext cx="6323008" cy="35535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TimesNewRomanPSMT"/>
              </a:rPr>
              <a:t>(</a:t>
            </a:r>
            <a:r>
              <a:rPr lang="en-US" sz="1800" i="1" dirty="0">
                <a:latin typeface="TimesNewRomanPS-ItalicMT"/>
              </a:rPr>
              <a:t>ox </a:t>
            </a:r>
            <a:r>
              <a:rPr lang="en-US" sz="1800" dirty="0">
                <a:latin typeface="TimesNewRomanPSMT"/>
              </a:rPr>
              <a:t>, </a:t>
            </a:r>
            <a:r>
              <a:rPr lang="en-US" sz="1800" i="1" dirty="0">
                <a:latin typeface="TimesNewRomanPS-ItalicMT"/>
              </a:rPr>
              <a:t>oy</a:t>
            </a:r>
            <a:r>
              <a:rPr lang="en-US" sz="1800" dirty="0">
                <a:latin typeface="TimesNewRomanPSMT"/>
              </a:rPr>
              <a:t>) are the coordinates of the principal point</a:t>
            </a:r>
          </a:p>
          <a:p>
            <a:pPr marL="0" indent="0">
              <a:buFont typeface="Arial" panose="020B0604020202020204" pitchFamily="34" charset="0"/>
              <a:buNone/>
            </a:pPr>
            <a:r>
              <a:rPr lang="en-US" sz="1800" dirty="0">
                <a:latin typeface="TimesNewRomanPSMT"/>
              </a:rPr>
              <a:t>e.g., </a:t>
            </a:r>
            <a:r>
              <a:rPr lang="en-US" sz="1800" i="1" dirty="0">
                <a:latin typeface="TimesNewRomanPS-ItalicMT"/>
              </a:rPr>
              <a:t>ox </a:t>
            </a:r>
            <a:r>
              <a:rPr lang="en-US" sz="1800" dirty="0">
                <a:latin typeface="TimesNewRomanPSMT"/>
              </a:rPr>
              <a:t>= </a:t>
            </a:r>
            <a:r>
              <a:rPr lang="en-US" sz="1800" i="1" dirty="0">
                <a:latin typeface="TimesNewRomanPS-ItalicMT"/>
              </a:rPr>
              <a:t>N</a:t>
            </a:r>
            <a:r>
              <a:rPr lang="en-US" sz="1800" dirty="0">
                <a:latin typeface="TimesNewRomanPSMT"/>
              </a:rPr>
              <a:t>/2, </a:t>
            </a:r>
            <a:r>
              <a:rPr lang="en-US" sz="1800" i="1" dirty="0">
                <a:latin typeface="TimesNewRomanPS-ItalicMT"/>
              </a:rPr>
              <a:t>oy </a:t>
            </a:r>
            <a:r>
              <a:rPr lang="en-US" sz="1800" dirty="0">
                <a:latin typeface="TimesNewRomanPSMT"/>
              </a:rPr>
              <a:t>= </a:t>
            </a:r>
            <a:r>
              <a:rPr lang="en-US" sz="1800" i="1" dirty="0">
                <a:latin typeface="TimesNewRomanPS-ItalicMT"/>
              </a:rPr>
              <a:t>M</a:t>
            </a:r>
            <a:r>
              <a:rPr lang="en-US" sz="1800" dirty="0">
                <a:latin typeface="TimesNewRomanPSMT"/>
              </a:rPr>
              <a:t>/2 if the principal point is</a:t>
            </a:r>
          </a:p>
          <a:p>
            <a:pPr marL="0" indent="0">
              <a:buFont typeface="Arial" panose="020B0604020202020204" pitchFamily="34" charset="0"/>
              <a:buNone/>
            </a:pPr>
            <a:r>
              <a:rPr lang="en-US" sz="1800" dirty="0">
                <a:latin typeface="TimesNewRomanPSMT"/>
              </a:rPr>
              <a:t>the center of the image </a:t>
            </a:r>
            <a:r>
              <a:rPr lang="en-US" sz="1800" i="1" dirty="0" err="1">
                <a:latin typeface="TimesNewRomanPS-ItalicMT"/>
              </a:rPr>
              <a:t>sx</a:t>
            </a:r>
            <a:r>
              <a:rPr lang="en-US" sz="1800" i="1" dirty="0">
                <a:latin typeface="TimesNewRomanPS-ItalicMT"/>
              </a:rPr>
              <a:t> </a:t>
            </a:r>
            <a:r>
              <a:rPr lang="en-US" sz="1800" dirty="0">
                <a:latin typeface="TimesNewRomanPSMT"/>
              </a:rPr>
              <a:t>, </a:t>
            </a:r>
            <a:r>
              <a:rPr lang="en-US" sz="1800" i="1" dirty="0" err="1">
                <a:latin typeface="TimesNewRomanPS-ItalicMT"/>
              </a:rPr>
              <a:t>sy</a:t>
            </a:r>
            <a:r>
              <a:rPr lang="en-US" sz="1800" i="1" dirty="0">
                <a:latin typeface="TimesNewRomanPS-ItalicMT"/>
              </a:rPr>
              <a:t> </a:t>
            </a:r>
            <a:r>
              <a:rPr lang="en-US" sz="1800" dirty="0">
                <a:latin typeface="TimesNewRomanPSMT"/>
              </a:rPr>
              <a:t>correspond to the effective size of the pixels in the horizontal and vertical directions</a:t>
            </a:r>
          </a:p>
          <a:p>
            <a:pPr marL="0" indent="0">
              <a:buFont typeface="Arial" panose="020B0604020202020204" pitchFamily="34" charset="0"/>
              <a:buNone/>
            </a:pPr>
            <a:r>
              <a:rPr lang="en-US" sz="1800" dirty="0">
                <a:latin typeface="TimesNewRomanPSMT"/>
              </a:rPr>
              <a:t>(in millimeters)</a:t>
            </a:r>
            <a:endParaRPr lang="en-US" sz="2000" dirty="0"/>
          </a:p>
          <a:p>
            <a:endParaRPr lang="en-US" sz="2000" dirty="0"/>
          </a:p>
          <a:p>
            <a:endParaRPr lang="en-US" sz="2000" dirty="0"/>
          </a:p>
        </p:txBody>
      </p:sp>
      <p:pic>
        <p:nvPicPr>
          <p:cNvPr id="14" name="Picture 13">
            <a:extLst>
              <a:ext uri="{FF2B5EF4-FFF2-40B4-BE49-F238E27FC236}">
                <a16:creationId xmlns:a16="http://schemas.microsoft.com/office/drawing/2014/main" id="{10BE33D1-9E5D-589E-B5D4-E0930B277DE2}"/>
              </a:ext>
            </a:extLst>
          </p:cNvPr>
          <p:cNvPicPr>
            <a:picLocks noChangeAspect="1"/>
          </p:cNvPicPr>
          <p:nvPr/>
        </p:nvPicPr>
        <p:blipFill>
          <a:blip r:embed="rId3"/>
          <a:stretch>
            <a:fillRect/>
          </a:stretch>
        </p:blipFill>
        <p:spPr>
          <a:xfrm>
            <a:off x="691680" y="5084960"/>
            <a:ext cx="5096586" cy="1143160"/>
          </a:xfrm>
          <a:prstGeom prst="rect">
            <a:avLst/>
          </a:prstGeom>
        </p:spPr>
      </p:pic>
    </p:spTree>
    <p:extLst>
      <p:ext uri="{BB962C8B-B14F-4D97-AF65-F5344CB8AC3E}">
        <p14:creationId xmlns:p14="http://schemas.microsoft.com/office/powerpoint/2010/main" val="159027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47EE56-1C70-4B2A-B991-DFD5E264ED1F}"/>
              </a:ext>
            </a:extLst>
          </p:cNvPr>
          <p:cNvSpPr>
            <a:spLocks noGrp="1"/>
          </p:cNvSpPr>
          <p:nvPr>
            <p:ph type="title"/>
          </p:nvPr>
        </p:nvSpPr>
        <p:spPr>
          <a:xfrm>
            <a:off x="821423" y="246057"/>
            <a:ext cx="3888526" cy="1800526"/>
          </a:xfrm>
        </p:spPr>
        <p:txBody>
          <a:bodyPr>
            <a:normAutofit fontScale="90000"/>
          </a:bodyPr>
          <a:lstStyle/>
          <a:p>
            <a:r>
              <a:rPr lang="en-US" dirty="0"/>
              <a:t>Steps for Camera Calibration </a:t>
            </a:r>
          </a:p>
        </p:txBody>
      </p:sp>
      <p:sp>
        <p:nvSpPr>
          <p:cNvPr id="3" name="Content Placeholder 2">
            <a:extLst>
              <a:ext uri="{FF2B5EF4-FFF2-40B4-BE49-F238E27FC236}">
                <a16:creationId xmlns:a16="http://schemas.microsoft.com/office/drawing/2014/main" id="{8E15C827-978B-D7CD-9014-01D177A60417}"/>
              </a:ext>
            </a:extLst>
          </p:cNvPr>
          <p:cNvSpPr>
            <a:spLocks noGrp="1"/>
          </p:cNvSpPr>
          <p:nvPr>
            <p:ph idx="1"/>
          </p:nvPr>
        </p:nvSpPr>
        <p:spPr>
          <a:xfrm>
            <a:off x="821423" y="2046583"/>
            <a:ext cx="6408905" cy="4565360"/>
          </a:xfrm>
        </p:spPr>
        <p:txBody>
          <a:bodyPr>
            <a:noAutofit/>
          </a:bodyPr>
          <a:lstStyle/>
          <a:p>
            <a:pPr marL="0" indent="0">
              <a:buNone/>
            </a:pPr>
            <a:r>
              <a:rPr lang="en-US" sz="1400" b="0" i="0" u="none" strike="noStrike" baseline="0" dirty="0">
                <a:latin typeface="Calibri" panose="020F0502020204030204" pitchFamily="34" charset="0"/>
              </a:rPr>
              <a:t>Calibration relies on one or more images of a </a:t>
            </a:r>
            <a:r>
              <a:rPr lang="en-US" sz="1400" b="1" i="0" u="none" strike="noStrike" baseline="0" dirty="0">
                <a:latin typeface="Calibri-Bold"/>
              </a:rPr>
              <a:t>calibration object</a:t>
            </a:r>
            <a:r>
              <a:rPr lang="en-US" sz="1400" b="0" i="0" u="none" strike="noStrike" baseline="0" dirty="0">
                <a:latin typeface="Calibri" panose="020F0502020204030204" pitchFamily="34" charset="0"/>
              </a:rPr>
              <a:t>:</a:t>
            </a:r>
          </a:p>
          <a:p>
            <a:r>
              <a:rPr lang="en-US" sz="1400" b="0" i="0" u="none" strike="noStrike" baseline="0" dirty="0">
                <a:latin typeface="Calibri" panose="020F0502020204030204" pitchFamily="34" charset="0"/>
              </a:rPr>
              <a:t>(1)  3D object of known geometry.</a:t>
            </a:r>
          </a:p>
          <a:p>
            <a:r>
              <a:rPr lang="en-US" sz="1400" b="0" i="0" u="none" strike="noStrike" baseline="0" dirty="0">
                <a:latin typeface="Calibri" panose="020F0502020204030204" pitchFamily="34" charset="0"/>
              </a:rPr>
              <a:t>(2) Located in a known position in space.</a:t>
            </a:r>
          </a:p>
          <a:p>
            <a:r>
              <a:rPr lang="en-US" sz="1400" b="0" i="0" u="none" strike="noStrike" baseline="0" dirty="0">
                <a:latin typeface="Calibri" panose="020F0502020204030204" pitchFamily="34" charset="0"/>
              </a:rPr>
              <a:t>(3) Yields image features which can be located accurately.</a:t>
            </a:r>
          </a:p>
          <a:p>
            <a:pPr marL="0" indent="0">
              <a:buNone/>
            </a:pPr>
            <a:r>
              <a:rPr lang="en-US" sz="1400" dirty="0">
                <a:latin typeface="Calibri" panose="020F0502020204030204" pitchFamily="34" charset="0"/>
              </a:rPr>
              <a:t>Steps - </a:t>
            </a:r>
          </a:p>
          <a:p>
            <a:r>
              <a:rPr lang="en-US" sz="1400" dirty="0">
                <a:latin typeface="TimesNewRomanPSMT"/>
              </a:rPr>
              <a:t>A geometry 3D of </a:t>
            </a:r>
            <a:r>
              <a:rPr lang="en-US" sz="1400" b="0" i="0" u="none" strike="noStrike" baseline="0" dirty="0">
                <a:latin typeface="TimesNewRomanPSMT"/>
              </a:rPr>
              <a:t>Two orthogonal grids of equally spaced black squares as showing in fig. </a:t>
            </a:r>
            <a:r>
              <a:rPr lang="en-US" sz="1400" dirty="0">
                <a:latin typeface="TimesNewRomanPSMT"/>
              </a:rPr>
              <a:t> </a:t>
            </a:r>
            <a:r>
              <a:rPr lang="en-US" sz="1400" b="0" i="0" u="none" strike="noStrike" baseline="0" dirty="0">
                <a:latin typeface="TimesNewRomanPSMT"/>
              </a:rPr>
              <a:t>Let assume that the </a:t>
            </a:r>
            <a:r>
              <a:rPr lang="en-US" sz="1400" b="1" i="0" u="none" strike="noStrike" baseline="0" dirty="0">
                <a:latin typeface="TimesNewRomanPS-BoldMT"/>
              </a:rPr>
              <a:t>world </a:t>
            </a:r>
            <a:r>
              <a:rPr lang="en-US" sz="1400" b="0" i="0" u="none" strike="noStrike" baseline="0" dirty="0">
                <a:latin typeface="TimesNewRomanPSMT"/>
              </a:rPr>
              <a:t>reference frame is centered at the lower left corner of the right grid, with axes parallel to the three directions identified by the calibration pattern.</a:t>
            </a:r>
          </a:p>
          <a:p>
            <a:pPr marL="0" indent="0" algn="l">
              <a:buNone/>
            </a:pPr>
            <a:r>
              <a:rPr lang="en-US" sz="1400" dirty="0">
                <a:latin typeface="TimesNewRomanPSMT"/>
              </a:rPr>
              <a:t>Step – 1 </a:t>
            </a:r>
            <a:r>
              <a:rPr lang="en-US" sz="1400" b="0" i="0" u="none" strike="noStrike" baseline="0" dirty="0">
                <a:latin typeface="TimesNewRomanPSMT"/>
              </a:rPr>
              <a:t>Obtain 3D coordinates (</a:t>
            </a:r>
            <a:r>
              <a:rPr lang="en-US" sz="1400" b="0" i="1" u="none" strike="noStrike" baseline="0" dirty="0" err="1">
                <a:latin typeface="TimesNewRomanPS-ItalicMT"/>
              </a:rPr>
              <a:t>Xw</a:t>
            </a:r>
            <a:r>
              <a:rPr lang="en-US" sz="1400" b="0" i="0" u="none" strike="noStrike" baseline="0" dirty="0">
                <a:latin typeface="TimesNewRomanPSMT"/>
              </a:rPr>
              <a:t>, </a:t>
            </a:r>
            <a:r>
              <a:rPr lang="en-US" sz="1400" b="0" i="1" u="none" strike="noStrike" baseline="0" dirty="0" err="1">
                <a:latin typeface="TimesNewRomanPS-ItalicMT"/>
              </a:rPr>
              <a:t>Yw</a:t>
            </a:r>
            <a:r>
              <a:rPr lang="en-US" sz="1400" b="0" i="0" u="none" strike="noStrike" baseline="0" dirty="0">
                <a:latin typeface="TimesNewRomanPSMT"/>
              </a:rPr>
              <a:t>, </a:t>
            </a:r>
            <a:r>
              <a:rPr lang="en-US" sz="1400" b="0" i="1" u="none" strike="noStrike" baseline="0" dirty="0" err="1">
                <a:latin typeface="TimesNewRomanPS-ItalicMT"/>
              </a:rPr>
              <a:t>Zw</a:t>
            </a:r>
            <a:r>
              <a:rPr lang="en-US" sz="1400" b="0" i="0" u="none" strike="noStrike" baseline="0" dirty="0">
                <a:latin typeface="TimesNewRomanPSMT"/>
              </a:rPr>
              <a:t>)</a:t>
            </a:r>
          </a:p>
          <a:p>
            <a:pPr marL="457200" lvl="1" indent="0">
              <a:buNone/>
            </a:pPr>
            <a:r>
              <a:rPr lang="en-US" sz="1400" b="0" i="0" u="none" strike="noStrike" baseline="0" dirty="0">
                <a:latin typeface="TimesNewRomanPSMT"/>
              </a:rPr>
              <a:t>Given the size of the planes, the number of squares etc. (i.e., all known by construction), the coordinates of each vertex can be computed in the world reference frame using trigonometry.</a:t>
            </a:r>
          </a:p>
          <a:p>
            <a:pPr marL="0" indent="0" algn="l">
              <a:buNone/>
            </a:pPr>
            <a:r>
              <a:rPr lang="en-US" sz="1400" dirty="0"/>
              <a:t>Step – 2 </a:t>
            </a:r>
            <a:r>
              <a:rPr lang="en-US" sz="1400" b="0" i="0" u="none" strike="noStrike" baseline="0" dirty="0">
                <a:solidFill>
                  <a:srgbClr val="FF0000"/>
                </a:solidFill>
                <a:latin typeface="TimesNewRomanPSMT"/>
              </a:rPr>
              <a:t> </a:t>
            </a:r>
            <a:r>
              <a:rPr lang="en-US" sz="1400" b="0" i="0" u="none" strike="noStrike" baseline="0" dirty="0">
                <a:latin typeface="TimesNewRomanPSMT"/>
              </a:rPr>
              <a:t>Obtain 2D coordinates (</a:t>
            </a:r>
            <a:r>
              <a:rPr lang="en-US" sz="1400" b="0" i="1" u="none" strike="noStrike" baseline="0" dirty="0" err="1">
                <a:latin typeface="TimesNewRomanPS-ItalicMT"/>
              </a:rPr>
              <a:t>xim</a:t>
            </a:r>
            <a:r>
              <a:rPr lang="en-US" sz="1400" b="0" i="0" u="none" strike="noStrike" baseline="0" dirty="0">
                <a:latin typeface="TimesNewRomanPSMT"/>
              </a:rPr>
              <a:t>, </a:t>
            </a:r>
            <a:r>
              <a:rPr lang="en-US" sz="1400" b="0" i="1" u="none" strike="noStrike" baseline="0" dirty="0" err="1">
                <a:latin typeface="TimesNewRomanPS-ItalicMT"/>
              </a:rPr>
              <a:t>yim</a:t>
            </a:r>
            <a:r>
              <a:rPr lang="en-US" sz="1400" b="0" i="0" u="none" strike="noStrike" baseline="0" dirty="0">
                <a:latin typeface="TimesNewRomanPSMT"/>
              </a:rPr>
              <a:t>)</a:t>
            </a:r>
          </a:p>
          <a:p>
            <a:pPr marL="457200" lvl="1" indent="0">
              <a:buNone/>
            </a:pPr>
            <a:r>
              <a:rPr lang="en-US" sz="1400" b="0" i="0" u="none" strike="noStrike" baseline="0" dirty="0">
                <a:latin typeface="TimesNewRomanPSMT"/>
              </a:rPr>
              <a:t>The projection of the vertices on the image can be found by intersecting the edge lines of the corresponding square sides (or through corner detection).</a:t>
            </a:r>
          </a:p>
          <a:p>
            <a:pPr marL="0" indent="0">
              <a:buNone/>
            </a:pPr>
            <a:endParaRPr lang="en-US" sz="1400" dirty="0"/>
          </a:p>
        </p:txBody>
      </p:sp>
      <p:pic>
        <p:nvPicPr>
          <p:cNvPr id="6" name="Picture 5">
            <a:extLst>
              <a:ext uri="{FF2B5EF4-FFF2-40B4-BE49-F238E27FC236}">
                <a16:creationId xmlns:a16="http://schemas.microsoft.com/office/drawing/2014/main" id="{E82BE2DF-0194-9691-0BA3-63A689973C93}"/>
              </a:ext>
            </a:extLst>
          </p:cNvPr>
          <p:cNvPicPr>
            <a:picLocks noChangeAspect="1"/>
          </p:cNvPicPr>
          <p:nvPr/>
        </p:nvPicPr>
        <p:blipFill>
          <a:blip r:embed="rId2"/>
          <a:stretch>
            <a:fillRect/>
          </a:stretch>
        </p:blipFill>
        <p:spPr>
          <a:xfrm>
            <a:off x="7993847" y="1543730"/>
            <a:ext cx="3772426" cy="3953427"/>
          </a:xfrm>
          <a:prstGeom prst="rect">
            <a:avLst/>
          </a:prstGeom>
        </p:spPr>
      </p:pic>
    </p:spTree>
    <p:extLst>
      <p:ext uri="{BB962C8B-B14F-4D97-AF65-F5344CB8AC3E}">
        <p14:creationId xmlns:p14="http://schemas.microsoft.com/office/powerpoint/2010/main" val="3864159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7A4BAF5-350F-7369-1160-7AB68C4EF5F1}"/>
              </a:ext>
            </a:extLst>
          </p:cNvPr>
          <p:cNvSpPr>
            <a:spLocks noGrp="1"/>
          </p:cNvSpPr>
          <p:nvPr>
            <p:ph type="title"/>
          </p:nvPr>
        </p:nvSpPr>
        <p:spPr>
          <a:xfrm>
            <a:off x="108931" y="0"/>
            <a:ext cx="11971090" cy="1388014"/>
          </a:xfrm>
        </p:spPr>
        <p:txBody>
          <a:bodyPr>
            <a:normAutofit/>
          </a:bodyPr>
          <a:lstStyle/>
          <a:p>
            <a:r>
              <a:rPr lang="en-US" dirty="0"/>
              <a:t>My Approach (Note In place of table I used white plane paper)</a:t>
            </a:r>
          </a:p>
        </p:txBody>
      </p:sp>
      <p:graphicFrame>
        <p:nvGraphicFramePr>
          <p:cNvPr id="6" name="Content Placeholder 5">
            <a:extLst>
              <a:ext uri="{FF2B5EF4-FFF2-40B4-BE49-F238E27FC236}">
                <a16:creationId xmlns:a16="http://schemas.microsoft.com/office/drawing/2014/main" id="{80714C03-44DB-888A-B17A-38D657F6AA93}"/>
              </a:ext>
            </a:extLst>
          </p:cNvPr>
          <p:cNvGraphicFramePr>
            <a:graphicFrameLocks noGrp="1"/>
          </p:cNvGraphicFramePr>
          <p:nvPr>
            <p:ph idx="1"/>
            <p:extLst>
              <p:ext uri="{D42A27DB-BD31-4B8C-83A1-F6EECF244321}">
                <p14:modId xmlns:p14="http://schemas.microsoft.com/office/powerpoint/2010/main" val="4191680348"/>
              </p:ext>
            </p:extLst>
          </p:nvPr>
        </p:nvGraphicFramePr>
        <p:xfrm>
          <a:off x="5377343" y="1543730"/>
          <a:ext cx="638402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D650A17E-913C-1F18-60E7-3557ADB1AEA4}"/>
              </a:ext>
            </a:extLst>
          </p:cNvPr>
          <p:cNvSpPr txBox="1"/>
          <p:nvPr/>
        </p:nvSpPr>
        <p:spPr>
          <a:xfrm>
            <a:off x="276836" y="1272661"/>
            <a:ext cx="5066950" cy="2308324"/>
          </a:xfrm>
          <a:prstGeom prst="rect">
            <a:avLst/>
          </a:prstGeom>
          <a:noFill/>
        </p:spPr>
        <p:txBody>
          <a:bodyPr wrap="square">
            <a:spAutoFit/>
          </a:bodyPr>
          <a:lstStyle/>
          <a:p>
            <a:pPr algn="l"/>
            <a:r>
              <a:rPr lang="en-US" b="1" i="0" dirty="0">
                <a:solidFill>
                  <a:srgbClr val="333333"/>
                </a:solidFill>
                <a:effectLst/>
                <a:latin typeface="Poppins" panose="020B0502040204020203" pitchFamily="2" charset="0"/>
              </a:rPr>
              <a:t>Why is the checkerboard</a:t>
            </a:r>
          </a:p>
          <a:p>
            <a:pPr marL="285750" indent="-285750" algn="l">
              <a:buFont typeface="Arial" panose="020B0604020202020204" pitchFamily="34" charset="0"/>
              <a:buChar char="•"/>
            </a:pPr>
            <a:r>
              <a:rPr lang="en-US" sz="1400" b="0" i="0" dirty="0">
                <a:solidFill>
                  <a:srgbClr val="3C3C3C"/>
                </a:solidFill>
                <a:effectLst/>
                <a:latin typeface="Roboto" panose="02000000000000000000" pitchFamily="2" charset="0"/>
              </a:rPr>
              <a:t>Checkerboard patterns are distinct and easy to detect in an image.</a:t>
            </a:r>
          </a:p>
          <a:p>
            <a:pPr marL="285750" indent="-285750" algn="l">
              <a:buFont typeface="Arial" panose="020B0604020202020204" pitchFamily="34" charset="0"/>
              <a:buChar char="•"/>
            </a:pPr>
            <a:r>
              <a:rPr lang="en-US" sz="1400" b="0" i="0" dirty="0">
                <a:solidFill>
                  <a:srgbClr val="3C3C3C"/>
                </a:solidFill>
                <a:effectLst/>
                <a:latin typeface="Roboto" panose="02000000000000000000" pitchFamily="2" charset="0"/>
              </a:rPr>
              <a:t>the corners of squares on the checkerboard are ideal for localizing them because they have sharp gradients in two directions. </a:t>
            </a:r>
            <a:endParaRPr lang="en-US" sz="1400" dirty="0">
              <a:solidFill>
                <a:srgbClr val="3C3C3C"/>
              </a:solidFill>
              <a:latin typeface="Roboto" panose="02000000000000000000" pitchFamily="2" charset="0"/>
            </a:endParaRPr>
          </a:p>
          <a:p>
            <a:pPr marL="285750" indent="-285750" algn="l">
              <a:buFont typeface="Arial" panose="020B0604020202020204" pitchFamily="34" charset="0"/>
              <a:buChar char="•"/>
            </a:pPr>
            <a:r>
              <a:rPr lang="en-US" sz="1400" b="0" i="0" dirty="0">
                <a:solidFill>
                  <a:srgbClr val="3C3C3C"/>
                </a:solidFill>
                <a:effectLst/>
                <a:latin typeface="Roboto" panose="02000000000000000000" pitchFamily="2" charset="0"/>
              </a:rPr>
              <a:t>these corners are also related by the fact that they are at the intersection of checkerboard lines. </a:t>
            </a:r>
          </a:p>
          <a:p>
            <a:pPr marL="285750" indent="-285750" algn="l">
              <a:buFont typeface="Arial" panose="020B0604020202020204" pitchFamily="34" charset="0"/>
              <a:buChar char="•"/>
            </a:pPr>
            <a:r>
              <a:rPr lang="en-US" sz="1400" b="0" i="0" dirty="0">
                <a:solidFill>
                  <a:srgbClr val="3C3C3C"/>
                </a:solidFill>
                <a:effectLst/>
                <a:latin typeface="Roboto" panose="02000000000000000000" pitchFamily="2" charset="0"/>
              </a:rPr>
              <a:t>All these facts are used to robustly locate the corners of the squares in a checkerboard pattern.</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BCAE7B9-2341-BE3C-7F5B-3AE48398AF80}"/>
                  </a:ext>
                </a:extLst>
              </p:cNvPr>
              <p:cNvSpPr txBox="1"/>
              <p:nvPr/>
            </p:nvSpPr>
            <p:spPr>
              <a:xfrm>
                <a:off x="276836" y="3465632"/>
                <a:ext cx="5100507" cy="3111814"/>
              </a:xfrm>
              <a:prstGeom prst="rect">
                <a:avLst/>
              </a:prstGeom>
              <a:noFill/>
            </p:spPr>
            <p:txBody>
              <a:bodyPr wrap="square" rtlCol="0">
                <a:spAutoFit/>
              </a:bodyPr>
              <a:lstStyle/>
              <a:p>
                <a:r>
                  <a:rPr lang="en-US" b="1" dirty="0"/>
                  <a:t>Object dimension detection: </a:t>
                </a:r>
              </a:p>
              <a:p>
                <a:r>
                  <a:rPr lang="en-US" sz="1400" b="1" dirty="0"/>
                  <a:t>Known</a:t>
                </a:r>
                <a:r>
                  <a:rPr lang="en-US" sz="1400" dirty="0"/>
                  <a:t> – camera calibrated parameter (I calibrate with checkerboard and tool I used python3 and opencv2) and object distance from camera (because camera  is fixed ), focal dis in mm</a:t>
                </a:r>
                <a:endParaRPr lang="en-US" dirty="0"/>
              </a:p>
              <a:p>
                <a:r>
                  <a:rPr lang="en-US" b="1" dirty="0"/>
                  <a:t>S = D * P *</a:t>
                </a:r>
                <a14:m>
                  <m:oMath xmlns:m="http://schemas.openxmlformats.org/officeDocument/2006/math">
                    <m:f>
                      <m:fPr>
                        <m:ctrlPr>
                          <a:rPr lang="en-US" b="1" i="1" smtClean="0">
                            <a:latin typeface="Cambria Math" panose="02040503050406030204" pitchFamily="18" charset="0"/>
                          </a:rPr>
                        </m:ctrlPr>
                      </m:fPr>
                      <m:num>
                        <m:r>
                          <a:rPr lang="en-US" b="1" i="1" smtClean="0">
                            <a:latin typeface="Cambria Math" panose="02040503050406030204" pitchFamily="18" charset="0"/>
                          </a:rPr>
                          <m:t>𝑺𝒄</m:t>
                        </m:r>
                      </m:num>
                      <m:den>
                        <m:r>
                          <a:rPr lang="en-US" b="1" i="1" smtClean="0">
                            <a:latin typeface="Cambria Math" panose="02040503050406030204" pitchFamily="18" charset="0"/>
                          </a:rPr>
                          <m:t>𝒑𝒄</m:t>
                        </m:r>
                        <m:r>
                          <a:rPr lang="en-US" b="1" i="1" smtClean="0">
                            <a:latin typeface="Cambria Math" panose="02040503050406030204" pitchFamily="18" charset="0"/>
                          </a:rPr>
                          <m:t>∗</m:t>
                        </m:r>
                        <m:r>
                          <a:rPr lang="en-US" b="1" i="1" smtClean="0">
                            <a:latin typeface="Cambria Math" panose="02040503050406030204" pitchFamily="18" charset="0"/>
                          </a:rPr>
                          <m:t>𝒇</m:t>
                        </m:r>
                      </m:den>
                    </m:f>
                  </m:oMath>
                </a14:m>
                <a:endParaRPr lang="en-US" b="1" dirty="0"/>
              </a:p>
              <a:p>
                <a:r>
                  <a:rPr lang="en-US" dirty="0"/>
                  <a:t>Where,</a:t>
                </a:r>
              </a:p>
              <a:p>
                <a:r>
                  <a:rPr lang="en-US" b="1" dirty="0"/>
                  <a:t>S</a:t>
                </a:r>
                <a:r>
                  <a:rPr lang="en-US" dirty="0"/>
                  <a:t> =  </a:t>
                </a:r>
                <a:r>
                  <a:rPr lang="en-US" sz="1400" dirty="0"/>
                  <a:t>Object dimensions</a:t>
                </a:r>
                <a:r>
                  <a:rPr lang="en-US" dirty="0"/>
                  <a:t>, </a:t>
                </a:r>
                <a:r>
                  <a:rPr lang="en-US" b="1" dirty="0"/>
                  <a:t>D</a:t>
                </a:r>
                <a:r>
                  <a:rPr lang="en-US" dirty="0"/>
                  <a:t> = </a:t>
                </a:r>
                <a:r>
                  <a:rPr lang="en-US" sz="1400" dirty="0"/>
                  <a:t>distance from camera</a:t>
                </a:r>
              </a:p>
              <a:p>
                <a:r>
                  <a:rPr lang="en-US" b="1" dirty="0" err="1"/>
                  <a:t>sc</a:t>
                </a:r>
                <a:r>
                  <a:rPr lang="en-US" b="1" dirty="0"/>
                  <a:t>, pc </a:t>
                </a:r>
                <a:r>
                  <a:rPr lang="en-US" dirty="0"/>
                  <a:t>= </a:t>
                </a:r>
                <a:r>
                  <a:rPr lang="en-US" sz="1400" dirty="0"/>
                  <a:t>size of camera sensor window and camera resolution</a:t>
                </a:r>
              </a:p>
              <a:p>
                <a14:m>
                  <m:oMath xmlns:m="http://schemas.openxmlformats.org/officeDocument/2006/math">
                    <m:r>
                      <a:rPr lang="en-US" b="1" i="1" smtClean="0">
                        <a:latin typeface="Cambria Math" panose="02040503050406030204" pitchFamily="18" charset="0"/>
                      </a:rPr>
                      <m:t>𝒇</m:t>
                    </m:r>
                  </m:oMath>
                </a14:m>
                <a:r>
                  <a:rPr lang="en-US" dirty="0"/>
                  <a:t> = </a:t>
                </a:r>
                <a:r>
                  <a:rPr lang="en-US" sz="1400" dirty="0"/>
                  <a:t>focal distance  </a:t>
                </a:r>
              </a:p>
              <a:p>
                <a:r>
                  <a:rPr lang="en-US" b="1" dirty="0"/>
                  <a:t>P</a:t>
                </a:r>
                <a:r>
                  <a:rPr lang="en-US" dirty="0"/>
                  <a:t> = </a:t>
                </a:r>
                <a:r>
                  <a:rPr lang="en-US" sz="1400" dirty="0"/>
                  <a:t>object size in pixels </a:t>
                </a:r>
              </a:p>
              <a:p>
                <a:endParaRPr lang="en-US" dirty="0"/>
              </a:p>
            </p:txBody>
          </p:sp>
        </mc:Choice>
        <mc:Fallback>
          <p:sp>
            <p:nvSpPr>
              <p:cNvPr id="8" name="TextBox 7">
                <a:extLst>
                  <a:ext uri="{FF2B5EF4-FFF2-40B4-BE49-F238E27FC236}">
                    <a16:creationId xmlns:a16="http://schemas.microsoft.com/office/drawing/2014/main" id="{DBCAE7B9-2341-BE3C-7F5B-3AE48398AF80}"/>
                  </a:ext>
                </a:extLst>
              </p:cNvPr>
              <p:cNvSpPr txBox="1">
                <a:spLocks noRot="1" noChangeAspect="1" noMove="1" noResize="1" noEditPoints="1" noAdjustHandles="1" noChangeArrowheads="1" noChangeShapeType="1" noTextEdit="1"/>
              </p:cNvSpPr>
              <p:nvPr/>
            </p:nvSpPr>
            <p:spPr>
              <a:xfrm>
                <a:off x="276836" y="3465632"/>
                <a:ext cx="5100507" cy="3111814"/>
              </a:xfrm>
              <a:prstGeom prst="rect">
                <a:avLst/>
              </a:prstGeom>
              <a:blipFill>
                <a:blip r:embed="rId7"/>
                <a:stretch>
                  <a:fillRect l="-956" t="-1176"/>
                </a:stretch>
              </a:blipFill>
            </p:spPr>
            <p:txBody>
              <a:bodyPr/>
              <a:lstStyle/>
              <a:p>
                <a:r>
                  <a:rPr lang="en-US">
                    <a:noFill/>
                  </a:rPr>
                  <a:t> </a:t>
                </a:r>
              </a:p>
            </p:txBody>
          </p:sp>
        </mc:Fallback>
      </mc:AlternateContent>
    </p:spTree>
    <p:extLst>
      <p:ext uri="{BB962C8B-B14F-4D97-AF65-F5344CB8AC3E}">
        <p14:creationId xmlns:p14="http://schemas.microsoft.com/office/powerpoint/2010/main" val="2295467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27F880B-0AEC-4EDA-08C9-D3FDB9ADA234}"/>
              </a:ext>
            </a:extLst>
          </p:cNvPr>
          <p:cNvSpPr>
            <a:spLocks noGrp="1"/>
          </p:cNvSpPr>
          <p:nvPr>
            <p:ph type="title"/>
          </p:nvPr>
        </p:nvSpPr>
        <p:spPr>
          <a:xfrm>
            <a:off x="1137037" y="741082"/>
            <a:ext cx="9274512" cy="949606"/>
          </a:xfrm>
        </p:spPr>
        <p:txBody>
          <a:bodyPr>
            <a:normAutofit/>
          </a:bodyPr>
          <a:lstStyle/>
          <a:p>
            <a:r>
              <a:rPr lang="en-US" dirty="0"/>
              <a:t>Procedure </a:t>
            </a:r>
          </a:p>
        </p:txBody>
      </p:sp>
      <p:sp>
        <p:nvSpPr>
          <p:cNvPr id="15" name="Freeform: Shape 14">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3CB1496-64C7-2038-687A-7E6821103245}"/>
                  </a:ext>
                </a:extLst>
              </p:cNvPr>
              <p:cNvSpPr>
                <a:spLocks noGrp="1"/>
              </p:cNvSpPr>
              <p:nvPr>
                <p:ph idx="1"/>
              </p:nvPr>
            </p:nvSpPr>
            <p:spPr>
              <a:xfrm>
                <a:off x="933479" y="1734809"/>
                <a:ext cx="5291152" cy="1582121"/>
              </a:xfrm>
            </p:spPr>
            <p:txBody>
              <a:bodyPr>
                <a:normAutofit fontScale="92500"/>
              </a:bodyPr>
              <a:lstStyle/>
              <a:p>
                <a:pPr marL="478346" indent="-478346" defTabSz="850392">
                  <a:spcBef>
                    <a:spcPts val="930"/>
                  </a:spcBef>
                  <a:buFont typeface="Arial" panose="020B0604020202020204" pitchFamily="34" charset="0"/>
                  <a:buAutoNum type="arabicPeriod"/>
                </a:pPr>
                <a:r>
                  <a:rPr lang="en-US" sz="1302" kern="1200" dirty="0">
                    <a:solidFill>
                      <a:schemeClr val="tx1"/>
                    </a:solidFill>
                    <a:latin typeface="+mn-lt"/>
                    <a:ea typeface="+mn-ea"/>
                    <a:cs typeface="+mn-cs"/>
                  </a:rPr>
                  <a:t>Capture the photo of object with which I calibrate the camera</a:t>
                </a:r>
              </a:p>
              <a:p>
                <a:pPr marL="478346" indent="-478346" defTabSz="850392">
                  <a:spcBef>
                    <a:spcPts val="930"/>
                  </a:spcBef>
                  <a:buFont typeface="Arial" panose="020B0604020202020204" pitchFamily="34" charset="0"/>
                  <a:buAutoNum type="arabicPeriod"/>
                </a:pPr>
                <a:r>
                  <a:rPr lang="en-US" sz="1302" kern="1200" dirty="0">
                    <a:solidFill>
                      <a:schemeClr val="tx1"/>
                    </a:solidFill>
                    <a:latin typeface="+mn-lt"/>
                    <a:ea typeface="+mn-ea"/>
                    <a:cs typeface="+mn-cs"/>
                  </a:rPr>
                  <a:t>Find out the corner point with </a:t>
                </a:r>
                <a:r>
                  <a:rPr lang="en-US" sz="1302" kern="1200" dirty="0" err="1">
                    <a:solidFill>
                      <a:schemeClr val="tx1"/>
                    </a:solidFill>
                    <a:latin typeface="+mn-lt"/>
                    <a:ea typeface="+mn-ea"/>
                    <a:cs typeface="+mn-cs"/>
                  </a:rPr>
                  <a:t>opencv</a:t>
                </a:r>
                <a:endParaRPr lang="en-US" sz="1302" kern="1200" dirty="0">
                  <a:solidFill>
                    <a:schemeClr val="tx1"/>
                  </a:solidFill>
                  <a:latin typeface="+mn-lt"/>
                  <a:ea typeface="+mn-ea"/>
                  <a:cs typeface="+mn-cs"/>
                </a:endParaRPr>
              </a:p>
              <a:p>
                <a:pPr marL="478346" indent="-478346" defTabSz="850392">
                  <a:spcBef>
                    <a:spcPts val="930"/>
                  </a:spcBef>
                  <a:buFont typeface="Arial" panose="020B0604020202020204" pitchFamily="34" charset="0"/>
                  <a:buAutoNum type="arabicPeriod"/>
                </a:pPr>
                <a:r>
                  <a:rPr lang="en-US" sz="1302" kern="1200" dirty="0">
                    <a:solidFill>
                      <a:schemeClr val="tx1"/>
                    </a:solidFill>
                    <a:latin typeface="+mn-lt"/>
                    <a:ea typeface="+mn-ea"/>
                    <a:cs typeface="+mn-cs"/>
                  </a:rPr>
                  <a:t>Calculate the calibrated parameter (Intrinsic and extrinsic parameters)</a:t>
                </a:r>
              </a:p>
              <a:p>
                <a:pPr marL="478346" indent="-478346" defTabSz="850392">
                  <a:spcBef>
                    <a:spcPts val="930"/>
                  </a:spcBef>
                  <a:buFont typeface="Arial" panose="020B0604020202020204" pitchFamily="34" charset="0"/>
                  <a:buAutoNum type="arabicPeriod"/>
                </a:pPr>
                <a:r>
                  <a:rPr lang="en-US" sz="1302" kern="1200" dirty="0">
                    <a:solidFill>
                      <a:schemeClr val="tx1"/>
                    </a:solidFill>
                    <a:latin typeface="+mn-lt"/>
                    <a:ea typeface="+mn-ea"/>
                    <a:cs typeface="+mn-cs"/>
                  </a:rPr>
                  <a:t>Applied </a:t>
                </a:r>
                <a:r>
                  <a:rPr lang="en-US" sz="1400" b="1" dirty="0"/>
                  <a:t>S = D * P *</a:t>
                </a:r>
                <a14:m>
                  <m:oMath xmlns:m="http://schemas.openxmlformats.org/officeDocument/2006/math">
                    <m:f>
                      <m:fPr>
                        <m:ctrlPr>
                          <a:rPr lang="en-US" sz="1400" b="1" i="1">
                            <a:latin typeface="Cambria Math" panose="02040503050406030204" pitchFamily="18" charset="0"/>
                          </a:rPr>
                        </m:ctrlPr>
                      </m:fPr>
                      <m:num>
                        <m:r>
                          <a:rPr lang="en-US" sz="1400" b="1" i="1">
                            <a:latin typeface="Cambria Math" panose="02040503050406030204" pitchFamily="18" charset="0"/>
                          </a:rPr>
                          <m:t>𝑺𝒄</m:t>
                        </m:r>
                      </m:num>
                      <m:den>
                        <m:r>
                          <a:rPr lang="en-US" sz="1400" b="1" i="1">
                            <a:latin typeface="Cambria Math" panose="02040503050406030204" pitchFamily="18" charset="0"/>
                          </a:rPr>
                          <m:t>𝒑𝒄</m:t>
                        </m:r>
                        <m:r>
                          <a:rPr lang="en-US" sz="1400" b="1" i="1">
                            <a:latin typeface="Cambria Math" panose="02040503050406030204" pitchFamily="18" charset="0"/>
                          </a:rPr>
                          <m:t>∗</m:t>
                        </m:r>
                        <m:r>
                          <a:rPr lang="en-US" sz="1400" b="1" i="1">
                            <a:latin typeface="Cambria Math" panose="02040503050406030204" pitchFamily="18" charset="0"/>
                          </a:rPr>
                          <m:t>𝒇</m:t>
                        </m:r>
                      </m:den>
                    </m:f>
                    <m:r>
                      <a:rPr lang="en-US" sz="1400" b="1" i="1">
                        <a:latin typeface="Cambria Math" panose="02040503050406030204" pitchFamily="18" charset="0"/>
                      </a:rPr>
                      <m:t> </m:t>
                    </m:r>
                  </m:oMath>
                </a14:m>
                <a:r>
                  <a:rPr lang="en-US" sz="1302" kern="1200" dirty="0">
                    <a:solidFill>
                      <a:schemeClr val="tx1"/>
                    </a:solidFill>
                    <a:latin typeface="+mn-lt"/>
                    <a:ea typeface="+mn-ea"/>
                    <a:cs typeface="+mn-cs"/>
                  </a:rPr>
                  <a:t>this formula to determine the object dimension</a:t>
                </a:r>
              </a:p>
              <a:p>
                <a:pPr marL="478346" indent="-478346" defTabSz="850392">
                  <a:spcBef>
                    <a:spcPts val="930"/>
                  </a:spcBef>
                  <a:buFont typeface="Arial" panose="020B0604020202020204" pitchFamily="34" charset="0"/>
                  <a:buAutoNum type="arabicPeriod"/>
                </a:pPr>
                <a:r>
                  <a:rPr lang="en-US" sz="1302" kern="1200" dirty="0">
                    <a:solidFill>
                      <a:schemeClr val="tx1"/>
                    </a:solidFill>
                    <a:latin typeface="+mn-lt"/>
                    <a:ea typeface="+mn-ea"/>
                    <a:cs typeface="+mn-cs"/>
                  </a:rPr>
                  <a:t>See the figure </a:t>
                </a:r>
                <a:r>
                  <a:rPr lang="en-US" sz="1302" kern="1200">
                    <a:solidFill>
                      <a:schemeClr val="tx1"/>
                    </a:solidFill>
                    <a:latin typeface="+mn-lt"/>
                    <a:ea typeface="+mn-ea"/>
                    <a:cs typeface="+mn-cs"/>
                  </a:rPr>
                  <a:t>for result</a:t>
                </a:r>
                <a:endParaRPr lang="en-US" sz="1302" kern="1200" dirty="0">
                  <a:solidFill>
                    <a:schemeClr val="tx1"/>
                  </a:solidFill>
                  <a:latin typeface="+mn-lt"/>
                  <a:ea typeface="+mn-ea"/>
                  <a:cs typeface="+mn-cs"/>
                </a:endParaRPr>
              </a:p>
              <a:p>
                <a:pPr marL="478346" indent="-478346" defTabSz="850392">
                  <a:spcBef>
                    <a:spcPts val="930"/>
                  </a:spcBef>
                  <a:buFont typeface="Arial" panose="020B0604020202020204" pitchFamily="34" charset="0"/>
                  <a:buAutoNum type="arabicPeriod"/>
                </a:pPr>
                <a:endParaRPr lang="en-US" sz="1302" kern="1200" dirty="0">
                  <a:solidFill>
                    <a:schemeClr val="tx1"/>
                  </a:solidFill>
                  <a:latin typeface="+mn-lt"/>
                  <a:ea typeface="+mn-ea"/>
                  <a:cs typeface="+mn-cs"/>
                </a:endParaRPr>
              </a:p>
              <a:p>
                <a:pPr marL="478346" indent="-478346" defTabSz="850392">
                  <a:spcBef>
                    <a:spcPts val="930"/>
                  </a:spcBef>
                  <a:buFont typeface="Arial" panose="020B0604020202020204" pitchFamily="34" charset="0"/>
                  <a:buAutoNum type="arabicPeriod"/>
                </a:pPr>
                <a:endParaRPr lang="en-US" sz="2604" kern="1200" dirty="0">
                  <a:solidFill>
                    <a:schemeClr val="tx1"/>
                  </a:solidFill>
                  <a:latin typeface="+mn-lt"/>
                  <a:ea typeface="+mn-ea"/>
                  <a:cs typeface="+mn-cs"/>
                </a:endParaRPr>
              </a:p>
              <a:p>
                <a:pPr marL="514350" indent="-514350">
                  <a:buAutoNum type="arabicPeriod"/>
                </a:pPr>
                <a:endParaRPr lang="en-US" dirty="0"/>
              </a:p>
            </p:txBody>
          </p:sp>
        </mc:Choice>
        <mc:Fallback>
          <p:sp>
            <p:nvSpPr>
              <p:cNvPr id="3" name="Content Placeholder 2">
                <a:extLst>
                  <a:ext uri="{FF2B5EF4-FFF2-40B4-BE49-F238E27FC236}">
                    <a16:creationId xmlns:a16="http://schemas.microsoft.com/office/drawing/2014/main" id="{53CB1496-64C7-2038-687A-7E6821103245}"/>
                  </a:ext>
                </a:extLst>
              </p:cNvPr>
              <p:cNvSpPr>
                <a:spLocks noGrp="1" noRot="1" noChangeAspect="1" noMove="1" noResize="1" noEditPoints="1" noAdjustHandles="1" noChangeArrowheads="1" noChangeShapeType="1" noTextEdit="1"/>
              </p:cNvSpPr>
              <p:nvPr>
                <p:ph idx="1"/>
              </p:nvPr>
            </p:nvSpPr>
            <p:spPr>
              <a:xfrm>
                <a:off x="933479" y="1734809"/>
                <a:ext cx="5291152" cy="1582121"/>
              </a:xfrm>
              <a:blipFill>
                <a:blip r:embed="rId2"/>
                <a:stretch>
                  <a:fillRect l="-115" t="-193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E23CD20C-412F-018B-7C86-B279F096A7E2}"/>
              </a:ext>
            </a:extLst>
          </p:cNvPr>
          <p:cNvSpPr txBox="1">
            <a:spLocks/>
          </p:cNvSpPr>
          <p:nvPr/>
        </p:nvSpPr>
        <p:spPr>
          <a:xfrm>
            <a:off x="1050925" y="3466327"/>
            <a:ext cx="9810750" cy="11114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50392">
              <a:spcAft>
                <a:spcPts val="600"/>
              </a:spcAft>
            </a:pPr>
            <a:r>
              <a:rPr lang="en-US" sz="4092" kern="1200">
                <a:solidFill>
                  <a:schemeClr val="tx1"/>
                </a:solidFill>
                <a:latin typeface="+mj-lt"/>
                <a:ea typeface="+mj-ea"/>
                <a:cs typeface="+mj-cs"/>
              </a:rPr>
              <a:t>Tools </a:t>
            </a:r>
            <a:endParaRPr lang="en-US"/>
          </a:p>
        </p:txBody>
      </p:sp>
      <p:sp>
        <p:nvSpPr>
          <p:cNvPr id="5" name="Content Placeholder 2">
            <a:extLst>
              <a:ext uri="{FF2B5EF4-FFF2-40B4-BE49-F238E27FC236}">
                <a16:creationId xmlns:a16="http://schemas.microsoft.com/office/drawing/2014/main" id="{C7152102-DA91-FF91-1AB3-4E196BF4B1F6}"/>
              </a:ext>
            </a:extLst>
          </p:cNvPr>
          <p:cNvSpPr txBox="1">
            <a:spLocks/>
          </p:cNvSpPr>
          <p:nvPr/>
        </p:nvSpPr>
        <p:spPr>
          <a:xfrm>
            <a:off x="1050925" y="4577776"/>
            <a:ext cx="9810750" cy="15821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8346" indent="-478346" defTabSz="850392">
              <a:spcBef>
                <a:spcPts val="930"/>
              </a:spcBef>
              <a:buFont typeface="Arial" panose="020B0604020202020204" pitchFamily="34" charset="0"/>
              <a:buAutoNum type="arabicPeriod"/>
            </a:pPr>
            <a:r>
              <a:rPr lang="en-US" sz="1302" kern="1200" dirty="0">
                <a:solidFill>
                  <a:schemeClr val="tx1"/>
                </a:solidFill>
                <a:latin typeface="+mn-lt"/>
                <a:ea typeface="+mn-ea"/>
                <a:cs typeface="+mn-cs"/>
              </a:rPr>
              <a:t>Camera (I don’t have web camera, so I used my phone)</a:t>
            </a:r>
          </a:p>
          <a:p>
            <a:pPr marL="478346" indent="-478346" defTabSz="850392">
              <a:spcBef>
                <a:spcPts val="930"/>
              </a:spcBef>
              <a:buFont typeface="Arial" panose="020B0604020202020204" pitchFamily="34" charset="0"/>
              <a:buAutoNum type="arabicPeriod"/>
            </a:pPr>
            <a:r>
              <a:rPr lang="en-US" sz="1302" kern="1200" dirty="0">
                <a:solidFill>
                  <a:schemeClr val="tx1"/>
                </a:solidFill>
                <a:latin typeface="+mn-lt"/>
                <a:ea typeface="+mn-ea"/>
                <a:cs typeface="+mn-cs"/>
              </a:rPr>
              <a:t>Python3</a:t>
            </a:r>
          </a:p>
          <a:p>
            <a:pPr marL="478346" indent="-478346" defTabSz="850392">
              <a:spcBef>
                <a:spcPts val="930"/>
              </a:spcBef>
              <a:buFont typeface="Arial" panose="020B0604020202020204" pitchFamily="34" charset="0"/>
              <a:buAutoNum type="arabicPeriod"/>
            </a:pPr>
            <a:r>
              <a:rPr lang="en-US" sz="1302" kern="1200" dirty="0" err="1">
                <a:solidFill>
                  <a:schemeClr val="tx1"/>
                </a:solidFill>
                <a:latin typeface="+mn-lt"/>
                <a:ea typeface="+mn-ea"/>
                <a:cs typeface="+mn-cs"/>
              </a:rPr>
              <a:t>Opencv</a:t>
            </a:r>
            <a:endParaRPr lang="en-US" sz="1302" kern="1200" dirty="0">
              <a:solidFill>
                <a:schemeClr val="tx1"/>
              </a:solidFill>
              <a:latin typeface="+mn-lt"/>
              <a:ea typeface="+mn-ea"/>
              <a:cs typeface="+mn-cs"/>
            </a:endParaRPr>
          </a:p>
          <a:p>
            <a:pPr marL="478346" indent="-478346" defTabSz="850392">
              <a:spcBef>
                <a:spcPts val="930"/>
              </a:spcBef>
              <a:buFont typeface="Arial" panose="020B0604020202020204" pitchFamily="34" charset="0"/>
              <a:buAutoNum type="arabicPeriod"/>
            </a:pPr>
            <a:r>
              <a:rPr lang="en-US" sz="1302" dirty="0" err="1"/>
              <a:t>numpy</a:t>
            </a:r>
            <a:endParaRPr lang="en-US" sz="2604" kern="1200" dirty="0">
              <a:solidFill>
                <a:schemeClr val="tx1"/>
              </a:solidFill>
              <a:latin typeface="+mn-lt"/>
              <a:ea typeface="+mn-ea"/>
              <a:cs typeface="+mn-cs"/>
            </a:endParaRPr>
          </a:p>
        </p:txBody>
      </p:sp>
      <p:pic>
        <p:nvPicPr>
          <p:cNvPr id="7" name="Picture 6" descr="A picture containing square, rectangle, board game, chess">
            <a:extLst>
              <a:ext uri="{FF2B5EF4-FFF2-40B4-BE49-F238E27FC236}">
                <a16:creationId xmlns:a16="http://schemas.microsoft.com/office/drawing/2014/main" id="{5AF0D713-5A22-B505-E01A-35F7EEE7C4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1200150"/>
            <a:ext cx="5646631" cy="5222298"/>
          </a:xfrm>
          <a:prstGeom prst="rect">
            <a:avLst/>
          </a:prstGeom>
        </p:spPr>
      </p:pic>
    </p:spTree>
    <p:extLst>
      <p:ext uri="{BB962C8B-B14F-4D97-AF65-F5344CB8AC3E}">
        <p14:creationId xmlns:p14="http://schemas.microsoft.com/office/powerpoint/2010/main" val="3782425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8E40709-D37C-7556-B1FA-2A326025595B}"/>
              </a:ext>
            </a:extLst>
          </p:cNvPr>
          <p:cNvSpPr>
            <a:spLocks noGrp="1"/>
          </p:cNvSpPr>
          <p:nvPr>
            <p:ph type="title"/>
          </p:nvPr>
        </p:nvSpPr>
        <p:spPr>
          <a:xfrm>
            <a:off x="1188069" y="381935"/>
            <a:ext cx="4008583" cy="5974414"/>
          </a:xfrm>
        </p:spPr>
        <p:txBody>
          <a:bodyPr anchor="ctr">
            <a:normAutofit/>
          </a:bodyPr>
          <a:lstStyle/>
          <a:p>
            <a:r>
              <a:rPr lang="en-US" sz="8000">
                <a:solidFill>
                  <a:srgbClr val="FFFFFF"/>
                </a:solidFill>
              </a:rPr>
              <a:t>How to Run </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7A4203CF-86EF-0CE5-6B5D-18D9530E9906}"/>
              </a:ext>
            </a:extLst>
          </p:cNvPr>
          <p:cNvSpPr>
            <a:spLocks noGrp="1"/>
          </p:cNvSpPr>
          <p:nvPr>
            <p:ph idx="1"/>
          </p:nvPr>
        </p:nvSpPr>
        <p:spPr>
          <a:xfrm>
            <a:off x="6297233" y="518400"/>
            <a:ext cx="4771607" cy="5837949"/>
          </a:xfrm>
        </p:spPr>
        <p:txBody>
          <a:bodyPr anchor="ctr">
            <a:normAutofit/>
          </a:bodyPr>
          <a:lstStyle/>
          <a:p>
            <a:pPr marL="0" indent="0">
              <a:buNone/>
            </a:pPr>
            <a:r>
              <a:rPr lang="en-US" sz="1400" b="1" dirty="0">
                <a:solidFill>
                  <a:schemeClr val="tx1">
                    <a:alpha val="80000"/>
                  </a:schemeClr>
                </a:solidFill>
              </a:rPr>
              <a:t>Install dependency (use any one method)</a:t>
            </a:r>
          </a:p>
          <a:p>
            <a:pPr marL="457200" indent="-457200">
              <a:buFont typeface="+mj-lt"/>
              <a:buAutoNum type="arabicPeriod"/>
            </a:pPr>
            <a:r>
              <a:rPr lang="en-US" sz="1400" b="1" dirty="0">
                <a:solidFill>
                  <a:schemeClr val="tx1">
                    <a:alpha val="80000"/>
                  </a:schemeClr>
                </a:solidFill>
              </a:rPr>
              <a:t>By Setup Virtual Environment – </a:t>
            </a:r>
          </a:p>
          <a:p>
            <a:pPr marL="457200" lvl="1" indent="0">
              <a:buNone/>
            </a:pPr>
            <a:r>
              <a:rPr lang="en-US" sz="1400" dirty="0">
                <a:solidFill>
                  <a:schemeClr val="tx1">
                    <a:alpha val="80000"/>
                  </a:schemeClr>
                </a:solidFill>
              </a:rPr>
              <a:t>Run following command (make sure you are in proper Dir where requirement.txt file is  present) </a:t>
            </a:r>
          </a:p>
          <a:p>
            <a:pPr marL="457200" lvl="1" indent="0">
              <a:buNone/>
            </a:pPr>
            <a:r>
              <a:rPr lang="en-US" sz="1400" dirty="0">
                <a:solidFill>
                  <a:schemeClr val="tx1">
                    <a:alpha val="80000"/>
                  </a:schemeClr>
                </a:solidFill>
              </a:rPr>
              <a:t> !pip install –r requiremts.txt</a:t>
            </a:r>
          </a:p>
          <a:p>
            <a:pPr marL="0" indent="0">
              <a:buNone/>
            </a:pPr>
            <a:r>
              <a:rPr lang="en-US" sz="1400" b="1" dirty="0">
                <a:solidFill>
                  <a:schemeClr val="tx1">
                    <a:alpha val="80000"/>
                  </a:schemeClr>
                </a:solidFill>
              </a:rPr>
              <a:t>Run the solution </a:t>
            </a:r>
          </a:p>
          <a:p>
            <a:r>
              <a:rPr lang="en-US" sz="1400" dirty="0">
                <a:solidFill>
                  <a:schemeClr val="tx1">
                    <a:alpha val="80000"/>
                  </a:schemeClr>
                </a:solidFill>
              </a:rPr>
              <a:t>To calibrate the camera run camera_calibration.py python script but before that making the changes in config file – set the config.py file  </a:t>
            </a:r>
          </a:p>
          <a:p>
            <a:pPr lvl="1"/>
            <a:r>
              <a:rPr lang="en-US" sz="1400" dirty="0">
                <a:solidFill>
                  <a:schemeClr val="tx1">
                    <a:alpha val="80000"/>
                  </a:schemeClr>
                </a:solidFill>
              </a:rPr>
              <a:t>Define - </a:t>
            </a:r>
            <a:r>
              <a:rPr lang="en-US" sz="1400" b="1" i="1" dirty="0" err="1">
                <a:solidFill>
                  <a:schemeClr val="tx1">
                    <a:alpha val="80000"/>
                  </a:schemeClr>
                </a:solidFill>
                <a:effectLst/>
              </a:rPr>
              <a:t>calibration_img_dir</a:t>
            </a:r>
            <a:r>
              <a:rPr lang="en-US" sz="1400" b="1" i="1" dirty="0">
                <a:solidFill>
                  <a:schemeClr val="tx1">
                    <a:alpha val="80000"/>
                  </a:schemeClr>
                </a:solidFill>
                <a:effectLst/>
              </a:rPr>
              <a:t>, </a:t>
            </a:r>
            <a:r>
              <a:rPr lang="en-US" sz="1400" b="1" i="1" dirty="0" err="1">
                <a:solidFill>
                  <a:schemeClr val="tx1">
                    <a:alpha val="80000"/>
                  </a:schemeClr>
                </a:solidFill>
                <a:effectLst/>
              </a:rPr>
              <a:t>calibration_parameter_dir</a:t>
            </a:r>
            <a:r>
              <a:rPr lang="en-US" sz="1400" b="1" i="1" dirty="0">
                <a:solidFill>
                  <a:schemeClr val="tx1">
                    <a:alpha val="80000"/>
                  </a:schemeClr>
                </a:solidFill>
                <a:effectLst/>
              </a:rPr>
              <a:t>, </a:t>
            </a:r>
            <a:r>
              <a:rPr lang="en-US" sz="1400" b="1" i="1" dirty="0" err="1">
                <a:solidFill>
                  <a:schemeClr val="tx1">
                    <a:alpha val="80000"/>
                  </a:schemeClr>
                </a:solidFill>
                <a:effectLst/>
              </a:rPr>
              <a:t>checkerboard_dim</a:t>
            </a:r>
            <a:endParaRPr lang="en-US" sz="1400" b="1" i="1" dirty="0">
              <a:solidFill>
                <a:schemeClr val="tx1">
                  <a:alpha val="80000"/>
                </a:schemeClr>
              </a:solidFill>
              <a:effectLst/>
            </a:endParaRPr>
          </a:p>
          <a:p>
            <a:r>
              <a:rPr lang="en-US" sz="1400" dirty="0">
                <a:solidFill>
                  <a:schemeClr val="tx1">
                    <a:alpha val="80000"/>
                  </a:schemeClr>
                </a:solidFill>
              </a:rPr>
              <a:t>To measure the dimension run dimension.py   python script but before running this do the following changes in config.py file</a:t>
            </a:r>
          </a:p>
          <a:p>
            <a:pPr lvl="1"/>
            <a:r>
              <a:rPr lang="en-US" sz="1400" dirty="0">
                <a:solidFill>
                  <a:schemeClr val="tx1">
                    <a:alpha val="80000"/>
                  </a:schemeClr>
                </a:solidFill>
              </a:rPr>
              <a:t>Define - </a:t>
            </a:r>
            <a:r>
              <a:rPr lang="en-US" sz="1400" b="1" i="1" dirty="0" err="1">
                <a:solidFill>
                  <a:schemeClr val="tx1">
                    <a:alpha val="80000"/>
                  </a:schemeClr>
                </a:solidFill>
                <a:effectLst/>
                <a:latin typeface="Consolas" panose="020B0609020204030204" pitchFamily="49" charset="0"/>
              </a:rPr>
              <a:t>sensor_size</a:t>
            </a:r>
            <a:r>
              <a:rPr lang="en-US" sz="1400" b="1" i="1" dirty="0">
                <a:solidFill>
                  <a:schemeClr val="tx1">
                    <a:alpha val="80000"/>
                  </a:schemeClr>
                </a:solidFill>
                <a:latin typeface="Consolas" panose="020B0609020204030204" pitchFamily="49" charset="0"/>
              </a:rPr>
              <a:t>, </a:t>
            </a:r>
            <a:r>
              <a:rPr lang="en-US" sz="1400" b="1" i="1" dirty="0" err="1">
                <a:solidFill>
                  <a:schemeClr val="tx1">
                    <a:alpha val="80000"/>
                  </a:schemeClr>
                </a:solidFill>
                <a:effectLst/>
                <a:latin typeface="Consolas" panose="020B0609020204030204" pitchFamily="49" charset="0"/>
              </a:rPr>
              <a:t>camera_pixel</a:t>
            </a:r>
            <a:r>
              <a:rPr lang="en-US" sz="1400" b="1" i="1" dirty="0">
                <a:solidFill>
                  <a:schemeClr val="tx1">
                    <a:alpha val="80000"/>
                  </a:schemeClr>
                </a:solidFill>
                <a:latin typeface="Consolas" panose="020B0609020204030204" pitchFamily="49" charset="0"/>
              </a:rPr>
              <a:t>, </a:t>
            </a:r>
            <a:r>
              <a:rPr lang="en-US" sz="1400" b="1" i="1" dirty="0">
                <a:solidFill>
                  <a:schemeClr val="tx1">
                    <a:alpha val="80000"/>
                  </a:schemeClr>
                </a:solidFill>
                <a:effectLst/>
                <a:latin typeface="Consolas" panose="020B0609020204030204" pitchFamily="49" charset="0"/>
              </a:rPr>
              <a:t>depth, </a:t>
            </a:r>
            <a:r>
              <a:rPr lang="en-US" sz="1400" b="1" i="1" dirty="0" err="1">
                <a:solidFill>
                  <a:schemeClr val="tx1">
                    <a:alpha val="80000"/>
                  </a:schemeClr>
                </a:solidFill>
                <a:effectLst/>
                <a:latin typeface="Consolas" panose="020B0609020204030204" pitchFamily="49" charset="0"/>
              </a:rPr>
              <a:t>test_imge_path</a:t>
            </a:r>
            <a:endParaRPr lang="en-US" sz="1400" b="1" i="1" dirty="0">
              <a:solidFill>
                <a:schemeClr val="tx1">
                  <a:alpha val="80000"/>
                </a:schemeClr>
              </a:solidFill>
              <a:effectLst/>
              <a:latin typeface="Consolas" panose="020B0609020204030204" pitchFamily="49" charset="0"/>
            </a:endParaRPr>
          </a:p>
          <a:p>
            <a:r>
              <a:rPr lang="en-US" sz="1400" dirty="0">
                <a:solidFill>
                  <a:schemeClr val="tx1">
                    <a:alpha val="80000"/>
                  </a:schemeClr>
                </a:solidFill>
              </a:rPr>
              <a:t> </a:t>
            </a:r>
          </a:p>
          <a:p>
            <a:endParaRPr lang="en-US" sz="1400" dirty="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388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857</TotalTime>
  <Words>964</Words>
  <Application>Microsoft Office PowerPoint</Application>
  <PresentationFormat>Widescreen</PresentationFormat>
  <Paragraphs>86</Paragraphs>
  <Slides>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Arial</vt:lpstr>
      <vt:lpstr>Calibri</vt:lpstr>
      <vt:lpstr>Calibri Light</vt:lpstr>
      <vt:lpstr>Calibri-Bold</vt:lpstr>
      <vt:lpstr>Cambria Math</vt:lpstr>
      <vt:lpstr>Consolas</vt:lpstr>
      <vt:lpstr>Poppins</vt:lpstr>
      <vt:lpstr>Roboto</vt:lpstr>
      <vt:lpstr>TimesNewRomanPS-BoldMT</vt:lpstr>
      <vt:lpstr>TimesNewRomanPS-ItalicMT</vt:lpstr>
      <vt:lpstr>TimesNewRomanPSMT</vt:lpstr>
      <vt:lpstr>Wingdings</vt:lpstr>
      <vt:lpstr>Office Theme</vt:lpstr>
      <vt:lpstr>PowerPoint Presentation</vt:lpstr>
      <vt:lpstr>What is Camera Calibration </vt:lpstr>
      <vt:lpstr>What are the reference frame in camera calibration </vt:lpstr>
      <vt:lpstr>Extrinsic Parameter Calculation</vt:lpstr>
      <vt:lpstr>Extrinsic Parameter Calculation</vt:lpstr>
      <vt:lpstr>Steps for Camera Calibration </vt:lpstr>
      <vt:lpstr>My Approach (Note In place of table I used white plane paper)</vt:lpstr>
      <vt:lpstr>Procedure </vt:lpstr>
      <vt:lpstr>How to Run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atul pal</dc:creator>
  <cp:lastModifiedBy>atul pal</cp:lastModifiedBy>
  <cp:revision>9</cp:revision>
  <dcterms:created xsi:type="dcterms:W3CDTF">2023-07-01T06:46:59Z</dcterms:created>
  <dcterms:modified xsi:type="dcterms:W3CDTF">2023-07-02T11:44:40Z</dcterms:modified>
</cp:coreProperties>
</file>