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handoutMasterIdLst>
    <p:handoutMasterId r:id="rId50"/>
  </p:handoutMasterIdLst>
  <p:sldIdLst>
    <p:sldId id="256" r:id="rId2"/>
    <p:sldId id="257" r:id="rId3"/>
    <p:sldId id="274" r:id="rId4"/>
    <p:sldId id="275" r:id="rId5"/>
    <p:sldId id="276" r:id="rId6"/>
    <p:sldId id="258" r:id="rId7"/>
    <p:sldId id="263" r:id="rId8"/>
    <p:sldId id="277" r:id="rId9"/>
    <p:sldId id="287" r:id="rId10"/>
    <p:sldId id="278" r:id="rId11"/>
    <p:sldId id="283" r:id="rId12"/>
    <p:sldId id="284" r:id="rId13"/>
    <p:sldId id="288" r:id="rId14"/>
    <p:sldId id="285" r:id="rId15"/>
    <p:sldId id="264" r:id="rId16"/>
    <p:sldId id="286" r:id="rId17"/>
    <p:sldId id="260" r:id="rId18"/>
    <p:sldId id="268" r:id="rId19"/>
    <p:sldId id="265" r:id="rId20"/>
    <p:sldId id="269" r:id="rId21"/>
    <p:sldId id="270" r:id="rId22"/>
    <p:sldId id="271" r:id="rId23"/>
    <p:sldId id="272" r:id="rId24"/>
    <p:sldId id="289" r:id="rId25"/>
    <p:sldId id="273" r:id="rId26"/>
    <p:sldId id="259" r:id="rId27"/>
    <p:sldId id="290" r:id="rId28"/>
    <p:sldId id="291" r:id="rId29"/>
    <p:sldId id="292" r:id="rId30"/>
    <p:sldId id="301" r:id="rId31"/>
    <p:sldId id="261" r:id="rId32"/>
    <p:sldId id="293" r:id="rId33"/>
    <p:sldId id="302" r:id="rId34"/>
    <p:sldId id="294" r:id="rId35"/>
    <p:sldId id="303" r:id="rId36"/>
    <p:sldId id="304" r:id="rId37"/>
    <p:sldId id="305" r:id="rId38"/>
    <p:sldId id="306" r:id="rId39"/>
    <p:sldId id="262" r:id="rId40"/>
    <p:sldId id="295" r:id="rId41"/>
    <p:sldId id="308" r:id="rId42"/>
    <p:sldId id="296" r:id="rId43"/>
    <p:sldId id="307" r:id="rId44"/>
    <p:sldId id="299" r:id="rId45"/>
    <p:sldId id="300" r:id="rId46"/>
    <p:sldId id="266" r:id="rId47"/>
    <p:sldId id="267"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479"/>
  </p:normalViewPr>
  <p:slideViewPr>
    <p:cSldViewPr snapToGrid="0" snapToObjects="1">
      <p:cViewPr varScale="1">
        <p:scale>
          <a:sx n="78" d="100"/>
          <a:sy n="78" d="100"/>
        </p:scale>
        <p:origin x="1200" y="168"/>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5D8D83-B88B-724B-9E4E-26099BBF6014}" type="datetimeFigureOut">
              <a:rPr lang="en-US" smtClean="0"/>
              <a:t>12/30/20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4E8D70-CEE2-6D4E-93B7-6EFCDBB7F782}" type="slidenum">
              <a:rPr lang="en-US" smtClean="0"/>
              <a:t>‹#›</a:t>
            </a:fld>
            <a:endParaRPr lang="en-US"/>
          </a:p>
        </p:txBody>
      </p:sp>
    </p:spTree>
    <p:extLst>
      <p:ext uri="{BB962C8B-B14F-4D97-AF65-F5344CB8AC3E}">
        <p14:creationId xmlns:p14="http://schemas.microsoft.com/office/powerpoint/2010/main" val="10824220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1C8FB4-96C8-0F41-9BA6-53F7040F6BBF}" type="datetimeFigureOut">
              <a:rPr lang="en-US" smtClean="0"/>
              <a:t>12/30/20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D5B467-8D35-4148-A6B9-F844BC89D2F8}" type="slidenum">
              <a:rPr lang="en-US" smtClean="0"/>
              <a:t>‹#›</a:t>
            </a:fld>
            <a:endParaRPr lang="en-US"/>
          </a:p>
        </p:txBody>
      </p:sp>
    </p:spTree>
    <p:extLst>
      <p:ext uri="{BB962C8B-B14F-4D97-AF65-F5344CB8AC3E}">
        <p14:creationId xmlns:p14="http://schemas.microsoft.com/office/powerpoint/2010/main" val="20867678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cap="flat"/>
        </p:spPr>
      </p:sp>
      <p:sp>
        <p:nvSpPr>
          <p:cNvPr id="94211"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10 Dependable Systems</a:t>
            </a:r>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10 Dependable Systems</a:t>
            </a:r>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10 Dependable Systems</a:t>
            </a:r>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10 Dependable Systems</a:t>
            </a:r>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10 Dependable Systems</a:t>
            </a:r>
          </a:p>
        </p:txBody>
      </p:sp>
      <p:sp>
        <p:nvSpPr>
          <p:cNvPr id="6"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10 Dependable Systems</a:t>
            </a:r>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10 Dependable Systems</a:t>
            </a:r>
          </a:p>
        </p:txBody>
      </p:sp>
      <p:sp>
        <p:nvSpPr>
          <p:cNvPr id="9"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10 Dependable Systems</a:t>
            </a:r>
          </a:p>
        </p:txBody>
      </p:sp>
      <p:sp>
        <p:nvSpPr>
          <p:cNvPr id="5"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10 Dependable Systems</a:t>
            </a:r>
          </a:p>
        </p:txBody>
      </p:sp>
      <p:sp>
        <p:nvSpPr>
          <p:cNvPr id="4"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10 Dependable Systems</a:t>
            </a:r>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10 Dependable Systems</a:t>
            </a:r>
          </a:p>
        </p:txBody>
      </p:sp>
      <p:sp>
        <p:nvSpPr>
          <p:cNvPr id="7" name="Slide Number Placeholder 5"/>
          <p:cNvSpPr>
            <a:spLocks noGrp="1"/>
          </p:cNvSpPr>
          <p:nvPr>
            <p:ph type="sldNum" sz="quarter" idx="12"/>
          </p:nvPr>
        </p:nvSpPr>
        <p:spPr/>
        <p:txBody>
          <a:bodyPr/>
          <a:lstStyle>
            <a:lvl1pPr>
              <a:defRPr/>
            </a:lvl1pPr>
          </a:lstStyle>
          <a:p>
            <a:fld id="{9D29DFB1-9EA4-2B4D-92D1-CC42B9A94240}" type="slidenum">
              <a:rPr lang="en-US" smtClean="0"/>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10 Dependable Systems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9D29DFB1-9EA4-2B4D-92D1-CC42B9A94240}" type="slidenum">
              <a:rPr lang="en-US" smtClean="0"/>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10 – Dependable systems</a:t>
            </a:r>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1</a:t>
            </a:fld>
            <a:endParaRPr lang="en-US"/>
          </a:p>
        </p:txBody>
      </p:sp>
    </p:spTree>
    <p:extLst>
      <p:ext uri="{BB962C8B-B14F-4D97-AF65-F5344CB8AC3E}">
        <p14:creationId xmlns:p14="http://schemas.microsoft.com/office/powerpoint/2010/main" val="1366244926"/>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lstStyle/>
          <a:p>
            <a:pPr>
              <a:lnSpc>
                <a:spcPct val="90000"/>
              </a:lnSpc>
            </a:pPr>
            <a:r>
              <a:rPr lang="en-US" sz="2400" dirty="0" err="1"/>
              <a:t>Repairability</a:t>
            </a:r>
            <a:endParaRPr lang="en-US" sz="2400" dirty="0"/>
          </a:p>
          <a:p>
            <a:pPr lvl="1">
              <a:lnSpc>
                <a:spcPct val="90000"/>
              </a:lnSpc>
            </a:pPr>
            <a:r>
              <a:rPr lang="en-US" sz="2000" dirty="0"/>
              <a:t>Reflects the extent to which the system can be repaired in the event of a failure</a:t>
            </a:r>
          </a:p>
          <a:p>
            <a:pPr>
              <a:lnSpc>
                <a:spcPct val="90000"/>
              </a:lnSpc>
            </a:pPr>
            <a:r>
              <a:rPr lang="en-US" sz="2400" dirty="0"/>
              <a:t>Maintainability</a:t>
            </a:r>
          </a:p>
          <a:p>
            <a:pPr lvl="1">
              <a:lnSpc>
                <a:spcPct val="90000"/>
              </a:lnSpc>
            </a:pPr>
            <a:r>
              <a:rPr lang="en-US" sz="2000" dirty="0"/>
              <a:t>Reflects the extent to which the system can be adapted to new requirements;</a:t>
            </a:r>
          </a:p>
          <a:p>
            <a:pPr>
              <a:lnSpc>
                <a:spcPct val="90000"/>
              </a:lnSpc>
            </a:pPr>
            <a:r>
              <a:rPr lang="en-US" sz="2400" dirty="0"/>
              <a:t>Error tolerance</a:t>
            </a:r>
          </a:p>
          <a:p>
            <a:pPr lvl="1">
              <a:lnSpc>
                <a:spcPct val="90000"/>
              </a:lnSpc>
            </a:pPr>
            <a:r>
              <a:rPr lang="en-US" sz="2000" dirty="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93203157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Dependability attribute dependencies</a:t>
            </a:r>
          </a:p>
        </p:txBody>
      </p:sp>
      <p:sp>
        <p:nvSpPr>
          <p:cNvPr id="3" name="Content Placeholder 2"/>
          <p:cNvSpPr>
            <a:spLocks noGrp="1"/>
          </p:cNvSpPr>
          <p:nvPr>
            <p:ph idx="1"/>
          </p:nvPr>
        </p:nvSpPr>
        <p:spPr/>
        <p:txBody>
          <a:bodyPr/>
          <a:lstStyle/>
          <a:p>
            <a:r>
              <a:rPr lang="en-US" dirty="0"/>
              <a:t>Safe system operation depends on the system being available and operating reliably.</a:t>
            </a:r>
          </a:p>
          <a:p>
            <a:r>
              <a:rPr lang="en-US" dirty="0"/>
              <a:t>A system may be unreliable because its data has been corrupted by an external attack.</a:t>
            </a:r>
          </a:p>
          <a:p>
            <a:r>
              <a:rPr lang="en-US" dirty="0"/>
              <a:t>Denial of service attacks on a system are intended to make it unavailable.</a:t>
            </a:r>
          </a:p>
          <a:p>
            <a:r>
              <a:rPr lang="en-US" dirty="0"/>
              <a:t>If a system is infected with a virus, you cannot be confident in its reliability or safety.</a:t>
            </a:r>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5302225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Dependability achievement</a:t>
            </a:r>
          </a:p>
        </p:txBody>
      </p:sp>
      <p:sp>
        <p:nvSpPr>
          <p:cNvPr id="3" name="Content Placeholder 2"/>
          <p:cNvSpPr>
            <a:spLocks noGrp="1"/>
          </p:cNvSpPr>
          <p:nvPr>
            <p:ph idx="1"/>
          </p:nvPr>
        </p:nvSpPr>
        <p:spPr/>
        <p:txBody>
          <a:bodyPr/>
          <a:lstStyle/>
          <a:p>
            <a:r>
              <a:rPr lang="en-US" dirty="0"/>
              <a:t>Avoid the introduction of accidental errors when developing the system.</a:t>
            </a:r>
          </a:p>
          <a:p>
            <a:r>
              <a:rPr lang="en-US" dirty="0"/>
              <a:t>Design V &amp; V processes that are effective in discovering residual errors in the system.</a:t>
            </a:r>
          </a:p>
          <a:p>
            <a:r>
              <a:rPr lang="en-US" dirty="0"/>
              <a:t>Design systems to be fault tolerant so that they can continue in operation when faults occur</a:t>
            </a:r>
          </a:p>
          <a:p>
            <a:r>
              <a:rPr lang="en-US" dirty="0"/>
              <a:t>Design protection mechanisms that guard against external attacks.</a:t>
            </a:r>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43187600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Dependability achievement</a:t>
            </a:r>
          </a:p>
        </p:txBody>
      </p:sp>
      <p:sp>
        <p:nvSpPr>
          <p:cNvPr id="3" name="Content Placeholder 2"/>
          <p:cNvSpPr>
            <a:spLocks noGrp="1"/>
          </p:cNvSpPr>
          <p:nvPr>
            <p:ph idx="1"/>
          </p:nvPr>
        </p:nvSpPr>
        <p:spPr/>
        <p:txBody>
          <a:bodyPr/>
          <a:lstStyle/>
          <a:p>
            <a:r>
              <a:rPr lang="en-US" dirty="0"/>
              <a:t>Configure the system correctly for its operating environment.</a:t>
            </a:r>
          </a:p>
          <a:p>
            <a:r>
              <a:rPr lang="en-US" dirty="0"/>
              <a:t>Include system capabilities to </a:t>
            </a:r>
            <a:r>
              <a:rPr lang="en-US" dirty="0" err="1"/>
              <a:t>recognise</a:t>
            </a:r>
            <a:r>
              <a:rPr lang="en-US" dirty="0"/>
              <a:t> and resist cyberattacks.</a:t>
            </a:r>
          </a:p>
          <a:p>
            <a:r>
              <a:rPr lang="en-US" dirty="0"/>
              <a:t>Include recovery mechanisms to help restore normal system service after a failure.</a:t>
            </a:r>
          </a:p>
          <a:p>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13</a:t>
            </a:fld>
            <a:endParaRPr lang="en-US"/>
          </a:p>
        </p:txBody>
      </p:sp>
    </p:spTree>
    <p:extLst>
      <p:ext uri="{BB962C8B-B14F-4D97-AF65-F5344CB8AC3E}">
        <p14:creationId xmlns:p14="http://schemas.microsoft.com/office/powerpoint/2010/main" val="30692107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required.</a:t>
            </a:r>
          </a:p>
          <a:p>
            <a:r>
              <a:rPr lang="en-GB" sz="2400" dirty="0"/>
              <a:t>There are two reasons for this</a:t>
            </a:r>
          </a:p>
          <a:p>
            <a:pPr lvl="1"/>
            <a:r>
              <a:rPr lang="en-GB" sz="2000" dirty="0"/>
              <a:t>The use of more expensive development techniques and hardware that are required to achieve the higher levels of dependability.</a:t>
            </a:r>
          </a:p>
          <a:p>
            <a:pPr lvl="1"/>
            <a:r>
              <a:rPr lang="en-GB" sz="2000" dirty="0"/>
              <a:t>The increased testing and system validation that is required to convince the system client and regulators that the required levels of dependability have been achieved.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99999534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Cost/dependability curve</a:t>
            </a:r>
          </a:p>
        </p:txBody>
      </p:sp>
      <p:pic>
        <p:nvPicPr>
          <p:cNvPr id="4" name="Picture 3" descr="10.2 CostDependabilityCurve (11.2).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743" y="1894508"/>
            <a:ext cx="5170254" cy="441131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15</a:t>
            </a:fld>
            <a:endParaRPr lang="en-US"/>
          </a:p>
        </p:txBody>
      </p:sp>
    </p:spTree>
    <p:extLst>
      <p:ext uri="{BB962C8B-B14F-4D97-AF65-F5344CB8AC3E}">
        <p14:creationId xmlns:p14="http://schemas.microsoft.com/office/powerpoint/2010/main" val="187857332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lIns="90840" tIns="44623" rIns="90840" bIns="44623"/>
          <a:lstStyle/>
          <a:p>
            <a:r>
              <a:rPr lang="en-GB"/>
              <a:t>Dependability economics</a:t>
            </a:r>
          </a:p>
        </p:txBody>
      </p:sp>
      <p:sp>
        <p:nvSpPr>
          <p:cNvPr id="15363" name="Rectangle 3"/>
          <p:cNvSpPr>
            <a:spLocks noGrp="1" noChangeArrowheads="1"/>
          </p:cNvSpPr>
          <p:nvPr>
            <p:ph idx="1"/>
          </p:nvPr>
        </p:nvSpPr>
        <p:spPr>
          <a:noFill/>
          <a:ln/>
        </p:spPr>
        <p:txBody>
          <a:bodyPr lIns="90840" tIns="44623" rIns="90840" bIns="44623"/>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16</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7458980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4986"/>
            <a:ext cx="8229600" cy="1143000"/>
          </a:xfrm>
        </p:spPr>
        <p:txBody>
          <a:bodyPr/>
          <a:lstStyle/>
          <a:p>
            <a:pPr algn="ctr"/>
            <a:r>
              <a:rPr lang="en-US" dirty="0"/>
              <a:t>Sociotechnical systems</a:t>
            </a:r>
          </a:p>
        </p:txBody>
      </p:sp>
      <p:sp>
        <p:nvSpPr>
          <p:cNvPr id="3" name="Date Placeholder 2"/>
          <p:cNvSpPr>
            <a:spLocks noGrp="1"/>
          </p:cNvSpPr>
          <p:nvPr>
            <p:ph type="dt" sz="half" idx="10"/>
          </p:nvPr>
        </p:nvSpPr>
        <p:spPr/>
        <p:txBody>
          <a:bodyPr/>
          <a:lstStyle/>
          <a:p>
            <a:r>
              <a:rPr lang="en-GB"/>
              <a:t>30/10/2014</a:t>
            </a:r>
            <a:endParaRPr lang="en-US"/>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9D29DFB1-9EA4-2B4D-92D1-CC42B9A94240}" type="slidenum">
              <a:rPr lang="en-US" smtClean="0"/>
              <a:t>17</a:t>
            </a:fld>
            <a:endParaRPr lang="en-US"/>
          </a:p>
        </p:txBody>
      </p:sp>
    </p:spTree>
    <p:extLst>
      <p:ext uri="{BB962C8B-B14F-4D97-AF65-F5344CB8AC3E}">
        <p14:creationId xmlns:p14="http://schemas.microsoft.com/office/powerpoint/2010/main" val="249202147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 and software</a:t>
            </a:r>
          </a:p>
        </p:txBody>
      </p:sp>
      <p:sp>
        <p:nvSpPr>
          <p:cNvPr id="3" name="Content Placeholder 2"/>
          <p:cNvSpPr>
            <a:spLocks noGrp="1"/>
          </p:cNvSpPr>
          <p:nvPr>
            <p:ph idx="1"/>
          </p:nvPr>
        </p:nvSpPr>
        <p:spPr/>
        <p:txBody>
          <a:bodyPr/>
          <a:lstStyle/>
          <a:p>
            <a:r>
              <a:rPr lang="en-US" dirty="0"/>
              <a:t>Software engineering is not an isolated activity but is part of a broader systems engineering process.</a:t>
            </a:r>
          </a:p>
          <a:p>
            <a:r>
              <a:rPr lang="en-US" dirty="0"/>
              <a:t>Software systems are therefore not isolated systems but are essential components of broader systems that have a human, social or organizational purpose.</a:t>
            </a:r>
          </a:p>
          <a:p>
            <a:r>
              <a:rPr lang="en-US" dirty="0"/>
              <a:t>Example</a:t>
            </a:r>
          </a:p>
          <a:p>
            <a:pPr lvl="1"/>
            <a:r>
              <a:rPr lang="en-US" dirty="0"/>
              <a:t>The wilderness weather system is part of broader weather recording and forecasting systems</a:t>
            </a:r>
          </a:p>
          <a:p>
            <a:pPr lvl="1"/>
            <a:r>
              <a:rPr lang="en-US" dirty="0"/>
              <a:t>These include hardware and software, forecasting processes, system users, the organizations that depend on weather forecasts, etc.</a:t>
            </a:r>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A86F8904-DFC0-E240-BFF8-1216C9CAE37B}" type="slidenum">
              <a:rPr lang="en-US" smtClean="0"/>
              <a:pPr/>
              <a:t>18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3816502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sociotechnical systems stack</a:t>
            </a:r>
          </a:p>
        </p:txBody>
      </p:sp>
      <p:pic>
        <p:nvPicPr>
          <p:cNvPr id="4" name="Picture 3" descr="10.3 SystemsEngStack (10.1).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36473"/>
            <a:ext cx="8084114" cy="422578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19</a:t>
            </a:fld>
            <a:endParaRPr lang="en-US"/>
          </a:p>
        </p:txBody>
      </p:sp>
    </p:spTree>
    <p:extLst>
      <p:ext uri="{BB962C8B-B14F-4D97-AF65-F5344CB8AC3E}">
        <p14:creationId xmlns:p14="http://schemas.microsoft.com/office/powerpoint/2010/main" val="250320910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Dependability properties</a:t>
            </a:r>
          </a:p>
          <a:p>
            <a:r>
              <a:rPr lang="en-US" dirty="0"/>
              <a:t>Sociotechnical systems</a:t>
            </a:r>
          </a:p>
          <a:p>
            <a:r>
              <a:rPr lang="en-US" dirty="0"/>
              <a:t>Redundancy and diversity</a:t>
            </a:r>
          </a:p>
          <a:p>
            <a:r>
              <a:rPr lang="en-US" dirty="0"/>
              <a:t>Dependable processes</a:t>
            </a:r>
          </a:p>
          <a:p>
            <a:r>
              <a:rPr lang="en-US" dirty="0"/>
              <a:t>Formal methods and dependability</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2</a:t>
            </a:fld>
            <a:endParaRPr lang="en-US"/>
          </a:p>
        </p:txBody>
      </p:sp>
    </p:spTree>
    <p:extLst>
      <p:ext uri="{BB962C8B-B14F-4D97-AF65-F5344CB8AC3E}">
        <p14:creationId xmlns:p14="http://schemas.microsoft.com/office/powerpoint/2010/main" val="162043911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in the STS stack</a:t>
            </a:r>
          </a:p>
        </p:txBody>
      </p:sp>
      <p:sp>
        <p:nvSpPr>
          <p:cNvPr id="3" name="Content Placeholder 2"/>
          <p:cNvSpPr>
            <a:spLocks noGrp="1"/>
          </p:cNvSpPr>
          <p:nvPr>
            <p:ph idx="1"/>
          </p:nvPr>
        </p:nvSpPr>
        <p:spPr/>
        <p:txBody>
          <a:bodyPr/>
          <a:lstStyle/>
          <a:p>
            <a:r>
              <a:rPr lang="en-US" dirty="0"/>
              <a:t>Equipment</a:t>
            </a:r>
          </a:p>
          <a:p>
            <a:pPr lvl="1"/>
            <a:r>
              <a:rPr lang="en-US" dirty="0"/>
              <a:t>Hardware devices, some of which may be computers. Most devices will include an embedded system of some kind.</a:t>
            </a:r>
          </a:p>
          <a:p>
            <a:r>
              <a:rPr lang="en-US" dirty="0"/>
              <a:t>Operating system</a:t>
            </a:r>
          </a:p>
          <a:p>
            <a:pPr lvl="1"/>
            <a:r>
              <a:rPr lang="en-US" dirty="0"/>
              <a:t>Provides a set of common facilities for higher levels in the system.</a:t>
            </a:r>
          </a:p>
          <a:p>
            <a:r>
              <a:rPr lang="en-US" dirty="0"/>
              <a:t>Communications and data management</a:t>
            </a:r>
          </a:p>
          <a:p>
            <a:pPr lvl="1"/>
            <a:r>
              <a:rPr lang="en-US" dirty="0"/>
              <a:t>Middleware that provides access to remote systems and databases.</a:t>
            </a:r>
          </a:p>
          <a:p>
            <a:r>
              <a:rPr lang="en-US" dirty="0"/>
              <a:t>Application systems</a:t>
            </a:r>
          </a:p>
          <a:p>
            <a:pPr lvl="1"/>
            <a:r>
              <a:rPr lang="en-US" dirty="0"/>
              <a:t>Specific functionality to meet some organization requirements.</a:t>
            </a:r>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26415803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in the STS stack</a:t>
            </a:r>
          </a:p>
        </p:txBody>
      </p:sp>
      <p:sp>
        <p:nvSpPr>
          <p:cNvPr id="3" name="Content Placeholder 2"/>
          <p:cNvSpPr>
            <a:spLocks noGrp="1"/>
          </p:cNvSpPr>
          <p:nvPr>
            <p:ph idx="1"/>
          </p:nvPr>
        </p:nvSpPr>
        <p:spPr/>
        <p:txBody>
          <a:bodyPr/>
          <a:lstStyle/>
          <a:p>
            <a:r>
              <a:rPr lang="en-US" dirty="0"/>
              <a:t>Business processes</a:t>
            </a:r>
          </a:p>
          <a:p>
            <a:pPr lvl="1"/>
            <a:r>
              <a:rPr lang="en-US" dirty="0"/>
              <a:t>A set of processes involving people and computer systems that support the activities of the business.</a:t>
            </a:r>
          </a:p>
          <a:p>
            <a:r>
              <a:rPr lang="en-US" dirty="0"/>
              <a:t>Organizations</a:t>
            </a:r>
          </a:p>
          <a:p>
            <a:pPr lvl="1"/>
            <a:r>
              <a:rPr lang="en-US" dirty="0"/>
              <a:t>Higher level strategic business activities that affect the operation of the system.</a:t>
            </a:r>
          </a:p>
          <a:p>
            <a:r>
              <a:rPr lang="en-US" dirty="0"/>
              <a:t>Society</a:t>
            </a:r>
          </a:p>
          <a:p>
            <a:pPr lvl="1"/>
            <a:r>
              <a:rPr lang="en-US" dirty="0"/>
              <a:t>Laws, regulation and culture that affect the operation of the system.</a:t>
            </a:r>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89563376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Holistic system design</a:t>
            </a:r>
          </a:p>
        </p:txBody>
      </p:sp>
      <p:sp>
        <p:nvSpPr>
          <p:cNvPr id="3" name="Content Placeholder 2"/>
          <p:cNvSpPr>
            <a:spLocks noGrp="1"/>
          </p:cNvSpPr>
          <p:nvPr>
            <p:ph idx="1"/>
          </p:nvPr>
        </p:nvSpPr>
        <p:spPr/>
        <p:txBody>
          <a:bodyPr/>
          <a:lstStyle/>
          <a:p>
            <a:r>
              <a:rPr lang="en-US" dirty="0"/>
              <a:t>There are interactions and dependencies between the layers in a system and changes at one level ripple through the other levels</a:t>
            </a:r>
          </a:p>
          <a:p>
            <a:pPr lvl="1"/>
            <a:r>
              <a:rPr lang="en-US" dirty="0"/>
              <a:t>Example: Change in regulations (society) leads to changes in business processes and application software.</a:t>
            </a:r>
          </a:p>
          <a:p>
            <a:r>
              <a:rPr lang="en-US" dirty="0"/>
              <a:t>For dependability, a systems perspective is essential</a:t>
            </a:r>
          </a:p>
          <a:p>
            <a:pPr lvl="1"/>
            <a:r>
              <a:rPr lang="en-US" dirty="0"/>
              <a:t>Contain software failures within the enclosing layers of the STS stack.</a:t>
            </a:r>
          </a:p>
          <a:p>
            <a:pPr lvl="1"/>
            <a:r>
              <a:rPr lang="en-US" dirty="0"/>
              <a:t>Understand how faults and failures in adjacent layers may affect the software in a system.</a:t>
            </a:r>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A86F8904-DFC0-E240-BFF8-1216C9CAE37B}" type="slidenum">
              <a:rPr lang="en-US" smtClean="0"/>
              <a:pPr/>
              <a:t>22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9485519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Regulation and compliance</a:t>
            </a:r>
          </a:p>
        </p:txBody>
      </p:sp>
      <p:sp>
        <p:nvSpPr>
          <p:cNvPr id="3" name="Content Placeholder 2"/>
          <p:cNvSpPr>
            <a:spLocks noGrp="1"/>
          </p:cNvSpPr>
          <p:nvPr>
            <p:ph idx="1"/>
          </p:nvPr>
        </p:nvSpPr>
        <p:spPr/>
        <p:txBody>
          <a:bodyPr/>
          <a:lstStyle/>
          <a:p>
            <a:r>
              <a:rPr lang="en-GB" dirty="0"/>
              <a:t>The general model of economic organization that is now almost universal in the world is that privately owned companies offer goods and services and make a profit on these. </a:t>
            </a:r>
          </a:p>
          <a:p>
            <a:r>
              <a:rPr lang="en-GB" dirty="0"/>
              <a:t>To ensure the safety of their citizens, most governments regulate (limit the freedom of) privately owned companies so that they must follow certain standards to ensure that their products are safe and secure. </a:t>
            </a:r>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23</a:t>
            </a:fld>
            <a:endParaRPr lang="en-US"/>
          </a:p>
        </p:txBody>
      </p:sp>
    </p:spTree>
    <p:extLst>
      <p:ext uri="{BB962C8B-B14F-4D97-AF65-F5344CB8AC3E}">
        <p14:creationId xmlns:p14="http://schemas.microsoft.com/office/powerpoint/2010/main" val="119986018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Regulated systems</a:t>
            </a:r>
          </a:p>
        </p:txBody>
      </p:sp>
      <p:sp>
        <p:nvSpPr>
          <p:cNvPr id="3" name="Content Placeholder 2"/>
          <p:cNvSpPr>
            <a:spLocks noGrp="1"/>
          </p:cNvSpPr>
          <p:nvPr>
            <p:ph idx="1"/>
          </p:nvPr>
        </p:nvSpPr>
        <p:spPr/>
        <p:txBody>
          <a:bodyPr/>
          <a:lstStyle/>
          <a:p>
            <a:r>
              <a:rPr lang="en-US" dirty="0"/>
              <a:t>Many critical systems are regulated systems, which means that their use must be approved by an external regulator before the systems go into service. </a:t>
            </a:r>
          </a:p>
          <a:p>
            <a:pPr lvl="1"/>
            <a:r>
              <a:rPr lang="en-US" dirty="0"/>
              <a:t>Nuclear systems</a:t>
            </a:r>
          </a:p>
          <a:p>
            <a:pPr lvl="1"/>
            <a:r>
              <a:rPr lang="en-US" dirty="0"/>
              <a:t>Air traffic control systems</a:t>
            </a:r>
          </a:p>
          <a:p>
            <a:pPr lvl="1"/>
            <a:r>
              <a:rPr lang="en-US" dirty="0"/>
              <a:t>Medical devices</a:t>
            </a:r>
          </a:p>
          <a:p>
            <a:r>
              <a:rPr lang="en-US" dirty="0"/>
              <a:t>A safety and dependability case has to be approved by the regulator. Therefore, critical systems development has to create the evidence to convince a regulator that the system is dependable, safe and secure.</a:t>
            </a:r>
          </a:p>
        </p:txBody>
      </p:sp>
      <p:sp>
        <p:nvSpPr>
          <p:cNvPr id="4" name="Footer Placeholder 3"/>
          <p:cNvSpPr>
            <a:spLocks noGrp="1"/>
          </p:cNvSpPr>
          <p:nvPr>
            <p:ph type="ftr" sz="quarter" idx="11"/>
          </p:nvPr>
        </p:nvSpPr>
        <p:spPr/>
        <p:txBody>
          <a:bodyPr/>
          <a:lstStyle/>
          <a:p>
            <a:pPr>
              <a:defRPr/>
            </a:pPr>
            <a:r>
              <a:rPr lang="en-US"/>
              <a:t>Chapter 10 Dependable Systems</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2002636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regulation</a:t>
            </a:r>
          </a:p>
        </p:txBody>
      </p:sp>
      <p:sp>
        <p:nvSpPr>
          <p:cNvPr id="3" name="Content Placeholder 2"/>
          <p:cNvSpPr>
            <a:spLocks noGrp="1"/>
          </p:cNvSpPr>
          <p:nvPr>
            <p:ph idx="1"/>
          </p:nvPr>
        </p:nvSpPr>
        <p:spPr/>
        <p:txBody>
          <a:bodyPr/>
          <a:lstStyle/>
          <a:p>
            <a:r>
              <a:rPr lang="en-GB" dirty="0"/>
              <a:t>Regulation and compliance (following the rules) applies to the sociotechnical system as a whole and not simply the software element of that system. </a:t>
            </a:r>
          </a:p>
          <a:p>
            <a:r>
              <a:rPr lang="en-GB" dirty="0"/>
              <a:t>Safety-related systems may have to be certified as safe by the regulator.</a:t>
            </a:r>
          </a:p>
          <a:p>
            <a:r>
              <a:rPr lang="en-GB" dirty="0"/>
              <a:t>To achieve certification, companies that are developing safety-critical systems have to produce an extensive safety case that shows that rules and regulations have been followed. </a:t>
            </a:r>
          </a:p>
          <a:p>
            <a:r>
              <a:rPr lang="en-GB" dirty="0"/>
              <a:t>It can be as expensive develop the documentation for certification as it is to develop the system itself. </a:t>
            </a:r>
          </a:p>
          <a:p>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25</a:t>
            </a:fld>
            <a:endParaRPr lang="en-US"/>
          </a:p>
        </p:txBody>
      </p:sp>
    </p:spTree>
    <p:extLst>
      <p:ext uri="{BB962C8B-B14F-4D97-AF65-F5344CB8AC3E}">
        <p14:creationId xmlns:p14="http://schemas.microsoft.com/office/powerpoint/2010/main" val="408007599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5"/>
            <a:ext cx="8229600" cy="1143000"/>
          </a:xfrm>
        </p:spPr>
        <p:txBody>
          <a:bodyPr/>
          <a:lstStyle/>
          <a:p>
            <a:pPr algn="ctr"/>
            <a:r>
              <a:rPr lang="en-US" dirty="0"/>
              <a:t>Redundancy and diversity</a:t>
            </a:r>
          </a:p>
        </p:txBody>
      </p:sp>
      <p:sp>
        <p:nvSpPr>
          <p:cNvPr id="3" name="Date Placeholder 2"/>
          <p:cNvSpPr>
            <a:spLocks noGrp="1"/>
          </p:cNvSpPr>
          <p:nvPr>
            <p:ph type="dt" sz="half" idx="10"/>
          </p:nvPr>
        </p:nvSpPr>
        <p:spPr/>
        <p:txBody>
          <a:bodyPr/>
          <a:lstStyle/>
          <a:p>
            <a:r>
              <a:rPr lang="en-GB"/>
              <a:t>30/10/2014</a:t>
            </a:r>
            <a:endParaRPr lang="en-US"/>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9D29DFB1-9EA4-2B4D-92D1-CC42B9A94240}" type="slidenum">
              <a:rPr lang="en-US" smtClean="0"/>
              <a:t>26</a:t>
            </a:fld>
            <a:endParaRPr lang="en-US"/>
          </a:p>
        </p:txBody>
      </p:sp>
    </p:spTree>
    <p:extLst>
      <p:ext uri="{BB962C8B-B14F-4D97-AF65-F5344CB8AC3E}">
        <p14:creationId xmlns:p14="http://schemas.microsoft.com/office/powerpoint/2010/main" val="302135796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t>Redundancy and diversity</a:t>
            </a:r>
          </a:p>
        </p:txBody>
      </p:sp>
      <p:sp>
        <p:nvSpPr>
          <p:cNvPr id="108547" name="Rectangle 3"/>
          <p:cNvSpPr>
            <a:spLocks noGrp="1" noChangeArrowheads="1"/>
          </p:cNvSpPr>
          <p:nvPr>
            <p:ph type="body" idx="1"/>
          </p:nvPr>
        </p:nvSpPr>
        <p:spPr/>
        <p:txBody>
          <a:bodyPr/>
          <a:lstStyle/>
          <a:p>
            <a:pPr>
              <a:lnSpc>
                <a:spcPct val="90000"/>
              </a:lnSpc>
            </a:pPr>
            <a:r>
              <a:rPr lang="en-US" sz="2400" dirty="0"/>
              <a:t>Redundancy</a:t>
            </a:r>
          </a:p>
          <a:p>
            <a:pPr lvl="1">
              <a:lnSpc>
                <a:spcPct val="90000"/>
              </a:lnSpc>
            </a:pPr>
            <a:r>
              <a:rPr lang="en-US" sz="2000" dirty="0"/>
              <a:t>Keep more than a single version of critical components so that if one fails then a backup is available.</a:t>
            </a:r>
          </a:p>
          <a:p>
            <a:pPr>
              <a:lnSpc>
                <a:spcPct val="90000"/>
              </a:lnSpc>
            </a:pPr>
            <a:r>
              <a:rPr lang="en-US" sz="2400" dirty="0"/>
              <a:t>Diversity</a:t>
            </a:r>
          </a:p>
          <a:p>
            <a:pPr lvl="1">
              <a:lnSpc>
                <a:spcPct val="90000"/>
              </a:lnSpc>
            </a:pPr>
            <a:r>
              <a:rPr lang="en-US" sz="2000" dirty="0"/>
              <a:t>Provide the same functionality in different ways in different components so that they will not fail in the same way. </a:t>
            </a:r>
            <a:endParaRPr lang="en-US" dirty="0"/>
          </a:p>
          <a:p>
            <a:pPr>
              <a:lnSpc>
                <a:spcPct val="90000"/>
              </a:lnSpc>
            </a:pPr>
            <a:r>
              <a:rPr lang="en-US" sz="2400" dirty="0"/>
              <a:t>Redundant and diverse components should be independent so that they will not suffer from ‘common-mode’ failures</a:t>
            </a:r>
          </a:p>
          <a:p>
            <a:pPr lvl="1">
              <a:lnSpc>
                <a:spcPct val="90000"/>
              </a:lnSpc>
            </a:pPr>
            <a:r>
              <a:rPr lang="en-US" sz="2000" dirty="0"/>
              <a:t>For example, components implemented in different programming languages means that a compiler fault will not affect all of them.</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99742354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a:t>Diversity</a:t>
            </a:r>
            <a:r>
              <a:rPr lang="en-US" sz="3600" dirty="0"/>
              <a:t> </a:t>
            </a:r>
            <a:r>
              <a:rPr lang="en-US" dirty="0"/>
              <a:t>and redundancy examples</a:t>
            </a:r>
          </a:p>
        </p:txBody>
      </p:sp>
      <p:sp>
        <p:nvSpPr>
          <p:cNvPr id="109571" name="Rectangle 3"/>
          <p:cNvSpPr>
            <a:spLocks noGrp="1" noChangeArrowheads="1"/>
          </p:cNvSpPr>
          <p:nvPr>
            <p:ph type="body" idx="1"/>
          </p:nvPr>
        </p:nvSpPr>
        <p:spPr/>
        <p:txBody>
          <a:bodyPr/>
          <a:lstStyle/>
          <a:p>
            <a:r>
              <a:rPr lang="en-US" dirty="0">
                <a:solidFill>
                  <a:schemeClr val="accent1"/>
                </a:solidFill>
              </a:rPr>
              <a:t>Redundancy</a:t>
            </a:r>
            <a:r>
              <a:rPr lang="en-US" dirty="0"/>
              <a:t>. Where availability is critical (e.g. in </a:t>
            </a:r>
            <a:r>
              <a:rPr lang="en-US" dirty="0" err="1"/>
              <a:t>e</a:t>
            </a:r>
            <a:r>
              <a:rPr lang="en-US" dirty="0"/>
              <a:t>-commerce systems), companies normally keep backup servers and switch to these automatically if failure occurs.</a:t>
            </a:r>
          </a:p>
          <a:p>
            <a:r>
              <a:rPr lang="en-US" dirty="0">
                <a:solidFill>
                  <a:schemeClr val="accent1"/>
                </a:solidFill>
              </a:rPr>
              <a:t>Diversity</a:t>
            </a:r>
            <a:r>
              <a:rPr lang="en-US" dirty="0"/>
              <a:t>. To provide resilience against external attacks, different servers may be implemented using different operating systems (e.g. Windows and Linux)</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131398174"/>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diversity and redundancy</a:t>
            </a:r>
          </a:p>
        </p:txBody>
      </p:sp>
      <p:sp>
        <p:nvSpPr>
          <p:cNvPr id="3" name="Content Placeholder 2"/>
          <p:cNvSpPr>
            <a:spLocks noGrp="1"/>
          </p:cNvSpPr>
          <p:nvPr>
            <p:ph idx="1"/>
          </p:nvPr>
        </p:nvSpPr>
        <p:spPr/>
        <p:txBody>
          <a:bodyPr/>
          <a:lstStyle/>
          <a:p>
            <a:r>
              <a:rPr lang="en-US" dirty="0"/>
              <a:t>Process activities, such as validation, should not depend on a single approach, such as testing, to validate the system.</a:t>
            </a:r>
          </a:p>
          <a:p>
            <a:r>
              <a:rPr lang="en-US" dirty="0"/>
              <a:t>Redundant and diverse process activities are important especially for verification and validation.</a:t>
            </a:r>
          </a:p>
          <a:p>
            <a:r>
              <a:rPr lang="en-US" dirty="0"/>
              <a:t>Multiple, different process activities the complement each other and allow for cross-checking help to avoid process errors, which may lead to errors in the software.</a:t>
            </a:r>
          </a:p>
          <a:p>
            <a:endParaRPr lang="en-US" dirty="0"/>
          </a:p>
        </p:txBody>
      </p:sp>
      <p:sp>
        <p:nvSpPr>
          <p:cNvPr id="4" name="Footer Placeholder 3"/>
          <p:cNvSpPr>
            <a:spLocks noGrp="1"/>
          </p:cNvSpPr>
          <p:nvPr>
            <p:ph type="ftr" sz="quarter" idx="11"/>
          </p:nvPr>
        </p:nvSpPr>
        <p:spPr/>
        <p:txBody>
          <a:bodyPr/>
          <a:lstStyle/>
          <a:p>
            <a:pPr>
              <a:defRPr/>
            </a:pPr>
            <a:r>
              <a:rPr lang="en-US"/>
              <a:t>Chapter 10 Dependable Systems</a:t>
            </a:r>
          </a:p>
        </p:txBody>
      </p:sp>
      <p:sp>
        <p:nvSpPr>
          <p:cNvPr id="5" name="Slide Number Placeholder 4"/>
          <p:cNvSpPr>
            <a:spLocks noGrp="1"/>
          </p:cNvSpPr>
          <p:nvPr>
            <p:ph type="sldNum" sz="quarter" idx="12"/>
          </p:nvPr>
        </p:nvSpPr>
        <p:spPr/>
        <p:txBody>
          <a:bodyPr/>
          <a:lstStyle/>
          <a:p>
            <a:pPr>
              <a:defRPr/>
            </a:pPr>
            <a:fld id="{2A781D9A-53E0-6A45-A664-CD97B88FD956}" type="slidenum">
              <a:rPr lang="en-US" smtClean="0"/>
              <a:pPr>
                <a:defRPr/>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62257594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 many computer-based systems, the 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p>
          <a:p>
            <a:r>
              <a:rPr lang="en-GB" sz="2400" dirty="0"/>
              <a:t>Dependability covers the related systems attributes of reliability, availability and security. These are all </a:t>
            </a:r>
            <a:r>
              <a:rPr lang="en-GB" dirty="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06895577"/>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redundancy and diversity</a:t>
            </a:r>
          </a:p>
        </p:txBody>
      </p:sp>
      <p:sp>
        <p:nvSpPr>
          <p:cNvPr id="3" name="Content Placeholder 2"/>
          <p:cNvSpPr>
            <a:spLocks noGrp="1"/>
          </p:cNvSpPr>
          <p:nvPr>
            <p:ph idx="1"/>
          </p:nvPr>
        </p:nvSpPr>
        <p:spPr/>
        <p:txBody>
          <a:bodyPr/>
          <a:lstStyle/>
          <a:p>
            <a:pPr>
              <a:lnSpc>
                <a:spcPct val="90000"/>
              </a:lnSpc>
            </a:pPr>
            <a:r>
              <a:rPr lang="en-US" dirty="0"/>
              <a:t>Adding diversity and redundancy to a system increases the system complexity.</a:t>
            </a:r>
          </a:p>
          <a:p>
            <a:pPr>
              <a:lnSpc>
                <a:spcPct val="90000"/>
              </a:lnSpc>
            </a:pPr>
            <a:r>
              <a:rPr lang="en-US" dirty="0"/>
              <a:t>This can increase the chances of error because of unanticipated interactions and dependencies between the redundant system components.</a:t>
            </a:r>
          </a:p>
          <a:p>
            <a:pPr>
              <a:lnSpc>
                <a:spcPct val="90000"/>
              </a:lnSpc>
            </a:pPr>
            <a:r>
              <a:rPr lang="en-US" dirty="0"/>
              <a:t>Some engineers therefore advocate simplicity and extensive V &amp; V as a more effective route to software dependability.</a:t>
            </a:r>
          </a:p>
          <a:p>
            <a:pPr>
              <a:lnSpc>
                <a:spcPct val="90000"/>
              </a:lnSpc>
            </a:pPr>
            <a:r>
              <a:rPr lang="en-US" dirty="0"/>
              <a:t>Airbus FCS architecture is redundant/diverse; Boeing 777 FCS architecture has no software diversity</a:t>
            </a:r>
          </a:p>
          <a:p>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30</a:t>
            </a:fld>
            <a:endParaRPr lang="en-US"/>
          </a:p>
        </p:txBody>
      </p:sp>
    </p:spTree>
    <p:extLst>
      <p:ext uri="{BB962C8B-B14F-4D97-AF65-F5344CB8AC3E}">
        <p14:creationId xmlns:p14="http://schemas.microsoft.com/office/powerpoint/2010/main" val="232185209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a:t>Dependable processes</a:t>
            </a:r>
          </a:p>
        </p:txBody>
      </p:sp>
      <p:sp>
        <p:nvSpPr>
          <p:cNvPr id="3" name="Date Placeholder 2"/>
          <p:cNvSpPr>
            <a:spLocks noGrp="1"/>
          </p:cNvSpPr>
          <p:nvPr>
            <p:ph type="dt" sz="half" idx="10"/>
          </p:nvPr>
        </p:nvSpPr>
        <p:spPr/>
        <p:txBody>
          <a:bodyPr/>
          <a:lstStyle/>
          <a:p>
            <a:r>
              <a:rPr lang="en-GB"/>
              <a:t>30/10/2014</a:t>
            </a:r>
            <a:endParaRPr lang="en-US"/>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9D29DFB1-9EA4-2B4D-92D1-CC42B9A94240}" type="slidenum">
              <a:rPr lang="en-US" smtClean="0"/>
              <a:t>31</a:t>
            </a:fld>
            <a:endParaRPr lang="en-US"/>
          </a:p>
        </p:txBody>
      </p:sp>
    </p:spTree>
    <p:extLst>
      <p:ext uri="{BB962C8B-B14F-4D97-AF65-F5344CB8AC3E}">
        <p14:creationId xmlns:p14="http://schemas.microsoft.com/office/powerpoint/2010/main" val="15971831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lIns="90840" tIns="44623" rIns="90840" bIns="44623"/>
          <a:lstStyle/>
          <a:p>
            <a:r>
              <a:rPr lang="en-GB"/>
              <a:t>Dependable processes</a:t>
            </a:r>
          </a:p>
        </p:txBody>
      </p:sp>
      <p:sp>
        <p:nvSpPr>
          <p:cNvPr id="93187" name="Rectangle 3"/>
          <p:cNvSpPr>
            <a:spLocks noGrp="1" noChangeArrowheads="1"/>
          </p:cNvSpPr>
          <p:nvPr>
            <p:ph type="body" idx="1"/>
          </p:nvPr>
        </p:nvSpPr>
        <p:spPr>
          <a:noFill/>
          <a:ln/>
        </p:spPr>
        <p:txBody>
          <a:bodyPr lIns="90840" tIns="44623" rIns="90840" bIns="44623"/>
          <a:lstStyle/>
          <a:p>
            <a:r>
              <a:rPr lang="en-GB" dirty="0"/>
              <a:t>To ensure a minimal number of software faults, it is important to have a well-defined, repeatable software process.</a:t>
            </a:r>
          </a:p>
          <a:p>
            <a:r>
              <a:rPr lang="en-GB" dirty="0"/>
              <a:t>A well-defined repeatable process is one that does not depend entirely on individual skills; rather can be enacted by different people.</a:t>
            </a:r>
          </a:p>
          <a:p>
            <a:r>
              <a:rPr lang="en-GB" dirty="0"/>
              <a:t>Regulators use information about the process to check if good software engineering practice has been used.</a:t>
            </a:r>
          </a:p>
          <a:p>
            <a:r>
              <a:rPr lang="en-GB" dirty="0"/>
              <a:t>For fault detection, it is clear that the process activities should include significant effort devoted to verification and validation.</a:t>
            </a:r>
          </a:p>
        </p:txBody>
      </p:sp>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3663826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Dependable process characteristics</a:t>
            </a:r>
          </a:p>
        </p:txBody>
      </p:sp>
      <p:sp>
        <p:nvSpPr>
          <p:cNvPr id="3" name="Content Placeholder 2"/>
          <p:cNvSpPr>
            <a:spLocks noGrp="1"/>
          </p:cNvSpPr>
          <p:nvPr>
            <p:ph idx="1"/>
          </p:nvPr>
        </p:nvSpPr>
        <p:spPr/>
        <p:txBody>
          <a:bodyPr/>
          <a:lstStyle/>
          <a:p>
            <a:r>
              <a:rPr lang="en-US" dirty="0"/>
              <a:t>Explicitly defined </a:t>
            </a:r>
          </a:p>
          <a:p>
            <a:pPr lvl="1"/>
            <a:r>
              <a:rPr lang="en-US" dirty="0"/>
              <a:t>A process that has a defined process model that is used to drive the software production process. Data must be collected during the process that proves that the development team has followed the process as defined in the process model.</a:t>
            </a:r>
            <a:endParaRPr lang="en-GB" dirty="0"/>
          </a:p>
          <a:p>
            <a:r>
              <a:rPr lang="en-US" dirty="0"/>
              <a:t>Repeatable</a:t>
            </a:r>
          </a:p>
          <a:p>
            <a:pPr lvl="1"/>
            <a:r>
              <a:rPr lang="en-US" dirty="0"/>
              <a:t>A process that does not rely on individual interpretation and judgment. The process can be repeated across projects and with different team members, irrespective of who is involved in the development. </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33</a:t>
            </a:fld>
            <a:endParaRPr lang="en-US"/>
          </a:p>
        </p:txBody>
      </p:sp>
    </p:spTree>
    <p:extLst>
      <p:ext uri="{BB962C8B-B14F-4D97-AF65-F5344CB8AC3E}">
        <p14:creationId xmlns:p14="http://schemas.microsoft.com/office/powerpoint/2010/main" val="264557636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Attributes of dependable processes</a:t>
            </a:r>
            <a:r>
              <a:rPr lang="en-GB" dirty="0"/>
              <a: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74090940"/>
              </p:ext>
            </p:extLst>
          </p:nvPr>
        </p:nvGraphicFramePr>
        <p:xfrm>
          <a:off x="1118650" y="1715767"/>
          <a:ext cx="7296480" cy="4616931"/>
        </p:xfrm>
        <a:graphic>
          <a:graphicData uri="http://schemas.openxmlformats.org/drawingml/2006/table">
            <a:tbl>
              <a:tblPr firstRow="1" bandRow="1">
                <a:tableStyleId>{5C22544A-7EE6-4342-B048-85BDC9FD1C3A}</a:tableStyleId>
              </a:tblPr>
              <a:tblGrid>
                <a:gridCol w="2785034">
                  <a:extLst>
                    <a:ext uri="{9D8B030D-6E8A-4147-A177-3AD203B41FA5}">
                      <a16:colId xmlns:a16="http://schemas.microsoft.com/office/drawing/2014/main" val="20000"/>
                    </a:ext>
                  </a:extLst>
                </a:gridCol>
                <a:gridCol w="4511446">
                  <a:extLst>
                    <a:ext uri="{9D8B030D-6E8A-4147-A177-3AD203B41FA5}">
                      <a16:colId xmlns:a16="http://schemas.microsoft.com/office/drawing/2014/main" val="20001"/>
                    </a:ext>
                  </a:extLst>
                </a:gridCol>
              </a:tblGrid>
              <a:tr h="392001">
                <a:tc>
                  <a:txBody>
                    <a:bodyPr/>
                    <a:lstStyle/>
                    <a:p>
                      <a:pPr algn="just">
                        <a:spcAft>
                          <a:spcPts val="0"/>
                        </a:spcAft>
                      </a:pPr>
                      <a:r>
                        <a:rPr lang="en-GB" sz="1400" b="1" dirty="0">
                          <a:solidFill>
                            <a:srgbClr val="000000"/>
                          </a:solidFill>
                          <a:latin typeface="Helvetica"/>
                          <a:ea typeface="Times New Roman"/>
                          <a:cs typeface="Helvetica"/>
                        </a:rPr>
                        <a:t>Process characteristic</a:t>
                      </a:r>
                    </a:p>
                  </a:txBody>
                  <a:tcPr marL="73025" marR="73025" marT="73025" marB="73025"/>
                </a:tc>
                <a:tc>
                  <a:txBody>
                    <a:bodyPr/>
                    <a:lstStyle/>
                    <a:p>
                      <a:pPr algn="just">
                        <a:spcAft>
                          <a:spcPts val="0"/>
                        </a:spcAft>
                      </a:pPr>
                      <a:r>
                        <a:rPr lang="en-GB" sz="1400" b="1" dirty="0">
                          <a:solidFill>
                            <a:srgbClr val="000000"/>
                          </a:solidFill>
                          <a:latin typeface="Helvetica"/>
                          <a:ea typeface="Times New Roman"/>
                          <a:cs typeface="Helvetica"/>
                        </a:rPr>
                        <a:t>Description</a:t>
                      </a:r>
                    </a:p>
                  </a:txBody>
                  <a:tcPr marL="73025" marR="73025" marT="73025" marB="73025"/>
                </a:tc>
                <a:extLst>
                  <a:ext uri="{0D108BD9-81ED-4DB2-BD59-A6C34878D82A}">
                    <a16:rowId xmlns:a16="http://schemas.microsoft.com/office/drawing/2014/main" val="10000"/>
                  </a:ext>
                </a:extLst>
              </a:tr>
              <a:tr h="392001">
                <a:tc>
                  <a:txBody>
                    <a:bodyPr/>
                    <a:lstStyle/>
                    <a:p>
                      <a:pPr algn="just">
                        <a:spcBef>
                          <a:spcPts val="600"/>
                        </a:spcBef>
                        <a:spcAft>
                          <a:spcPts val="0"/>
                        </a:spcAft>
                      </a:pPr>
                      <a:r>
                        <a:rPr lang="en-GB" sz="1400" dirty="0">
                          <a:solidFill>
                            <a:srgbClr val="000000"/>
                          </a:solidFill>
                          <a:latin typeface="Helvetica"/>
                          <a:ea typeface="Times New Roman"/>
                          <a:cs typeface="Helvetica"/>
                        </a:rPr>
                        <a:t>Auditable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understandable by people apart from process participants, who can check that process standards are being followed and make suggestions for process improvement.</a:t>
                      </a:r>
                    </a:p>
                  </a:txBody>
                  <a:tcPr marL="73025" marR="73025" marT="0" marB="73025"/>
                </a:tc>
                <a:extLst>
                  <a:ext uri="{0D108BD9-81ED-4DB2-BD59-A6C34878D82A}">
                    <a16:rowId xmlns:a16="http://schemas.microsoft.com/office/drawing/2014/main" val="10001"/>
                  </a:ext>
                </a:extLst>
              </a:tr>
              <a:tr h="392001">
                <a:tc>
                  <a:txBody>
                    <a:bodyPr/>
                    <a:lstStyle/>
                    <a:p>
                      <a:pPr algn="just">
                        <a:spcBef>
                          <a:spcPts val="600"/>
                        </a:spcBef>
                        <a:spcAft>
                          <a:spcPts val="0"/>
                        </a:spcAft>
                      </a:pPr>
                      <a:r>
                        <a:rPr lang="en-GB" sz="1400">
                          <a:solidFill>
                            <a:srgbClr val="000000"/>
                          </a:solidFill>
                          <a:latin typeface="Helvetica"/>
                          <a:ea typeface="Times New Roman"/>
                          <a:cs typeface="Helvetica"/>
                        </a:rPr>
                        <a:t>Diverse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include redundant and diverse verification and validation activities.</a:t>
                      </a:r>
                    </a:p>
                  </a:txBody>
                  <a:tcPr marL="73025" marR="73025" marT="0" marB="73025"/>
                </a:tc>
                <a:extLst>
                  <a:ext uri="{0D108BD9-81ED-4DB2-BD59-A6C34878D82A}">
                    <a16:rowId xmlns:a16="http://schemas.microsoft.com/office/drawing/2014/main" val="10002"/>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Documentable</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have a defined process model that sets out the activities in the process and the documentation that is to be produced during these activities.</a:t>
                      </a:r>
                    </a:p>
                  </a:txBody>
                  <a:tcPr marL="73025" marR="73025" marT="0" marB="73025"/>
                </a:tc>
                <a:extLst>
                  <a:ext uri="{0D108BD9-81ED-4DB2-BD59-A6C34878D82A}">
                    <a16:rowId xmlns:a16="http://schemas.microsoft.com/office/drawing/2014/main" val="10003"/>
                  </a:ext>
                </a:extLst>
              </a:tr>
              <a:tr h="1010476">
                <a:tc>
                  <a:txBody>
                    <a:bodyPr/>
                    <a:lstStyle/>
                    <a:p>
                      <a:pPr algn="just">
                        <a:spcBef>
                          <a:spcPts val="600"/>
                        </a:spcBef>
                        <a:spcAft>
                          <a:spcPts val="0"/>
                        </a:spcAft>
                      </a:pPr>
                      <a:r>
                        <a:rPr lang="en-GB" sz="1400" dirty="0">
                          <a:solidFill>
                            <a:srgbClr val="000000"/>
                          </a:solidFill>
                          <a:latin typeface="Helvetica"/>
                          <a:ea typeface="Times New Roman"/>
                          <a:cs typeface="Helvetica"/>
                        </a:rPr>
                        <a:t>Robust</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The process should be able to recover from failures of individual process activities.</a:t>
                      </a:r>
                    </a:p>
                  </a:txBody>
                  <a:tcPr marL="73025" marR="73025" marT="0" marB="73025"/>
                </a:tc>
                <a:extLst>
                  <a:ext uri="{0D108BD9-81ED-4DB2-BD59-A6C34878D82A}">
                    <a16:rowId xmlns:a16="http://schemas.microsoft.com/office/drawing/2014/main" val="10004"/>
                  </a:ext>
                </a:extLst>
              </a:tr>
              <a:tr h="777768">
                <a:tc>
                  <a:txBody>
                    <a:bodyPr/>
                    <a:lstStyle/>
                    <a:p>
                      <a:pPr algn="just">
                        <a:spcBef>
                          <a:spcPts val="600"/>
                        </a:spcBef>
                        <a:spcAft>
                          <a:spcPts val="0"/>
                        </a:spcAft>
                      </a:pPr>
                      <a:r>
                        <a:rPr lang="en-GB" sz="1400" dirty="0">
                          <a:solidFill>
                            <a:srgbClr val="000000"/>
                          </a:solidFill>
                          <a:latin typeface="Helvetica"/>
                          <a:ea typeface="Times New Roman"/>
                          <a:cs typeface="Helvetica"/>
                        </a:rPr>
                        <a:t>Standardized</a:t>
                      </a:r>
                    </a:p>
                  </a:txBody>
                  <a:tcPr marL="73025" marR="73025" marT="0" marB="73025"/>
                </a:tc>
                <a:tc>
                  <a:txBody>
                    <a:bodyPr/>
                    <a:lstStyle/>
                    <a:p>
                      <a:pPr algn="just">
                        <a:spcBef>
                          <a:spcPts val="600"/>
                        </a:spcBef>
                        <a:spcAft>
                          <a:spcPts val="0"/>
                        </a:spcAft>
                      </a:pPr>
                      <a:r>
                        <a:rPr lang="en-GB" sz="1400" dirty="0">
                          <a:solidFill>
                            <a:srgbClr val="000000"/>
                          </a:solidFill>
                          <a:latin typeface="Helvetica"/>
                          <a:ea typeface="Times New Roman"/>
                          <a:cs typeface="Helvetica"/>
                        </a:rPr>
                        <a:t>A comprehensive set of software development standards covering software production and documentation should be available.</a:t>
                      </a:r>
                    </a:p>
                  </a:txBody>
                  <a:tcPr marL="73025" marR="73025" marT="0" marB="73025"/>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2A781D9A-53E0-6A45-A664-CD97B88FD956}"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23451315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Dependable process activities</a:t>
            </a:r>
          </a:p>
        </p:txBody>
      </p:sp>
      <p:sp>
        <p:nvSpPr>
          <p:cNvPr id="3" name="Content Placeholder 2"/>
          <p:cNvSpPr>
            <a:spLocks noGrp="1"/>
          </p:cNvSpPr>
          <p:nvPr>
            <p:ph idx="1"/>
          </p:nvPr>
        </p:nvSpPr>
        <p:spPr/>
        <p:txBody>
          <a:bodyPr/>
          <a:lstStyle/>
          <a:p>
            <a:r>
              <a:rPr lang="en-US" dirty="0"/>
              <a:t>Requirements reviews</a:t>
            </a:r>
            <a:r>
              <a:rPr lang="en-US" i="1" dirty="0"/>
              <a:t> </a:t>
            </a:r>
            <a:r>
              <a:rPr lang="en-US" dirty="0"/>
              <a:t>to check that the requirements are, as far as possible, complete and consistent.</a:t>
            </a:r>
            <a:endParaRPr lang="en-GB" dirty="0"/>
          </a:p>
          <a:p>
            <a:r>
              <a:rPr lang="en-US" dirty="0"/>
              <a:t>Requirements management to ensure that changes to the requirements are controlled and that the impact of proposed requirements changes is understood.</a:t>
            </a:r>
            <a:endParaRPr lang="en-GB" dirty="0"/>
          </a:p>
          <a:p>
            <a:r>
              <a:rPr lang="en-US" dirty="0"/>
              <a:t>Formal specification, where a mathematical model of the software is created and analyzed. </a:t>
            </a:r>
          </a:p>
          <a:p>
            <a:r>
              <a:rPr lang="en-US" dirty="0"/>
              <a:t>System modeling, where the software design is explicitly documented as a set of graphical models, and the links between the requirements and these models are documented. </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35</a:t>
            </a:fld>
            <a:endParaRPr lang="en-US"/>
          </a:p>
        </p:txBody>
      </p:sp>
    </p:spTree>
    <p:extLst>
      <p:ext uri="{BB962C8B-B14F-4D97-AF65-F5344CB8AC3E}">
        <p14:creationId xmlns:p14="http://schemas.microsoft.com/office/powerpoint/2010/main" val="181514162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Dependable process activities</a:t>
            </a:r>
          </a:p>
        </p:txBody>
      </p:sp>
      <p:sp>
        <p:nvSpPr>
          <p:cNvPr id="3" name="Content Placeholder 2"/>
          <p:cNvSpPr>
            <a:spLocks noGrp="1"/>
          </p:cNvSpPr>
          <p:nvPr>
            <p:ph idx="1"/>
          </p:nvPr>
        </p:nvSpPr>
        <p:spPr/>
        <p:txBody>
          <a:bodyPr/>
          <a:lstStyle/>
          <a:p>
            <a:r>
              <a:rPr lang="en-US" dirty="0"/>
              <a:t>Design and program inspections, where the different descriptions of the system are inspected and checked by different people. </a:t>
            </a:r>
            <a:r>
              <a:rPr lang="en-GB" dirty="0"/>
              <a:t> </a:t>
            </a:r>
          </a:p>
          <a:p>
            <a:r>
              <a:rPr lang="en-US" dirty="0"/>
              <a:t>Static analysis, where automated checks are carried out on the source code of the program. </a:t>
            </a:r>
          </a:p>
          <a:p>
            <a:r>
              <a:rPr lang="en-US" dirty="0"/>
              <a:t>Test planning and management, where a comprehensive set of system tests is designed. </a:t>
            </a:r>
          </a:p>
          <a:p>
            <a:pPr lvl="1"/>
            <a:r>
              <a:rPr lang="en-US" dirty="0"/>
              <a:t>The testing process has to be carefully managed to demonstrate that these tests provide coverage of the system requirements and have been correctly applied in the testing process.</a:t>
            </a:r>
            <a:endParaRPr lang="en-GB" dirty="0"/>
          </a:p>
          <a:p>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36</a:t>
            </a:fld>
            <a:endParaRPr lang="en-US"/>
          </a:p>
        </p:txBody>
      </p:sp>
    </p:spTree>
    <p:extLst>
      <p:ext uri="{BB962C8B-B14F-4D97-AF65-F5344CB8AC3E}">
        <p14:creationId xmlns:p14="http://schemas.microsoft.com/office/powerpoint/2010/main" val="1224787485"/>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Dependable processes and agility</a:t>
            </a:r>
          </a:p>
        </p:txBody>
      </p:sp>
      <p:sp>
        <p:nvSpPr>
          <p:cNvPr id="3" name="Content Placeholder 2"/>
          <p:cNvSpPr>
            <a:spLocks noGrp="1"/>
          </p:cNvSpPr>
          <p:nvPr>
            <p:ph idx="1"/>
          </p:nvPr>
        </p:nvSpPr>
        <p:spPr/>
        <p:txBody>
          <a:bodyPr/>
          <a:lstStyle/>
          <a:p>
            <a:r>
              <a:rPr lang="en-US" dirty="0"/>
              <a:t>Dependable software often requires certification so both process and product documentation has to be produced.</a:t>
            </a:r>
          </a:p>
          <a:p>
            <a:r>
              <a:rPr lang="en-US" dirty="0"/>
              <a:t>Up-front requirements analysis is also essential to discover requirements and requirements conflicts that may compromise the safety and security of the system.</a:t>
            </a:r>
            <a:r>
              <a:rPr lang="en-GB" dirty="0"/>
              <a:t> </a:t>
            </a:r>
            <a:r>
              <a:rPr lang="en-US" dirty="0"/>
              <a:t> </a:t>
            </a:r>
          </a:p>
          <a:p>
            <a:r>
              <a:rPr lang="en-US" dirty="0"/>
              <a:t>These conflict with the general approach in agile development of co-development of the requirements and the system and minimizing documentation.</a:t>
            </a:r>
            <a:r>
              <a:rPr lang="en-GB" dirty="0"/>
              <a:t> </a:t>
            </a:r>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37</a:t>
            </a:fld>
            <a:endParaRPr lang="en-US"/>
          </a:p>
        </p:txBody>
      </p:sp>
    </p:spTree>
    <p:extLst>
      <p:ext uri="{BB962C8B-B14F-4D97-AF65-F5344CB8AC3E}">
        <p14:creationId xmlns:p14="http://schemas.microsoft.com/office/powerpoint/2010/main" val="3834903232"/>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Dependable processes and agility</a:t>
            </a:r>
          </a:p>
        </p:txBody>
      </p:sp>
      <p:sp>
        <p:nvSpPr>
          <p:cNvPr id="3" name="Content Placeholder 2"/>
          <p:cNvSpPr>
            <a:spLocks noGrp="1"/>
          </p:cNvSpPr>
          <p:nvPr>
            <p:ph idx="1"/>
          </p:nvPr>
        </p:nvSpPr>
        <p:spPr/>
        <p:txBody>
          <a:bodyPr/>
          <a:lstStyle/>
          <a:p>
            <a:r>
              <a:rPr lang="en-US" dirty="0"/>
              <a:t>An agile process may be defined that incorporates techniques such as iterative development, test-first development and user involvement in the development team.  </a:t>
            </a:r>
          </a:p>
          <a:p>
            <a:r>
              <a:rPr lang="en-US" dirty="0"/>
              <a:t>So long as the team follows that process and documents their actions, agile methods can be used. </a:t>
            </a:r>
          </a:p>
          <a:p>
            <a:r>
              <a:rPr lang="en-US" dirty="0"/>
              <a:t>However, additional documentation and planning is essential so ‘pure agile’ is impractical for dependable systems engineering.</a:t>
            </a:r>
          </a:p>
          <a:p>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38</a:t>
            </a:fld>
            <a:endParaRPr lang="en-US"/>
          </a:p>
        </p:txBody>
      </p:sp>
    </p:spTree>
    <p:extLst>
      <p:ext uri="{BB962C8B-B14F-4D97-AF65-F5344CB8AC3E}">
        <p14:creationId xmlns:p14="http://schemas.microsoft.com/office/powerpoint/2010/main" val="266553431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a:t>Formal methods and dependability</a:t>
            </a:r>
          </a:p>
        </p:txBody>
      </p:sp>
      <p:sp>
        <p:nvSpPr>
          <p:cNvPr id="3" name="Date Placeholder 2"/>
          <p:cNvSpPr>
            <a:spLocks noGrp="1"/>
          </p:cNvSpPr>
          <p:nvPr>
            <p:ph type="dt" sz="half" idx="10"/>
          </p:nvPr>
        </p:nvSpPr>
        <p:spPr/>
        <p:txBody>
          <a:bodyPr/>
          <a:lstStyle/>
          <a:p>
            <a:r>
              <a:rPr lang="en-GB"/>
              <a:t>30/10/2014</a:t>
            </a:r>
            <a:endParaRPr lang="en-US"/>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9D29DFB1-9EA4-2B4D-92D1-CC42B9A94240}" type="slidenum">
              <a:rPr lang="en-US" smtClean="0"/>
              <a:t>39</a:t>
            </a:fld>
            <a:endParaRPr lang="en-US"/>
          </a:p>
        </p:txBody>
      </p:sp>
    </p:spTree>
    <p:extLst>
      <p:ext uri="{BB962C8B-B14F-4D97-AF65-F5344CB8AC3E}">
        <p14:creationId xmlns:p14="http://schemas.microsoft.com/office/powerpoint/2010/main" val="260670021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lstStyle/>
          <a:p>
            <a:r>
              <a:rPr lang="en-US" dirty="0"/>
              <a:t>System failures may have widespread effects with large numbers of people affected by the failure.</a:t>
            </a:r>
          </a:p>
          <a:p>
            <a:r>
              <a:rPr lang="en-US" dirty="0"/>
              <a:t>Systems that are not dependable and are unreliable, unsafe or insecure may be rejected by their users.</a:t>
            </a:r>
          </a:p>
          <a:p>
            <a:r>
              <a:rPr lang="en-US" dirty="0"/>
              <a:t>The costs of system failure may be very 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398815396"/>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dirty="0"/>
              <a:t>Formal specification</a:t>
            </a:r>
          </a:p>
        </p:txBody>
      </p:sp>
      <p:sp>
        <p:nvSpPr>
          <p:cNvPr id="64515" name="Rectangle 3"/>
          <p:cNvSpPr>
            <a:spLocks noGrp="1" noChangeArrowheads="1"/>
          </p:cNvSpPr>
          <p:nvPr>
            <p:ph idx="1"/>
          </p:nvPr>
        </p:nvSpPr>
        <p:spPr/>
        <p:txBody>
          <a:bodyPr/>
          <a:lstStyle/>
          <a:p>
            <a:r>
              <a:rPr lang="en-GB" sz="2400" dirty="0"/>
              <a:t>Formal methods are approaches to software development that are</a:t>
            </a:r>
            <a:r>
              <a:rPr lang="en-GB" dirty="0"/>
              <a:t> </a:t>
            </a:r>
            <a:r>
              <a:rPr lang="en-GB" sz="2400" dirty="0"/>
              <a:t>based on mathematical representation and analysis of software.</a:t>
            </a:r>
          </a:p>
          <a:p>
            <a:r>
              <a:rPr lang="en-GB" sz="2400" dirty="0"/>
              <a:t>Formal methods include</a:t>
            </a:r>
          </a:p>
          <a:p>
            <a:pPr lvl="1"/>
            <a:r>
              <a:rPr lang="en-GB" sz="2000" dirty="0"/>
              <a:t>Formal specification;</a:t>
            </a:r>
          </a:p>
          <a:p>
            <a:pPr lvl="1"/>
            <a:r>
              <a:rPr lang="en-GB" sz="2000" dirty="0"/>
              <a:t>Specification analysis and proof;</a:t>
            </a:r>
          </a:p>
          <a:p>
            <a:pPr lvl="1"/>
            <a:r>
              <a:rPr lang="en-GB" sz="2000" dirty="0"/>
              <a:t>Transformational development;</a:t>
            </a:r>
          </a:p>
          <a:p>
            <a:pPr lvl="1"/>
            <a:r>
              <a:rPr lang="en-GB" sz="2000" dirty="0"/>
              <a:t>Program verification.</a:t>
            </a:r>
          </a:p>
          <a:p>
            <a:r>
              <a:rPr lang="en-GB" sz="2400" dirty="0"/>
              <a:t>Formal methods significantly reduce some types of programming errors and can be cost-effective for dependable systems engineering.</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40</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781481027"/>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approaches</a:t>
            </a:r>
          </a:p>
        </p:txBody>
      </p:sp>
      <p:sp>
        <p:nvSpPr>
          <p:cNvPr id="3" name="Content Placeholder 2"/>
          <p:cNvSpPr>
            <a:spLocks noGrp="1"/>
          </p:cNvSpPr>
          <p:nvPr>
            <p:ph idx="1"/>
          </p:nvPr>
        </p:nvSpPr>
        <p:spPr/>
        <p:txBody>
          <a:bodyPr/>
          <a:lstStyle/>
          <a:p>
            <a:r>
              <a:rPr lang="en-US" dirty="0"/>
              <a:t>Verification-based approaches</a:t>
            </a:r>
          </a:p>
          <a:p>
            <a:pPr lvl="1"/>
            <a:r>
              <a:rPr lang="en-US" dirty="0"/>
              <a:t>Different representations of a software system such as a specification and a program implementing that specification are proved to be equivalent. </a:t>
            </a:r>
          </a:p>
          <a:p>
            <a:pPr lvl="1"/>
            <a:r>
              <a:rPr lang="en-US" dirty="0"/>
              <a:t>This demonstrates the absence of implementation errors.</a:t>
            </a:r>
          </a:p>
          <a:p>
            <a:r>
              <a:rPr lang="en-US" dirty="0"/>
              <a:t>Refinement-based approaches</a:t>
            </a:r>
          </a:p>
          <a:p>
            <a:pPr lvl="1"/>
            <a:r>
              <a:rPr lang="en-US" dirty="0"/>
              <a:t>A representation of a system is systematically transformed into another, lower-level </a:t>
            </a:r>
            <a:r>
              <a:rPr lang="en-US" dirty="0" err="1"/>
              <a:t>represention</a:t>
            </a:r>
            <a:r>
              <a:rPr lang="en-US" dirty="0"/>
              <a:t> e.g. a specification is transformed automatically into an implementation.</a:t>
            </a:r>
          </a:p>
          <a:p>
            <a:pPr lvl="1"/>
            <a:r>
              <a:rPr lang="en-US" dirty="0"/>
              <a:t>This means that, if the transformation is correct, the representations are equivalent.</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41</a:t>
            </a:fld>
            <a:endParaRPr lang="en-US"/>
          </a:p>
        </p:txBody>
      </p:sp>
    </p:spTree>
    <p:extLst>
      <p:ext uri="{BB962C8B-B14F-4D97-AF65-F5344CB8AC3E}">
        <p14:creationId xmlns:p14="http://schemas.microsoft.com/office/powerpoint/2010/main" val="416883280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1028"/>
          <p:cNvSpPr>
            <a:spLocks noGrp="1" noChangeArrowheads="1"/>
          </p:cNvSpPr>
          <p:nvPr>
            <p:ph type="title"/>
          </p:nvPr>
        </p:nvSpPr>
        <p:spPr/>
        <p:txBody>
          <a:bodyPr/>
          <a:lstStyle/>
          <a:p>
            <a:r>
              <a:rPr lang="en-GB"/>
              <a:t>Use of formal methods</a:t>
            </a:r>
          </a:p>
        </p:txBody>
      </p:sp>
      <p:sp>
        <p:nvSpPr>
          <p:cNvPr id="66565" name="Rectangle 1029"/>
          <p:cNvSpPr>
            <a:spLocks noGrp="1" noChangeArrowheads="1"/>
          </p:cNvSpPr>
          <p:nvPr>
            <p:ph idx="1"/>
          </p:nvPr>
        </p:nvSpPr>
        <p:spPr/>
        <p:txBody>
          <a:bodyPr>
            <a:normAutofit/>
          </a:bodyPr>
          <a:lstStyle/>
          <a:p>
            <a:r>
              <a:rPr lang="en-GB" dirty="0"/>
              <a:t>The principal benefits of formal methods are in reducing the number of faults in systems.</a:t>
            </a:r>
          </a:p>
          <a:p>
            <a:r>
              <a:rPr lang="en-GB" dirty="0"/>
              <a:t>Consequently, their main area of applicability is in dependable systems engineering. There have been several successful projects where formal methods have been used in this area.</a:t>
            </a:r>
          </a:p>
          <a:p>
            <a:r>
              <a:rPr lang="en-GB" dirty="0"/>
              <a:t>In this area, the use of formal methods is most likely to be cost-effective because high system failure costs must be avoided. </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42</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834048234"/>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error</a:t>
            </a:r>
          </a:p>
        </p:txBody>
      </p:sp>
      <p:sp>
        <p:nvSpPr>
          <p:cNvPr id="3" name="Content Placeholder 2"/>
          <p:cNvSpPr>
            <a:spLocks noGrp="1"/>
          </p:cNvSpPr>
          <p:nvPr>
            <p:ph idx="1"/>
          </p:nvPr>
        </p:nvSpPr>
        <p:spPr/>
        <p:txBody>
          <a:bodyPr/>
          <a:lstStyle/>
          <a:p>
            <a:r>
              <a:rPr lang="en-GB" dirty="0"/>
              <a:t>Specification and design errors and omissions. </a:t>
            </a:r>
          </a:p>
          <a:p>
            <a:pPr lvl="1"/>
            <a:r>
              <a:rPr lang="en-GB" dirty="0"/>
              <a:t>Developing and analysing a formal model of the software may reveal errors and omissions in the software requirements. If the model is generated automatically or systematically from source code, analysis using model checking can find undesirable states that may occur such as deadlock in a concurrent system.</a:t>
            </a:r>
          </a:p>
          <a:p>
            <a:r>
              <a:rPr lang="en-GB" dirty="0"/>
              <a:t>Inconsistences between a specification and a program. </a:t>
            </a:r>
          </a:p>
          <a:p>
            <a:pPr lvl="1"/>
            <a:r>
              <a:rPr lang="en-GB" dirty="0"/>
              <a:t>If a refinement method is used, mistakes made by developers that make the software inconsistent with the specification are avoided. Program proving discovers inconsistencies between a program and its specification.</a:t>
            </a:r>
          </a:p>
          <a:p>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43</a:t>
            </a:fld>
            <a:endParaRPr lang="en-US"/>
          </a:p>
        </p:txBody>
      </p:sp>
    </p:spTree>
    <p:extLst>
      <p:ext uri="{BB962C8B-B14F-4D97-AF65-F5344CB8AC3E}">
        <p14:creationId xmlns:p14="http://schemas.microsoft.com/office/powerpoint/2010/main" val="202149570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formal specification</a:t>
            </a:r>
          </a:p>
        </p:txBody>
      </p:sp>
      <p:sp>
        <p:nvSpPr>
          <p:cNvPr id="3" name="Content Placeholder 2"/>
          <p:cNvSpPr>
            <a:spLocks noGrp="1"/>
          </p:cNvSpPr>
          <p:nvPr>
            <p:ph idx="1"/>
          </p:nvPr>
        </p:nvSpPr>
        <p:spPr/>
        <p:txBody>
          <a:bodyPr/>
          <a:lstStyle/>
          <a:p>
            <a:r>
              <a:rPr lang="en-US" sz="2200" dirty="0"/>
              <a:t>Developing a formal specification requires the system requirements to be analyzed in detail. This helps to detect problems, inconsistencies and incompleteness in the requirements.</a:t>
            </a:r>
          </a:p>
          <a:p>
            <a:r>
              <a:rPr lang="en-US" sz="2200" dirty="0"/>
              <a:t>As the specification is expressed in a formal language, it can be automatically analyzed to discover inconsistencies and incompleteness.</a:t>
            </a:r>
          </a:p>
          <a:p>
            <a:r>
              <a:rPr lang="en-US" sz="2200" dirty="0"/>
              <a:t>If you use a formal method such as the B method, you can transform the formal specification into a ‘correct’ program.</a:t>
            </a:r>
          </a:p>
          <a:p>
            <a:r>
              <a:rPr lang="en-US" sz="2200" dirty="0"/>
              <a:t>Program testing costs may be reduced if the program is formally verified against its specification.</a:t>
            </a:r>
          </a:p>
        </p:txBody>
      </p:sp>
      <p:sp>
        <p:nvSpPr>
          <p:cNvPr id="4" name="Slide Number Placeholder 3"/>
          <p:cNvSpPr>
            <a:spLocks noGrp="1"/>
          </p:cNvSpPr>
          <p:nvPr>
            <p:ph type="sldNum" sz="quarter" idx="12"/>
          </p:nvPr>
        </p:nvSpPr>
        <p:spPr/>
        <p:txBody>
          <a:bodyPr/>
          <a:lstStyle/>
          <a:p>
            <a:fld id="{348D88E4-469E-644E-9952-CB69E8EF64CD}" type="slidenum">
              <a:rPr lang="en-US" smtClean="0"/>
              <a:pPr/>
              <a:t>44</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115407372"/>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Acceptance of formal methods</a:t>
            </a:r>
          </a:p>
        </p:txBody>
      </p:sp>
      <p:sp>
        <p:nvSpPr>
          <p:cNvPr id="65539" name="Rectangle 3"/>
          <p:cNvSpPr>
            <a:spLocks noGrp="1" noChangeArrowheads="1"/>
          </p:cNvSpPr>
          <p:nvPr>
            <p:ph idx="1"/>
          </p:nvPr>
        </p:nvSpPr>
        <p:spPr/>
        <p:txBody>
          <a:bodyPr/>
          <a:lstStyle/>
          <a:p>
            <a:pPr>
              <a:lnSpc>
                <a:spcPct val="90000"/>
              </a:lnSpc>
            </a:pPr>
            <a:r>
              <a:rPr lang="en-GB" sz="2400" dirty="0"/>
              <a:t>Formal methods have had limited impact on practical software development:</a:t>
            </a:r>
          </a:p>
          <a:p>
            <a:pPr lvl="1">
              <a:lnSpc>
                <a:spcPct val="90000"/>
              </a:lnSpc>
            </a:pPr>
            <a:r>
              <a:rPr lang="en-GB" sz="2000" dirty="0"/>
              <a:t>Problem owners cannot understand a formal specification and so cannot </a:t>
            </a:r>
            <a:r>
              <a:rPr lang="en-GB" dirty="0"/>
              <a:t>assess if it is an accurate representation of their requirements.</a:t>
            </a:r>
            <a:endParaRPr lang="en-GB" sz="2000" dirty="0"/>
          </a:p>
          <a:p>
            <a:pPr lvl="1">
              <a:lnSpc>
                <a:spcPct val="90000"/>
              </a:lnSpc>
            </a:pPr>
            <a:r>
              <a:rPr lang="en-GB" sz="2000" dirty="0"/>
              <a:t>It is easy to assess the costs of developing a formal specification but harder to assess the benefits. Managers may therefore be </a:t>
            </a:r>
            <a:r>
              <a:rPr lang="en-GB" dirty="0"/>
              <a:t>unwilling to invest in formal methods.</a:t>
            </a:r>
            <a:endParaRPr lang="en-GB" sz="2000" dirty="0"/>
          </a:p>
          <a:p>
            <a:pPr lvl="1">
              <a:lnSpc>
                <a:spcPct val="90000"/>
              </a:lnSpc>
            </a:pPr>
            <a:r>
              <a:rPr lang="en-GB" sz="2000" dirty="0"/>
              <a:t>Software engineers </a:t>
            </a:r>
            <a:r>
              <a:rPr lang="en-GB" dirty="0"/>
              <a:t>are  unfamiliar with this approach and are therefore reluctant to propose the use of FM.</a:t>
            </a:r>
            <a:endParaRPr lang="en-GB" sz="2000" dirty="0"/>
          </a:p>
          <a:p>
            <a:pPr lvl="1">
              <a:lnSpc>
                <a:spcPct val="90000"/>
              </a:lnSpc>
            </a:pPr>
            <a:r>
              <a:rPr lang="en-GB" sz="2000" dirty="0"/>
              <a:t>Formal methods are still hard to scale up to large systems.</a:t>
            </a:r>
          </a:p>
          <a:p>
            <a:pPr lvl="1">
              <a:lnSpc>
                <a:spcPct val="90000"/>
              </a:lnSpc>
            </a:pPr>
            <a:r>
              <a:rPr lang="en-GB" dirty="0"/>
              <a:t>Formal specification is not really compatible with agile development methods.</a:t>
            </a:r>
            <a:endParaRPr lang="en-GB" sz="2000" dirty="0"/>
          </a:p>
        </p:txBody>
      </p:sp>
      <p:sp>
        <p:nvSpPr>
          <p:cNvPr id="4" name="Slide Number Placeholder 3"/>
          <p:cNvSpPr>
            <a:spLocks noGrp="1"/>
          </p:cNvSpPr>
          <p:nvPr>
            <p:ph type="sldNum" sz="quarter" idx="12"/>
          </p:nvPr>
        </p:nvSpPr>
        <p:spPr/>
        <p:txBody>
          <a:bodyPr/>
          <a:lstStyle/>
          <a:p>
            <a:fld id="{348D88E4-469E-644E-9952-CB69E8EF64CD}"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073670682"/>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System dependability is important because failure of critical systems can lead to economic losses, information loss, physical damage or threats to human life.  </a:t>
            </a:r>
          </a:p>
          <a:p>
            <a:r>
              <a:rPr lang="en-GB" dirty="0"/>
              <a:t>The dependability of a computer system is a system property that reflects the user’s degree of trust in the system. The most important dimensions of dependability are availability, reliability, safety, security and resilience.</a:t>
            </a:r>
          </a:p>
          <a:p>
            <a:r>
              <a:rPr lang="en-GB" dirty="0"/>
              <a:t>Sociotechnical systems include computer hardware, software and people, and are situated within an organization. They are designed to support organizational or business goals and objectives.</a:t>
            </a:r>
          </a:p>
          <a:p>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46</a:t>
            </a:fld>
            <a:endParaRPr lang="en-US"/>
          </a:p>
        </p:txBody>
      </p:sp>
    </p:spTree>
    <p:extLst>
      <p:ext uri="{BB962C8B-B14F-4D97-AF65-F5344CB8AC3E}">
        <p14:creationId xmlns:p14="http://schemas.microsoft.com/office/powerpoint/2010/main" val="157123347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The use of a dependable, repeatable process is essential if faults in a system are to be minimized. The process should include verification and validation activities at all stages, from requirements definition through to system implementation.</a:t>
            </a:r>
            <a:endParaRPr lang="en-GB" dirty="0"/>
          </a:p>
          <a:p>
            <a:r>
              <a:rPr lang="en-US" dirty="0"/>
              <a:t>The use of redundancy and diversity in hardware, software processes and software systems is essential to the development of dependable systems.</a:t>
            </a:r>
            <a:endParaRPr lang="en-GB" dirty="0"/>
          </a:p>
          <a:p>
            <a:r>
              <a:rPr lang="en-GB" dirty="0"/>
              <a:t>Formal methods, where a formal model of a system is used as a basis for development help reduce the number </a:t>
            </a:r>
            <a:r>
              <a:rPr lang="en-GB"/>
              <a:t>of and </a:t>
            </a:r>
            <a:r>
              <a:rPr lang="en-GB" dirty="0"/>
              <a:t>implementation errors in a system. </a:t>
            </a:r>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47</a:t>
            </a:fld>
            <a:endParaRPr lang="en-US"/>
          </a:p>
        </p:txBody>
      </p:sp>
    </p:spTree>
    <p:extLst>
      <p:ext uri="{BB962C8B-B14F-4D97-AF65-F5344CB8AC3E}">
        <p14:creationId xmlns:p14="http://schemas.microsoft.com/office/powerpoint/2010/main" val="50627693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a:t>Causes of failure</a:t>
            </a:r>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failures in socio-technical systems.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2" name="Date Placeholder 1"/>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339277232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Dependability properties</a:t>
            </a:r>
          </a:p>
        </p:txBody>
      </p:sp>
      <p:sp>
        <p:nvSpPr>
          <p:cNvPr id="3" name="Date Placeholder 2"/>
          <p:cNvSpPr>
            <a:spLocks noGrp="1"/>
          </p:cNvSpPr>
          <p:nvPr>
            <p:ph type="dt" sz="half" idx="10"/>
          </p:nvPr>
        </p:nvSpPr>
        <p:spPr/>
        <p:txBody>
          <a:bodyPr/>
          <a:lstStyle/>
          <a:p>
            <a:r>
              <a:rPr lang="en-GB"/>
              <a:t>30/10/2014</a:t>
            </a:r>
            <a:endParaRPr lang="en-US"/>
          </a:p>
        </p:txBody>
      </p:sp>
      <p:sp>
        <p:nvSpPr>
          <p:cNvPr id="4" name="Footer Placeholder 3"/>
          <p:cNvSpPr>
            <a:spLocks noGrp="1"/>
          </p:cNvSpPr>
          <p:nvPr>
            <p:ph type="ftr" sz="quarter" idx="11"/>
          </p:nvPr>
        </p:nvSpPr>
        <p:spPr/>
        <p:txBody>
          <a:bodyPr/>
          <a:lstStyle/>
          <a:p>
            <a:r>
              <a:rPr lang="en-US"/>
              <a:t>Chapter 10 Dependable Systems</a:t>
            </a:r>
          </a:p>
        </p:txBody>
      </p:sp>
      <p:sp>
        <p:nvSpPr>
          <p:cNvPr id="5" name="Slide Number Placeholder 4"/>
          <p:cNvSpPr>
            <a:spLocks noGrp="1"/>
          </p:cNvSpPr>
          <p:nvPr>
            <p:ph type="sldNum" sz="quarter" idx="12"/>
          </p:nvPr>
        </p:nvSpPr>
        <p:spPr/>
        <p:txBody>
          <a:bodyPr/>
          <a:lstStyle/>
          <a:p>
            <a:fld id="{9D29DFB1-9EA4-2B4D-92D1-CC42B9A94240}" type="slidenum">
              <a:rPr lang="en-US" smtClean="0"/>
              <a:t>6</a:t>
            </a:fld>
            <a:endParaRPr lang="en-US"/>
          </a:p>
        </p:txBody>
      </p:sp>
    </p:spTree>
    <p:extLst>
      <p:ext uri="{BB962C8B-B14F-4D97-AF65-F5344CB8AC3E}">
        <p14:creationId xmlns:p14="http://schemas.microsoft.com/office/powerpoint/2010/main" val="265764410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principal dependability properties</a:t>
            </a:r>
          </a:p>
        </p:txBody>
      </p:sp>
      <p:pic>
        <p:nvPicPr>
          <p:cNvPr id="4" name="Picture 3" descr="10.1 DependabilityProp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7" y="2135256"/>
            <a:ext cx="8864698" cy="3011005"/>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7</a:t>
            </a:fld>
            <a:endParaRPr lang="en-US"/>
          </a:p>
        </p:txBody>
      </p:sp>
    </p:spTree>
    <p:extLst>
      <p:ext uri="{BB962C8B-B14F-4D97-AF65-F5344CB8AC3E}">
        <p14:creationId xmlns:p14="http://schemas.microsoft.com/office/powerpoint/2010/main" val="241198421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properties</a:t>
            </a:r>
          </a:p>
        </p:txBody>
      </p:sp>
      <p:sp>
        <p:nvSpPr>
          <p:cNvPr id="3" name="Content Placeholder 2"/>
          <p:cNvSpPr>
            <a:spLocks noGrp="1"/>
          </p:cNvSpPr>
          <p:nvPr>
            <p:ph idx="1"/>
          </p:nvPr>
        </p:nvSpPr>
        <p:spPr>
          <a:xfrm>
            <a:off x="545548" y="1600200"/>
            <a:ext cx="8229600" cy="4525963"/>
          </a:xfrm>
        </p:spPr>
        <p:txBody>
          <a:bodyPr/>
          <a:lstStyle/>
          <a:p>
            <a:r>
              <a:rPr lang="en-US" dirty="0"/>
              <a:t>Availability</a:t>
            </a:r>
          </a:p>
          <a:p>
            <a:pPr lvl="1"/>
            <a:r>
              <a:rPr lang="en-US" dirty="0"/>
              <a:t>The probability that the system will be up and running and able to deliver useful services to users.</a:t>
            </a:r>
          </a:p>
          <a:p>
            <a:r>
              <a:rPr lang="en-US" dirty="0"/>
              <a:t>Reliability</a:t>
            </a:r>
          </a:p>
          <a:p>
            <a:pPr lvl="1"/>
            <a:r>
              <a:rPr lang="en-US" dirty="0"/>
              <a:t>The probability that the system will correctly deliver services as expected by users.</a:t>
            </a:r>
          </a:p>
          <a:p>
            <a:r>
              <a:rPr lang="en-US" dirty="0"/>
              <a:t>Safety</a:t>
            </a:r>
          </a:p>
          <a:p>
            <a:pPr lvl="1"/>
            <a:r>
              <a:rPr lang="en-US" dirty="0"/>
              <a:t>A judgment of how likely it is that the system will cause damage to people or its environment.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42877259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properties</a:t>
            </a:r>
          </a:p>
        </p:txBody>
      </p:sp>
      <p:sp>
        <p:nvSpPr>
          <p:cNvPr id="3" name="Content Placeholder 2"/>
          <p:cNvSpPr>
            <a:spLocks noGrp="1"/>
          </p:cNvSpPr>
          <p:nvPr>
            <p:ph idx="1"/>
          </p:nvPr>
        </p:nvSpPr>
        <p:spPr/>
        <p:txBody>
          <a:bodyPr/>
          <a:lstStyle/>
          <a:p>
            <a:r>
              <a:rPr lang="en-US" dirty="0"/>
              <a:t>Security</a:t>
            </a:r>
          </a:p>
          <a:p>
            <a:pPr lvl="1"/>
            <a:r>
              <a:rPr lang="en-US" dirty="0"/>
              <a:t>A judgment of how likely it is that the system can resist accidental or deliberate intrusions.</a:t>
            </a:r>
          </a:p>
          <a:p>
            <a:r>
              <a:rPr lang="en-US" dirty="0"/>
              <a:t>Resilience</a:t>
            </a:r>
          </a:p>
          <a:p>
            <a:pPr lvl="1"/>
            <a:r>
              <a:rPr lang="en-US" dirty="0"/>
              <a:t>A judgment of how well a system can maintain the continuity of its critical services in the presence of disruptive events such as equipment failure and cyberattacks.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10 Dependable Systems</a:t>
            </a:r>
          </a:p>
        </p:txBody>
      </p:sp>
      <p:sp>
        <p:nvSpPr>
          <p:cNvPr id="6" name="Slide Number Placeholder 5"/>
          <p:cNvSpPr>
            <a:spLocks noGrp="1"/>
          </p:cNvSpPr>
          <p:nvPr>
            <p:ph type="sldNum" sz="quarter" idx="12"/>
          </p:nvPr>
        </p:nvSpPr>
        <p:spPr/>
        <p:txBody>
          <a:bodyPr/>
          <a:lstStyle/>
          <a:p>
            <a:fld id="{9D29DFB1-9EA4-2B4D-92D1-CC42B9A94240}" type="slidenum">
              <a:rPr lang="en-US" smtClean="0"/>
              <a:t>9</a:t>
            </a:fld>
            <a:endParaRPr lang="en-US"/>
          </a:p>
        </p:txBody>
      </p:sp>
    </p:spTree>
    <p:extLst>
      <p:ext uri="{BB962C8B-B14F-4D97-AF65-F5344CB8AC3E}">
        <p14:creationId xmlns:p14="http://schemas.microsoft.com/office/powerpoint/2010/main" val="304089945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188</TotalTime>
  <Words>3044</Words>
  <Application>Microsoft Macintosh PowerPoint</Application>
  <PresentationFormat>On-screen Show (4:3)</PresentationFormat>
  <Paragraphs>360</Paragraphs>
  <Slides>47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Helvetica</vt:lpstr>
      <vt:lpstr>Wingdings</vt:lpstr>
      <vt:lpstr>SE10 slides</vt:lpstr>
      <vt:lpstr>Chapter 10 – Dependable systems</vt:lpstr>
      <vt:lpstr>Topics covered</vt:lpstr>
      <vt:lpstr>System dependability</vt:lpstr>
      <vt:lpstr>Importance of dependability</vt:lpstr>
      <vt:lpstr>Causes of failure</vt:lpstr>
      <vt:lpstr>Dependability properties</vt:lpstr>
      <vt:lpstr>The principal dependability properties</vt:lpstr>
      <vt:lpstr>Principal properties</vt:lpstr>
      <vt:lpstr>Principal properties</vt:lpstr>
      <vt:lpstr>Other dependability properties</vt:lpstr>
      <vt:lpstr>Dependability attribute dependencies</vt:lpstr>
      <vt:lpstr>Dependability achievement</vt:lpstr>
      <vt:lpstr>Dependability achievement</vt:lpstr>
      <vt:lpstr>Dependability costs</vt:lpstr>
      <vt:lpstr>Cost/dependability curve</vt:lpstr>
      <vt:lpstr>Dependability economics</vt:lpstr>
      <vt:lpstr>Sociotechnical systems</vt:lpstr>
      <vt:lpstr>Systems and software</vt:lpstr>
      <vt:lpstr>The sociotechnical systems stack</vt:lpstr>
      <vt:lpstr>Layers in the STS stack</vt:lpstr>
      <vt:lpstr>Layers in the STS stack</vt:lpstr>
      <vt:lpstr>Holistic system design</vt:lpstr>
      <vt:lpstr>Regulation and compliance</vt:lpstr>
      <vt:lpstr>Regulated systems</vt:lpstr>
      <vt:lpstr>Safety regulation</vt:lpstr>
      <vt:lpstr>Redundancy and diversity</vt:lpstr>
      <vt:lpstr>Redundancy and diversity</vt:lpstr>
      <vt:lpstr>Diversity and redundancy examples</vt:lpstr>
      <vt:lpstr>Process diversity and redundancy</vt:lpstr>
      <vt:lpstr>Problems with redundancy and diversity</vt:lpstr>
      <vt:lpstr>Dependable processes</vt:lpstr>
      <vt:lpstr>Dependable processes</vt:lpstr>
      <vt:lpstr>Dependable process characteristics</vt:lpstr>
      <vt:lpstr>Attributes of dependable processes </vt:lpstr>
      <vt:lpstr>Dependable process activities</vt:lpstr>
      <vt:lpstr>Dependable process activities</vt:lpstr>
      <vt:lpstr>Dependable processes and agility</vt:lpstr>
      <vt:lpstr>Dependable processes and agility</vt:lpstr>
      <vt:lpstr>Formal methods and dependability</vt:lpstr>
      <vt:lpstr>Formal specification</vt:lpstr>
      <vt:lpstr>Formal approaches</vt:lpstr>
      <vt:lpstr>Use of formal methods</vt:lpstr>
      <vt:lpstr>Classes of error</vt:lpstr>
      <vt:lpstr>Benefits of formal specification</vt:lpstr>
      <vt:lpstr>Acceptance of formal methods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Dependable systems</dc:title>
  <dc:creator>Ian Sommerville</dc:creator>
  <cp:lastModifiedBy>NP</cp:lastModifiedBy>
  <cp:revision>12</cp:revision>
  <dcterms:created xsi:type="dcterms:W3CDTF">2014-10-28T09:30:53Z</dcterms:created>
  <dcterms:modified xsi:type="dcterms:W3CDTF">2020-12-30T16:30:05Z</dcterms:modified>
</cp:coreProperties>
</file>