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8" r:id="rId2"/>
    <p:sldId id="264" r:id="rId3"/>
    <p:sldId id="306" r:id="rId4"/>
    <p:sldId id="307" r:id="rId5"/>
    <p:sldId id="272" r:id="rId6"/>
    <p:sldId id="31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6928"/>
  </p:normalViewPr>
  <p:slideViewPr>
    <p:cSldViewPr snapToGrid="0" snapToObjects="1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EDD1A-6F2C-C244-8AED-CEB582D40F30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4B31C-601B-EF41-83CE-CD387CBB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6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9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619" y="4346369"/>
            <a:ext cx="5028763" cy="3852059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7463" y="793750"/>
            <a:ext cx="4283075" cy="3211513"/>
          </a:xfrm>
          <a:ln cap="flat"/>
        </p:spPr>
      </p:sp>
    </p:spTree>
    <p:extLst>
      <p:ext uri="{BB962C8B-B14F-4D97-AF65-F5344CB8AC3E}">
        <p14:creationId xmlns:p14="http://schemas.microsoft.com/office/powerpoint/2010/main" val="384173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DB57-051A-0C4B-A89B-83A74369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7C54D-D82E-6D47-A5C4-CD63EAD7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6376F-F48C-8140-AD5D-650D2F4B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AA96-AFD1-E94C-930C-367509AA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F599-EB5E-0641-933B-4EC95543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9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917A-4123-8141-A020-261B9B2D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FFA70-2FF0-054F-BCB5-03DEB51E1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3646-E54E-DE49-BAED-CDBF547C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4956-06EE-654E-9214-E383D52D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38EE-927B-9540-AA54-06E36CA9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229D4-8227-9C43-8950-D454333A1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5685B-FFDF-964F-8DFF-1C85AB491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8DEB6-7D4C-DB4F-A795-862BD067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D775C-3C1A-9743-BCBB-CF19863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60AC-26FE-8745-9E5D-E657980D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17FD-34A5-4A42-87E1-397650E2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3AAE-6987-014A-89B6-70A5FFE04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52569-9D86-DF40-B6F5-93EEA9E9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F37F-04AC-6C4C-9CBB-E961A4A7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7ED4-8AC2-DE46-8194-9B0BE7B3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0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3C9D-1D2D-7F42-949C-9D183EDE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2CA77-FE97-6144-8CF3-0C5C6FAF0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679DC-6619-3F47-BA3D-8DF01BB2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CDB1-047F-254B-9BCC-69AA658C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E991A-332D-9042-A429-BE3D9107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2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6B2A-928F-994A-91EE-E89686FA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A0EE-F241-F14D-A3B0-68A56ED2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BD7E0-BB0D-1F45-BB41-861BBE83A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08325-67C9-2440-8F33-884D7B2D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244B0-E78D-0A40-B747-5C2FC251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EAF1A-AB55-C443-8E64-7B264244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3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280B-B03B-834C-BED0-971EABF4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FDF26-D28B-AD4F-9C37-FB3065E2B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7A154-7D07-7347-9644-4E0898DC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CB86A-B381-4141-84FF-4FC32E605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18E66-1E75-014A-96AE-82684F5C3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72BEE-6E17-7B46-8121-CB78F180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F37CA-590A-D644-A9D5-BD562D88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840B1-4B34-2E48-8BA4-C66EFC57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17F2-5091-3543-83B3-FF922CD1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D532D-E8D7-7044-B3D0-F9756D52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72158-FA86-114C-974B-E84E9D0F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B7FA8-3196-E545-B3DE-0A54932F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3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DBE97-1ECE-F241-97A8-8C17176E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BB6EC-30C0-BF48-A4AA-FB3E0E6A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01919-EF8E-8E4F-A95F-0B476B6B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841F-E722-3C4B-8416-10462BE9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4096-6EB8-1C49-A310-F68F9408D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DD133-2D1C-A64C-888A-6CF686ABC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FDAFC-36D3-8E45-936B-7796C05E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6AA13-80CC-9046-8438-69CE8947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1629F-FDD0-5A48-ACA0-DED0C152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44FA-D251-B743-A33B-39F8CA11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D19FB-8565-B546-83FA-A1CCB2ECB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54F63-D99A-154A-B2BB-A16DCFEE7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20C82-FCE8-F44F-B1AC-9A75C62B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58D1-C361-0647-8DDF-D8FB8550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6A334-A808-954C-93F9-CF733E00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26390-F666-B045-B36F-323A4ED8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A1F2F-418E-B141-A08B-45FD66336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2496-8AB4-7347-8F22-5C3593514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243E-562A-9F4D-A043-C33BEFFC6485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4EDC-8BEC-3545-A20B-6D82FF699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B5DA-785F-B749-A69E-5BC9D8D42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28117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Safety Engineering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5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risk triangle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12.2 RiskTriangle.eps"/>
          <p:cNvPicPr>
            <a:picLocks noGrp="1" noChangeAspect="1"/>
          </p:cNvPicPr>
          <p:nvPr>
            <p:ph idx="1"/>
          </p:nvPr>
        </p:nvPicPr>
        <p:blipFill>
          <a:blip r:embed="rId2"/>
          <a:srcRect l="-21258" r="-21258"/>
          <a:stretch>
            <a:fillRect/>
          </a:stretch>
        </p:blipFill>
        <p:spPr>
          <a:xfrm>
            <a:off x="3113831" y="2080761"/>
            <a:ext cx="6452568" cy="3548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acceptability of risk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The acceptability of a risk is determined by human, social and political considerations.</a:t>
            </a:r>
          </a:p>
          <a:p>
            <a:pPr>
              <a:lnSpc>
                <a:spcPct val="90000"/>
              </a:lnSpc>
            </a:pPr>
            <a:r>
              <a:rPr lang="en-GB" sz="2400"/>
              <a:t>In most societies, the boundaries between the regions are pushed upwards with time i.e. society is less willing to accept risk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For example, the costs of cleaning up pollution may be less than the costs of preventing it but this may not be socially acceptable.</a:t>
            </a:r>
          </a:p>
          <a:p>
            <a:pPr>
              <a:lnSpc>
                <a:spcPct val="90000"/>
              </a:lnSpc>
            </a:pPr>
            <a:r>
              <a:rPr lang="en-GB" sz="2400"/>
              <a:t>Risk assessment is subjective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Risks are identified as probable, unlikely, etc. This depends on who is making the assessment.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9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assessment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Estimate the risk probability and the risk severity.</a:t>
            </a:r>
          </a:p>
          <a:p>
            <a:r>
              <a:rPr lang="en-US"/>
              <a:t>It is not normally possible to do this precisely so relative values are used such as ‘unlikely’, ‘rare’, ‘very high’, etc.</a:t>
            </a:r>
          </a:p>
          <a:p>
            <a:r>
              <a:rPr lang="en-US"/>
              <a:t>The aim must be to exclude risks that are likely to arise or that have high severity.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036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Risk classification for the insulin pump</a:t>
            </a:r>
            <a:r>
              <a:rPr lang="en-GB" dirty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594177"/>
          <a:ext cx="8229600" cy="473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Identified hazard</a:t>
                      </a:r>
                      <a:endParaRPr lang="en-GB" sz="13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Hazard probability</a:t>
                      </a:r>
                      <a:endParaRPr lang="en-GB" sz="13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Accident severity</a:t>
                      </a:r>
                      <a:endParaRPr lang="en-GB" sz="13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Estimated risk</a:t>
                      </a:r>
                      <a:endParaRPr lang="en-GB" sz="13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Acceptability</a:t>
                      </a:r>
                      <a:endParaRPr lang="en-GB" sz="13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1.Insulin overdose computation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Intolerable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2. Insulin underdose computation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3. Failure of hardware monitoring system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4. Power failure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5. Machine incorrectly fitted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Intolerable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6. Machine breaks in patient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7. Machine causes infection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8. Electrical interference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9. Allergic reaction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0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analysis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Concerned with discovering the root causes of risks in a particular system.</a:t>
            </a:r>
          </a:p>
          <a:p>
            <a:pPr>
              <a:lnSpc>
                <a:spcPct val="90000"/>
              </a:lnSpc>
            </a:pPr>
            <a:r>
              <a:rPr lang="en-US"/>
              <a:t>Techniques have been mostly derived from safety-critical systems and can be</a:t>
            </a:r>
          </a:p>
          <a:p>
            <a:pPr lvl="1">
              <a:lnSpc>
                <a:spcPct val="90000"/>
              </a:lnSpc>
            </a:pPr>
            <a:r>
              <a:rPr lang="en-US"/>
              <a:t>Inductive, bottom-up techniques. Start with a proposed system failure and assess the hazards that could arise from that failure;</a:t>
            </a:r>
          </a:p>
          <a:p>
            <a:pPr lvl="1">
              <a:lnSpc>
                <a:spcPct val="90000"/>
              </a:lnSpc>
            </a:pPr>
            <a:r>
              <a:rPr lang="en-US"/>
              <a:t>Deductive, top-down techniques. Start with a hazard and deduce what the causes of this could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7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Fault-tree analysis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deductive top-down technique.</a:t>
            </a:r>
          </a:p>
          <a:p>
            <a:r>
              <a:rPr lang="en-US"/>
              <a:t>Put the risk or hazard at the root of the tree and identify the system states that could lead to that hazard.</a:t>
            </a:r>
          </a:p>
          <a:p>
            <a:r>
              <a:rPr lang="en-US"/>
              <a:t>Where appropriate, link these with ‘and’ or ‘or’ conditions.</a:t>
            </a:r>
          </a:p>
          <a:p>
            <a:r>
              <a:rPr lang="en-US"/>
              <a:t>A goal should be to minimise the number of single causes of system failure.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1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software fault tree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12.4 Fault-tree.eps"/>
          <p:cNvPicPr>
            <a:picLocks noGrp="1" noChangeAspect="1"/>
          </p:cNvPicPr>
          <p:nvPr>
            <p:ph idx="1"/>
          </p:nvPr>
        </p:nvPicPr>
        <p:blipFill>
          <a:blip r:embed="rId2"/>
          <a:srcRect l="-66803" r="-66803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6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tree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conditions that can lead to delivery of incorrect dose of insulin</a:t>
            </a:r>
          </a:p>
          <a:p>
            <a:pPr lvl="1"/>
            <a:r>
              <a:rPr lang="en-US" dirty="0"/>
              <a:t>Incorrect measurement of blood sugar level</a:t>
            </a:r>
          </a:p>
          <a:p>
            <a:pPr lvl="1"/>
            <a:r>
              <a:rPr lang="en-US" dirty="0"/>
              <a:t>Failure of delivery system</a:t>
            </a:r>
          </a:p>
          <a:p>
            <a:pPr lvl="1"/>
            <a:r>
              <a:rPr lang="en-US" dirty="0"/>
              <a:t>Dose delivered at wrong time</a:t>
            </a:r>
          </a:p>
          <a:p>
            <a:r>
              <a:rPr lang="en-US" dirty="0"/>
              <a:t>By analysis of the fault tree, root causes of these hazards related to software are:</a:t>
            </a:r>
          </a:p>
          <a:p>
            <a:pPr lvl="1"/>
            <a:r>
              <a:rPr lang="en-US" dirty="0"/>
              <a:t>Algorithm error</a:t>
            </a:r>
          </a:p>
          <a:p>
            <a:pPr lvl="1"/>
            <a:r>
              <a:rPr lang="en-US" dirty="0"/>
              <a:t>Arithmetic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reduction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this process is to identify dependability requirements that specify how the risks should be managed and ensure that accidents/incidents do not arise.</a:t>
            </a:r>
          </a:p>
          <a:p>
            <a:r>
              <a:rPr lang="en-US" dirty="0"/>
              <a:t>Risk reduction strategies</a:t>
            </a:r>
          </a:p>
          <a:p>
            <a:pPr lvl="1"/>
            <a:r>
              <a:rPr lang="en-US" dirty="0"/>
              <a:t>Hazard avoidance;</a:t>
            </a:r>
          </a:p>
          <a:p>
            <a:pPr lvl="1"/>
            <a:r>
              <a:rPr lang="en-US" dirty="0"/>
              <a:t>Hazard detection and removal;</a:t>
            </a:r>
          </a:p>
          <a:p>
            <a:pPr lvl="1"/>
            <a:r>
              <a:rPr lang="en-US" dirty="0"/>
              <a:t>Damage limitation.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16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use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Normally, in critical systems, a mix of risk reduction strategies are used.</a:t>
            </a:r>
          </a:p>
          <a:p>
            <a:r>
              <a:rPr lang="en-US"/>
              <a:t>In a chemical plant control system, the system will include sensors to detect and correct excess pressure in the reactor.</a:t>
            </a:r>
          </a:p>
          <a:p>
            <a:r>
              <a:rPr lang="en-US"/>
              <a:t>However, it will also include an independent protection system that opens a relief valve if dangerously high pressure is detected.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Safety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Safety is a property of a system that reflects the system’s ability to operate, normally or abnormally, without danger of causing human injury or death and without damage to the system’s environment.</a:t>
            </a:r>
          </a:p>
          <a:p>
            <a:r>
              <a:rPr lang="en-GB" sz="2400" dirty="0"/>
              <a:t>It is important to consider software safety as most devices whose failure is critical now incorporate software-based control systems.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Insulin pump - software risks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Arithmetic error</a:t>
            </a:r>
          </a:p>
          <a:p>
            <a:pPr lvl="1"/>
            <a:r>
              <a:rPr lang="en-US"/>
              <a:t>A computation causes the value of a variable to overflow or underflow;</a:t>
            </a:r>
          </a:p>
          <a:p>
            <a:pPr lvl="1"/>
            <a:r>
              <a:rPr lang="en-US"/>
              <a:t>Maybe include an exception handler for each type of arithmetic error.</a:t>
            </a:r>
          </a:p>
          <a:p>
            <a:r>
              <a:rPr lang="en-US"/>
              <a:t>Algorithmic error</a:t>
            </a:r>
          </a:p>
          <a:p>
            <a:pPr lvl="1"/>
            <a:r>
              <a:rPr lang="en-US"/>
              <a:t>Compare dose to be delivered with previous dose or safe maximum doses. Reduce dose if too high.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83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safety requirements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8660" y="1898120"/>
            <a:ext cx="7713962" cy="443198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SR1</a:t>
            </a:r>
            <a:r>
              <a:rPr lang="en-GB" dirty="0"/>
              <a:t>: The system shall not deliver a single dose of insulin that is greater than a specified maximum dose for a system user.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SR2</a:t>
            </a:r>
            <a:r>
              <a:rPr lang="en-GB" dirty="0"/>
              <a:t>: The system shall not deliver a daily cumulative dose of insulin that is greater than a specified maximum daily dose for a system user.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SR3</a:t>
            </a:r>
            <a:r>
              <a:rPr lang="en-GB" dirty="0"/>
              <a:t>: The system shall include a hardware diagnostic facility that shall be executed at least four times per hour.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SR4</a:t>
            </a:r>
            <a:r>
              <a:rPr lang="en-GB" dirty="0"/>
              <a:t>: The system shall include an exception handler for all of the exceptions that are identified in Table 3.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SR5</a:t>
            </a:r>
            <a:r>
              <a:rPr lang="en-GB" dirty="0"/>
              <a:t>: The audible alarm shall be sounded when any hardware or software anomaly is discovered and a diagnostic message, as defined in Table 4, shall be displayed.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SR6</a:t>
            </a:r>
            <a:r>
              <a:rPr lang="en-GB" dirty="0"/>
              <a:t>: In the event of an alarm, insulin delivery shall be suspended until the user has reset the system and cleared the alarm.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 safety-critical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system may be software-controlled so that the decisions made by the software and subsequent actions are safety-critical. Therefore, the software behaviour is directly related to the overall safety of the system. </a:t>
            </a:r>
          </a:p>
          <a:p>
            <a:r>
              <a:rPr lang="en-GB" dirty="0"/>
              <a:t>Software is extensively used for checking and monitoring other safety-critical components in a system. For example, all aircraft engine components are monitored by software looking for early indications of component failure. This software is safety-critical because, if it fails, other components may fail and cause an accident.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7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/>
              <a:t>Safety and reliability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487" tIns="44450" rIns="90487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Safety and reliability are related but distinct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In general, reliability and availability are necessary but not sufficient conditions for system safety </a:t>
            </a:r>
          </a:p>
          <a:p>
            <a:pPr>
              <a:lnSpc>
                <a:spcPct val="90000"/>
              </a:lnSpc>
            </a:pPr>
            <a:r>
              <a:rPr lang="en-GB" dirty="0"/>
              <a:t>Reliability is concerned with conformance to a given specification and delivery of service</a:t>
            </a:r>
          </a:p>
          <a:p>
            <a:pPr>
              <a:lnSpc>
                <a:spcPct val="90000"/>
              </a:lnSpc>
            </a:pPr>
            <a:r>
              <a:rPr lang="en-GB" dirty="0"/>
              <a:t>Safety is concerned with ensuring system cannot cause damage irrespective of whether or not it conforms to its specification.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System reliability is essential for safety but is not enough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Reliable systems can be unsafe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225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safety requirements engineering is to identify protection requirements that ensure that system failures do not cause injury or death or environmental damage.</a:t>
            </a:r>
          </a:p>
          <a:p>
            <a:r>
              <a:rPr lang="en-US" dirty="0"/>
              <a:t>Safety requirements may be ‘shall not’ requirements i.e. they define situations and events that should never occur.</a:t>
            </a:r>
          </a:p>
          <a:p>
            <a:r>
              <a:rPr lang="en-US" dirty="0"/>
              <a:t>Functional safety requirements define:</a:t>
            </a:r>
          </a:p>
          <a:p>
            <a:pPr lvl="1"/>
            <a:r>
              <a:rPr lang="en-US" dirty="0"/>
              <a:t>Checking and recovery features that should be included in a system</a:t>
            </a:r>
          </a:p>
          <a:p>
            <a:pPr lvl="1"/>
            <a:r>
              <a:rPr lang="en-US" dirty="0"/>
              <a:t>Features that provide protection against system failures and external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1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Hazard-driven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Hazard identification</a:t>
            </a:r>
          </a:p>
          <a:p>
            <a:r>
              <a:rPr lang="en-US" dirty="0"/>
              <a:t>Hazard assessment</a:t>
            </a:r>
          </a:p>
          <a:p>
            <a:r>
              <a:rPr lang="en-US" dirty="0"/>
              <a:t>Hazard analysis</a:t>
            </a:r>
          </a:p>
          <a:p>
            <a:r>
              <a:rPr lang="en-US" dirty="0"/>
              <a:t>Safety requirements specification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0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identification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hazards that may threaten the system.</a:t>
            </a:r>
          </a:p>
          <a:p>
            <a:r>
              <a:rPr lang="en-US" dirty="0"/>
              <a:t>Hazard identification may be based on different types of hazard:</a:t>
            </a:r>
          </a:p>
          <a:p>
            <a:pPr lvl="1"/>
            <a:r>
              <a:rPr lang="en-US" dirty="0"/>
              <a:t>Physical hazards</a:t>
            </a:r>
          </a:p>
          <a:p>
            <a:pPr lvl="1"/>
            <a:r>
              <a:rPr lang="en-US" dirty="0"/>
              <a:t>Electrical hazards</a:t>
            </a:r>
          </a:p>
          <a:p>
            <a:pPr lvl="1"/>
            <a:r>
              <a:rPr lang="en-US" dirty="0"/>
              <a:t>Biological hazards</a:t>
            </a:r>
          </a:p>
          <a:p>
            <a:pPr lvl="1"/>
            <a:r>
              <a:rPr lang="en-US" dirty="0"/>
              <a:t>Service failure hazards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Insulin pump risks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Insulin overdose (service failure).</a:t>
            </a:r>
          </a:p>
          <a:p>
            <a:pPr>
              <a:lnSpc>
                <a:spcPct val="90000"/>
              </a:lnSpc>
            </a:pPr>
            <a:r>
              <a:rPr lang="en-US" sz="2400"/>
              <a:t>Insulin underdose (service failure).</a:t>
            </a:r>
          </a:p>
          <a:p>
            <a:pPr>
              <a:lnSpc>
                <a:spcPct val="90000"/>
              </a:lnSpc>
            </a:pPr>
            <a:r>
              <a:rPr lang="en-US" sz="2400"/>
              <a:t>Power failure due to exhausted battery (electrical).</a:t>
            </a:r>
          </a:p>
          <a:p>
            <a:pPr>
              <a:lnSpc>
                <a:spcPct val="90000"/>
              </a:lnSpc>
            </a:pPr>
            <a:r>
              <a:rPr lang="en-US" sz="2400"/>
              <a:t>Electrical interference with other medical equipment (electrical).</a:t>
            </a:r>
          </a:p>
          <a:p>
            <a:pPr>
              <a:lnSpc>
                <a:spcPct val="90000"/>
              </a:lnSpc>
            </a:pPr>
            <a:r>
              <a:rPr lang="en-US" sz="2400"/>
              <a:t>Poor sensor and actuator contact (physical).</a:t>
            </a:r>
          </a:p>
          <a:p>
            <a:pPr>
              <a:lnSpc>
                <a:spcPct val="90000"/>
              </a:lnSpc>
            </a:pPr>
            <a:r>
              <a:rPr lang="en-US" sz="2400"/>
              <a:t>Parts of machine break off in body (physical).</a:t>
            </a:r>
          </a:p>
          <a:p>
            <a:pPr>
              <a:lnSpc>
                <a:spcPct val="90000"/>
              </a:lnSpc>
            </a:pPr>
            <a:r>
              <a:rPr lang="en-US" sz="2400"/>
              <a:t>Infection caused by introduction of machine (biological).</a:t>
            </a:r>
          </a:p>
          <a:p>
            <a:pPr>
              <a:lnSpc>
                <a:spcPct val="90000"/>
              </a:lnSpc>
            </a:pPr>
            <a:r>
              <a:rPr lang="en-US" sz="2400"/>
              <a:t>Allergic reaction to materials or insulin (biological).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3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assessment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process is concerned with understanding the likelihood that a risk will arise and the potential consequences if an accident or incident should occur.</a:t>
            </a:r>
          </a:p>
          <a:p>
            <a:pPr>
              <a:lnSpc>
                <a:spcPct val="90000"/>
              </a:lnSpc>
            </a:pPr>
            <a:r>
              <a:rPr lang="en-US"/>
              <a:t>Risks may be categorised as:</a:t>
            </a:r>
          </a:p>
          <a:p>
            <a:pPr lvl="1">
              <a:lnSpc>
                <a:spcPct val="90000"/>
              </a:lnSpc>
            </a:pPr>
            <a:r>
              <a:rPr lang="en-GB" sz="2000">
                <a:solidFill>
                  <a:schemeClr val="accent1"/>
                </a:solidFill>
              </a:rPr>
              <a:t>Intolerable.</a:t>
            </a:r>
            <a:r>
              <a:rPr lang="en-GB" sz="2000"/>
              <a:t> Must never arise or result in an accident</a:t>
            </a:r>
          </a:p>
          <a:p>
            <a:pPr lvl="1">
              <a:lnSpc>
                <a:spcPct val="90000"/>
              </a:lnSpc>
            </a:pPr>
            <a:r>
              <a:rPr lang="en-GB" sz="2000">
                <a:solidFill>
                  <a:schemeClr val="accent1"/>
                </a:solidFill>
              </a:rPr>
              <a:t>As low as reasonably practical(ALARP).</a:t>
            </a:r>
            <a:r>
              <a:rPr lang="en-GB" sz="2000"/>
              <a:t> Must minimise the possibility of risk given cost and schedule constraints</a:t>
            </a:r>
          </a:p>
          <a:p>
            <a:pPr lvl="1">
              <a:lnSpc>
                <a:spcPct val="90000"/>
              </a:lnSpc>
            </a:pPr>
            <a:r>
              <a:rPr lang="en-GB" sz="2000">
                <a:solidFill>
                  <a:schemeClr val="accent1"/>
                </a:solidFill>
              </a:rPr>
              <a:t>Acceptable.</a:t>
            </a:r>
            <a:r>
              <a:rPr lang="en-GB" sz="2000"/>
              <a:t> The consequences of the risk are acceptable and no extra costs should be incurred to reduce hazard probability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1369</Words>
  <Application>Microsoft Macintosh PowerPoint</Application>
  <PresentationFormat>Widescreen</PresentationFormat>
  <Paragraphs>215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Safety Engineering</vt:lpstr>
      <vt:lpstr>Safety</vt:lpstr>
      <vt:lpstr>Software in safety-critical systems</vt:lpstr>
      <vt:lpstr>Safety and reliability</vt:lpstr>
      <vt:lpstr>Safety specification</vt:lpstr>
      <vt:lpstr>Hazard-driven analysis</vt:lpstr>
      <vt:lpstr>Hazard identification</vt:lpstr>
      <vt:lpstr>Insulin pump risks</vt:lpstr>
      <vt:lpstr>Hazard assessment</vt:lpstr>
      <vt:lpstr>The risk triangle </vt:lpstr>
      <vt:lpstr>Social acceptability of risk</vt:lpstr>
      <vt:lpstr>Hazard assessment</vt:lpstr>
      <vt:lpstr>Risk classification for the insulin pump </vt:lpstr>
      <vt:lpstr>Hazard analysis</vt:lpstr>
      <vt:lpstr>Fault-tree analysis</vt:lpstr>
      <vt:lpstr>An example of a software fault tree </vt:lpstr>
      <vt:lpstr>Fault tree analysis</vt:lpstr>
      <vt:lpstr>Risk reduction</vt:lpstr>
      <vt:lpstr>Strategy use</vt:lpstr>
      <vt:lpstr>Insulin pump - software risks</vt:lpstr>
      <vt:lpstr>Examples of safety requirements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requirements</dc:title>
  <dc:subject/>
  <dc:creator>NP</dc:creator>
  <cp:keywords/>
  <dc:description/>
  <cp:lastModifiedBy>NP</cp:lastModifiedBy>
  <cp:revision>3</cp:revision>
  <dcterms:created xsi:type="dcterms:W3CDTF">2021-02-13T14:12:25Z</dcterms:created>
  <dcterms:modified xsi:type="dcterms:W3CDTF">2021-02-16T06:54:15Z</dcterms:modified>
  <cp:category/>
</cp:coreProperties>
</file>