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6"/>
  </p:notesMasterIdLst>
  <p:handoutMasterIdLst>
    <p:handoutMasterId r:id="rId57"/>
  </p:handoutMasterIdLst>
  <p:sldIdLst>
    <p:sldId id="331" r:id="rId2"/>
    <p:sldId id="332" r:id="rId3"/>
    <p:sldId id="333" r:id="rId4"/>
    <p:sldId id="420" r:id="rId5"/>
    <p:sldId id="421" r:id="rId6"/>
    <p:sldId id="422" r:id="rId7"/>
    <p:sldId id="337" r:id="rId8"/>
    <p:sldId id="424" r:id="rId9"/>
    <p:sldId id="338" r:id="rId10"/>
    <p:sldId id="339" r:id="rId11"/>
    <p:sldId id="340" r:id="rId12"/>
    <p:sldId id="405" r:id="rId13"/>
    <p:sldId id="341" r:id="rId14"/>
    <p:sldId id="426" r:id="rId15"/>
    <p:sldId id="407" r:id="rId16"/>
    <p:sldId id="427" r:id="rId17"/>
    <p:sldId id="428" r:id="rId18"/>
    <p:sldId id="429" r:id="rId19"/>
    <p:sldId id="343" r:id="rId20"/>
    <p:sldId id="430" r:id="rId21"/>
    <p:sldId id="431" r:id="rId22"/>
    <p:sldId id="433" r:id="rId23"/>
    <p:sldId id="345" r:id="rId24"/>
    <p:sldId id="346" r:id="rId25"/>
    <p:sldId id="417" r:id="rId26"/>
    <p:sldId id="348" r:id="rId27"/>
    <p:sldId id="349" r:id="rId28"/>
    <p:sldId id="434" r:id="rId29"/>
    <p:sldId id="435" r:id="rId30"/>
    <p:sldId id="350" r:id="rId31"/>
    <p:sldId id="432" r:id="rId32"/>
    <p:sldId id="436" r:id="rId33"/>
    <p:sldId id="352" r:id="rId34"/>
    <p:sldId id="353" r:id="rId35"/>
    <p:sldId id="354" r:id="rId36"/>
    <p:sldId id="355" r:id="rId37"/>
    <p:sldId id="356" r:id="rId38"/>
    <p:sldId id="418" r:id="rId39"/>
    <p:sldId id="369" r:id="rId40"/>
    <p:sldId id="370" r:id="rId41"/>
    <p:sldId id="371" r:id="rId42"/>
    <p:sldId id="372" r:id="rId43"/>
    <p:sldId id="373" r:id="rId44"/>
    <p:sldId id="377" r:id="rId45"/>
    <p:sldId id="378" r:id="rId46"/>
    <p:sldId id="379" r:id="rId47"/>
    <p:sldId id="380" r:id="rId48"/>
    <p:sldId id="419" r:id="rId49"/>
    <p:sldId id="381" r:id="rId50"/>
    <p:sldId id="438" r:id="rId51"/>
    <p:sldId id="437" r:id="rId52"/>
    <p:sldId id="439" r:id="rId53"/>
    <p:sldId id="440" r:id="rId54"/>
    <p:sldId id="404" r:id="rId5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66" d="100"/>
          <a:sy n="66" d="100"/>
        </p:scale>
        <p:origin x="798" y="3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8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6773D920-3A64-4CD7-B1E8-482DB5F09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DF6741-A862-4850-B3AE-E5E0FC94E9E9}"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FE8E36ED-7F6E-4706-8558-7C32FD62BFE0}"/>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5E263A91-4E0D-4A81-AFC1-55BB0491E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50B5131-2D34-4531-873D-D940F01B3E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F284EB-FB73-4F94-AB55-645B585B292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0592C6CC-4FCE-4A29-9380-3C7D935C1BAF}"/>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6B14F3B-3446-4687-B810-5BFF85FCEE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A87149DF-686D-445E-97F4-4CD904FBE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29FBF5-A9C2-40BD-94E0-E52048AF826C}"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F31A20C2-5BF1-4E23-A70D-C7BC81FB360C}"/>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217267A0-FFF2-4749-9655-1C4F3F183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8A1752F3-9769-4F81-A848-54098A15C8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29CD1A-AE72-4F61-8821-1DA62212AA59}"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2831E14A-C331-4555-A8C3-1457C596F42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A0ABAF6A-CE19-4868-B5E3-A38DB65BE4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4D3C1504-DE2D-4887-8827-E09054DAE8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BF11701-DA1F-421D-A56C-66611BA250E3}"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1F122118-23A7-4491-BF21-7CA9F458BDE5}"/>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76BB2CE-B3E7-43A0-B4C8-E70E2791B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8DB144-017B-4356-8EB3-B56BEAA00FD5}"/>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Solution to Critical-Section Problem</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821095" y="1166813"/>
            <a:ext cx="7688423" cy="4530725"/>
          </a:xfrm>
        </p:spPr>
        <p:txBody>
          <a:bodyPr/>
          <a:lstStyle/>
          <a:p>
            <a:pPr>
              <a:buFont typeface="Monotype Sorts" pitchFamily="-84" charset="2"/>
              <a:buNone/>
            </a:pPr>
            <a:r>
              <a:rPr lang="en-US" altLang="en-US" dirty="0">
                <a:solidFill>
                  <a:srgbClr val="9933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9933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dirty="0">
                <a:solidFill>
                  <a:srgbClr val="993300"/>
                </a:solidFill>
              </a:rPr>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222868"/>
            <a:ext cx="8211457" cy="576262"/>
          </a:xfrm>
        </p:spPr>
        <p:txBody>
          <a:bodyPr/>
          <a:lstStyle/>
          <a:p>
            <a:pPr eaLnBrk="1" hangingPunct="1"/>
            <a:r>
              <a:rPr lang="en-US" altLang="en-US" dirty="0"/>
              <a:t>Critical-Section Handling in OS </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280594"/>
            <a:ext cx="7724775" cy="4530725"/>
          </a:xfrm>
        </p:spPr>
        <p:txBody>
          <a:bodyPr/>
          <a:lstStyle/>
          <a:p>
            <a:r>
              <a:rPr lang="en-US" altLang="en-US" dirty="0"/>
              <a:t>Two approaches depending on if kernel is preemptive or non-preemptive </a:t>
            </a:r>
          </a:p>
          <a:p>
            <a:pPr marL="795338" lvl="1" indent="-338138">
              <a:buSzPct val="125000"/>
            </a:pPr>
            <a:r>
              <a:rPr lang="en-US" altLang="en-US" b="1" dirty="0">
                <a:solidFill>
                  <a:srgbClr val="3366FF"/>
                </a:solidFill>
              </a:rPr>
              <a:t>Preemptive</a:t>
            </a:r>
            <a:r>
              <a:rPr lang="en-US" altLang="en-US" sz="1400" dirty="0"/>
              <a:t> </a:t>
            </a:r>
            <a:r>
              <a:rPr lang="en-US" altLang="en-US" dirty="0"/>
              <a:t>– allows preemption of process when running in kernel mode</a:t>
            </a:r>
          </a:p>
          <a:p>
            <a:pPr marL="795338" lvl="1" indent="-338138">
              <a:buSzPct val="125000"/>
            </a:pPr>
            <a:r>
              <a:rPr lang="en-US" altLang="en-US" b="1" dirty="0">
                <a:solidFill>
                  <a:srgbClr val="3366FF"/>
                </a:solidFill>
              </a:rPr>
              <a:t>Non-preemptive </a:t>
            </a:r>
            <a:r>
              <a:rPr lang="en-US" altLang="en-US" dirty="0"/>
              <a:t>– runs until exits kernel mode, blocks, or voluntarily yields CPU</a:t>
            </a:r>
          </a:p>
          <a:p>
            <a:pPr marL="996950" lvl="2" indent="-198438">
              <a:buSzPct val="90000"/>
            </a:pPr>
            <a:r>
              <a:rPr lang="en-US" altLang="en-US" dirty="0"/>
              <a:t>Essentially free of race conditions in kernel mode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7688262" cy="4422775"/>
          </a:xfrm>
        </p:spPr>
        <p:txBody>
          <a:bodyPr/>
          <a:lstStyle/>
          <a:p>
            <a:pPr>
              <a:lnSpc>
                <a:spcPct val="90000"/>
              </a:lnSpc>
              <a:tabLst>
                <a:tab pos="739775" algn="l"/>
                <a:tab pos="1020763" algn="l"/>
                <a:tab pos="1257300" algn="l"/>
              </a:tabLst>
            </a:pPr>
            <a:r>
              <a:rPr lang="en-US" altLang="en-US" dirty="0"/>
              <a:t>Not guaranteed to work on modern architectures! (But good algorithmic  description of solving the problem)</a:t>
            </a:r>
            <a:endParaRPr lang="en-US" altLang="en-US" sz="800" dirty="0"/>
          </a:p>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sz="1600" b="1" dirty="0" err="1">
                <a:latin typeface="Courier New" panose="02070309020205020404" pitchFamily="49" charset="0"/>
              </a:rPr>
              <a:t>int</a:t>
            </a:r>
            <a:r>
              <a:rPr lang="en-US" altLang="en-US" sz="1600" b="1" dirty="0">
                <a:latin typeface="Courier New" panose="02070309020205020404" pitchFamily="49" charset="0"/>
              </a:rPr>
              <a:t> turn; </a:t>
            </a:r>
          </a:p>
          <a:p>
            <a:pPr lvl="1">
              <a:lnSpc>
                <a:spcPct val="90000"/>
              </a:lnSpc>
              <a:tabLst>
                <a:tab pos="739775" algn="l"/>
                <a:tab pos="1020763" algn="l"/>
                <a:tab pos="1257300" algn="l"/>
              </a:tabLst>
            </a:pPr>
            <a:r>
              <a:rPr lang="en-US" altLang="en-US" sz="1600" b="1" dirty="0" err="1">
                <a:latin typeface="Courier New" panose="02070309020205020404" pitchFamily="49" charset="0"/>
              </a:rPr>
              <a:t>boolean</a:t>
            </a:r>
            <a:r>
              <a:rPr lang="en-US" altLang="en-US" sz="1600"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16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sz="1600" b="1" dirty="0">
                <a:latin typeface="Courier New" panose="02070309020205020404" pitchFamily="49" charset="0"/>
              </a:rPr>
              <a:t>flag</a:t>
            </a:r>
            <a:r>
              <a:rPr lang="en-US" altLang="en-US" b="1" dirty="0">
                <a:latin typeface="Courier New" panose="02070309020205020404" pitchFamily="49" charset="0"/>
              </a:rPr>
              <a:t> </a:t>
            </a:r>
            <a:r>
              <a:rPr lang="en-US" altLang="en-US" dirty="0">
                <a:solidFill>
                  <a:srgbClr val="000000"/>
                </a:solidFill>
              </a:rPr>
              <a:t>array is used to indicate if a process is ready to enter the critical section. </a:t>
            </a:r>
            <a:r>
              <a:rPr lang="en-US" altLang="en-US" sz="1600" b="1" dirty="0">
                <a:latin typeface="Courier New" panose="02070309020205020404" pitchFamily="49" charset="0"/>
              </a:rPr>
              <a:t>flag[i] = </a:t>
            </a:r>
            <a:r>
              <a:rPr lang="en-US" altLang="en-US" sz="1600" b="1" i="1" dirty="0">
                <a:latin typeface="Courier New" panose="02070309020205020404" pitchFamily="49" charset="0"/>
              </a:rPr>
              <a:t>true</a:t>
            </a:r>
            <a:r>
              <a:rPr lang="en-US" altLang="en-US" sz="1600" dirty="0">
                <a:solidFill>
                  <a:srgbClr val="000000"/>
                </a:solidFill>
              </a:rPr>
              <a:t>  </a:t>
            </a:r>
            <a:r>
              <a:rPr lang="en-US" altLang="en-US" dirty="0">
                <a:solidFill>
                  <a:srgbClr val="000000"/>
                </a:solidFill>
              </a:rPr>
              <a:t>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dirty="0">
                <a:solidFill>
                  <a:srgbClr val="0000FF"/>
                </a:solidFill>
              </a:rPr>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a:solidFill>
                  <a:srgbClr val="000000"/>
                </a:solidFill>
                <a:latin typeface="Courier New" panose="02070309020205020404" pitchFamily="49" charset="0"/>
              </a:rPr>
              <a:t>while (true){ </a:t>
            </a:r>
          </a:p>
          <a:p>
            <a:pPr>
              <a:buFont typeface="Monotype Sorts" pitchFamily="-84" charset="2"/>
              <a:buNone/>
            </a:pPr>
            <a:r>
              <a:rPr lang="en-US" altLang="en-US" b="1">
                <a:solidFill>
                  <a:srgbClr val="000000"/>
                </a:solidFill>
                <a:latin typeface="Courier New" panose="02070309020205020404" pitchFamily="49" charset="0"/>
              </a:rPr>
              <a:t>	flag[i] = true; </a:t>
            </a:r>
          </a:p>
          <a:p>
            <a:pPr>
              <a:buFont typeface="Monotype Sorts" pitchFamily="-84" charset="2"/>
              <a:buNone/>
            </a:pPr>
            <a:r>
              <a:rPr lang="en-US" altLang="en-US" b="1">
                <a:solidFill>
                  <a:srgbClr val="000000"/>
                </a:solidFill>
                <a:latin typeface="Courier New" panose="02070309020205020404" pitchFamily="49" charset="0"/>
              </a:rPr>
              <a:t>	turn = j; </a:t>
            </a:r>
          </a:p>
          <a:p>
            <a:pPr>
              <a:buFont typeface="Monotype Sorts" pitchFamily="-84" charset="2"/>
              <a:buNone/>
            </a:pPr>
            <a:r>
              <a:rPr lang="en-US" altLang="en-US" b="1">
                <a:solidFill>
                  <a:srgbClr val="000000"/>
                </a:solidFill>
                <a:latin typeface="Courier New" panose="02070309020205020404" pitchFamily="49" charset="0"/>
              </a:rPr>
              <a:t>	while (flag[j] &amp;&amp; turn = = j)</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endParaRPr lang="en-US" altLang="en-US" b="1">
              <a:solidFill>
                <a:srgbClr val="000000"/>
              </a:solidFill>
              <a:latin typeface="Courier New" panose="02070309020205020404" pitchFamily="49" charset="0"/>
            </a:endParaRPr>
          </a:p>
          <a:p>
            <a:pPr>
              <a:buFont typeface="Monotype Sorts" pitchFamily="-84" charset="2"/>
              <a:buNone/>
            </a:pPr>
            <a:r>
              <a:rPr lang="en-US" altLang="en-US" b="1">
                <a:solidFill>
                  <a:srgbClr val="000000"/>
                </a:solidFill>
                <a:latin typeface="Courier New" panose="02070309020205020404" pitchFamily="49" charset="0"/>
              </a:rPr>
              <a:t>	/* critical section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flag[i] = false;</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 remainder section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316230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4279900"/>
            <a:ext cx="3505200" cy="522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100138" y="221827"/>
            <a:ext cx="7586662" cy="576262"/>
          </a:xfrm>
        </p:spPr>
        <p:txBody>
          <a:bodyPr/>
          <a:lstStyle/>
          <a:p>
            <a:pPr eaLnBrk="1" hangingPunct="1"/>
            <a:r>
              <a:rPr lang="en-US" altLang="en-US" dirty="0"/>
              <a:t>Peterson’</a:t>
            </a:r>
            <a:r>
              <a:rPr lang="en-US" altLang="ja-JP" dirty="0"/>
              <a:t>s Solution (Cont.)</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b="1" dirty="0">
                <a:solidFill>
                  <a:srgbClr val="000000"/>
                </a:solidFill>
                <a:latin typeface="Courier New" panose="02070309020205020404" pitchFamily="49" charset="0"/>
              </a:rPr>
              <a:t>flag[j] = false </a:t>
            </a:r>
            <a:r>
              <a:rPr lang="en-US" altLang="en-US" dirty="0">
                <a:solidFill>
                  <a:srgbClr val="000000"/>
                </a:solidFill>
              </a:rPr>
              <a:t>or</a:t>
            </a:r>
            <a:r>
              <a:rPr lang="en-US" altLang="en-US" b="1" dirty="0">
                <a:solidFill>
                  <a:srgbClr val="000000"/>
                </a:solidFill>
                <a:latin typeface="Courier New" panose="02070309020205020404" pitchFamily="49" charset="0"/>
              </a:rPr>
              <a:t> turn = i</a:t>
            </a:r>
            <a:endParaRPr lang="en-US" altLang="en-US"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457200" y="224522"/>
            <a:ext cx="8229600" cy="576262"/>
          </a:xfrm>
        </p:spPr>
        <p:txBody>
          <a:bodyPr/>
          <a:lstStyle/>
          <a:p>
            <a:r>
              <a:rPr lang="en-US" altLang="en-US" dirty="0"/>
              <a:t>Peterson’s Solution</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p:txBody>
          <a:bodyPr/>
          <a:lstStyle/>
          <a:p>
            <a:r>
              <a:rPr lang="en-US" altLang="en-US"/>
              <a:t>Although useful for demonstrating an algorithm, Peterson’s Solution is not guaranteed to work on modern architectures.</a:t>
            </a:r>
          </a:p>
          <a:p>
            <a:r>
              <a:rPr lang="en-US" altLang="en-US"/>
              <a:t>Understanding why it will not work is also useful for better understanding race conditions.</a:t>
            </a:r>
          </a:p>
          <a:p>
            <a:r>
              <a:rPr lang="en-US" altLang="en-US"/>
              <a:t>To improve performance, processors and/or compilers may reorder operations that have no dependencies.</a:t>
            </a:r>
          </a:p>
          <a:p>
            <a:r>
              <a:rPr lang="en-US" altLang="en-US"/>
              <a:t>For single-threaded this is ok as the result will always be the same.</a:t>
            </a:r>
          </a:p>
          <a:p>
            <a:r>
              <a:rPr lang="en-US" altLang="en-US"/>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224522"/>
            <a:ext cx="8229600" cy="576262"/>
          </a:xfrm>
        </p:spPr>
        <p:txBody>
          <a:bodyPr/>
          <a:lstStyle/>
          <a:p>
            <a:r>
              <a:rPr lang="en-US" altLang="en-US" dirty="0"/>
              <a:t>Peterson’s Solution</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p:txBody>
          <a:bodyPr/>
          <a:lstStyle/>
          <a:p>
            <a:r>
              <a:rPr lang="en-US" altLang="en-US"/>
              <a:t>Two threads share the data:</a:t>
            </a:r>
            <a:br>
              <a:rPr lang="en-US" altLang="en-US"/>
            </a:br>
            <a:br>
              <a:rPr lang="en-US" altLang="en-US"/>
            </a:br>
            <a:r>
              <a:rPr lang="en-US" altLang="en-US">
                <a:latin typeface="Courier New" panose="02070309020205020404" pitchFamily="49" charset="0"/>
                <a:cs typeface="Courier New" panose="02070309020205020404" pitchFamily="49" charset="0"/>
              </a:rPr>
              <a:t>boolean flag = false;</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int x = 0;</a:t>
            </a:r>
          </a:p>
          <a:p>
            <a:r>
              <a:rPr lang="en-US" altLang="en-US"/>
              <a:t>Thread 1 performs</a:t>
            </a:r>
            <a:br>
              <a:rPr lang="en-US" altLang="en-US"/>
            </a:br>
            <a:br>
              <a:rPr lang="en-US" altLang="en-US"/>
            </a:br>
            <a:r>
              <a:rPr lang="en-US" altLang="en-US">
                <a:latin typeface="Courier New" panose="02070309020205020404" pitchFamily="49" charset="0"/>
                <a:cs typeface="Courier New" panose="02070309020205020404" pitchFamily="49" charset="0"/>
              </a:rPr>
              <a:t>while (!flag)</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print x</a:t>
            </a:r>
          </a:p>
          <a:p>
            <a:r>
              <a:rPr lang="en-US" altLang="en-US"/>
              <a:t>Thread 2 performs</a:t>
            </a:r>
            <a:br>
              <a:rPr lang="en-US" altLang="en-US"/>
            </a:br>
            <a:br>
              <a:rPr lang="en-US" altLang="en-US"/>
            </a:br>
            <a:r>
              <a:rPr lang="en-US" altLang="en-US">
                <a:latin typeface="Courier New" panose="02070309020205020404" pitchFamily="49" charset="0"/>
                <a:cs typeface="Courier New" panose="02070309020205020404" pitchFamily="49" charset="0"/>
              </a:rPr>
              <a:t>x = 100;</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flag = true</a:t>
            </a:r>
            <a:br>
              <a:rPr lang="en-US" altLang="en-US">
                <a:latin typeface="Courier New" panose="02070309020205020404" pitchFamily="49" charset="0"/>
                <a:cs typeface="Courier New" panose="02070309020205020404" pitchFamily="49" charset="0"/>
              </a:rPr>
            </a:br>
            <a:endParaRPr lang="en-US" altLang="en-US">
              <a:latin typeface="Courier New" panose="02070309020205020404" pitchFamily="49" charset="0"/>
              <a:cs typeface="Courier New" panose="02070309020205020404" pitchFamily="49" charset="0"/>
            </a:endParaRPr>
          </a:p>
          <a:p>
            <a:r>
              <a:rPr lang="en-US" altLang="en-US"/>
              <a:t>What is the expected 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457200" y="224522"/>
            <a:ext cx="8229600" cy="576262"/>
          </a:xfrm>
        </p:spPr>
        <p:txBody>
          <a:bodyPr/>
          <a:lstStyle/>
          <a:p>
            <a:r>
              <a:rPr lang="en-US" altLang="en-US" dirty="0"/>
              <a:t>Peterson’s Solution</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a:t>100 is the expected output.</a:t>
            </a:r>
          </a:p>
          <a:p>
            <a:r>
              <a:rPr lang="en-US" altLang="en-US"/>
              <a:t>However, the operations for Thread 2 may be reordered:</a:t>
            </a:r>
            <a:br>
              <a:rPr lang="en-US" altLang="en-US"/>
            </a:br>
            <a:br>
              <a:rPr lang="en-US" altLang="en-US"/>
            </a:br>
            <a:r>
              <a:rPr lang="en-US" altLang="en-US">
                <a:latin typeface="Courier New" panose="02070309020205020404" pitchFamily="49" charset="0"/>
                <a:cs typeface="Courier New" panose="02070309020205020404" pitchFamily="49" charset="0"/>
              </a:rPr>
              <a:t>flag = true;</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x = 100;</a:t>
            </a:r>
          </a:p>
          <a:p>
            <a:r>
              <a:rPr lang="en-US" altLang="en-US"/>
              <a:t>If this occurs, the output may be 0!</a:t>
            </a:r>
          </a:p>
          <a:p>
            <a:r>
              <a:rPr lang="en-US" altLang="en-US"/>
              <a:t>The effects of instruction reordering in Peterson’s Solution</a:t>
            </a:r>
          </a:p>
          <a:p>
            <a:endParaRPr lang="en-US" altLang="en-US"/>
          </a:p>
          <a:p>
            <a:endParaRPr lang="en-US" altLang="en-US"/>
          </a:p>
          <a:p>
            <a:endParaRPr lang="en-US" altLang="en-US"/>
          </a:p>
          <a:p>
            <a:endParaRPr lang="en-US" altLang="en-US"/>
          </a:p>
          <a:p>
            <a:endParaRPr lang="en-US" altLang="en-US"/>
          </a:p>
          <a:p>
            <a:r>
              <a:rPr lang="en-US" altLang="en-US"/>
              <a:t>This allows both processes to be in their critical section at the same time!</a:t>
            </a:r>
            <a:br>
              <a:rPr lang="en-US" altLang="en-US"/>
            </a:br>
            <a:br>
              <a:rPr lang="en-US" altLang="en-US"/>
            </a:br>
            <a:br>
              <a:rPr lang="en-US" altLang="en-US"/>
            </a:br>
            <a:br>
              <a:rPr lang="en-US" altLang="en-US"/>
            </a:br>
            <a:endParaRPr lang="en-US" altLang="en-US"/>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3681413"/>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725747" cy="4422775"/>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Memory barriers</a:t>
            </a:r>
            <a:br>
              <a:rPr lang="en-US" altLang="en-US" dirty="0"/>
            </a:br>
            <a:br>
              <a:rPr lang="en-US" altLang="en-US" dirty="0"/>
            </a:br>
            <a:r>
              <a:rPr lang="en-US" altLang="en-US" dirty="0">
                <a:solidFill>
                  <a:srgbClr val="CC6600"/>
                </a:solidFill>
              </a:rPr>
              <a:t>2.  </a:t>
            </a:r>
            <a:r>
              <a:rPr lang="en-US" altLang="en-US" dirty="0"/>
              <a:t>Hardware instructions</a:t>
            </a:r>
            <a:br>
              <a:rPr lang="en-US" altLang="en-US" dirty="0"/>
            </a:br>
            <a:br>
              <a:rPr lang="en-US" altLang="en-US" dirty="0"/>
            </a:br>
            <a:r>
              <a:rPr lang="en-US" altLang="en-US" dirty="0">
                <a:solidFill>
                  <a:srgbClr val="CC6600"/>
                </a:solidFill>
              </a:rPr>
              <a:t>3.  </a:t>
            </a:r>
            <a:r>
              <a:rPr lang="en-US" altLang="en-US" dirty="0"/>
              <a:t>Atomic variables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Chapter 6: Synchronization Tools</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p:txBody>
          <a:bodyPr/>
          <a:lstStyle/>
          <a:p>
            <a:r>
              <a:rPr lang="en-US" altLang="en-US" b="1"/>
              <a:t>Memory model </a:t>
            </a:r>
            <a:r>
              <a:rPr lang="en-US" altLang="en-US"/>
              <a:t>are the memory guarantees a computer architecture makes to application programs.</a:t>
            </a:r>
          </a:p>
          <a:p>
            <a:r>
              <a:rPr lang="en-US" altLang="en-US"/>
              <a:t>Memory models may be either:</a:t>
            </a:r>
            <a:br>
              <a:rPr lang="en-US" altLang="en-US"/>
            </a:br>
            <a:endParaRPr lang="en-US" altLang="en-US"/>
          </a:p>
          <a:p>
            <a:pPr>
              <a:buFont typeface="Wingdings" panose="05000000000000000000" pitchFamily="2" charset="2"/>
              <a:buChar char="Ø"/>
            </a:pPr>
            <a:r>
              <a:rPr lang="en-US" altLang="en-US" b="1"/>
              <a:t>Strongly ordered </a:t>
            </a:r>
            <a:r>
              <a:rPr lang="en-US" altLang="en-US"/>
              <a:t>– where a memory modification of one processor is immediately visible to all other processors.</a:t>
            </a:r>
          </a:p>
          <a:p>
            <a:pPr>
              <a:buFont typeface="Wingdings" panose="05000000000000000000" pitchFamily="2" charset="2"/>
              <a:buChar char="Ø"/>
            </a:pPr>
            <a:r>
              <a:rPr lang="en-US" altLang="en-US" b="1"/>
              <a:t>Weakly ordered  </a:t>
            </a:r>
            <a:r>
              <a:rPr lang="en-US" altLang="en-US"/>
              <a:t>– where a memory modification of one processor may not be immediately visible to all other processors.</a:t>
            </a:r>
            <a:br>
              <a:rPr lang="en-US" altLang="en-US"/>
            </a:br>
            <a:endParaRPr lang="en-US" altLang="en-US"/>
          </a:p>
          <a:p>
            <a:r>
              <a:rPr lang="en-US" altLang="en-US"/>
              <a:t>A </a:t>
            </a:r>
            <a:r>
              <a:rPr lang="en-US" altLang="en-US" b="1"/>
              <a:t>memory barrier </a:t>
            </a:r>
            <a:r>
              <a:rPr lang="en-US" altLang="en-US"/>
              <a:t>is an instruction that forces any change in memory to be propagated (made visible) to all other processors.</a:t>
            </a:r>
            <a:br>
              <a:rPr lang="en-US" altLang="en-US"/>
            </a:b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p:txBody>
          <a:bodyPr/>
          <a:lstStyle/>
          <a:p>
            <a:r>
              <a:rPr lang="en-US" altLang="en-US"/>
              <a:t>We could add a memory barrier to the following instructions to ensure Thread 1 outputs 100:</a:t>
            </a:r>
          </a:p>
          <a:p>
            <a:r>
              <a:rPr lang="en-US" altLang="en-US"/>
              <a:t>Thread 1 now performs</a:t>
            </a:r>
            <a:br>
              <a:rPr lang="en-US" altLang="en-US"/>
            </a:br>
            <a:br>
              <a:rPr lang="en-US" altLang="en-US"/>
            </a:br>
            <a:r>
              <a:rPr lang="en-US" altLang="en-US">
                <a:latin typeface="Courier New" panose="02070309020205020404" pitchFamily="49" charset="0"/>
                <a:cs typeface="Courier New" panose="02070309020205020404" pitchFamily="49" charset="0"/>
              </a:rPr>
              <a:t>while (!flag)</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memory_barrier();</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print x</a:t>
            </a:r>
          </a:p>
          <a:p>
            <a:r>
              <a:rPr lang="en-US" altLang="en-US"/>
              <a:t>Thread 2 now performs</a:t>
            </a:r>
            <a:br>
              <a:rPr lang="en-US" altLang="en-US"/>
            </a:br>
            <a:br>
              <a:rPr lang="en-US" altLang="en-US"/>
            </a:br>
            <a:r>
              <a:rPr lang="en-US" altLang="en-US">
                <a:latin typeface="Courier New" panose="02070309020205020404" pitchFamily="49" charset="0"/>
                <a:cs typeface="Courier New" panose="02070309020205020404" pitchFamily="49" charset="0"/>
              </a:rPr>
              <a:t>x = 100;</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memory_barrier();</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flag = true</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p:txBody>
          <a:bodyPr/>
          <a:lstStyle/>
          <a:p>
            <a:r>
              <a:rPr lang="en-US" altLang="en-US"/>
              <a:t>Special hardware instructions that allow us to either </a:t>
            </a:r>
            <a:r>
              <a:rPr lang="en-US" altLang="en-US" i="1"/>
              <a:t>test-and-modify</a:t>
            </a:r>
            <a:r>
              <a:rPr lang="en-US" altLang="en-US"/>
              <a:t> the content of a word, or two </a:t>
            </a:r>
            <a:r>
              <a:rPr lang="en-US" altLang="en-US" i="1"/>
              <a:t>swap</a:t>
            </a:r>
            <a:r>
              <a:rPr lang="en-US" altLang="en-US"/>
              <a:t> the contents of two words atomically (uninterruptibly.)</a:t>
            </a:r>
          </a:p>
          <a:p>
            <a:r>
              <a:rPr lang="en-US" altLang="en-US" b="1"/>
              <a:t>Test-and-Set</a:t>
            </a:r>
            <a:r>
              <a:rPr lang="en-US" altLang="en-US"/>
              <a:t> instruction</a:t>
            </a:r>
          </a:p>
          <a:p>
            <a:r>
              <a:rPr lang="en-US" altLang="en-US" b="1"/>
              <a:t>Compare-and-Swap</a:t>
            </a:r>
            <a:r>
              <a:rPr lang="en-US" altLang="en-US"/>
              <a:t> instruction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CD36E4D-5784-444D-9C2E-96B036B897C5}"/>
              </a:ext>
            </a:extLst>
          </p:cNvPr>
          <p:cNvSpPr>
            <a:spLocks noGrp="1" noChangeArrowheads="1"/>
          </p:cNvSpPr>
          <p:nvPr>
            <p:ph type="title"/>
          </p:nvPr>
        </p:nvSpPr>
        <p:spPr>
          <a:xfrm>
            <a:off x="1287463" y="227242"/>
            <a:ext cx="7399337" cy="576263"/>
          </a:xfrm>
        </p:spPr>
        <p:txBody>
          <a:bodyPr/>
          <a:lstStyle/>
          <a:p>
            <a:pPr eaLnBrk="1" hangingPunct="1"/>
            <a:r>
              <a:rPr lang="en-US" altLang="en-US" dirty="0" err="1"/>
              <a:t>test_and_set</a:t>
            </a:r>
            <a:r>
              <a:rPr lang="en-US" altLang="en-US" dirty="0"/>
              <a:t>  Instruction </a:t>
            </a:r>
          </a:p>
        </p:txBody>
      </p:sp>
      <p:sp>
        <p:nvSpPr>
          <p:cNvPr id="31746" name="Rectangle 3">
            <a:extLst>
              <a:ext uri="{FF2B5EF4-FFF2-40B4-BE49-F238E27FC236}">
                <a16:creationId xmlns:a16="http://schemas.microsoft.com/office/drawing/2014/main" id="{1897AE90-9E17-4C68-9506-93131FF22EA9}"/>
              </a:ext>
            </a:extLst>
          </p:cNvPr>
          <p:cNvSpPr>
            <a:spLocks noGrp="1" noChangeArrowheads="1"/>
          </p:cNvSpPr>
          <p:nvPr>
            <p:ph idx="1"/>
          </p:nvPr>
        </p:nvSpPr>
        <p:spPr>
          <a:xfrm>
            <a:off x="806450" y="827088"/>
            <a:ext cx="7408863" cy="4422775"/>
          </a:xfrm>
        </p:spPr>
        <p:txBody>
          <a:bodyPr/>
          <a:lstStyle/>
          <a:p>
            <a:pPr>
              <a:lnSpc>
                <a:spcPct val="90000"/>
              </a:lnSpc>
              <a:buFont typeface="Monotype Sorts" pitchFamily="-84" charset="2"/>
              <a:buNone/>
              <a:tabLst>
                <a:tab pos="739775" algn="l"/>
                <a:tab pos="1020763" algn="l"/>
                <a:tab pos="1257300" algn="l"/>
              </a:tabLst>
            </a:pPr>
            <a:endParaRPr lang="en-US" altLang="en-US" dirty="0"/>
          </a:p>
          <a:p>
            <a:pPr>
              <a:lnSpc>
                <a:spcPct val="90000"/>
              </a:lnSpc>
              <a:buFont typeface="Monotype Sorts" pitchFamily="-84" charset="2"/>
              <a:buNone/>
              <a:tabLst>
                <a:tab pos="739775" algn="l"/>
                <a:tab pos="1020763" algn="l"/>
                <a:tab pos="1257300" algn="l"/>
              </a:tabLst>
            </a:pPr>
            <a:r>
              <a:rPr lang="en-US" altLang="en-US" dirty="0"/>
              <a:t>   Definition:</a:t>
            </a:r>
            <a:endParaRPr lang="en-US" altLang="en-US" b="1" dirty="0">
              <a:solidFill>
                <a:srgbClr val="000000"/>
              </a:solidFill>
              <a:latin typeface="Courier New" panose="02070309020205020404" pitchFamily="49" charset="0"/>
            </a:endParaRP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test_and_set</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rv</a:t>
            </a:r>
            <a:r>
              <a:rPr lang="en-US" altLang="en-US" sz="1600"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return </a:t>
            </a:r>
            <a:r>
              <a:rPr lang="en-US" altLang="en-US" sz="1600" b="1" dirty="0" err="1">
                <a:solidFill>
                  <a:srgbClr val="000000"/>
                </a:solidFill>
                <a:latin typeface="Courier New" panose="02070309020205020404" pitchFamily="49" charset="0"/>
              </a:rPr>
              <a:t>rv</a:t>
            </a:r>
            <a:r>
              <a:rPr lang="en-US" altLang="en-US" sz="1600"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a:t>
            </a:r>
            <a:endParaRPr lang="en-US" altLang="en-US" sz="1600" dirty="0">
              <a:solidFill>
                <a:srgbClr val="0000FF"/>
              </a:solidFill>
            </a:endParaRPr>
          </a:p>
          <a:p>
            <a:pPr>
              <a:lnSpc>
                <a:spcPct val="90000"/>
              </a:lnSpc>
              <a:buFont typeface="Monotype Sorts" pitchFamily="-84" charset="2"/>
              <a:buAutoNum type="arabicPeriod"/>
              <a:tabLst>
                <a:tab pos="739775" algn="l"/>
                <a:tab pos="1020763" algn="l"/>
                <a:tab pos="1257300" algn="l"/>
              </a:tabLst>
            </a:pPr>
            <a:r>
              <a:rPr lang="en-US" altLang="en-US" dirty="0"/>
              <a:t>Executed atomically</a:t>
            </a:r>
          </a:p>
          <a:p>
            <a:pPr>
              <a:lnSpc>
                <a:spcPct val="90000"/>
              </a:lnSpc>
              <a:buFont typeface="Monotype Sorts" pitchFamily="-84" charset="2"/>
              <a:buAutoNum type="arabicPeriod"/>
              <a:tabLst>
                <a:tab pos="739775" algn="l"/>
                <a:tab pos="1020763" algn="l"/>
                <a:tab pos="1257300" algn="l"/>
              </a:tabLst>
            </a:pPr>
            <a:r>
              <a:rPr lang="en-US" altLang="en-US" dirty="0"/>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a:lnSpc>
                <a:spcPct val="90000"/>
              </a:lnSpc>
              <a:buFont typeface="Monotype Sorts" pitchFamily="-84" charset="2"/>
              <a:buAutoNum type="arabicPeriod"/>
              <a:tabLst>
                <a:tab pos="739775" algn="l"/>
                <a:tab pos="1020763" algn="l"/>
                <a:tab pos="1257300" algn="l"/>
              </a:tabLst>
            </a:pPr>
            <a:endParaRPr lang="en-US" altLang="en-US"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a:t>
            </a:r>
            <a:r>
              <a:rPr lang="en-US" altLang="en-US" dirty="0" err="1"/>
              <a:t>test_and_set</a:t>
            </a:r>
            <a:r>
              <a:rPr lang="en-US" altLang="en-US" dirty="0"/>
              <a: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869950" y="1193800"/>
            <a:ext cx="6865938" cy="3319463"/>
          </a:xfrm>
        </p:spPr>
        <p:txBody>
          <a:bodyPr/>
          <a:lstStyle/>
          <a:p>
            <a:pPr>
              <a:lnSpc>
                <a:spcPct val="90000"/>
              </a:lnSpc>
              <a:tabLst>
                <a:tab pos="741363" algn="l"/>
                <a:tab pos="1022350" algn="l"/>
                <a:tab pos="1258888" algn="l"/>
              </a:tabLst>
            </a:pPr>
            <a:r>
              <a:rPr lang="en-US" altLang="en-US"/>
              <a:t>Shared boolean variable </a:t>
            </a:r>
            <a:r>
              <a:rPr lang="en-US" altLang="en-US" b="1">
                <a:latin typeface="Courier New" panose="02070309020205020404" pitchFamily="49" charset="0"/>
                <a:cs typeface="Courier New" panose="02070309020205020404" pitchFamily="49" charset="0"/>
              </a:rPr>
              <a:t>lock</a:t>
            </a:r>
            <a:r>
              <a:rPr lang="en-US" altLang="en-US"/>
              <a:t>, initialized to </a:t>
            </a:r>
            <a:r>
              <a:rPr lang="en-US" altLang="en-US" b="1">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a:t>Solution:</a:t>
            </a:r>
            <a:endParaRPr lang="en-US" altLang="en-US" sz="1400" b="1">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a:t>
            </a:r>
            <a:r>
              <a:rPr lang="en-US" altLang="en-US" sz="1600" b="1">
                <a:solidFill>
                  <a:srgbClr val="000000"/>
                </a:solidFill>
                <a:latin typeface="Courier New" panose="02070309020205020404" pitchFamily="49" charset="0"/>
                <a:cs typeface="Courier New" panose="02070309020205020404" pitchFamily="49" charset="0"/>
              </a:rPr>
              <a:t>do {</a:t>
            </a:r>
            <a:br>
              <a:rPr lang="en-US" altLang="en-US" sz="1600" b="1">
                <a:solidFill>
                  <a:srgbClr val="000000"/>
                </a:solidFill>
                <a:latin typeface="Courier New" panose="02070309020205020404" pitchFamily="49" charset="0"/>
                <a:cs typeface="Courier New" panose="02070309020205020404" pitchFamily="49" charset="0"/>
              </a:rPr>
            </a:br>
            <a:r>
              <a:rPr lang="en-US" altLang="en-US" sz="1600" b="1">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 do nothing */ </a:t>
            </a:r>
            <a:br>
              <a:rPr lang="en-US" altLang="en-US" sz="1600" b="1">
                <a:solidFill>
                  <a:srgbClr val="000000"/>
                </a:solidFill>
                <a:latin typeface="Courier New" panose="02070309020205020404" pitchFamily="49" charset="0"/>
                <a:cs typeface="Courier New" panose="02070309020205020404" pitchFamily="49" charset="0"/>
              </a:rPr>
            </a:br>
            <a:endParaRPr lang="en-US" altLang="en-US" sz="16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critical section */ </a:t>
            </a:r>
            <a:br>
              <a:rPr lang="en-US" altLang="en-US" sz="1600" b="1">
                <a:solidFill>
                  <a:srgbClr val="000000"/>
                </a:solidFill>
                <a:latin typeface="Courier New" panose="02070309020205020404" pitchFamily="49" charset="0"/>
                <a:cs typeface="Courier New" panose="02070309020205020404" pitchFamily="49" charset="0"/>
              </a:rPr>
            </a:br>
            <a:endParaRPr lang="en-US" altLang="en-US" sz="16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while (true);</a:t>
            </a:r>
            <a:r>
              <a:rPr lang="en-US" altLang="en-US" b="1">
                <a:solidFill>
                  <a:srgbClr val="000000"/>
                </a:solidFill>
                <a:latin typeface="Courier New" panose="02070309020205020404" pitchFamily="49" charset="0"/>
                <a:cs typeface="Courier New" panose="02070309020205020404" pitchFamily="49" charset="0"/>
              </a:rPr>
              <a:t> </a:t>
            </a:r>
          </a:p>
          <a:p>
            <a:pPr>
              <a:lnSpc>
                <a:spcPct val="90000"/>
              </a:lnSpc>
              <a:buFont typeface="Monotype Sorts" pitchFamily="-84" charset="2"/>
              <a:buNone/>
              <a:tabLst>
                <a:tab pos="741363" algn="l"/>
                <a:tab pos="1022350" algn="l"/>
                <a:tab pos="1258888" algn="l"/>
              </a:tabLst>
            </a:pPr>
            <a:endParaRPr lang="en-US" altLang="en-US">
              <a:solidFill>
                <a:srgbClr val="0000FF"/>
              </a:solidFill>
            </a:endParaRPr>
          </a:p>
          <a:p>
            <a:pPr>
              <a:lnSpc>
                <a:spcPct val="90000"/>
              </a:lnSpc>
              <a:buFont typeface="Monotype Sorts" pitchFamily="-84" charset="2"/>
              <a:buNone/>
              <a:tabLst>
                <a:tab pos="741363" algn="l"/>
                <a:tab pos="1022350" algn="l"/>
                <a:tab pos="1258888" algn="l"/>
              </a:tabLst>
            </a:pPr>
            <a:r>
              <a:rPr lang="en-US"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6BE033A8-1735-4F7A-B9DD-0D0C1E7F2136}"/>
              </a:ext>
            </a:extLst>
          </p:cNvPr>
          <p:cNvSpPr>
            <a:spLocks noGrp="1" noChangeArrowheads="1"/>
          </p:cNvSpPr>
          <p:nvPr>
            <p:ph type="title"/>
          </p:nvPr>
        </p:nvSpPr>
        <p:spPr>
          <a:xfrm>
            <a:off x="1063625" y="221827"/>
            <a:ext cx="7623175" cy="576262"/>
          </a:xfrm>
        </p:spPr>
        <p:txBody>
          <a:bodyPr/>
          <a:lstStyle/>
          <a:p>
            <a:pPr eaLnBrk="1" hangingPunct="1"/>
            <a:r>
              <a:rPr lang="en-US" altLang="en-US" dirty="0" err="1"/>
              <a:t>compare_and_swap</a:t>
            </a:r>
            <a:r>
              <a:rPr lang="en-US" altLang="en-US" dirty="0"/>
              <a:t> Instruction</a:t>
            </a:r>
          </a:p>
        </p:txBody>
      </p:sp>
      <p:sp>
        <p:nvSpPr>
          <p:cNvPr id="35842" name="Rectangle 3">
            <a:extLst>
              <a:ext uri="{FF2B5EF4-FFF2-40B4-BE49-F238E27FC236}">
                <a16:creationId xmlns:a16="http://schemas.microsoft.com/office/drawing/2014/main" id="{6A3954FF-A66D-48D1-BED4-867BAD9A055F}"/>
              </a:ext>
            </a:extLst>
          </p:cNvPr>
          <p:cNvSpPr>
            <a:spLocks noGrp="1" noChangeArrowheads="1"/>
          </p:cNvSpPr>
          <p:nvPr>
            <p:ph idx="1"/>
          </p:nvPr>
        </p:nvSpPr>
        <p:spPr>
          <a:xfrm>
            <a:off x="806450" y="850900"/>
            <a:ext cx="7916863" cy="4867275"/>
          </a:xfrm>
        </p:spPr>
        <p:txBody>
          <a:bodyPr/>
          <a:lstStyle/>
          <a:p>
            <a:pPr>
              <a:lnSpc>
                <a:spcPct val="90000"/>
              </a:lnSpc>
              <a:buFont typeface="Monotype Sorts" pitchFamily="-84" charset="2"/>
              <a:buNone/>
              <a:tabLst>
                <a:tab pos="741363" algn="l"/>
                <a:tab pos="1022350" algn="l"/>
                <a:tab pos="1258888" algn="l"/>
              </a:tabLst>
            </a:pPr>
            <a:endParaRPr lang="en-US" altLang="en-US"/>
          </a:p>
          <a:p>
            <a:pPr>
              <a:lnSpc>
                <a:spcPct val="90000"/>
              </a:lnSpc>
              <a:buFont typeface="Monotype Sorts" pitchFamily="-84" charset="2"/>
              <a:buNone/>
              <a:tabLst>
                <a:tab pos="741363" algn="l"/>
                <a:tab pos="1022350" algn="l"/>
                <a:tab pos="1258888" algn="l"/>
              </a:tabLst>
            </a:pPr>
            <a:r>
              <a:rPr lang="en-US" altLang="en-US"/>
              <a:t>Definition:</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int compare _and_swap(int *value, int expected, int new_value) {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int temp = *value; </a:t>
            </a:r>
          </a:p>
          <a:p>
            <a:pPr>
              <a:buFont typeface="Monotype Sorts" pitchFamily="-84" charset="2"/>
              <a:buNone/>
              <a:tabLst>
                <a:tab pos="741363" algn="l"/>
                <a:tab pos="1022350" algn="l"/>
                <a:tab pos="1258888" algn="l"/>
              </a:tabLst>
            </a:pPr>
            <a:endParaRPr lang="en-US" altLang="en-US" sz="14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*value = new_value;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 </a:t>
            </a:r>
          </a:p>
          <a:p>
            <a:pPr>
              <a:lnSpc>
                <a:spcPct val="90000"/>
              </a:lnSpc>
              <a:buFont typeface="Monotype Sorts" pitchFamily="-84" charset="2"/>
              <a:buAutoNum type="arabicPeriod"/>
              <a:tabLst>
                <a:tab pos="741363" algn="l"/>
                <a:tab pos="1022350" algn="l"/>
                <a:tab pos="1258888" algn="l"/>
              </a:tabLst>
            </a:pPr>
            <a:r>
              <a:rPr lang="en-US" altLang="en-US"/>
              <a:t>Executed atomically</a:t>
            </a:r>
          </a:p>
          <a:p>
            <a:pPr>
              <a:lnSpc>
                <a:spcPct val="90000"/>
              </a:lnSpc>
              <a:buFont typeface="Monotype Sorts" pitchFamily="-84" charset="2"/>
              <a:buAutoNum type="arabicPeriod"/>
              <a:tabLst>
                <a:tab pos="741363" algn="l"/>
                <a:tab pos="1022350" algn="l"/>
                <a:tab pos="1258888" algn="l"/>
              </a:tabLst>
            </a:pPr>
            <a:r>
              <a:rPr lang="en-US" altLang="en-US"/>
              <a:t>Returns the original value of passed parameter </a:t>
            </a:r>
            <a:r>
              <a:rPr lang="en-US" altLang="en-US" b="1">
                <a:latin typeface="Courier New" panose="02070309020205020404" pitchFamily="49" charset="0"/>
                <a:cs typeface="Courier New" panose="02070309020205020404" pitchFamily="49" charset="0"/>
              </a:rPr>
              <a:t>value</a:t>
            </a:r>
          </a:p>
          <a:p>
            <a:pPr>
              <a:lnSpc>
                <a:spcPct val="90000"/>
              </a:lnSpc>
              <a:buFont typeface="Monotype Sorts" pitchFamily="-84" charset="2"/>
              <a:buAutoNum type="arabicPeriod"/>
              <a:tabLst>
                <a:tab pos="741363" algn="l"/>
                <a:tab pos="1022350" algn="l"/>
                <a:tab pos="1258888" algn="l"/>
              </a:tabLst>
            </a:pPr>
            <a:r>
              <a:rPr lang="en-US" altLang="en-US"/>
              <a:t>Set  the variable </a:t>
            </a:r>
            <a:r>
              <a:rPr lang="en-US" altLang="en-US" b="1">
                <a:latin typeface="Courier New" panose="02070309020205020404" pitchFamily="49" charset="0"/>
                <a:cs typeface="Courier New" panose="02070309020205020404" pitchFamily="49" charset="0"/>
              </a:rPr>
              <a:t>value</a:t>
            </a:r>
            <a:r>
              <a:rPr lang="en-US" altLang="en-US"/>
              <a:t> the value of the passed parameter </a:t>
            </a:r>
            <a:r>
              <a:rPr lang="en-US" altLang="en-US" b="1">
                <a:latin typeface="Courier New" panose="02070309020205020404" pitchFamily="49" charset="0"/>
                <a:cs typeface="Courier New" panose="02070309020205020404" pitchFamily="49" charset="0"/>
              </a:rPr>
              <a:t>new_value</a:t>
            </a:r>
            <a:r>
              <a:rPr lang="en-US" altLang="en-US"/>
              <a:t> but only if </a:t>
            </a:r>
            <a:r>
              <a:rPr lang="en-US" altLang="en-US" b="1">
                <a:latin typeface="Courier New" panose="02070309020205020404" pitchFamily="49" charset="0"/>
                <a:cs typeface="Courier New" panose="02070309020205020404" pitchFamily="49" charset="0"/>
              </a:rPr>
              <a:t>*value == expected </a:t>
            </a:r>
            <a:r>
              <a:rPr lang="en-US" altLang="en-US"/>
              <a:t>is true. That is, the swap takes place only under this condition.</a:t>
            </a:r>
          </a:p>
          <a:p>
            <a:pPr>
              <a:lnSpc>
                <a:spcPct val="90000"/>
              </a:lnSpc>
              <a:buFont typeface="Monotype Sorts" pitchFamily="-84" charset="2"/>
              <a:buAutoNum type="arabicPeriod"/>
              <a:tabLst>
                <a:tab pos="741363" algn="l"/>
                <a:tab pos="1022350" algn="l"/>
                <a:tab pos="1258888" algn="l"/>
              </a:tabLst>
            </a:pPr>
            <a:endParaRPr lang="en-US" altLang="en-US">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a:t>Shared integer  </a:t>
            </a:r>
            <a:r>
              <a:rPr lang="en-US" altLang="ja-JP" b="1">
                <a:latin typeface="Courier New" panose="02070309020205020404" pitchFamily="49" charset="0"/>
                <a:cs typeface="Courier New" panose="02070309020205020404" pitchFamily="49" charset="0"/>
              </a:rPr>
              <a:t>lock</a:t>
            </a:r>
            <a:r>
              <a:rPr lang="en-US" altLang="ja-JP"/>
              <a:t>  initialized to 0; </a:t>
            </a:r>
          </a:p>
          <a:p>
            <a:pPr>
              <a:lnSpc>
                <a:spcPct val="90000"/>
              </a:lnSpc>
              <a:tabLst>
                <a:tab pos="741363" algn="l"/>
                <a:tab pos="1022350" algn="l"/>
                <a:tab pos="1258888" algn="l"/>
              </a:tabLst>
            </a:pPr>
            <a:r>
              <a:rPr lang="en-US" altLang="en-US"/>
              <a:t>Solution:</a:t>
            </a:r>
          </a:p>
          <a:p>
            <a:pPr>
              <a:buFont typeface="Monotype Sorts" pitchFamily="-84" charset="2"/>
              <a:buNone/>
              <a:tabLst>
                <a:tab pos="741363" algn="l"/>
                <a:tab pos="1022350" algn="l"/>
                <a:tab pos="1258888" algn="l"/>
              </a:tabLst>
            </a:pPr>
            <a:r>
              <a:rPr lang="en-US" altLang="en-US" b="1">
                <a:latin typeface="Courier New" panose="02070309020205020404" pitchFamily="49" charset="0"/>
              </a:rPr>
              <a:t>      </a:t>
            </a:r>
            <a:r>
              <a:rPr lang="en-US" altLang="en-US" sz="1600" b="1">
                <a:latin typeface="Courier New" panose="02070309020205020404" pitchFamily="49" charset="0"/>
              </a:rPr>
              <a:t>while (true){</a:t>
            </a:r>
            <a:br>
              <a:rPr lang="en-US" altLang="en-US" sz="1600" b="1">
                <a:latin typeface="Courier New" panose="02070309020205020404" pitchFamily="49" charset="0"/>
              </a:rPr>
            </a:br>
            <a:r>
              <a:rPr lang="en-US" altLang="en-US" sz="1600" b="1">
                <a:latin typeface="Courier New" panose="02070309020205020404" pitchFamily="49" charset="0"/>
              </a:rPr>
              <a:t>    		while (compare_and_swap(&amp;lock, 0, 1) != 0)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 do nothing */ </a:t>
            </a:r>
            <a:br>
              <a:rPr lang="en-US" altLang="en-US" sz="1600" b="1">
                <a:latin typeface="Courier New" panose="02070309020205020404" pitchFamily="49" charset="0"/>
              </a:rPr>
            </a:br>
            <a:endParaRPr lang="en-US" altLang="en-US" sz="16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critical section */ </a:t>
            </a:r>
            <a:br>
              <a:rPr lang="en-US" altLang="en-US" sz="1600" b="1">
                <a:latin typeface="Courier New" panose="02070309020205020404" pitchFamily="49" charset="0"/>
              </a:rPr>
            </a:br>
            <a:endParaRPr lang="en-US" altLang="en-US" sz="16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lock = 0; </a:t>
            </a:r>
            <a:br>
              <a:rPr lang="en-US" altLang="en-US" sz="1600" b="1">
                <a:latin typeface="Courier New" panose="02070309020205020404" pitchFamily="49" charset="0"/>
              </a:rPr>
            </a:br>
            <a:endParaRPr lang="en-US" altLang="en-US" sz="16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a:t>
            </a:r>
          </a:p>
          <a:p>
            <a:pPr>
              <a:lnSpc>
                <a:spcPct val="90000"/>
              </a:lnSpc>
              <a:buFont typeface="Monotype Sorts" pitchFamily="-84" charset="2"/>
              <a:buNone/>
              <a:tabLst>
                <a:tab pos="741363" algn="l"/>
                <a:tab pos="1022350" algn="l"/>
                <a:tab pos="1258888" algn="l"/>
              </a:tabLst>
            </a:pPr>
            <a:r>
              <a:rPr lang="en-US" altLang="en-US" sz="16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895607" y="288185"/>
            <a:ext cx="7931150" cy="576262"/>
          </a:xfrm>
        </p:spPr>
        <p:txBody>
          <a:bodyPr/>
          <a:lstStyle/>
          <a:p>
            <a:r>
              <a:rPr lang="en-US" altLang="en-US" sz="2800" dirty="0"/>
              <a:t>Bounded-waiting Mutual Exclusion  </a:t>
            </a:r>
            <a:br>
              <a:rPr lang="en-US" altLang="en-US" sz="2800" dirty="0"/>
            </a:br>
            <a:r>
              <a:rPr lang="en-US" altLang="en-US" sz="2800" dirty="0"/>
              <a:t>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a:latin typeface="Courier New" panose="02070309020205020404" pitchFamily="49" charset="0"/>
              </a:rPr>
              <a:t>while (true) {</a:t>
            </a:r>
            <a:br>
              <a:rPr lang="en-US" altLang="en-US" sz="1400" b="1">
                <a:latin typeface="Courier New" panose="02070309020205020404" pitchFamily="49" charset="0"/>
              </a:rPr>
            </a:br>
            <a:r>
              <a:rPr lang="en-US" altLang="en-US" sz="1400" b="1">
                <a:latin typeface="Courier New" panose="02070309020205020404" pitchFamily="49" charset="0"/>
              </a:rPr>
              <a:t>   waiting[i] = true;</a:t>
            </a:r>
            <a:br>
              <a:rPr lang="en-US" altLang="en-US" sz="1400" b="1">
                <a:latin typeface="Courier New" panose="02070309020205020404" pitchFamily="49" charset="0"/>
              </a:rPr>
            </a:br>
            <a:r>
              <a:rPr lang="en-US" altLang="en-US" sz="1400" b="1">
                <a:latin typeface="Courier New" panose="02070309020205020404" pitchFamily="49" charset="0"/>
              </a:rPr>
              <a:t>   key = 1;</a:t>
            </a:r>
            <a:br>
              <a:rPr lang="en-US" altLang="en-US" sz="1400" b="1">
                <a:latin typeface="Courier New" panose="02070309020205020404" pitchFamily="49" charset="0"/>
              </a:rPr>
            </a:br>
            <a:r>
              <a:rPr lang="en-US" altLang="en-US" sz="1400" b="1">
                <a:latin typeface="Courier New" panose="02070309020205020404" pitchFamily="49" charset="0"/>
              </a:rPr>
              <a:t>   while (waiting[i] &amp;&amp; key == 1) </a:t>
            </a:r>
          </a:p>
          <a:p>
            <a:pPr marL="0" indent="0">
              <a:buFont typeface="Monotype Sorts" pitchFamily="-84" charset="2"/>
              <a:buNone/>
            </a:pPr>
            <a:r>
              <a:rPr lang="en-US" altLang="en-US" sz="1400" b="1">
                <a:latin typeface="Courier New" panose="02070309020205020404" pitchFamily="49" charset="0"/>
              </a:rPr>
              <a:t>      key = compare_and_swap(&amp;lock,0,1); </a:t>
            </a:r>
          </a:p>
          <a:p>
            <a:pPr marL="0" indent="0">
              <a:buFont typeface="Monotype Sorts" pitchFamily="-84" charset="2"/>
              <a:buNone/>
            </a:pPr>
            <a:r>
              <a:rPr lang="en-US" altLang="en-US" sz="1400" b="1">
                <a:latin typeface="Courier New" panose="02070309020205020404" pitchFamily="49" charset="0"/>
              </a:rPr>
              <a:t>   waiting[i] = false; </a:t>
            </a:r>
          </a:p>
          <a:p>
            <a:pPr marL="0" indent="0">
              <a:buFont typeface="Monotype Sorts" pitchFamily="-84" charset="2"/>
              <a:buNone/>
            </a:pPr>
            <a:r>
              <a:rPr lang="en-US" altLang="en-US" sz="1400" b="1">
                <a:latin typeface="Courier New" panose="02070309020205020404" pitchFamily="49" charset="0"/>
              </a:rPr>
              <a:t>   /* critical section */ </a:t>
            </a:r>
          </a:p>
          <a:p>
            <a:pPr marL="0" indent="0">
              <a:buFont typeface="Monotype Sorts" pitchFamily="-84" charset="2"/>
              <a:buNone/>
            </a:pPr>
            <a:r>
              <a:rPr lang="en-US" altLang="en-US" sz="1400" b="1">
                <a:latin typeface="Courier New" panose="02070309020205020404" pitchFamily="49" charset="0"/>
              </a:rPr>
              <a:t>   j = (i + 1) % n; </a:t>
            </a:r>
          </a:p>
          <a:p>
            <a:pPr marL="0" indent="0">
              <a:buFont typeface="Monotype Sorts" pitchFamily="-84" charset="2"/>
              <a:buNone/>
            </a:pPr>
            <a:r>
              <a:rPr lang="en-US" altLang="en-US" sz="1400" b="1">
                <a:latin typeface="Courier New" panose="02070309020205020404" pitchFamily="49" charset="0"/>
              </a:rPr>
              <a:t>   while ((j != i) &amp;&amp; !waiting[j]) </a:t>
            </a:r>
          </a:p>
          <a:p>
            <a:pPr marL="0" indent="0">
              <a:buFont typeface="Monotype Sorts" pitchFamily="-84" charset="2"/>
              <a:buNone/>
            </a:pPr>
            <a:r>
              <a:rPr lang="en-US" altLang="en-US" sz="1400" b="1">
                <a:latin typeface="Courier New" panose="02070309020205020404" pitchFamily="49" charset="0"/>
              </a:rPr>
              <a:t>      j = (j + 1) % n; </a:t>
            </a:r>
          </a:p>
          <a:p>
            <a:pPr marL="0" indent="0">
              <a:buFont typeface="Monotype Sorts" pitchFamily="-84" charset="2"/>
              <a:buNone/>
            </a:pPr>
            <a:r>
              <a:rPr lang="en-US" altLang="en-US" sz="1400" b="1">
                <a:latin typeface="Courier New" panose="02070309020205020404" pitchFamily="49" charset="0"/>
              </a:rPr>
              <a:t>   if (j == i) </a:t>
            </a:r>
          </a:p>
          <a:p>
            <a:pPr marL="0" indent="0">
              <a:buFont typeface="Monotype Sorts" pitchFamily="-84" charset="2"/>
              <a:buNone/>
            </a:pPr>
            <a:r>
              <a:rPr lang="en-US" altLang="en-US" sz="1400" b="1">
                <a:latin typeface="Courier New" panose="02070309020205020404" pitchFamily="49" charset="0"/>
              </a:rPr>
              <a:t>      lock = 0; </a:t>
            </a:r>
          </a:p>
          <a:p>
            <a:pPr marL="0" indent="0">
              <a:buFont typeface="Monotype Sorts" pitchFamily="-84" charset="2"/>
              <a:buNone/>
            </a:pPr>
            <a:r>
              <a:rPr lang="en-US" altLang="en-US" sz="1400" b="1">
                <a:latin typeface="Courier New" panose="02070309020205020404" pitchFamily="49" charset="0"/>
              </a:rPr>
              <a:t>   else </a:t>
            </a:r>
          </a:p>
          <a:p>
            <a:pPr marL="0" indent="0">
              <a:buFont typeface="Monotype Sorts" pitchFamily="-84" charset="2"/>
              <a:buNone/>
            </a:pPr>
            <a:r>
              <a:rPr lang="en-US" altLang="en-US" sz="1400" b="1">
                <a:latin typeface="Courier New" panose="02070309020205020404" pitchFamily="49" charset="0"/>
              </a:rPr>
              <a:t>      waiting[j] = false; </a:t>
            </a:r>
          </a:p>
          <a:p>
            <a:pPr marL="0" indent="0">
              <a:buFont typeface="Monotype Sorts" pitchFamily="-84" charset="2"/>
              <a:buNone/>
            </a:pPr>
            <a:r>
              <a:rPr lang="en-US" altLang="en-US" sz="1400" b="1">
                <a:latin typeface="Courier New" panose="02070309020205020404" pitchFamily="49" charset="0"/>
              </a:rPr>
              <a:t>   /* remainder section */ </a:t>
            </a:r>
          </a:p>
          <a:p>
            <a:pPr marL="0" indent="0">
              <a:buFont typeface="Monotype Sorts" pitchFamily="-84" charset="2"/>
              <a:buNone/>
            </a:pPr>
            <a:r>
              <a:rPr lang="en-US" altLang="en-US" sz="1400" b="1">
                <a:latin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8229600" cy="5329237"/>
          </a:xfrm>
        </p:spPr>
        <p:txBody>
          <a:bodyPr/>
          <a:lstStyle/>
          <a:p>
            <a:r>
              <a:rPr lang="en-US" altLang="en-US"/>
              <a:t>Typically, instructions such as compare-and-swap are used as building blocks for other synchronization tools.</a:t>
            </a:r>
          </a:p>
          <a:p>
            <a:r>
              <a:rPr lang="en-US" altLang="en-US"/>
              <a:t>One tool is an </a:t>
            </a:r>
            <a:r>
              <a:rPr lang="en-US" altLang="en-US" b="1"/>
              <a:t>atomic variable </a:t>
            </a:r>
            <a:r>
              <a:rPr lang="en-US" altLang="en-US"/>
              <a:t>that provides </a:t>
            </a:r>
            <a:r>
              <a:rPr lang="en-US" altLang="en-US" i="1"/>
              <a:t>atomic</a:t>
            </a:r>
            <a:r>
              <a:rPr lang="en-US" altLang="en-US"/>
              <a:t> (uninterruptible) updates on basic data types such as integers and booleans.</a:t>
            </a:r>
          </a:p>
          <a:p>
            <a:r>
              <a:rPr lang="en-US" altLang="en-US"/>
              <a:t>For example, the </a:t>
            </a:r>
            <a:r>
              <a:rPr lang="en-US" altLang="en-US" b="1">
                <a:latin typeface="Courier New" panose="02070309020205020404" pitchFamily="49" charset="0"/>
                <a:cs typeface="Courier New" panose="02070309020205020404" pitchFamily="49" charset="0"/>
              </a:rPr>
              <a:t>increment()</a:t>
            </a:r>
            <a:r>
              <a:rPr lang="en-US" altLang="en-US"/>
              <a:t> operation on the atomic variable </a:t>
            </a:r>
            <a:r>
              <a:rPr lang="en-US" altLang="en-US" b="1">
                <a:latin typeface="Courier New" panose="02070309020205020404" pitchFamily="49" charset="0"/>
                <a:cs typeface="Courier New" panose="02070309020205020404" pitchFamily="49" charset="0"/>
              </a:rPr>
              <a:t>sequence</a:t>
            </a:r>
            <a:r>
              <a:rPr lang="en-US" altLang="en-US"/>
              <a:t> ensures </a:t>
            </a:r>
            <a:r>
              <a:rPr lang="en-US" altLang="en-US" b="1">
                <a:latin typeface="Courier New" panose="02070309020205020404" pitchFamily="49" charset="0"/>
                <a:cs typeface="Courier New" panose="02070309020205020404" pitchFamily="49" charset="0"/>
              </a:rPr>
              <a:t>sequence</a:t>
            </a:r>
            <a:r>
              <a:rPr lang="en-US" altLang="en-US"/>
              <a:t> is incremented without interruption:</a:t>
            </a:r>
            <a:br>
              <a:rPr lang="en-US" altLang="en-US"/>
            </a:br>
            <a:br>
              <a:rPr lang="en-US" altLang="en-US"/>
            </a:br>
            <a:r>
              <a:rPr lang="en-US" altLang="en-US" b="1">
                <a:latin typeface="Courier New" panose="02070309020205020404" pitchFamily="49" charset="0"/>
                <a:cs typeface="Courier New" panose="02070309020205020404" pitchFamily="49" charset="0"/>
              </a:rPr>
              <a:t>increment(&amp;sequence);</a:t>
            </a:r>
            <a:r>
              <a:rPr lang="en-US" altLang="en-US"/>
              <a:t> </a:t>
            </a:r>
            <a:br>
              <a:rPr lang="en-US" altLang="en-US"/>
            </a:b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a:t>The </a:t>
            </a:r>
            <a:r>
              <a:rPr lang="en-US" altLang="en-US" b="1">
                <a:latin typeface="Courier New" panose="02070309020205020404" pitchFamily="49" charset="0"/>
                <a:cs typeface="Courier New" panose="02070309020205020404" pitchFamily="49" charset="0"/>
              </a:rPr>
              <a:t>increment()</a:t>
            </a:r>
            <a:r>
              <a:rPr lang="en-US" altLang="en-US"/>
              <a:t> function can be implemented as follows:</a:t>
            </a:r>
            <a:br>
              <a:rPr lang="en-US" altLang="en-US"/>
            </a:br>
            <a:br>
              <a:rPr lang="en-US" altLang="en-US"/>
            </a:br>
            <a:r>
              <a:rPr lang="en-US" altLang="en-US" b="1">
                <a:latin typeface="Courier New" panose="02070309020205020404" pitchFamily="49" charset="0"/>
                <a:cs typeface="Courier New" panose="02070309020205020404" pitchFamily="49" charset="0"/>
              </a:rPr>
              <a:t>void increment(atomic_int *v)</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int temp;</a:t>
            </a:r>
            <a:br>
              <a:rPr lang="en-US" altLang="en-US" b="1">
                <a:latin typeface="Courier New" panose="02070309020205020404" pitchFamily="49" charset="0"/>
                <a:cs typeface="Courier New" panose="02070309020205020404" pitchFamily="49" charset="0"/>
              </a:rPr>
            </a:b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do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temp = *v;</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while (temp != (compare_and_swap(v,temp,temp+1));</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a:t>
            </a:r>
            <a:br>
              <a:rPr lang="en-US" altLang="en-US" b="1">
                <a:latin typeface="Courier New" panose="02070309020205020404" pitchFamily="49" charset="0"/>
                <a:cs typeface="Courier New" panose="02070309020205020404" pitchFamily="49" charset="0"/>
              </a:rPr>
            </a:br>
            <a:br>
              <a:rPr lang="en-US" altLang="en-US"/>
            </a:b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7688424" cy="4530725"/>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227824"/>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7" y="1177925"/>
            <a:ext cx="7757075" cy="5254625"/>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a:lnSpc>
                <a:spcPct val="90000"/>
              </a:lnSpc>
            </a:pPr>
            <a:r>
              <a:rPr lang="en-US" altLang="en-US" dirty="0"/>
              <a:t>Protect a critical section  by 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then </a:t>
            </a:r>
            <a:r>
              <a:rPr lang="en-US" altLang="en-US" sz="2000" b="1" dirty="0">
                <a:latin typeface="Courier New" panose="02070309020205020404" pitchFamily="49" charset="0"/>
              </a:rPr>
              <a:t>release()</a:t>
            </a:r>
            <a:r>
              <a:rPr lang="en-US" altLang="en-US" sz="2000" dirty="0"/>
              <a:t> </a:t>
            </a:r>
            <a:r>
              <a:rPr lang="en-US" altLang="en-US" dirty="0"/>
              <a:t>the lock</a:t>
            </a:r>
          </a:p>
          <a:p>
            <a:pPr lvl="1">
              <a:lnSpc>
                <a:spcPct val="90000"/>
              </a:lnSpc>
            </a:pPr>
            <a:r>
              <a:rPr lang="en-US" altLang="en-US" dirty="0"/>
              <a:t>Boolean variable indicating if lock is available or not</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3366FF"/>
                </a:solidFill>
              </a:rPr>
              <a:t>busy waiting</a:t>
            </a:r>
          </a:p>
          <a:p>
            <a:pPr lvl="1">
              <a:lnSpc>
                <a:spcPct val="90000"/>
              </a:lnSpc>
            </a:pPr>
            <a:r>
              <a:rPr lang="en-US" altLang="en-US" dirty="0"/>
              <a:t>This lock therefore called a </a:t>
            </a:r>
            <a:r>
              <a:rPr lang="en-US" altLang="en-US" b="1" dirty="0">
                <a:solidFill>
                  <a:srgbClr val="3366FF"/>
                </a:solidFill>
              </a:rPr>
              <a:t>spinlock</a:t>
            </a:r>
          </a:p>
          <a:p>
            <a:pPr>
              <a:lnSpc>
                <a:spcPct val="90000"/>
              </a:lnSpc>
              <a:buFont typeface="Monotype Sorts" pitchFamily="-84" charset="2"/>
              <a:buNone/>
            </a:pPr>
            <a:endParaRPr lang="en-US" alt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830425" y="296349"/>
            <a:ext cx="8154470" cy="576262"/>
          </a:xfrm>
        </p:spPr>
        <p:txBody>
          <a:bodyPr/>
          <a:lstStyle/>
          <a:p>
            <a:r>
              <a:rPr lang="en-US" altLang="en-US" sz="2800" dirty="0"/>
              <a:t>Solution to Critical-section Problem </a:t>
            </a:r>
            <a:br>
              <a:rPr lang="en-US" altLang="en-US" sz="2800" dirty="0"/>
            </a:br>
            <a:r>
              <a:rPr lang="en-US" altLang="en-US" sz="2800" dirty="0"/>
              <a:t>Using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a:solidFill>
                  <a:srgbClr val="000000"/>
                </a:solidFill>
                <a:latin typeface="Courier New" panose="02070309020205020404" pitchFamily="49" charset="0"/>
              </a:rPr>
              <a:t>while (true) { </a:t>
            </a:r>
          </a:p>
          <a:p>
            <a:pPr>
              <a:buFont typeface="Monotype Sorts" pitchFamily="-84" charset="2"/>
              <a:buNone/>
            </a:pPr>
            <a:r>
              <a:rPr lang="en-US" altLang="en-US" b="1">
                <a:solidFill>
                  <a:srgbClr val="000000"/>
                </a:solidFill>
                <a:latin typeface="Courier New" panose="02070309020205020404" pitchFamily="49" charset="0"/>
              </a:rPr>
              <a:t>	acquire lock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critical section </a:t>
            </a:r>
          </a:p>
          <a:p>
            <a:pPr>
              <a:buFont typeface="Monotype Sorts" pitchFamily="-84" charset="2"/>
              <a:buNone/>
            </a:pPr>
            <a:endParaRPr lang="en-US" altLang="en-US" b="1">
              <a:solidFill>
                <a:srgbClr val="000000"/>
              </a:solidFill>
              <a:latin typeface="Courier New" panose="02070309020205020404" pitchFamily="49" charset="0"/>
            </a:endParaRPr>
          </a:p>
          <a:p>
            <a:pPr>
              <a:buFont typeface="Monotype Sorts" pitchFamily="-84" charset="2"/>
              <a:buNone/>
            </a:pPr>
            <a:r>
              <a:rPr lang="en-US" altLang="en-US" b="1">
                <a:solidFill>
                  <a:srgbClr val="000000"/>
                </a:solidFill>
                <a:latin typeface="Courier New" panose="02070309020205020404" pitchFamily="49" charset="0"/>
              </a:rPr>
              <a:t>	release lock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remainder section </a:t>
            </a:r>
          </a:p>
          <a:p>
            <a:pPr>
              <a:buFont typeface="Monotype Sorts" pitchFamily="-84" charset="2"/>
              <a:buNone/>
            </a:pPr>
            <a:r>
              <a:rPr lang="en-US" altLang="en-US" b="1">
                <a:solidFill>
                  <a:srgbClr val="000000"/>
                </a:solidFill>
                <a:latin typeface="Courier New" panose="02070309020205020404" pitchFamily="49"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A556A3CF-5E62-4626-86EB-566B9CE73112}"/>
              </a:ext>
            </a:extLst>
          </p:cNvPr>
          <p:cNvSpPr>
            <a:spLocks noGrp="1"/>
          </p:cNvSpPr>
          <p:nvPr>
            <p:ph type="title"/>
          </p:nvPr>
        </p:nvSpPr>
        <p:spPr>
          <a:xfrm>
            <a:off x="457200" y="224522"/>
            <a:ext cx="8229600" cy="576262"/>
          </a:xfrm>
        </p:spPr>
        <p:txBody>
          <a:bodyPr/>
          <a:lstStyle/>
          <a:p>
            <a:r>
              <a:rPr lang="en-US" altLang="en-US" dirty="0"/>
              <a:t>Mutex Lock Definitions</a:t>
            </a:r>
          </a:p>
        </p:txBody>
      </p:sp>
      <p:sp>
        <p:nvSpPr>
          <p:cNvPr id="46082" name="Content Placeholder 2">
            <a:extLst>
              <a:ext uri="{FF2B5EF4-FFF2-40B4-BE49-F238E27FC236}">
                <a16:creationId xmlns:a16="http://schemas.microsoft.com/office/drawing/2014/main" id="{2F2CEA66-1F16-464F-8B5A-FAE19A1567F1}"/>
              </a:ext>
            </a:extLst>
          </p:cNvPr>
          <p:cNvSpPr>
            <a:spLocks noGrp="1"/>
          </p:cNvSpPr>
          <p:nvPr>
            <p:ph idx="1"/>
          </p:nvPr>
        </p:nvSpPr>
        <p:spPr>
          <a:xfrm>
            <a:off x="806450" y="1233488"/>
            <a:ext cx="8229600" cy="3208337"/>
          </a:xfrm>
        </p:spPr>
        <p:txBody>
          <a:bodyPr/>
          <a:lstStyle/>
          <a:p>
            <a:pPr marL="0" indent="0"/>
            <a:r>
              <a:rPr lang="en-US" altLang="en-US" b="1" dirty="0">
                <a:latin typeface="Courier New" panose="02070309020205020404" pitchFamily="49" charset="0"/>
              </a:rPr>
              <a:t>   acquire() {</a:t>
            </a:r>
            <a:br>
              <a:rPr lang="en-US" altLang="en-US" b="1" dirty="0">
                <a:latin typeface="Courier New" panose="02070309020205020404" pitchFamily="49" charset="0"/>
              </a:rPr>
            </a:br>
            <a:r>
              <a:rPr lang="en-US" altLang="en-US" b="1" dirty="0">
                <a:latin typeface="Courier New" panose="02070309020205020404" pitchFamily="49" charset="0"/>
              </a:rPr>
              <a:t>       while (!available) </a:t>
            </a:r>
          </a:p>
          <a:p>
            <a:pPr marL="0" indent="0">
              <a:buFont typeface="Monotype Sorts" pitchFamily="-84" charset="2"/>
              <a:buNone/>
            </a:pPr>
            <a:r>
              <a:rPr lang="en-US" altLang="en-US" b="1" dirty="0">
                <a:latin typeface="Courier New" panose="02070309020205020404" pitchFamily="49" charset="0"/>
              </a:rPr>
              <a:t>          ; /* busy wait */ </a:t>
            </a:r>
          </a:p>
          <a:p>
            <a:pPr marL="0" indent="0">
              <a:buFont typeface="Monotype Sorts" pitchFamily="-84" charset="2"/>
              <a:buNone/>
            </a:pPr>
            <a:r>
              <a:rPr lang="en-US" altLang="en-US" b="1" dirty="0">
                <a:latin typeface="Courier New" panose="02070309020205020404" pitchFamily="49" charset="0"/>
              </a:rPr>
              <a:t>       available = false;; </a:t>
            </a:r>
          </a:p>
          <a:p>
            <a:pPr marL="0" indent="0">
              <a:buFont typeface="Monotype Sorts" pitchFamily="-84" charset="2"/>
              <a:buNone/>
            </a:pPr>
            <a:r>
              <a:rPr lang="en-US" altLang="en-US" b="1" dirty="0">
                <a:latin typeface="Courier New" panose="02070309020205020404" pitchFamily="49" charset="0"/>
              </a:rPr>
              <a:t>    } </a:t>
            </a:r>
            <a:br>
              <a:rPr lang="en-US" altLang="en-US" b="1" dirty="0">
                <a:latin typeface="Courier New" panose="02070309020205020404" pitchFamily="49" charset="0"/>
              </a:rPr>
            </a:br>
            <a:endParaRPr lang="en-US" altLang="en-US" b="1" dirty="0">
              <a:latin typeface="Courier New" panose="02070309020205020404" pitchFamily="49" charset="0"/>
            </a:endParaRPr>
          </a:p>
          <a:p>
            <a:pPr marL="0" indent="0"/>
            <a:r>
              <a:rPr lang="en-US" altLang="en-US" b="1" dirty="0">
                <a:latin typeface="Courier New" panose="02070309020205020404" pitchFamily="49" charset="0"/>
              </a:rPr>
              <a:t>   release() { </a:t>
            </a:r>
          </a:p>
          <a:p>
            <a:pPr marL="0" indent="0">
              <a:buFont typeface="Monotype Sorts" pitchFamily="-84" charset="2"/>
              <a:buNone/>
            </a:pPr>
            <a:r>
              <a:rPr lang="en-US" altLang="en-US" b="1" dirty="0">
                <a:latin typeface="Courier New" panose="02070309020205020404" pitchFamily="49" charset="0"/>
              </a:rPr>
              <a:t>       available = true;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endParaRPr lang="en-US" altLang="en-US" dirty="0"/>
          </a:p>
        </p:txBody>
      </p:sp>
      <p:sp>
        <p:nvSpPr>
          <p:cNvPr id="46083" name="TextBox 5">
            <a:extLst>
              <a:ext uri="{FF2B5EF4-FFF2-40B4-BE49-F238E27FC236}">
                <a16:creationId xmlns:a16="http://schemas.microsoft.com/office/drawing/2014/main" id="{38766E91-0FE8-4D32-B4A8-CEF394EA0EE8}"/>
              </a:ext>
            </a:extLst>
          </p:cNvPr>
          <p:cNvSpPr txBox="1">
            <a:spLocks noChangeArrowheads="1"/>
          </p:cNvSpPr>
          <p:nvPr/>
        </p:nvSpPr>
        <p:spPr bwMode="auto">
          <a:xfrm>
            <a:off x="1264168" y="4574916"/>
            <a:ext cx="7245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latin typeface="+mn-lt"/>
              </a:rPr>
              <a:t>These two functions must be implemented atomically.</a:t>
            </a:r>
          </a:p>
          <a:p>
            <a:endParaRPr lang="en-US" altLang="en-US" dirty="0">
              <a:latin typeface="+mn-lt"/>
            </a:endParaRPr>
          </a:p>
          <a:p>
            <a:r>
              <a:rPr lang="en-US" altLang="en-US" dirty="0">
                <a:latin typeface="+mn-lt"/>
              </a:rPr>
              <a:t>Both test-and-set and compare-and-swap can be used to implement these functions.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222284"/>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8" y="1163638"/>
            <a:ext cx="7921625" cy="5254625"/>
          </a:xfrm>
        </p:spPr>
        <p:txBody>
          <a:bodyPr/>
          <a:lstStyle/>
          <a:p>
            <a:pPr>
              <a:lnSpc>
                <a:spcPct val="90000"/>
              </a:lnSpc>
            </a:pPr>
            <a:r>
              <a:rPr lang="en-US" altLang="en-US" sz="1600"/>
              <a:t>Synchronization tool that provides more sophisticated ways (than Mutex locks)  for process to synchronize their activities.</a:t>
            </a:r>
            <a:endParaRPr lang="en-US" altLang="en-US" sz="1600" i="1">
              <a:solidFill>
                <a:schemeClr val="tx2"/>
              </a:solidFill>
            </a:endParaRPr>
          </a:p>
          <a:p>
            <a:pPr>
              <a:lnSpc>
                <a:spcPct val="90000"/>
              </a:lnSpc>
            </a:pPr>
            <a:r>
              <a:rPr lang="en-US" altLang="en-US" sz="1600"/>
              <a:t>Semaphore </a:t>
            </a:r>
            <a:r>
              <a:rPr lang="en-US" altLang="en-US" sz="1600" b="1" i="1"/>
              <a:t>S</a:t>
            </a:r>
            <a:r>
              <a:rPr lang="en-US" altLang="en-US" sz="1600"/>
              <a:t> – integer variable</a:t>
            </a:r>
          </a:p>
          <a:p>
            <a:pPr>
              <a:lnSpc>
                <a:spcPct val="90000"/>
              </a:lnSpc>
            </a:pPr>
            <a:r>
              <a:rPr lang="en-US" altLang="en-US" sz="1600"/>
              <a:t>Can only be accessed via two indivisible (atomic) operations</a:t>
            </a:r>
          </a:p>
          <a:p>
            <a:pPr lvl="1">
              <a:lnSpc>
                <a:spcPct val="90000"/>
              </a:lnSpc>
            </a:pPr>
            <a:r>
              <a:rPr lang="en-US" altLang="en-US" b="1">
                <a:solidFill>
                  <a:srgbClr val="000000"/>
                </a:solidFill>
                <a:latin typeface="Courier New" panose="02070309020205020404" pitchFamily="49" charset="0"/>
              </a:rPr>
              <a:t>wait()</a:t>
            </a:r>
            <a:r>
              <a:rPr lang="en-US" altLang="en-US">
                <a:solidFill>
                  <a:srgbClr val="000000"/>
                </a:solidFill>
              </a:rPr>
              <a:t> </a:t>
            </a:r>
            <a:r>
              <a:rPr lang="en-US" altLang="en-US" sz="1600">
                <a:solidFill>
                  <a:srgbClr val="000000"/>
                </a:solidFill>
              </a:rPr>
              <a:t>and </a:t>
            </a:r>
            <a:r>
              <a:rPr lang="en-US" altLang="en-US" b="1">
                <a:solidFill>
                  <a:srgbClr val="000000"/>
                </a:solidFill>
                <a:latin typeface="Courier New" panose="02070309020205020404" pitchFamily="49" charset="0"/>
              </a:rPr>
              <a:t>signal()</a:t>
            </a:r>
          </a:p>
          <a:p>
            <a:pPr lvl="2">
              <a:lnSpc>
                <a:spcPct val="90000"/>
              </a:lnSpc>
            </a:pPr>
            <a:r>
              <a:rPr lang="en-US" altLang="en-US" sz="1600"/>
              <a:t>(Originally called </a:t>
            </a:r>
            <a:r>
              <a:rPr lang="en-US" altLang="en-US" b="1">
                <a:solidFill>
                  <a:srgbClr val="000000"/>
                </a:solidFill>
                <a:latin typeface="Courier New" panose="02070309020205020404" pitchFamily="49" charset="0"/>
              </a:rPr>
              <a:t>P()</a:t>
            </a:r>
            <a:r>
              <a:rPr lang="en-US" altLang="en-US"/>
              <a:t> </a:t>
            </a:r>
            <a:r>
              <a:rPr lang="en-US" altLang="en-US" sz="1600"/>
              <a:t>and </a:t>
            </a:r>
            <a:r>
              <a:rPr lang="en-US" altLang="en-US" b="1">
                <a:solidFill>
                  <a:srgbClr val="000000"/>
                </a:solidFill>
                <a:latin typeface="Courier New" panose="02070309020205020404" pitchFamily="49" charset="0"/>
              </a:rPr>
              <a:t>V())</a:t>
            </a:r>
          </a:p>
          <a:p>
            <a:pPr>
              <a:lnSpc>
                <a:spcPct val="90000"/>
              </a:lnSpc>
            </a:pPr>
            <a:r>
              <a:rPr lang="en-US" altLang="en-US" sz="1600"/>
              <a:t>Definition of  the </a:t>
            </a:r>
            <a:r>
              <a:rPr lang="en-US" altLang="en-US" b="1">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wait(S)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a:p>
            <a:pPr>
              <a:lnSpc>
                <a:spcPct val="90000"/>
              </a:lnSpc>
            </a:pPr>
            <a:r>
              <a:rPr lang="en-US" altLang="en-US" sz="1600"/>
              <a:t>Definition of  the </a:t>
            </a:r>
            <a:r>
              <a:rPr lang="en-US" altLang="en-US" b="1">
                <a:solidFill>
                  <a:srgbClr val="000000"/>
                </a:solidFill>
                <a:latin typeface="Courier New" panose="02070309020205020404" pitchFamily="49" charset="0"/>
              </a:rPr>
              <a:t>signal() operation</a:t>
            </a:r>
            <a:endParaRPr lang="en-US" altLang="en-US" sz="1600" b="1">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signal(S)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344911"/>
            <a:ext cx="8534400" cy="457200"/>
          </a:xfrm>
        </p:spPr>
        <p:txBody>
          <a:bodyPr/>
          <a:lstStyle/>
          <a:p>
            <a:pPr eaLnBrk="1" hangingPunct="1"/>
            <a:r>
              <a:rPr lang="en-US" altLang="en-US" dirty="0"/>
              <a:t>Semaphore Usage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730283" cy="4530725"/>
          </a:xfrm>
        </p:spPr>
        <p:txBody>
          <a:bodyPr/>
          <a:lstStyle/>
          <a:p>
            <a:pPr>
              <a:tabLst>
                <a:tab pos="2001838" algn="ctr"/>
                <a:tab pos="4513263" algn="ctr"/>
              </a:tabLst>
            </a:pPr>
            <a:r>
              <a:rPr lang="en-US" altLang="en-US" b="1" dirty="0">
                <a:solidFill>
                  <a:srgbClr val="3366FF"/>
                </a:solidFill>
              </a:rPr>
              <a:t>Counting semaphore </a:t>
            </a:r>
            <a:r>
              <a:rPr lang="en-US" altLang="en-US" dirty="0"/>
              <a:t>– integer value can range over an unrestricted domain</a:t>
            </a:r>
          </a:p>
          <a:p>
            <a:pPr>
              <a:tabLst>
                <a:tab pos="2001838" algn="ctr"/>
                <a:tab pos="4513263" algn="ctr"/>
              </a:tabLst>
            </a:pPr>
            <a:r>
              <a:rPr lang="en-US" altLang="en-US" b="1" dirty="0">
                <a:solidFill>
                  <a:srgbClr val="3366FF"/>
                </a:solidFill>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3366FF"/>
                </a:solidFill>
                <a:sym typeface="MT Extra" panose="05050102010205020202" pitchFamily="18" charset="2"/>
              </a:rPr>
              <a:t>mutex lock</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Can solve various synchronization problems</a:t>
            </a: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require</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a:buFont typeface="Monotype Sorts" pitchFamily="-84" charset="2"/>
              <a:buNone/>
              <a:tabLst>
                <a:tab pos="2001838" algn="ctr"/>
                <a:tab pos="4513263" algn="ctr"/>
              </a:tabLst>
            </a:pPr>
            <a:r>
              <a:rPr lang="en-US" altLang="en-US" dirty="0">
                <a:sym typeface="MT Extra" panose="05050102010205020202" pitchFamily="18" charset="2"/>
              </a:rPr>
              <a:t>       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p>
          <a:p>
            <a:pPr>
              <a:tabLst>
                <a:tab pos="2001838" algn="ctr"/>
                <a:tab pos="4513263" algn="ctr"/>
              </a:tabLst>
            </a:pPr>
            <a:endParaRPr lang="en-US" altLang="en-US" sz="1600" b="1" i="1" baseline="-25000" dirty="0">
              <a:sym typeface="MT Extra" panose="05050102010205020202"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8"/>
            <a:ext cx="7648899" cy="4530725"/>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pPr lvl="1"/>
            <a:r>
              <a:rPr lang="en-US" altLang="en-US" dirty="0"/>
              <a:t>Could now have </a:t>
            </a:r>
            <a:r>
              <a:rPr lang="en-US" altLang="en-US" b="1" dirty="0">
                <a:solidFill>
                  <a:srgbClr val="3366FF"/>
                </a:solidFill>
              </a:rPr>
              <a:t>busy waiting</a:t>
            </a:r>
            <a:r>
              <a:rPr lang="en-US" altLang="en-US" dirty="0">
                <a:solidFill>
                  <a:srgbClr val="3366FF"/>
                </a:solidFill>
              </a:rPr>
              <a:t> </a:t>
            </a:r>
            <a:r>
              <a:rPr lang="en-US" altLang="en-US" dirty="0"/>
              <a:t>in critical section implementation</a:t>
            </a:r>
          </a:p>
          <a:p>
            <a:pPr lvl="2"/>
            <a:r>
              <a:rPr lang="en-US" altLang="en-US" dirty="0"/>
              <a:t>But implementation code is short</a:t>
            </a:r>
          </a:p>
          <a:p>
            <a:pPr lvl="2"/>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625151" y="249724"/>
            <a:ext cx="8779199" cy="609600"/>
          </a:xfrm>
        </p:spPr>
        <p:txBody>
          <a:bodyPr/>
          <a:lstStyle/>
          <a:p>
            <a:pPr eaLnBrk="1" hangingPunct="1"/>
            <a:r>
              <a:rPr lang="en-US" altLang="en-US" sz="2800" dirty="0"/>
              <a:t>Semaphore Implementation with no </a:t>
            </a:r>
            <a:br>
              <a:rPr lang="en-US" altLang="en-US" sz="2800" dirty="0"/>
            </a:br>
            <a:r>
              <a:rPr lang="en-US" altLang="en-US" sz="2800" dirty="0"/>
              <a:t>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3366FF"/>
                </a:solidFill>
              </a:rPr>
              <a:t>block</a:t>
            </a:r>
            <a:r>
              <a:rPr lang="en-US" altLang="en-US" dirty="0">
                <a:solidFill>
                  <a:srgbClr val="3366FF"/>
                </a:solidFill>
              </a:rPr>
              <a:t> </a:t>
            </a:r>
            <a:r>
              <a:rPr lang="en-US" altLang="en-US" dirty="0"/>
              <a:t>– place the process invoking the operation on the appropriate waiting queue</a:t>
            </a:r>
          </a:p>
          <a:p>
            <a:pPr lvl="1"/>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r>
              <a:rPr lang="en-US" altLang="en-US" sz="1600" b="1" dirty="0">
                <a:latin typeface="Courier New" panose="02070309020205020404" pitchFamily="49" charset="0"/>
              </a:rPr>
              <a:t>typedef struct { </a:t>
            </a:r>
          </a:p>
          <a:p>
            <a:pPr>
              <a:buFont typeface="Monotype Sorts" pitchFamily="-84" charset="2"/>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 </a:t>
            </a:r>
          </a:p>
          <a:p>
            <a:pPr>
              <a:buFont typeface="Monotype Sorts" pitchFamily="-84" charset="2"/>
              <a:buNone/>
            </a:pPr>
            <a:r>
              <a:rPr lang="en-US" altLang="en-US" sz="1600" b="1" dirty="0">
                <a:latin typeface="Courier New" panose="02070309020205020404" pitchFamily="49" charset="0"/>
              </a:rPr>
              <a:t>   	struct process *list; </a:t>
            </a:r>
          </a:p>
          <a:p>
            <a:pPr>
              <a:buFont typeface="Monotype Sorts" pitchFamily="-84" charset="2"/>
              <a:buNone/>
            </a:pPr>
            <a:r>
              <a:rPr lang="en-US" altLang="en-US" sz="16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775670" y="219111"/>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a:latin typeface="Courier New" panose="02070309020205020404" pitchFamily="49" charset="0"/>
            </a:endParaRPr>
          </a:p>
          <a:p>
            <a:pPr marL="0" indent="0">
              <a:buFont typeface="Monotype Sorts" pitchFamily="-84" charset="2"/>
              <a:buNone/>
            </a:pPr>
            <a:r>
              <a:rPr lang="en-US" altLang="en-US" sz="1600" b="1">
                <a:latin typeface="Courier New" panose="02070309020205020404" pitchFamily="49" charset="0"/>
              </a:rPr>
              <a:t>wait(semaphore *S) { </a:t>
            </a:r>
          </a:p>
          <a:p>
            <a:pPr marL="0" indent="0">
              <a:buFont typeface="Monotype Sorts" pitchFamily="-84" charset="2"/>
              <a:buNone/>
            </a:pPr>
            <a:r>
              <a:rPr lang="en-US" altLang="en-US" sz="1600" b="1">
                <a:latin typeface="Courier New" panose="02070309020205020404" pitchFamily="49" charset="0"/>
              </a:rPr>
              <a:t>   S-&gt;value--; </a:t>
            </a:r>
          </a:p>
          <a:p>
            <a:pPr marL="0" indent="0">
              <a:buFont typeface="Monotype Sorts" pitchFamily="-84" charset="2"/>
              <a:buNone/>
            </a:pPr>
            <a:r>
              <a:rPr lang="en-US" altLang="en-US" sz="1600" b="1">
                <a:latin typeface="Courier New" panose="02070309020205020404" pitchFamily="49" charset="0"/>
              </a:rPr>
              <a:t>   if (S-&gt;value &lt; 0) {</a:t>
            </a:r>
            <a:br>
              <a:rPr lang="en-US" altLang="en-US" sz="1600" b="1">
                <a:latin typeface="Courier New" panose="02070309020205020404" pitchFamily="49" charset="0"/>
              </a:rPr>
            </a:br>
            <a:r>
              <a:rPr lang="en-US" altLang="en-US" sz="1600" b="1">
                <a:latin typeface="Courier New" panose="02070309020205020404" pitchFamily="49" charset="0"/>
              </a:rPr>
              <a:t>      add this process to S-&gt;list; </a:t>
            </a:r>
          </a:p>
          <a:p>
            <a:pPr marL="0" indent="0">
              <a:buFont typeface="Monotype Sorts" pitchFamily="-84" charset="2"/>
              <a:buNone/>
            </a:pPr>
            <a:r>
              <a:rPr lang="en-US" altLang="en-US" sz="1600" b="1">
                <a:latin typeface="Courier New" panose="02070309020205020404" pitchFamily="49" charset="0"/>
              </a:rPr>
              <a:t>      block(); </a:t>
            </a:r>
          </a:p>
          <a:p>
            <a:pPr marL="0" indent="0">
              <a:buFont typeface="Monotype Sorts" pitchFamily="-84" charset="2"/>
              <a:buNone/>
            </a:pPr>
            <a:r>
              <a:rPr lang="en-US" altLang="en-US" sz="1600" b="1">
                <a:latin typeface="Courier New" panose="02070309020205020404" pitchFamily="49" charset="0"/>
              </a:rPr>
              <a:t>   } </a:t>
            </a:r>
          </a:p>
          <a:p>
            <a:pPr marL="0" indent="0">
              <a:buFont typeface="Monotype Sorts" pitchFamily="-84" charset="2"/>
              <a:buNone/>
            </a:pPr>
            <a:r>
              <a:rPr lang="en-US" altLang="en-US" sz="1600" b="1">
                <a:latin typeface="Courier New" panose="02070309020205020404" pitchFamily="49" charset="0"/>
              </a:rPr>
              <a:t>}</a:t>
            </a:r>
          </a:p>
          <a:p>
            <a:pPr marL="0" indent="0">
              <a:buFont typeface="Monotype Sorts" pitchFamily="-84" charset="2"/>
              <a:buNone/>
            </a:pPr>
            <a:endParaRPr lang="en-US" altLang="en-US" sz="1600" b="1">
              <a:latin typeface="Courier New" panose="02070309020205020404" pitchFamily="49" charset="0"/>
            </a:endParaRPr>
          </a:p>
          <a:p>
            <a:pPr marL="0" indent="0">
              <a:buFont typeface="Monotype Sorts" pitchFamily="-84" charset="2"/>
              <a:buNone/>
            </a:pPr>
            <a:r>
              <a:rPr lang="en-US" altLang="en-US" sz="1600" b="1">
                <a:latin typeface="Courier New" panose="02070309020205020404" pitchFamily="49" charset="0"/>
              </a:rPr>
              <a:t>signal(semaphore *S) { </a:t>
            </a:r>
          </a:p>
          <a:p>
            <a:pPr marL="0" indent="0">
              <a:buFont typeface="Monotype Sorts" pitchFamily="-84" charset="2"/>
              <a:buNone/>
            </a:pPr>
            <a:r>
              <a:rPr lang="en-US" altLang="en-US" sz="1600" b="1">
                <a:latin typeface="Courier New" panose="02070309020205020404" pitchFamily="49" charset="0"/>
              </a:rPr>
              <a:t>   S-&gt;value++; </a:t>
            </a:r>
          </a:p>
          <a:p>
            <a:pPr marL="0" indent="0">
              <a:buFont typeface="Monotype Sorts" pitchFamily="-84" charset="2"/>
              <a:buNone/>
            </a:pPr>
            <a:r>
              <a:rPr lang="en-US" altLang="en-US" sz="1600" b="1">
                <a:latin typeface="Courier New" panose="02070309020205020404" pitchFamily="49" charset="0"/>
              </a:rPr>
              <a:t>   if (S-&gt;value &lt;= 0) {</a:t>
            </a:r>
            <a:br>
              <a:rPr lang="en-US" altLang="en-US" sz="1600" b="1">
                <a:latin typeface="Courier New" panose="02070309020205020404" pitchFamily="49" charset="0"/>
              </a:rPr>
            </a:br>
            <a:r>
              <a:rPr lang="en-US" altLang="en-US" sz="1600" b="1">
                <a:latin typeface="Courier New" panose="02070309020205020404" pitchFamily="49" charset="0"/>
              </a:rPr>
              <a:t>      remove a process P from S-&gt;list; </a:t>
            </a:r>
          </a:p>
          <a:p>
            <a:pPr marL="0" indent="0">
              <a:buFont typeface="Monotype Sorts" pitchFamily="-84" charset="2"/>
              <a:buNone/>
            </a:pPr>
            <a:r>
              <a:rPr lang="en-US" altLang="en-US" sz="1600" b="1">
                <a:latin typeface="Courier New" panose="02070309020205020404" pitchFamily="49" charset="0"/>
              </a:rPr>
              <a:t>      wakeup(P); </a:t>
            </a:r>
          </a:p>
          <a:p>
            <a:pPr marL="0" indent="0">
              <a:buFont typeface="Monotype Sorts" pitchFamily="-84" charset="2"/>
              <a:buNone/>
            </a:pPr>
            <a:r>
              <a:rPr lang="en-US" altLang="en-US" sz="1600" b="1">
                <a:latin typeface="Courier New" panose="02070309020205020404" pitchFamily="49" charset="0"/>
              </a:rPr>
              <a:t>   } </a:t>
            </a:r>
          </a:p>
          <a:p>
            <a:pPr marL="0" indent="0">
              <a:buFont typeface="Monotype Sorts" pitchFamily="-84" charset="2"/>
              <a:buNone/>
            </a:pPr>
            <a:r>
              <a:rPr lang="en-US" altLang="en-US" sz="1600" b="1">
                <a:latin typeface="Courier New" panose="02070309020205020404"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227824"/>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a:t> Incorrect use of semaphore operations:</a:t>
            </a:r>
            <a:br>
              <a:rPr lang="en-US" altLang="en-US"/>
            </a:br>
            <a:endParaRPr lang="en-US" altLang="en-US"/>
          </a:p>
          <a:p>
            <a:pPr lvl="1"/>
            <a:r>
              <a:rPr lang="en-US" altLang="en-US"/>
              <a:t> </a:t>
            </a:r>
            <a:r>
              <a:rPr lang="en-US" altLang="en-US" b="1">
                <a:latin typeface="Courier New" panose="02070309020205020404" pitchFamily="49" charset="0"/>
                <a:cs typeface="Courier New" panose="02070309020205020404" pitchFamily="49" charset="0"/>
              </a:rPr>
              <a:t>signal (mutex)  ….  wait (mutex)</a:t>
            </a:r>
            <a:br>
              <a:rPr lang="en-US" altLang="en-US" b="1">
                <a:latin typeface="Courier New" panose="02070309020205020404" pitchFamily="49" charset="0"/>
                <a:cs typeface="Courier New" panose="02070309020205020404" pitchFamily="49" charset="0"/>
              </a:rPr>
            </a:br>
            <a:endParaRPr lang="en-US" altLang="en-US" b="1">
              <a:latin typeface="Courier New" panose="02070309020205020404" pitchFamily="49" charset="0"/>
              <a:cs typeface="Courier New" panose="02070309020205020404" pitchFamily="49" charset="0"/>
            </a:endParaRPr>
          </a:p>
          <a:p>
            <a:pPr lvl="1"/>
            <a:r>
              <a:rPr lang="en-US" altLang="en-US"/>
              <a:t> </a:t>
            </a:r>
            <a:r>
              <a:rPr lang="en-US" altLang="en-US" b="1">
                <a:latin typeface="Courier New" panose="02070309020205020404" pitchFamily="49" charset="0"/>
                <a:cs typeface="Courier New" panose="02070309020205020404" pitchFamily="49" charset="0"/>
              </a:rPr>
              <a:t>wait (mutex)  …  wait (mutex)</a:t>
            </a:r>
          </a:p>
          <a:p>
            <a:pPr lvl="1"/>
            <a:endParaRPr lang="en-US" altLang="en-US" b="1">
              <a:latin typeface="Courier New" panose="02070309020205020404" pitchFamily="49" charset="0"/>
              <a:cs typeface="Courier New" panose="02070309020205020404" pitchFamily="49" charset="0"/>
            </a:endParaRPr>
          </a:p>
          <a:p>
            <a:pPr lvl="1"/>
            <a:r>
              <a:rPr lang="en-US" altLang="en-US"/>
              <a:t> Omitting  of </a:t>
            </a:r>
            <a:r>
              <a:rPr lang="en-US" altLang="en-US" b="1">
                <a:latin typeface="Courier New" panose="02070309020205020404" pitchFamily="49" charset="0"/>
                <a:cs typeface="Courier New" panose="02070309020205020404" pitchFamily="49" charset="0"/>
              </a:rPr>
              <a:t>wait (mutex) </a:t>
            </a:r>
            <a:r>
              <a:rPr lang="en-US" altLang="en-US"/>
              <a:t>and/or </a:t>
            </a:r>
            <a:r>
              <a:rPr lang="en-US" altLang="en-US" b="1">
                <a:latin typeface="Courier New" panose="02070309020205020404" pitchFamily="49" charset="0"/>
                <a:cs typeface="Courier New" panose="02070309020205020404" pitchFamily="49" charset="0"/>
              </a:rPr>
              <a:t>signal (mutex)</a:t>
            </a:r>
            <a:endParaRPr lang="en-US" altLang="en-US"/>
          </a:p>
          <a:p>
            <a:pPr lvl="1"/>
            <a:endParaRPr lang="en-US" altLang="en-US"/>
          </a:p>
          <a:p>
            <a:r>
              <a:rPr lang="en-US" altLang="en-US"/>
              <a:t>These – and others – are examples of what can occur when sempahores and other synchronization tools are used incorrectly.</a:t>
            </a:r>
          </a:p>
          <a:p>
            <a:endParaRPr lang="en-US" altLang="en-US"/>
          </a:p>
          <a:p>
            <a:endParaRPr lang="en-US" altLang="en-US"/>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661600" cy="4860925"/>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Illustration of the problem:</a:t>
            </a:r>
            <a:br>
              <a:rPr lang="en-US" altLang="en-US" dirty="0"/>
            </a:br>
            <a:r>
              <a:rPr lang="en-US" altLang="en-US" dirty="0"/>
              <a:t>Suppose that we wanted to provide a solution to the consumer-producer problem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integer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  Initially, </a:t>
            </a:r>
            <a:r>
              <a:rPr lang="en-US" altLang="en-US" b="1" dirty="0">
                <a:latin typeface="Courier" pitchFamily="-84" charset="0"/>
              </a:rPr>
              <a:t>counter</a:t>
            </a:r>
            <a:r>
              <a:rPr lang="en-US" altLang="en-US" dirty="0">
                <a:latin typeface="Courier" pitchFamily="-84" charset="0"/>
              </a:rPr>
              <a:t> </a:t>
            </a:r>
            <a:r>
              <a:rPr lang="en-US" altLang="en-US" dirty="0"/>
              <a:t>is set to 0. It is incremented by the producer after it produces a new buffer and is decremented by the consumer after it consumes a buffer.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1D1CC2A3-DB64-4C35-8827-E1A4D426D368}"/>
              </a:ext>
            </a:extLst>
          </p:cNvPr>
          <p:cNvSpPr>
            <a:spLocks noGrp="1" noChangeArrowheads="1"/>
          </p:cNvSpPr>
          <p:nvPr>
            <p:ph type="title"/>
          </p:nvPr>
        </p:nvSpPr>
        <p:spPr>
          <a:xfrm>
            <a:off x="1027113" y="214119"/>
            <a:ext cx="7659687" cy="576262"/>
          </a:xfrm>
        </p:spPr>
        <p:txBody>
          <a:bodyPr/>
          <a:lstStyle/>
          <a:p>
            <a:pPr eaLnBrk="1" hangingPunct="1"/>
            <a:r>
              <a:rPr lang="en-US" altLang="en-US" dirty="0"/>
              <a:t>Condition Variables Choices</a:t>
            </a:r>
          </a:p>
        </p:txBody>
      </p:sp>
      <p:sp>
        <p:nvSpPr>
          <p:cNvPr id="67586" name="Rectangle 5">
            <a:extLst>
              <a:ext uri="{FF2B5EF4-FFF2-40B4-BE49-F238E27FC236}">
                <a16:creationId xmlns:a16="http://schemas.microsoft.com/office/drawing/2014/main" id="{135A7B3E-AB00-4F45-B8DB-11B127E38177}"/>
              </a:ext>
            </a:extLst>
          </p:cNvPr>
          <p:cNvSpPr>
            <a:spLocks noGrp="1" noChangeArrowheads="1"/>
          </p:cNvSpPr>
          <p:nvPr>
            <p:ph idx="1"/>
          </p:nvPr>
        </p:nvSpPr>
        <p:spPr>
          <a:xfrm>
            <a:off x="869950" y="1179513"/>
            <a:ext cx="7659687" cy="4713287"/>
          </a:xfrm>
        </p:spPr>
        <p:txBody>
          <a:bodyPr/>
          <a:lstStyle/>
          <a:p>
            <a:r>
              <a:rPr lang="en-US" altLang="en-US" dirty="0"/>
              <a:t>If process P invokes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a:t>
            </a:r>
            <a:r>
              <a:rPr lang="en-US" altLang="en-US" sz="2000" dirty="0"/>
              <a:t> </a:t>
            </a:r>
            <a:r>
              <a:rPr lang="en-US" altLang="en-US" dirty="0"/>
              <a:t>and</a:t>
            </a:r>
            <a:r>
              <a:rPr lang="en-US" altLang="en-US" sz="2000" dirty="0"/>
              <a:t> </a:t>
            </a:r>
            <a:r>
              <a:rPr lang="en-US" altLang="en-US" dirty="0"/>
              <a:t>process Q is suspended in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dirty="0"/>
              <a:t>, what should happen next?</a:t>
            </a:r>
          </a:p>
          <a:p>
            <a:pPr lvl="1"/>
            <a:r>
              <a:rPr lang="en-US" altLang="en-US" dirty="0"/>
              <a:t>Both Q and P cannot execute in </a:t>
            </a:r>
            <a:r>
              <a:rPr lang="en-US" altLang="en-US" dirty="0" err="1"/>
              <a:t>paralel</a:t>
            </a:r>
            <a:r>
              <a:rPr lang="en-US" altLang="en-US" dirty="0"/>
              <a:t>. If Q is resumed, then P must wait</a:t>
            </a:r>
          </a:p>
          <a:p>
            <a:r>
              <a:rPr lang="en-US" altLang="en-US" dirty="0"/>
              <a:t>Options include</a:t>
            </a:r>
          </a:p>
          <a:p>
            <a:pPr lvl="1"/>
            <a:r>
              <a:rPr lang="en-US" altLang="en-US" b="1" dirty="0"/>
              <a:t>Signal and wait </a:t>
            </a:r>
            <a:r>
              <a:rPr lang="en-US" altLang="en-US" dirty="0"/>
              <a:t>– P waits until Q either leaves the monitor or it waits for another condition</a:t>
            </a:r>
          </a:p>
          <a:p>
            <a:pPr lvl="1"/>
            <a:r>
              <a:rPr lang="en-US" altLang="en-US" b="1" dirty="0"/>
              <a:t>Signal and continue </a:t>
            </a:r>
            <a:r>
              <a:rPr lang="en-US" altLang="en-US" dirty="0"/>
              <a:t>– Q waits until P either leaves the monitor or it  waits for another condition</a:t>
            </a:r>
          </a:p>
          <a:p>
            <a:pPr lvl="1"/>
            <a:r>
              <a:rPr lang="en-US" altLang="en-US" dirty="0"/>
              <a:t>Both have pros and cons – language implementer can decide</a:t>
            </a:r>
          </a:p>
          <a:p>
            <a:pPr lvl="1"/>
            <a:r>
              <a:rPr lang="en-US" altLang="en-US" dirty="0"/>
              <a:t>Monitors implemented in Concurrent Pascal compromise</a:t>
            </a:r>
          </a:p>
          <a:p>
            <a:pPr lvl="2"/>
            <a:r>
              <a:rPr lang="en-US" altLang="en-US" dirty="0"/>
              <a:t>P executing </a:t>
            </a:r>
            <a:r>
              <a:rPr lang="en-US" altLang="en-US" sz="2000" dirty="0"/>
              <a:t>signal</a:t>
            </a:r>
            <a:r>
              <a:rPr lang="en-US" altLang="en-US" dirty="0"/>
              <a:t> immediately leaves the monitor, Q is resumed</a:t>
            </a:r>
          </a:p>
          <a:p>
            <a:pPr lvl="1"/>
            <a:r>
              <a:rPr lang="en-US" altLang="en-US" dirty="0"/>
              <a:t>Implemented in other languages including Mesa, C#, Java</a:t>
            </a:r>
          </a:p>
          <a:p>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755780" y="-458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21917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int</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F</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224067"/>
            <a:ext cx="8229600" cy="576263"/>
          </a:xfrm>
        </p:spPr>
        <p:txBody>
          <a:bodyPr/>
          <a:lstStyle/>
          <a:p>
            <a:pPr eaLnBrk="1" hangingPunct="1"/>
            <a:r>
              <a:rPr lang="en-US" altLang="en-US" sz="2800" dirty="0"/>
              <a:t>Monitor 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a:t>For each condition variable </a:t>
            </a:r>
            <a:r>
              <a:rPr lang="en-US" altLang="en-US" b="1" i="1"/>
              <a:t>x</a:t>
            </a:r>
            <a:r>
              <a:rPr lang="en-US" altLang="en-US"/>
              <a:t>, we  have</a:t>
            </a:r>
            <a:r>
              <a:rPr lang="en-US" altLang="en-US" sz="1600"/>
              <a:t>:</a:t>
            </a:r>
          </a:p>
          <a:p>
            <a:pPr>
              <a:lnSpc>
                <a:spcPct val="90000"/>
              </a:lnSpc>
              <a:spcBef>
                <a:spcPct val="15000"/>
              </a:spcBef>
              <a:buFont typeface="Monotype Sorts" pitchFamily="-84" charset="2"/>
              <a:buNone/>
              <a:tabLst>
                <a:tab pos="1828800" algn="l"/>
                <a:tab pos="2217738" algn="l"/>
              </a:tabLst>
            </a:pPr>
            <a:endParaRPr lang="en-US" altLang="en-US" sz="1600"/>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semaphore x_sem; // (initially  = 0)</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int x_count = 0;</a:t>
            </a:r>
            <a:br>
              <a:rPr lang="en-US" altLang="en-US" b="1">
                <a:solidFill>
                  <a:srgbClr val="000000"/>
                </a:solidFill>
                <a:latin typeface="Courier New" panose="02070309020205020404" pitchFamily="49" charset="0"/>
              </a:rPr>
            </a:br>
            <a:endParaRPr lang="en-US" altLang="en-US" b="1">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a:t>The operation </a:t>
            </a:r>
            <a:r>
              <a:rPr lang="en-US" altLang="en-US" b="1">
                <a:latin typeface="Courier New" panose="02070309020205020404" pitchFamily="49" charset="0"/>
                <a:cs typeface="Courier New" panose="02070309020205020404" pitchFamily="49" charset="0"/>
              </a:rPr>
              <a:t>x.wait() </a:t>
            </a:r>
            <a:r>
              <a:rPr lang="en-US" altLang="en-US"/>
              <a:t>can be implemented as</a:t>
            </a:r>
            <a:r>
              <a:rPr lang="en-US" altLang="en-US" sz="1600"/>
              <a:t>:</a:t>
            </a:r>
          </a:p>
          <a:p>
            <a:pPr>
              <a:lnSpc>
                <a:spcPct val="90000"/>
              </a:lnSpc>
              <a:spcBef>
                <a:spcPct val="15000"/>
              </a:spcBef>
              <a:buFont typeface="Monotype Sorts" pitchFamily="-84" charset="2"/>
              <a:buNone/>
              <a:tabLst>
                <a:tab pos="1828800" algn="l"/>
                <a:tab pos="2217738" algn="l"/>
              </a:tabLst>
            </a:pPr>
            <a:r>
              <a:rPr lang="en-US" altLang="en-US" sz="1600"/>
              <a:t>		</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x_count++;</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if (next_count &gt; 0)</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wait(x_sem);</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x_count--;</a:t>
            </a:r>
          </a:p>
          <a:p>
            <a:pPr>
              <a:lnSpc>
                <a:spcPct val="90000"/>
              </a:lnSpc>
              <a:spcBef>
                <a:spcPct val="15000"/>
              </a:spcBef>
              <a:buFont typeface="Monotype Sorts" pitchFamily="-84" charset="2"/>
              <a:buNone/>
              <a:tabLst>
                <a:tab pos="1828800" algn="l"/>
                <a:tab pos="2217738" algn="l"/>
              </a:tabLst>
            </a:pPr>
            <a:r>
              <a:rPr lang="en-US" altLang="en-US" sz="1600" b="1"/>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220698"/>
            <a:ext cx="7753350" cy="576263"/>
          </a:xfrm>
        </p:spPr>
        <p:txBody>
          <a:bodyPr/>
          <a:lstStyle/>
          <a:p>
            <a:pPr eaLnBrk="1" hangingPunct="1"/>
            <a:r>
              <a:rPr lang="en-US" altLang="en-US" dirty="0"/>
              <a:t>Monitor 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816069" y="222284"/>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7702780" cy="4530725"/>
          </a:xfrm>
        </p:spPr>
        <p:txBody>
          <a:bodyPr/>
          <a:lstStyle/>
          <a:p>
            <a:r>
              <a:rPr lang="en-US" altLang="en-US" dirty="0"/>
              <a:t>If several processes queued on condition variable </a:t>
            </a:r>
            <a:r>
              <a:rPr lang="en-US" altLang="en-US" b="1" dirty="0">
                <a:latin typeface="Courier New" panose="02070309020205020404" pitchFamily="49" charset="0"/>
                <a:cs typeface="Courier New" panose="02070309020205020404" pitchFamily="49" charset="0"/>
              </a:rPr>
              <a:t>x</a:t>
            </a:r>
            <a:r>
              <a:rPr lang="en-US" altLang="en-US" dirty="0"/>
              <a:t>, and </a:t>
            </a:r>
            <a:r>
              <a:rPr lang="en-US" altLang="en-US" b="1" dirty="0" err="1">
                <a:latin typeface="Courier New" panose="02070309020205020404" pitchFamily="49" charset="0"/>
                <a:cs typeface="Courier New" panose="02070309020205020404" pitchFamily="49" charset="0"/>
              </a:rPr>
              <a:t>x.signal</a:t>
            </a:r>
            <a:r>
              <a:rPr lang="en-US" altLang="en-US"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b="1" dirty="0">
                <a:solidFill>
                  <a:srgbClr val="0000FF"/>
                </a:solidFill>
              </a:rPr>
              <a:t>conditional-wait </a:t>
            </a:r>
            <a:r>
              <a:rPr lang="en-US" altLang="en-US" dirty="0"/>
              <a:t>construct of the form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(c)</a:t>
            </a:r>
          </a:p>
          <a:p>
            <a:pPr lvl="1"/>
            <a:r>
              <a:rPr lang="en-US" altLang="en-US" dirty="0"/>
              <a:t>Where </a:t>
            </a:r>
            <a:r>
              <a:rPr lang="en-US" altLang="en-US" b="1" dirty="0">
                <a:latin typeface="Courier New" panose="02070309020205020404" pitchFamily="49" charset="0"/>
                <a:cs typeface="Courier New" panose="02070309020205020404" pitchFamily="49" charset="0"/>
              </a:rPr>
              <a:t>c</a:t>
            </a:r>
            <a:r>
              <a:rPr lang="en-US" altLang="en-US" dirty="0"/>
              <a:t> is </a:t>
            </a:r>
            <a:r>
              <a:rPr lang="en-US" altLang="en-US" b="1" dirty="0">
                <a:solidFill>
                  <a:srgbClr val="0000FF"/>
                </a:solidFill>
              </a:rPr>
              <a:t>priority number</a:t>
            </a:r>
          </a:p>
          <a:p>
            <a:pPr lvl="1"/>
            <a:r>
              <a:rPr lang="en-US" altLang="en-US" dirty="0"/>
              <a:t>Process with lowest number (highest priority) is scheduled next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specify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60567"/>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134801" y="223450"/>
            <a:ext cx="7688262" cy="576262"/>
          </a:xfrm>
        </p:spPr>
        <p:txBody>
          <a:bodyPr/>
          <a:lstStyle/>
          <a:p>
            <a:pPr eaLnBrk="1" hangingPunct="1"/>
            <a:r>
              <a:rPr lang="en-US" altLang="en-US"/>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monitor ResourceAllocator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boolean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x.wait(time);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x.signal();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a:t>
            </a:r>
            <a:r>
              <a:rPr lang="en-US" altLang="en-US" sz="1600" b="1"/>
              <a:t>	</a:t>
            </a:r>
            <a:r>
              <a:rPr lang="en-US" altLang="en-US" sz="1400" b="1"/>
              <a:t>	</a:t>
            </a:r>
            <a:r>
              <a:rPr lang="en-US" altLang="en-US" sz="14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6FBA2318-657D-42C6-AB7B-E9BBF4DA22CE}"/>
              </a:ext>
            </a:extLst>
          </p:cNvPr>
          <p:cNvSpPr>
            <a:spLocks noGrp="1" noChangeArrowheads="1"/>
          </p:cNvSpPr>
          <p:nvPr>
            <p:ph type="title"/>
          </p:nvPr>
        </p:nvSpPr>
        <p:spPr>
          <a:xfrm>
            <a:off x="457200" y="215318"/>
            <a:ext cx="8229600" cy="576263"/>
          </a:xfrm>
        </p:spPr>
        <p:txBody>
          <a:bodyPr/>
          <a:lstStyle/>
          <a:p>
            <a:pPr eaLnBrk="1" hangingPunct="1"/>
            <a:r>
              <a:rPr lang="en-US" altLang="en-US" dirty="0"/>
              <a:t>Producer </a:t>
            </a:r>
          </a:p>
        </p:txBody>
      </p:sp>
      <p:sp>
        <p:nvSpPr>
          <p:cNvPr id="13314" name="Rectangle 3">
            <a:extLst>
              <a:ext uri="{FF2B5EF4-FFF2-40B4-BE49-F238E27FC236}">
                <a16:creationId xmlns:a16="http://schemas.microsoft.com/office/drawing/2014/main" id="{32980AD2-3FC6-4309-A775-93AFA5595597}"/>
              </a:ext>
            </a:extLst>
          </p:cNvPr>
          <p:cNvSpPr>
            <a:spLocks noGrp="1" noChangeArrowheads="1"/>
          </p:cNvSpPr>
          <p:nvPr>
            <p:ph type="body" idx="1"/>
          </p:nvPr>
        </p:nvSpPr>
        <p:spPr>
          <a:xfrm>
            <a:off x="914400" y="1258888"/>
            <a:ext cx="6999288" cy="4557712"/>
          </a:xfrm>
        </p:spPr>
        <p:txBody>
          <a:bodyPr/>
          <a:lstStyle/>
          <a:p>
            <a:pPr marL="0" indent="0">
              <a:buFont typeface="Monotype Sorts" pitchFamily="-84" charset="2"/>
              <a:buNone/>
            </a:pPr>
            <a:r>
              <a:rPr lang="en-US" altLang="en-US" sz="1700" dirty="0">
                <a:latin typeface="Courier New" panose="02070309020205020404" pitchFamily="49" charset="0"/>
              </a:rPr>
              <a:t>while (true) {</a:t>
            </a:r>
            <a:br>
              <a:rPr lang="en-US" altLang="en-US" sz="1700" dirty="0">
                <a:latin typeface="Courier New" panose="02070309020205020404" pitchFamily="49" charset="0"/>
              </a:rPr>
            </a:br>
            <a:r>
              <a:rPr lang="en-US" altLang="en-US" sz="1700" dirty="0">
                <a:latin typeface="Courier New" panose="02070309020205020404" pitchFamily="49" charset="0"/>
              </a:rPr>
              <a:t>	/* produce an item in next produced */ </a:t>
            </a:r>
          </a:p>
          <a:p>
            <a:pPr marL="0" indent="0">
              <a:buFont typeface="Monotype Sorts" pitchFamily="-84" charset="2"/>
              <a:buNone/>
            </a:pP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while (counter == BUFFER_SIZE)  </a:t>
            </a:r>
          </a:p>
          <a:p>
            <a:pPr marL="0" indent="0">
              <a:buFont typeface="Monotype Sorts" pitchFamily="-84" charset="2"/>
              <a:buNone/>
            </a:pPr>
            <a:r>
              <a:rPr lang="en-US" altLang="en-US" sz="1700" dirty="0">
                <a:latin typeface="Courier New" panose="02070309020205020404" pitchFamily="49" charset="0"/>
              </a:rPr>
              <a:t>		; /* do nothing */ </a:t>
            </a:r>
          </a:p>
          <a:p>
            <a:pPr marL="0" indent="0">
              <a:buFont typeface="Monotype Sorts" pitchFamily="-84" charset="2"/>
              <a:buNone/>
            </a:pPr>
            <a:r>
              <a:rPr lang="en-US" altLang="en-US" sz="1700" dirty="0">
                <a:latin typeface="Courier New" panose="02070309020205020404" pitchFamily="49" charset="0"/>
              </a:rPr>
              <a:t>	buffer[in] = </a:t>
            </a:r>
            <a:r>
              <a:rPr lang="en-US" altLang="en-US" sz="1700" dirty="0" err="1">
                <a:latin typeface="Courier New" panose="02070309020205020404" pitchFamily="49" charset="0"/>
              </a:rPr>
              <a:t>next_produced</a:t>
            </a: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in = (in + 1) % BUFFER_SIZE; </a:t>
            </a:r>
          </a:p>
          <a:p>
            <a:pPr marL="0" indent="0">
              <a:buFont typeface="Monotype Sorts" pitchFamily="-84" charset="2"/>
              <a:buNone/>
            </a:pPr>
            <a:r>
              <a:rPr lang="en-US" altLang="en-US" sz="1700" dirty="0">
                <a:latin typeface="Courier New" panose="02070309020205020404" pitchFamily="49" charset="0"/>
              </a:rPr>
              <a:t>	counter++; </a:t>
            </a:r>
          </a:p>
          <a:p>
            <a:pPr marL="0" indent="0">
              <a:buFont typeface="Monotype Sorts" pitchFamily="-84" charset="2"/>
              <a:buNone/>
            </a:pPr>
            <a:r>
              <a:rPr lang="en-US" altLang="en-US" sz="1700" dirty="0">
                <a:latin typeface="Courier New" panose="02070309020205020404"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a:solidFill>
                  <a:srgbClr val="3366FF"/>
                </a:solidFill>
              </a:rPr>
              <a:t>Deadlock </a:t>
            </a:r>
            <a:r>
              <a:rPr lang="en-US" altLang="en-US"/>
              <a:t>– two or more processes are waiting indefinitely for an event that can be caused by only one of the waiting processes</a:t>
            </a:r>
          </a:p>
          <a:p>
            <a:pPr>
              <a:lnSpc>
                <a:spcPct val="90000"/>
              </a:lnSpc>
              <a:tabLst>
                <a:tab pos="1882775" algn="ctr"/>
                <a:tab pos="4568825" algn="ctr"/>
              </a:tabLst>
            </a:pPr>
            <a:r>
              <a:rPr lang="en-US" altLang="en-US">
                <a:solidFill>
                  <a:srgbClr val="000000"/>
                </a:solidFill>
              </a:rPr>
              <a:t>Let </a:t>
            </a:r>
            <a:r>
              <a:rPr lang="en-US" altLang="en-US" sz="2000" b="1" i="1">
                <a:solidFill>
                  <a:srgbClr val="000000"/>
                </a:solidFill>
                <a:latin typeface="Courier New" panose="02070309020205020404" pitchFamily="49" charset="0"/>
              </a:rPr>
              <a:t>S</a:t>
            </a:r>
            <a:r>
              <a:rPr lang="en-US" altLang="en-US">
                <a:solidFill>
                  <a:srgbClr val="000000"/>
                </a:solidFill>
              </a:rPr>
              <a:t> and</a:t>
            </a:r>
            <a:r>
              <a:rPr lang="en-US" altLang="en-US" sz="1600" b="1">
                <a:solidFill>
                  <a:srgbClr val="000000"/>
                </a:solidFill>
                <a:latin typeface="Courier New" panose="02070309020205020404" pitchFamily="49" charset="0"/>
              </a:rPr>
              <a:t> </a:t>
            </a:r>
            <a:r>
              <a:rPr lang="en-US" altLang="en-US" sz="2000" b="1" i="1">
                <a:solidFill>
                  <a:srgbClr val="000000"/>
                </a:solidFill>
                <a:latin typeface="Courier New" panose="02070309020205020404" pitchFamily="49" charset="0"/>
              </a:rPr>
              <a:t>Q</a:t>
            </a:r>
            <a:r>
              <a:rPr lang="en-US" altLang="en-US" sz="1600" b="1">
                <a:solidFill>
                  <a:srgbClr val="000000"/>
                </a:solidFill>
                <a:latin typeface="Courier New" panose="02070309020205020404" pitchFamily="49" charset="0"/>
              </a:rPr>
              <a:t> </a:t>
            </a:r>
            <a:r>
              <a:rPr lang="en-US" altLang="en-US">
                <a:solidFill>
                  <a:srgbClr val="000000"/>
                </a:solidFill>
              </a:rPr>
              <a:t>be </a:t>
            </a:r>
            <a:r>
              <a:rPr lang="en-US" altLang="en-US"/>
              <a:t>two semaphores initialized to 1</a:t>
            </a:r>
          </a:p>
          <a:p>
            <a:pPr>
              <a:lnSpc>
                <a:spcPct val="90000"/>
              </a:lnSpc>
              <a:buFont typeface="Monotype Sorts" pitchFamily="-84" charset="2"/>
              <a:buNone/>
              <a:tabLst>
                <a:tab pos="1882775" algn="ctr"/>
                <a:tab pos="4568825" algn="ctr"/>
              </a:tabLst>
            </a:pPr>
            <a:r>
              <a:rPr lang="en-US" altLang="en-US" i="1">
                <a:solidFill>
                  <a:srgbClr val="000000"/>
                </a:solidFill>
              </a:rPr>
              <a:t>		        P</a:t>
            </a:r>
            <a:r>
              <a:rPr lang="en-US" altLang="en-US" baseline="-25000">
                <a:solidFill>
                  <a:srgbClr val="000000"/>
                </a:solidFill>
              </a:rPr>
              <a:t>0</a:t>
            </a:r>
            <a:r>
              <a:rPr lang="en-US" altLang="en-US">
                <a:solidFill>
                  <a:srgbClr val="000000"/>
                </a:solidFill>
              </a:rPr>
              <a:t>	                            </a:t>
            </a:r>
            <a:r>
              <a:rPr lang="en-US" altLang="en-US" i="1">
                <a:solidFill>
                  <a:srgbClr val="000000"/>
                </a:solidFill>
              </a:rPr>
              <a:t>P</a:t>
            </a:r>
            <a:r>
              <a:rPr lang="en-US" altLang="en-US" baseline="-25000">
                <a:solidFill>
                  <a:srgbClr val="000000"/>
                </a:solidFill>
              </a:rPr>
              <a:t>1</a:t>
            </a:r>
          </a:p>
          <a:p>
            <a:pPr>
              <a:lnSpc>
                <a:spcPct val="90000"/>
              </a:lnSpc>
              <a:buFont typeface="Monotype Sorts" pitchFamily="-84" charset="2"/>
              <a:buNone/>
              <a:tabLst>
                <a:tab pos="1882775" algn="ctr"/>
                <a:tab pos="4568825" algn="ctr"/>
              </a:tabLst>
            </a:pPr>
            <a:r>
              <a:rPr lang="en-US" altLang="en-US" b="1">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a:solidFill>
                <a:srgbClr val="000000"/>
              </a:solidFill>
              <a:latin typeface="Courier New" panose="02070309020205020404" pitchFamily="49" charset="0"/>
            </a:endParaRPr>
          </a:p>
          <a:p>
            <a:pPr>
              <a:lnSpc>
                <a:spcPct val="90000"/>
              </a:lnSpc>
              <a:tabLst>
                <a:tab pos="1882775" algn="ctr"/>
                <a:tab pos="4568825" algn="ctr"/>
              </a:tabLst>
            </a:pPr>
            <a:r>
              <a:rPr lang="en-US" altLang="en-US">
                <a:sym typeface="MT Extra" panose="05050102010205020202" pitchFamily="18" charset="2"/>
              </a:rPr>
              <a:t>Consider if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wait(S) 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wait(Q). When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wait(Q), it must wait until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executes signal(Q)</a:t>
            </a:r>
          </a:p>
          <a:p>
            <a:pPr>
              <a:lnSpc>
                <a:spcPct val="90000"/>
              </a:lnSpc>
              <a:tabLst>
                <a:tab pos="1882775" algn="ctr"/>
                <a:tab pos="4568825" algn="ctr"/>
              </a:tabLst>
            </a:pPr>
            <a:r>
              <a:rPr lang="en-US" altLang="en-US">
                <a:sym typeface="MT Extra" panose="05050102010205020202" pitchFamily="18" charset="2"/>
              </a:rPr>
              <a:t>However,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is waiting until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 signal(S).</a:t>
            </a:r>
          </a:p>
          <a:p>
            <a:pPr>
              <a:lnSpc>
                <a:spcPct val="90000"/>
              </a:lnSpc>
              <a:tabLst>
                <a:tab pos="1882775" algn="ctr"/>
                <a:tab pos="4568825" algn="ctr"/>
              </a:tabLst>
            </a:pPr>
            <a:r>
              <a:rPr lang="en-US" altLang="en-US">
                <a:sym typeface="MT Extra" panose="05050102010205020202" pitchFamily="18" charset="2"/>
              </a:rPr>
              <a:t>Since these signal() operations will never be executed, </a:t>
            </a:r>
            <a:r>
              <a:rPr lang="en-US" altLang="en-US" i="1">
                <a:solidFill>
                  <a:srgbClr val="000000"/>
                </a:solidFill>
              </a:rPr>
              <a:t>P</a:t>
            </a:r>
            <a:r>
              <a:rPr lang="en-US" altLang="en-US" baseline="-25000">
                <a:solidFill>
                  <a:srgbClr val="000000"/>
                </a:solidFill>
              </a:rPr>
              <a:t>0 </a:t>
            </a:r>
            <a:r>
              <a:rPr lang="en-US" altLang="en-US">
                <a:sym typeface="MT Extra" panose="05050102010205020202" pitchFamily="18" charset="2"/>
              </a:rPr>
              <a:t>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are </a:t>
            </a:r>
            <a:r>
              <a:rPr lang="en-US" altLang="en-US" b="1">
                <a:sym typeface="MT Extra" panose="05050102010205020202" pitchFamily="18" charset="2"/>
              </a:rPr>
              <a:t>deadlocked</a:t>
            </a:r>
            <a:r>
              <a:rPr lang="en-US" altLang="en-US">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p:txBody>
          <a:bodyPr/>
          <a:lstStyle/>
          <a:p>
            <a:r>
              <a:rPr lang="en-US" altLang="en-US" dirty="0"/>
              <a:t>Liveness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sz="1600"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a:tabLst>
                <a:tab pos="1882775" algn="ctr"/>
                <a:tab pos="4568825" algn="ctr"/>
              </a:tabLst>
            </a:pPr>
            <a:r>
              <a:rPr lang="en-US" altLang="en-US" sz="1600" dirty="0"/>
              <a:t>Solved via </a:t>
            </a:r>
            <a:r>
              <a:rPr lang="en-US" altLang="en-US" sz="1600" b="1" dirty="0"/>
              <a:t>priority-inheritance protocol</a:t>
            </a:r>
            <a:br>
              <a:rPr lang="en-US" altLang="en-US" sz="1600" b="1" dirty="0"/>
            </a:br>
            <a:br>
              <a:rPr lang="en-US" altLang="en-US" sz="1600" b="1" dirty="0"/>
            </a:br>
            <a:endParaRPr lang="en-US" altLang="en-US" sz="1600"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233853"/>
            <a:ext cx="8229600" cy="576262"/>
          </a:xfrm>
        </p:spPr>
        <p:txBody>
          <a:bodyPr/>
          <a:lstStyle/>
          <a:p>
            <a:r>
              <a:rPr lang="en-US" altLang="en-US" dirty="0"/>
              <a:t>Liveness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2272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Assume </a:t>
            </a:r>
            <a:r>
              <a:rPr lang="en-US" altLang="en-US"/>
              <a:t>a process  </a:t>
            </a:r>
            <a:r>
              <a:rPr lang="en-US" altLang="en-US" b="1"/>
              <a:t>P3</a:t>
            </a:r>
            <a:r>
              <a:rPr lang="en-US" altLang="en-US"/>
              <a:t> is assigned a resource </a:t>
            </a:r>
            <a:r>
              <a:rPr lang="en-US" altLang="en-US" b="1"/>
              <a:t>R </a:t>
            </a:r>
            <a:r>
              <a:rPr lang="en-US" altLang="en-US"/>
              <a:t>that </a:t>
            </a:r>
            <a:r>
              <a:rPr lang="en-US" altLang="en-US" b="1"/>
              <a:t>P1</a:t>
            </a:r>
            <a:r>
              <a:rPr lang="en-US" altLang="en-US"/>
              <a:t> wants. </a:t>
            </a:r>
            <a:r>
              <a:rPr lang="en-US" altLang="en-US" dirty="0"/>
              <a:t>Thus, </a:t>
            </a:r>
            <a:r>
              <a:rPr lang="en-US" altLang="en-US" b="1" dirty="0"/>
              <a:t>P1</a:t>
            </a:r>
            <a:r>
              <a:rPr lang="en-US" altLang="en-US" dirty="0"/>
              <a:t> must wait for </a:t>
            </a:r>
            <a:r>
              <a:rPr lang="en-US" altLang="en-US" b="1" dirty="0"/>
              <a:t>P3</a:t>
            </a:r>
            <a:r>
              <a:rPr lang="en-US" altLang="en-US" dirty="0"/>
              <a:t> to finish using the resource. However, </a:t>
            </a:r>
            <a:r>
              <a:rPr lang="en-US" altLang="en-US" b="1" dirty="0"/>
              <a:t>P2</a:t>
            </a:r>
            <a:r>
              <a:rPr lang="en-US" altLang="en-US" dirty="0"/>
              <a:t> becomes runnable and preempts </a:t>
            </a:r>
            <a:r>
              <a:rPr lang="en-US" altLang="en-US" b="1" dirty="0"/>
              <a:t>P3</a:t>
            </a:r>
            <a:r>
              <a:rPr lang="en-US" altLang="en-US" dirty="0"/>
              <a:t>. 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br>
              <a:rPr lang="en-US" altLang="en-US" dirty="0"/>
            </a:br>
            <a:endParaRPr lang="en-US" altLang="en-US" dirty="0"/>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F7414AA-B215-4A20-88A1-C865671BEA99}"/>
              </a:ext>
            </a:extLst>
          </p:cNvPr>
          <p:cNvSpPr>
            <a:spLocks noGrp="1" noChangeArrowheads="1"/>
          </p:cNvSpPr>
          <p:nvPr>
            <p:ph type="title"/>
          </p:nvPr>
        </p:nvSpPr>
        <p:spPr>
          <a:xfrm>
            <a:off x="487363" y="208192"/>
            <a:ext cx="8229600" cy="576263"/>
          </a:xfrm>
        </p:spPr>
        <p:txBody>
          <a:bodyPr/>
          <a:lstStyle/>
          <a:p>
            <a:pPr eaLnBrk="1" hangingPunct="1"/>
            <a:r>
              <a:rPr lang="en-US" altLang="en-US" dirty="0"/>
              <a:t>Consumer</a:t>
            </a:r>
          </a:p>
        </p:txBody>
      </p:sp>
      <p:sp>
        <p:nvSpPr>
          <p:cNvPr id="15362" name="Rectangle 3">
            <a:extLst>
              <a:ext uri="{FF2B5EF4-FFF2-40B4-BE49-F238E27FC236}">
                <a16:creationId xmlns:a16="http://schemas.microsoft.com/office/drawing/2014/main" id="{F7E5C80C-620B-4BAE-A990-B50235C7DFB9}"/>
              </a:ext>
            </a:extLst>
          </p:cNvPr>
          <p:cNvSpPr>
            <a:spLocks noGrp="1" noChangeArrowheads="1"/>
          </p:cNvSpPr>
          <p:nvPr>
            <p:ph type="body" idx="1"/>
          </p:nvPr>
        </p:nvSpPr>
        <p:spPr>
          <a:xfrm>
            <a:off x="923731" y="1262063"/>
            <a:ext cx="6931219" cy="4860925"/>
          </a:xfrm>
        </p:spPr>
        <p:txBody>
          <a:bodyPr/>
          <a:lstStyle/>
          <a:p>
            <a:pPr marL="0" indent="0">
              <a:buFont typeface="Monotype Sorts" pitchFamily="-84" charset="2"/>
              <a:buNone/>
            </a:pPr>
            <a:r>
              <a:rPr lang="en-US" altLang="en-US" sz="1600" dirty="0">
                <a:latin typeface="Courier New" panose="02070309020205020404" pitchFamily="49" charset="0"/>
              </a:rPr>
              <a:t>while (true) {</a:t>
            </a:r>
          </a:p>
          <a:p>
            <a:pPr marL="0" indent="0">
              <a:buFont typeface="Monotype Sorts" pitchFamily="-84" charset="2"/>
              <a:buNone/>
            </a:pPr>
            <a:r>
              <a:rPr lang="en-US" altLang="en-US" sz="1600" dirty="0">
                <a:latin typeface="Courier New" panose="02070309020205020404" pitchFamily="49" charset="0"/>
              </a:rPr>
              <a:t>	while (counter == 0) </a:t>
            </a:r>
          </a:p>
          <a:p>
            <a:pPr marL="0" indent="0">
              <a:buFont typeface="Monotype Sorts" pitchFamily="-84" charset="2"/>
              <a:buNone/>
            </a:pPr>
            <a:r>
              <a:rPr lang="en-US" altLang="en-US" sz="1600" dirty="0">
                <a:latin typeface="Courier New" panose="02070309020205020404" pitchFamily="49" charset="0"/>
              </a:rPr>
              <a:t>		; /* do nothing */ </a:t>
            </a:r>
          </a:p>
          <a:p>
            <a:pPr marL="0" indent="0">
              <a:buFont typeface="Monotype Sorts" pitchFamily="-84"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next_consumed</a:t>
            </a:r>
            <a:r>
              <a:rPr lang="en-US" altLang="en-US" sz="1600" dirty="0">
                <a:latin typeface="Courier New" panose="02070309020205020404" pitchFamily="49" charset="0"/>
              </a:rPr>
              <a:t> = buffer[out]; </a:t>
            </a:r>
          </a:p>
          <a:p>
            <a:pPr marL="0" indent="0">
              <a:buFont typeface="Monotype Sorts" pitchFamily="-84" charset="2"/>
              <a:buNone/>
            </a:pPr>
            <a:r>
              <a:rPr lang="en-US" altLang="en-US" sz="1600" dirty="0">
                <a:latin typeface="Courier New" panose="02070309020205020404" pitchFamily="49" charset="0"/>
              </a:rPr>
              <a:t>	out = (out + 1) % BUFFER_SIZE; 	</a:t>
            </a:r>
          </a:p>
          <a:p>
            <a:pPr marL="0" indent="0">
              <a:buFont typeface="Monotype Sorts" pitchFamily="-84" charset="2"/>
              <a:buNone/>
            </a:pPr>
            <a:r>
              <a:rPr lang="en-US" altLang="en-US" sz="1600" dirty="0">
                <a:latin typeface="Courier New" panose="02070309020205020404" pitchFamily="49" charset="0"/>
              </a:rPr>
              <a:t>        counter--; </a:t>
            </a:r>
          </a:p>
          <a:p>
            <a:pPr marL="0" indent="0">
              <a:buFont typeface="Monotype Sorts" pitchFamily="-84" charset="2"/>
              <a:buNone/>
            </a:pPr>
            <a:r>
              <a:rPr lang="en-US" altLang="en-US" sz="1600" dirty="0">
                <a:latin typeface="Courier New" panose="02070309020205020404" pitchFamily="49" charset="0"/>
              </a:rPr>
              <a:t>	/* consume the item in next consumed */ </a:t>
            </a:r>
          </a:p>
          <a:p>
            <a:pPr marL="0" indent="0">
              <a:buFont typeface="Monotype Sorts" pitchFamily="-84" charset="2"/>
              <a:buNone/>
            </a:pPr>
            <a:r>
              <a:rPr lang="en-US" altLang="en-US" sz="1600" dirty="0">
                <a:latin typeface="Courier New" panose="02070309020205020404" pitchFamily="49"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a16="http://schemas.microsoft.com/office/drawing/2014/main" id="{8C101D6F-C0EC-4766-8D52-60E1DFA5593C}"/>
              </a:ext>
            </a:extLst>
          </p:cNvPr>
          <p:cNvSpPr>
            <a:spLocks noGrp="1" noChangeArrowheads="1"/>
          </p:cNvSpPr>
          <p:nvPr>
            <p:ph type="title"/>
          </p:nvPr>
        </p:nvSpPr>
        <p:spPr>
          <a:xfrm>
            <a:off x="457200" y="225267"/>
            <a:ext cx="8229600" cy="576262"/>
          </a:xfrm>
        </p:spPr>
        <p:txBody>
          <a:bodyPr/>
          <a:lstStyle/>
          <a:p>
            <a:pPr eaLnBrk="1" hangingPunct="1"/>
            <a:r>
              <a:rPr lang="en-US" altLang="en-US" dirty="0"/>
              <a:t>Race Condition</a:t>
            </a:r>
          </a:p>
        </p:txBody>
      </p:sp>
      <p:sp>
        <p:nvSpPr>
          <p:cNvPr id="17410" name="Rectangle 1027">
            <a:extLst>
              <a:ext uri="{FF2B5EF4-FFF2-40B4-BE49-F238E27FC236}">
                <a16:creationId xmlns:a16="http://schemas.microsoft.com/office/drawing/2014/main" id="{338D3C38-85C1-4063-A149-971FC47DCC1F}"/>
              </a:ext>
            </a:extLst>
          </p:cNvPr>
          <p:cNvSpPr>
            <a:spLocks noGrp="1" noChangeArrowheads="1"/>
          </p:cNvSpPr>
          <p:nvPr>
            <p:ph idx="1"/>
          </p:nvPr>
        </p:nvSpPr>
        <p:spPr>
          <a:xfrm>
            <a:off x="805640" y="1177925"/>
            <a:ext cx="7685216" cy="5173663"/>
          </a:xfrm>
        </p:spPr>
        <p:txBody>
          <a:bodyPr/>
          <a:lstStyle/>
          <a:p>
            <a:pPr>
              <a:lnSpc>
                <a:spcPct val="90000"/>
              </a:lnSpc>
            </a:pPr>
            <a:r>
              <a:rPr lang="en-US" altLang="en-US" b="1" dirty="0">
                <a:solidFill>
                  <a:srgbClr val="000000"/>
                </a:solidFill>
                <a:latin typeface="Courier New" panose="02070309020205020404" pitchFamily="49" charset="0"/>
              </a:rPr>
              <a:t>counter++ </a:t>
            </a:r>
            <a:r>
              <a:rPr lang="en-US" altLang="en-US" sz="1600" dirty="0"/>
              <a:t>could be implemented as</a:t>
            </a:r>
            <a:br>
              <a:rPr lang="en-US" altLang="en-US" sz="1600" dirty="0"/>
            </a:br>
            <a:br>
              <a:rPr lang="en-US" altLang="en-US" sz="1600" dirty="0"/>
            </a:br>
            <a:r>
              <a:rPr lang="en-US" altLang="en-US" sz="1600" b="1" dirty="0">
                <a:latin typeface="Courier New" panose="02070309020205020404" pitchFamily="49" charset="0"/>
              </a:rPr>
              <a:t>     </a:t>
            </a:r>
            <a:r>
              <a:rPr lang="en-US" altLang="en-US" sz="1600" b="1" dirty="0">
                <a:solidFill>
                  <a:srgbClr val="0000FF"/>
                </a:solidFill>
                <a:latin typeface="Courier New" panose="02070309020205020404" pitchFamily="49" charset="0"/>
              </a:rPr>
              <a:t>register1 = counter</a:t>
            </a:r>
            <a:br>
              <a:rPr lang="en-US" altLang="en-US" sz="1600" b="1" dirty="0">
                <a:solidFill>
                  <a:srgbClr val="0000FF"/>
                </a:solidFill>
                <a:latin typeface="Courier New" panose="02070309020205020404" pitchFamily="49" charset="0"/>
              </a:rPr>
            </a:br>
            <a:r>
              <a:rPr lang="en-US" altLang="en-US" sz="1600" b="1" dirty="0">
                <a:solidFill>
                  <a:srgbClr val="0000FF"/>
                </a:solidFill>
                <a:latin typeface="Courier New" panose="02070309020205020404" pitchFamily="49" charset="0"/>
              </a:rPr>
              <a:t>     register1 = register1 + 1</a:t>
            </a:r>
            <a:br>
              <a:rPr lang="en-US" altLang="en-US" sz="1600" b="1" dirty="0">
                <a:solidFill>
                  <a:srgbClr val="0000FF"/>
                </a:solidFill>
                <a:latin typeface="Courier New" panose="02070309020205020404" pitchFamily="49" charset="0"/>
              </a:rPr>
            </a:br>
            <a:r>
              <a:rPr lang="en-US" altLang="en-US" sz="1600" b="1" dirty="0">
                <a:solidFill>
                  <a:srgbClr val="0000FF"/>
                </a:solidFill>
                <a:latin typeface="Courier New" panose="02070309020205020404" pitchFamily="49" charset="0"/>
              </a:rPr>
              <a:t>     counter = register1</a:t>
            </a:r>
            <a:endParaRPr lang="en-US" altLang="en-US" sz="800" dirty="0">
              <a:solidFill>
                <a:srgbClr val="0000FF"/>
              </a:solidFill>
            </a:endParaRPr>
          </a:p>
          <a:p>
            <a:pPr>
              <a:lnSpc>
                <a:spcPct val="90000"/>
              </a:lnSpc>
            </a:pPr>
            <a:r>
              <a:rPr lang="en-US" altLang="en-US" b="1" dirty="0">
                <a:solidFill>
                  <a:srgbClr val="000000"/>
                </a:solidFill>
                <a:latin typeface="Courier New" panose="02070309020205020404" pitchFamily="49" charset="0"/>
              </a:rPr>
              <a:t>counter--</a:t>
            </a:r>
            <a:r>
              <a:rPr lang="en-US" altLang="en-US" sz="1600" b="1" dirty="0">
                <a:solidFill>
                  <a:schemeClr val="tx2"/>
                </a:solidFill>
                <a:latin typeface="Courier New" panose="02070309020205020404" pitchFamily="49" charset="0"/>
              </a:rPr>
              <a:t> </a:t>
            </a:r>
            <a:r>
              <a:rPr lang="en-US" altLang="en-US" sz="1600" dirty="0"/>
              <a:t>could be implemented as</a:t>
            </a:r>
            <a:br>
              <a:rPr lang="en-US" altLang="en-US" sz="1600" dirty="0"/>
            </a:br>
            <a:br>
              <a:rPr lang="en-US" altLang="en-US" sz="1600" dirty="0"/>
            </a:br>
            <a:r>
              <a:rPr lang="en-US" altLang="en-US" sz="1600" b="1" dirty="0">
                <a:latin typeface="Courier New" panose="02070309020205020404" pitchFamily="49" charset="0"/>
              </a:rPr>
              <a:t>     </a:t>
            </a:r>
            <a:r>
              <a:rPr lang="en-US" altLang="en-US" sz="1600" b="1" dirty="0">
                <a:solidFill>
                  <a:schemeClr val="tx2"/>
                </a:solidFill>
                <a:latin typeface="Courier New" panose="02070309020205020404" pitchFamily="49" charset="0"/>
              </a:rPr>
              <a:t>register2 = counter</a:t>
            </a:r>
            <a:br>
              <a:rPr lang="en-US" altLang="en-US" sz="1600" b="1" dirty="0">
                <a:solidFill>
                  <a:schemeClr val="tx2"/>
                </a:solidFill>
                <a:latin typeface="Courier New" panose="02070309020205020404" pitchFamily="49" charset="0"/>
              </a:rPr>
            </a:br>
            <a:r>
              <a:rPr lang="en-US" altLang="en-US" sz="1600" b="1" dirty="0">
                <a:solidFill>
                  <a:schemeClr val="tx2"/>
                </a:solidFill>
                <a:latin typeface="Courier New" panose="02070309020205020404" pitchFamily="49" charset="0"/>
              </a:rPr>
              <a:t>     register2 = register2 - 1</a:t>
            </a:r>
            <a:br>
              <a:rPr lang="en-US" altLang="en-US" sz="1600" b="1" dirty="0">
                <a:solidFill>
                  <a:schemeClr val="tx2"/>
                </a:solidFill>
                <a:latin typeface="Courier New" panose="02070309020205020404" pitchFamily="49" charset="0"/>
              </a:rPr>
            </a:br>
            <a:r>
              <a:rPr lang="en-US" altLang="en-US" sz="1600" b="1" dirty="0">
                <a:solidFill>
                  <a:schemeClr val="tx2"/>
                </a:solidFill>
                <a:latin typeface="Courier New" panose="02070309020205020404" pitchFamily="49" charset="0"/>
              </a:rPr>
              <a:t>     counter = register2</a:t>
            </a:r>
          </a:p>
          <a:p>
            <a:pPr>
              <a:lnSpc>
                <a:spcPct val="90000"/>
              </a:lnSpc>
              <a:buFont typeface="Monotype Sorts" pitchFamily="-84" charset="2"/>
              <a:buNone/>
            </a:pPr>
            <a:endParaRPr lang="en-US" altLang="en-US" sz="800" dirty="0">
              <a:solidFill>
                <a:schemeClr val="tx2"/>
              </a:solidFill>
            </a:endParaRPr>
          </a:p>
          <a:p>
            <a:pPr>
              <a:lnSpc>
                <a:spcPct val="90000"/>
              </a:lnSpc>
            </a:pPr>
            <a:r>
              <a:rPr lang="en-US" altLang="en-US" sz="1600" dirty="0"/>
              <a:t>Consider this execution interleaving with </a:t>
            </a:r>
            <a:r>
              <a:rPr lang="ja-JP" altLang="en-US" sz="1600" dirty="0"/>
              <a:t>“</a:t>
            </a:r>
            <a:r>
              <a:rPr lang="en-US" altLang="ja-JP" sz="1600" dirty="0"/>
              <a:t>count = 5</a:t>
            </a:r>
            <a:r>
              <a:rPr lang="ja-JP" altLang="en-US" sz="1600" dirty="0"/>
              <a:t>”</a:t>
            </a:r>
            <a:r>
              <a:rPr lang="en-US" altLang="ja-JP" sz="1600" dirty="0"/>
              <a:t> initially:</a:t>
            </a:r>
          </a:p>
          <a:p>
            <a:pPr lvl="1">
              <a:lnSpc>
                <a:spcPct val="90000"/>
              </a:lnSpc>
              <a:buFont typeface="Monotype Sorts" pitchFamily="-84" charset="2"/>
              <a:buNone/>
            </a:pPr>
            <a:r>
              <a:rPr lang="en-US" altLang="en-US" sz="1600" dirty="0"/>
              <a:t>	S0: producer execute </a:t>
            </a:r>
            <a:r>
              <a:rPr lang="en-US" altLang="en-US" sz="1600" b="1" dirty="0">
                <a:solidFill>
                  <a:srgbClr val="0000FF"/>
                </a:solidFill>
                <a:latin typeface="Courier New" panose="02070309020205020404" pitchFamily="49" charset="0"/>
              </a:rPr>
              <a:t>register1 = counter</a:t>
            </a:r>
            <a:r>
              <a:rPr lang="en-US" altLang="en-US" sz="1600" b="1" dirty="0">
                <a:latin typeface="Courier New" panose="02070309020205020404" pitchFamily="49"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anose="02070309020205020404" pitchFamily="49"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anose="02070309020205020404" pitchFamily="49" charset="0"/>
              </a:rPr>
              <a:t>register2 = counter</a:t>
            </a:r>
            <a:r>
              <a:rPr lang="en-US" altLang="en-US" sz="1600" b="1" dirty="0">
                <a:latin typeface="Courier New" panose="02070309020205020404" pitchFamily="49"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anose="02070309020205020404" pitchFamily="49"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anose="02070309020205020404" pitchFamily="49"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anose="02070309020205020404" pitchFamily="49" charset="0"/>
              </a:rPr>
              <a:t>counter = register2        </a:t>
            </a:r>
            <a:r>
              <a:rPr lang="en-US" altLang="en-US" sz="1600" dirty="0"/>
              <a:t>{counter = 4}</a:t>
            </a:r>
          </a:p>
          <a:p>
            <a:pPr lvl="1">
              <a:lnSpc>
                <a:spcPct val="90000"/>
              </a:lnSpc>
              <a:buFont typeface="Monotype Sorts" pitchFamily="-84" charset="2"/>
              <a:buNone/>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233488"/>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a:t>
            </a:r>
            <a:r>
              <a:rPr lang="en-US" altLang="en-US" dirty="0" err="1"/>
              <a:t>processs</a:t>
            </a:r>
            <a:r>
              <a:rPr lang="en-US" altLang="en-US" dirty="0"/>
              <a:t>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mutual exclusion,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229606"/>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725747" cy="4530725"/>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3366FF"/>
                </a:solidFill>
              </a:rPr>
              <a:t>critical section </a:t>
            </a:r>
            <a:r>
              <a:rPr lang="en-US" altLang="en-US" dirty="0"/>
              <a:t>segment of code</a:t>
            </a:r>
          </a:p>
          <a:p>
            <a:pPr lvl="1"/>
            <a:r>
              <a:rPr lang="en-US" altLang="en-US" dirty="0"/>
              <a:t>Process may be changing common variables, updating table, writing file, </a:t>
            </a:r>
            <a:r>
              <a:rPr lang="en-US" altLang="en-US" dirty="0" err="1"/>
              <a:t>etc</a:t>
            </a:r>
            <a:endParaRPr lang="en-US" altLang="en-US" dirty="0"/>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endParaRPr lang="en-US" altLang="en-US" b="1" dirty="0">
              <a:solidFill>
                <a:srgbClr val="3366FF"/>
              </a:solidFill>
            </a:endParaRPr>
          </a:p>
          <a:p>
            <a:pPr>
              <a:buFont typeface="Monotype Sorts" pitchFamily="-84" charset="2"/>
              <a:buNone/>
            </a:pPr>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11524</TotalTime>
  <Words>3915</Words>
  <Application>Microsoft Office PowerPoint</Application>
  <PresentationFormat>On-screen Show (4:3)</PresentationFormat>
  <Paragraphs>498</Paragraphs>
  <Slides>54</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Courier</vt:lpstr>
      <vt:lpstr>Courier New</vt:lpstr>
      <vt:lpstr>Helvetica</vt:lpstr>
      <vt:lpstr>Monotype Sorts</vt:lpstr>
      <vt:lpstr>Times New Roman</vt:lpstr>
      <vt:lpstr>Verdana</vt:lpstr>
      <vt:lpstr>Webdings</vt:lpstr>
      <vt:lpstr>Wingdings</vt:lpstr>
      <vt:lpstr>os-8</vt:lpstr>
      <vt:lpstr>Chapter 6:  Synchronization Tools</vt:lpstr>
      <vt:lpstr>Chapter 6: Synchronization Tools</vt:lpstr>
      <vt:lpstr>Objectives</vt:lpstr>
      <vt:lpstr>Background</vt:lpstr>
      <vt:lpstr>Producer </vt:lpstr>
      <vt:lpstr>Consumer</vt:lpstr>
      <vt:lpstr>Race Condition</vt:lpstr>
      <vt:lpstr>Race Condition</vt:lpstr>
      <vt:lpstr>Critical Section Problem</vt:lpstr>
      <vt:lpstr>Critical Section</vt:lpstr>
      <vt:lpstr>Solution to Critical-Section Problem</vt:lpstr>
      <vt:lpstr>Critical-Section Handling in OS </vt:lpstr>
      <vt:lpstr>Peterson’s Solution</vt:lpstr>
      <vt:lpstr>Algorithm for Process Pi</vt:lpstr>
      <vt:lpstr>Peterson’s Solution (Cont.)</vt:lpstr>
      <vt:lpstr>Peterson’s Solution</vt:lpstr>
      <vt:lpstr>Peterson’s Solution</vt:lpstr>
      <vt:lpstr>Peterson’s Solution</vt:lpstr>
      <vt:lpstr>Synchronization Hardware</vt:lpstr>
      <vt:lpstr>Memory Barriers</vt:lpstr>
      <vt:lpstr>Memory Barrier</vt:lpstr>
      <vt:lpstr>Hardware Instructions</vt:lpstr>
      <vt:lpstr>test_and_set  Instruction </vt:lpstr>
      <vt:lpstr>Solution using test_and_set()</vt:lpstr>
      <vt:lpstr>compare_and_swap Instruction</vt:lpstr>
      <vt:lpstr>Solution using compare_and_swap</vt:lpstr>
      <vt:lpstr>Bounded-waiting Mutual Exclusion   with compare-and-swap</vt:lpstr>
      <vt:lpstr>Atomic Variables</vt:lpstr>
      <vt:lpstr>Atomic Variables</vt:lpstr>
      <vt:lpstr>Mutex Locks</vt:lpstr>
      <vt:lpstr>Solution to Critical-section Problem  Using Locks</vt:lpstr>
      <vt:lpstr>Mutex Lock Definitions</vt:lpstr>
      <vt:lpstr>Semaphore</vt:lpstr>
      <vt:lpstr>Semaphore Usage</vt:lpstr>
      <vt:lpstr>Semaphore Implementation</vt:lpstr>
      <vt:lpstr>Semaphore Implementation with no  Busy waiting </vt:lpstr>
      <vt:lpstr>Implementation with no Busy waiting (Cont.)</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Monitor Implementation – Condition Variables</vt:lpstr>
      <vt:lpstr>Monitor Implementation (Cont.)</vt:lpstr>
      <vt:lpstr>Resuming Processes within a Monitor</vt:lpstr>
      <vt:lpstr>PowerPoint Presentation</vt:lpstr>
      <vt:lpstr>A Monitor to Allocate Single Resource</vt:lpstr>
      <vt:lpstr>Liveness</vt:lpstr>
      <vt:lpstr>Liveness</vt:lpstr>
      <vt:lpstr>Liveness</vt:lpstr>
      <vt:lpstr>Priority Inheritance Protocol</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277</cp:revision>
  <cp:lastPrinted>2013-09-18T17:45:18Z</cp:lastPrinted>
  <dcterms:created xsi:type="dcterms:W3CDTF">2011-01-13T23:43:38Z</dcterms:created>
  <dcterms:modified xsi:type="dcterms:W3CDTF">2020-02-11T20:00:00Z</dcterms:modified>
</cp:coreProperties>
</file>