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2" r:id="rId3"/>
    <p:sldId id="333" r:id="rId4"/>
    <p:sldId id="334" r:id="rId5"/>
    <p:sldId id="377" r:id="rId6"/>
    <p:sldId id="378" r:id="rId7"/>
    <p:sldId id="379" r:id="rId8"/>
    <p:sldId id="335" r:id="rId9"/>
    <p:sldId id="337" r:id="rId10"/>
    <p:sldId id="381" r:id="rId11"/>
    <p:sldId id="340" r:id="rId12"/>
    <p:sldId id="341" r:id="rId13"/>
    <p:sldId id="342" r:id="rId14"/>
    <p:sldId id="343" r:id="rId15"/>
    <p:sldId id="344" r:id="rId16"/>
    <p:sldId id="345" r:id="rId17"/>
    <p:sldId id="383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82" d="100"/>
          <a:sy n="82" d="100"/>
        </p:scale>
        <p:origin x="1536" y="6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33314"/>
            <a:ext cx="7880350" cy="57626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4881" y="33836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214" y="351455"/>
            <a:ext cx="7954963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109663"/>
            <a:ext cx="3494087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i="1" dirty="0">
                <a:solidFill>
                  <a:srgbClr val="FF0066"/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09590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 –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</a:t>
            </a:r>
            <a:r>
              <a:rPr lang="en-US" altLang="en-US" dirty="0"/>
              <a:t> – 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/>
              <a:t>Invalidating the circular wait condition is most common.</a:t>
            </a:r>
          </a:p>
          <a:p>
            <a:r>
              <a:rPr lang="en-US" altLang="en-US"/>
              <a:t>Simply assign each resource (i.e. mutex locks) a unique number.</a:t>
            </a:r>
          </a:p>
          <a:p>
            <a:r>
              <a:rPr lang="en-US" altLang="en-US"/>
              <a:t>Resources must be acquired in order.</a:t>
            </a:r>
          </a:p>
          <a:p>
            <a:r>
              <a:rPr lang="en-US" altLang="en-US"/>
              <a:t>If: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first_mutex = 1</a:t>
            </a:r>
            <a:b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second_mutex = 5</a:t>
            </a:r>
            <a:b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/>
            </a:br>
            <a:r>
              <a:rPr lang="en-US" altLang="en-US"/>
              <a:t>code for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/>
              <a:t> could not be </a:t>
            </a:r>
            <a:br>
              <a:rPr lang="en-US" altLang="en-US"/>
            </a:br>
            <a:r>
              <a:rPr lang="en-US" altLang="en-US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2" y="1165225"/>
            <a:ext cx="7581025" cy="4997450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in Multithreaded Applications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Claim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3366FF"/>
                </a:solidFill>
              </a:rPr>
              <a:t>wait-for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796" y="415993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Resource-Allocation Graph and  </a:t>
            </a:r>
            <a:br>
              <a:rPr lang="en-US" altLang="en-US" sz="2800" dirty="0"/>
            </a:br>
            <a:r>
              <a:rPr lang="en-US" altLang="en-US" sz="2800" dirty="0"/>
              <a:t>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4227" y="18058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/>
              <a:t>Selecting a victim </a:t>
            </a:r>
            <a:r>
              <a:rPr lang="en-US" altLang="en-US"/>
              <a:t>– minimize cost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Rollback</a:t>
            </a:r>
            <a:r>
              <a:rPr lang="en-US" altLang="en-US"/>
              <a:t> – return to some safe state, restart process for that state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/>
              <a:t>Starvation</a:t>
            </a:r>
            <a:r>
              <a:rPr lang="en-US" altLang="en-US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37AFB251-9950-4AB2-9F54-4B6F2868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05" y="242645"/>
            <a:ext cx="7727950" cy="576262"/>
          </a:xfrm>
        </p:spPr>
        <p:txBody>
          <a:bodyPr/>
          <a:lstStyle/>
          <a:p>
            <a:r>
              <a:rPr lang="en-US" altLang="en-US" dirty="0"/>
              <a:t>Deadlock in Multithreaded Application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85AD607B-D9E3-4071-8D3E-55C0DB2B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438762"/>
            <a:ext cx="7727950" cy="4530725"/>
          </a:xfrm>
        </p:spPr>
        <p:txBody>
          <a:bodyPr/>
          <a:lstStyle/>
          <a:p>
            <a:r>
              <a:rPr lang="en-US" altLang="en-US"/>
              <a:t>Two mutex locks are created an initialized: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5D790137-4BFA-4665-8A0A-9E1B4910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63" y="2184400"/>
            <a:ext cx="4495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D57F0628-5FCB-474C-97CF-04C506E5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79" y="242645"/>
            <a:ext cx="7567127" cy="576262"/>
          </a:xfrm>
        </p:spPr>
        <p:txBody>
          <a:bodyPr/>
          <a:lstStyle/>
          <a:p>
            <a:r>
              <a:rPr lang="en-US" altLang="en-US" dirty="0"/>
              <a:t>Deadlock in Multithreaded Application</a:t>
            </a:r>
          </a:p>
        </p:txBody>
      </p:sp>
      <p:pic>
        <p:nvPicPr>
          <p:cNvPr id="89090" name="Content Placeholder 4">
            <a:extLst>
              <a:ext uri="{FF2B5EF4-FFF2-40B4-BE49-F238E27FC236}">
                <a16:creationId xmlns:a16="http://schemas.microsoft.com/office/drawing/2014/main" id="{B0FA3E05-FFD3-43D5-B1EA-16CD9C51B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5263" y="1031875"/>
            <a:ext cx="4041775" cy="5113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D1A188F1-08FC-448E-8980-01A2969C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0" y="242645"/>
            <a:ext cx="7576457" cy="576262"/>
          </a:xfrm>
        </p:spPr>
        <p:txBody>
          <a:bodyPr/>
          <a:lstStyle/>
          <a:p>
            <a:r>
              <a:rPr lang="en-US" altLang="en-US" dirty="0"/>
              <a:t>Deadlock in Multithreaded Application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C3F4F179-100F-499A-95DE-68CCE55A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Deadlock is possible if thread 1 acquires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dirty="0"/>
              <a:t> and thread 2 acquires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dirty="0"/>
              <a:t>. Thread 1 then waits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dirty="0"/>
              <a:t> and thread 2 waits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Can be illustrated with a </a:t>
            </a:r>
            <a:r>
              <a:rPr lang="en-US" altLang="en-US" b="1" dirty="0"/>
              <a:t>resource allocation graph</a:t>
            </a:r>
            <a:r>
              <a:rPr lang="en-US" altLang="en-US" dirty="0"/>
              <a:t>:</a:t>
            </a:r>
          </a:p>
        </p:txBody>
      </p:sp>
      <p:pic>
        <p:nvPicPr>
          <p:cNvPr id="90115" name="Picture 3">
            <a:extLst>
              <a:ext uri="{FF2B5EF4-FFF2-40B4-BE49-F238E27FC236}">
                <a16:creationId xmlns:a16="http://schemas.microsoft.com/office/drawing/2014/main" id="{AA14FA41-A5D9-4B28-A535-369C1B29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014663"/>
            <a:ext cx="57499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38549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821382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request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assignment edge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11533</TotalTime>
  <Words>1820</Words>
  <Application>Microsoft Office PowerPoint</Application>
  <PresentationFormat>On-screen Show (4:3)</PresentationFormat>
  <Paragraphs>315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Verdana</vt:lpstr>
      <vt:lpstr>MS PGothic</vt:lpstr>
      <vt:lpstr>Arial</vt:lpstr>
      <vt:lpstr>MS PGothic</vt:lpstr>
      <vt:lpstr>Helvetica</vt:lpstr>
      <vt:lpstr>Monotype Sorts</vt:lpstr>
      <vt:lpstr>Webdings</vt:lpstr>
      <vt:lpstr>Times New Roman</vt:lpstr>
      <vt:lpstr>Courier New</vt:lpstr>
      <vt:lpstr>Symbol</vt:lpstr>
      <vt:lpstr>os-8</vt:lpstr>
      <vt:lpstr>Chapter 8:  Deadlocks</vt:lpstr>
      <vt:lpstr>Chapter 8:  Deadlocks</vt:lpstr>
      <vt:lpstr>Chapter Objectives</vt:lpstr>
      <vt:lpstr>System Model</vt:lpstr>
      <vt:lpstr>Deadlock in Multithreaded Application</vt:lpstr>
      <vt:lpstr>Deadlock in Multithreaded Application</vt:lpstr>
      <vt:lpstr>Deadlock in Multithreaded Application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Paige, Judi</cp:lastModifiedBy>
  <cp:revision>221</cp:revision>
  <cp:lastPrinted>2013-09-10T17:57:57Z</cp:lastPrinted>
  <dcterms:created xsi:type="dcterms:W3CDTF">2011-01-13T23:43:38Z</dcterms:created>
  <dcterms:modified xsi:type="dcterms:W3CDTF">2020-01-07T19:34:31Z</dcterms:modified>
</cp:coreProperties>
</file>