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7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8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9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0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11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notesSlides/notesSlide12.xml" ContentType="application/vnd.openxmlformats-officedocument.presentationml.notesSlide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13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14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15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6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75"/>
  </p:notesMasterIdLst>
  <p:handoutMasterIdLst>
    <p:handoutMasterId r:id="rId76"/>
  </p:handoutMasterIdLst>
  <p:sldIdLst>
    <p:sldId id="256" r:id="rId2"/>
    <p:sldId id="332" r:id="rId3"/>
    <p:sldId id="258" r:id="rId4"/>
    <p:sldId id="259" r:id="rId5"/>
    <p:sldId id="260" r:id="rId6"/>
    <p:sldId id="327" r:id="rId7"/>
    <p:sldId id="261" r:id="rId8"/>
    <p:sldId id="262" r:id="rId9"/>
    <p:sldId id="266" r:id="rId10"/>
    <p:sldId id="310" r:id="rId11"/>
    <p:sldId id="264" r:id="rId12"/>
    <p:sldId id="263" r:id="rId13"/>
    <p:sldId id="267" r:id="rId14"/>
    <p:sldId id="268" r:id="rId15"/>
    <p:sldId id="265" r:id="rId16"/>
    <p:sldId id="309" r:id="rId17"/>
    <p:sldId id="328" r:id="rId18"/>
    <p:sldId id="270" r:id="rId19"/>
    <p:sldId id="271" r:id="rId20"/>
    <p:sldId id="272" r:id="rId21"/>
    <p:sldId id="273" r:id="rId22"/>
    <p:sldId id="322" r:id="rId23"/>
    <p:sldId id="274" r:id="rId24"/>
    <p:sldId id="308" r:id="rId25"/>
    <p:sldId id="278" r:id="rId26"/>
    <p:sldId id="279" r:id="rId27"/>
    <p:sldId id="281" r:id="rId28"/>
    <p:sldId id="276" r:id="rId29"/>
    <p:sldId id="277" r:id="rId30"/>
    <p:sldId id="275" r:id="rId31"/>
    <p:sldId id="280" r:id="rId32"/>
    <p:sldId id="282" r:id="rId33"/>
    <p:sldId id="283" r:id="rId34"/>
    <p:sldId id="284" r:id="rId35"/>
    <p:sldId id="329" r:id="rId36"/>
    <p:sldId id="285" r:id="rId37"/>
    <p:sldId id="286" r:id="rId38"/>
    <p:sldId id="311" r:id="rId39"/>
    <p:sldId id="326" r:id="rId40"/>
    <p:sldId id="287" r:id="rId41"/>
    <p:sldId id="288" r:id="rId42"/>
    <p:sldId id="289" r:id="rId43"/>
    <p:sldId id="292" r:id="rId44"/>
    <p:sldId id="293" r:id="rId45"/>
    <p:sldId id="324" r:id="rId46"/>
    <p:sldId id="295" r:id="rId47"/>
    <p:sldId id="307" r:id="rId48"/>
    <p:sldId id="330" r:id="rId49"/>
    <p:sldId id="313" r:id="rId50"/>
    <p:sldId id="314" r:id="rId51"/>
    <p:sldId id="291" r:id="rId52"/>
    <p:sldId id="294" r:id="rId53"/>
    <p:sldId id="323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15" r:id="rId63"/>
    <p:sldId id="316" r:id="rId64"/>
    <p:sldId id="304" r:id="rId65"/>
    <p:sldId id="317" r:id="rId66"/>
    <p:sldId id="318" r:id="rId67"/>
    <p:sldId id="319" r:id="rId68"/>
    <p:sldId id="321" r:id="rId69"/>
    <p:sldId id="305" r:id="rId70"/>
    <p:sldId id="312" r:id="rId71"/>
    <p:sldId id="331" r:id="rId72"/>
    <p:sldId id="320" r:id="rId73"/>
    <p:sldId id="306" r:id="rId74"/>
  </p:sldIdLst>
  <p:sldSz cx="9144000" cy="6858000" type="screen4x3"/>
  <p:notesSz cx="6934200" cy="9220200"/>
  <p:custDataLst>
    <p:tags r:id="rId7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/>
    <p:restoredTop sz="91726" autoAdjust="0"/>
  </p:normalViewPr>
  <p:slideViewPr>
    <p:cSldViewPr>
      <p:cViewPr varScale="1">
        <p:scale>
          <a:sx n="64" d="100"/>
          <a:sy n="64" d="100"/>
        </p:scale>
        <p:origin x="8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2224" y="19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</a:t>
            </a:r>
            <a:r>
              <a:rPr lang="pl-PL" dirty="0"/>
              <a:t>18sp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I-</a:t>
            </a:r>
            <a:fld id="{3459652F-9473-4C11-8582-D1704F545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064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22" y="4379901"/>
            <a:ext cx="5546758" cy="41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2" tIns="46116" rIns="92232" bIns="461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C1D5D1F-9415-4379-9272-C7DFCED37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8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080C14B-1047-4631-840A-8486F343305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9FFEF9E-A8C6-4803-B201-C0DC0C15B3C1}" type="slidenum">
              <a:rPr lang="en-US" smtClean="0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837E0113-689B-475E-983A-117AB03840D6}" type="slidenum">
              <a:rPr lang="en-US" smtClean="0">
                <a:latin typeface="Arial" charset="0"/>
              </a:rPr>
              <a:pPr/>
              <a:t>62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DE676AB-9B61-4D30-8029-8E98C027134A}" type="slidenum">
              <a:rPr lang="en-US" smtClean="0">
                <a:latin typeface="Arial" charset="0"/>
              </a:rPr>
              <a:pPr/>
              <a:t>63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0BCBA6E-3213-43C2-A9F8-CD6AAB3BA416}" type="slidenum">
              <a:rPr lang="en-US" smtClean="0">
                <a:latin typeface="Arial" charset="0"/>
              </a:rPr>
              <a:pPr/>
              <a:t>65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2AA9F8E0-7358-41A9-9DC5-CFEB606C69DC}" type="slidenum">
              <a:rPr lang="en-US" smtClean="0">
                <a:latin typeface="Arial" charset="0"/>
              </a:rPr>
              <a:pPr/>
              <a:t>66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147C7D8-ED21-46B7-B40B-9B1F0CD294EE}" type="slidenum">
              <a:rPr lang="en-US" smtClean="0">
                <a:latin typeface="Arial" charset="0"/>
              </a:rPr>
              <a:pPr/>
              <a:t>67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D7B77A5-115E-4511-8F32-798A8F6E5E87}" type="slidenum">
              <a:rPr lang="en-US" smtClean="0">
                <a:latin typeface="Arial" charset="0"/>
              </a:rPr>
              <a:pPr/>
              <a:t>71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D7B77A5-115E-4511-8F32-798A8F6E5E87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3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6A5F6178-67A6-4DD8-9034-069EBE354818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Based on one of Cooper’s slides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D7B77A5-115E-4511-8F32-798A8F6E5E87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948F7080-564C-4258-AB6B-B717E4E49F8F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8CA8183-B069-4B66-9294-A9F9E8A16803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D7B77A5-115E-4511-8F32-798A8F6E5E87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D7B77A5-115E-4511-8F32-798A8F6E5E87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09443" indent="-272863">
              <a:defRPr>
                <a:solidFill>
                  <a:schemeClr val="tx1"/>
                </a:solidFill>
                <a:latin typeface="Tahoma" charset="0"/>
              </a:defRPr>
            </a:lvl2pPr>
            <a:lvl3pPr marL="1091451" indent="-218290">
              <a:defRPr>
                <a:solidFill>
                  <a:schemeClr val="tx1"/>
                </a:solidFill>
                <a:latin typeface="Tahoma" charset="0"/>
              </a:defRPr>
            </a:lvl3pPr>
            <a:lvl4pPr marL="1528031" indent="-218290">
              <a:defRPr>
                <a:solidFill>
                  <a:schemeClr val="tx1"/>
                </a:solidFill>
                <a:latin typeface="Tahoma" charset="0"/>
              </a:defRPr>
            </a:lvl4pPr>
            <a:lvl5pPr marL="1964611" indent="-218290">
              <a:defRPr>
                <a:solidFill>
                  <a:schemeClr val="tx1"/>
                </a:solidFill>
                <a:latin typeface="Tahoma" charset="0"/>
              </a:defRPr>
            </a:lvl5pPr>
            <a:lvl6pPr marL="240119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83777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27435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710932" indent="-2182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D7B77A5-115E-4511-8F32-798A8F6E5E87}" type="slidenum">
              <a:rPr lang="en-US" smtClean="0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19ECC-36A8-4B49-932A-9DAD589B725F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3B494193-78EC-4B03-A678-C17F2CBF51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3DF425-0CDA-6441-B014-9D43D2AD97F8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A97D4318-796B-481C-8963-02C482B07B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46DE50-132D-BB4D-B75B-28E9EBB6EB63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A9A8EC8E-3C55-4144-9B00-43A857B197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4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38CDB-BD44-D342-814C-AF71274459BE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I-</a:t>
            </a:r>
            <a:fld id="{5625DC19-8301-4659-9DD4-7735BC851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1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E3651D-CBC2-D54B-9634-4ED17210D7B5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167CA3C1-E698-49F0-99A8-BC5FDEC0C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9A70D-0F3E-F348-917E-74FF41D86808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1A912744-2272-4429-92BA-27B75F4CBE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380E0-92B2-9442-8B58-1E9843AEF76E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03605556-76AC-4561-BD9B-52A79C4693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9BCDC9-C58A-8440-A1D9-5A4101F16A9D}" type="datetime1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681F1E35-8FBF-490C-BD2E-C50C87B00D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DBD423-556A-D242-AC7B-3213B4C80486}" type="datetime1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9891C786-FAED-4F5A-811A-0ED2FF2F6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FB6F3E-AF0C-9B49-B8EC-FBEE6767F31A}" type="datetime1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32B14E61-1412-4C28-BA37-81A58CB2AD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D119D6-FFAC-3E41-BEDA-D9D70601E700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71F9DC1E-39EA-4733-B445-1CCE3C581A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8C3D6-25B7-4244-8D6E-D2E327C4F5EF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I-</a:t>
            </a:r>
            <a:fld id="{0217C646-9C46-45C3-918E-C5B8709CAC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2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983319-933E-0748-A4F6-871E5A9C9848}" type="datetime1">
              <a:rPr lang="en-US" smtClean="0"/>
              <a:pPr>
                <a:defRPr/>
              </a:pPr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I-</a:t>
            </a:r>
            <a:fld id="{320955D0-799E-4F3D-B87E-7EEC266DF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hyperlink" Target="https://courses.cs.washington.edu/courses/csep501/18sp/calendar/lecturelist.html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Compilers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Static Semantics</a:t>
            </a:r>
          </a:p>
          <a:p>
            <a:pPr eaLnBrk="1" hangingPunct="1"/>
            <a:endParaRPr lang="en-US" dirty="0"/>
          </a:p>
          <a:p>
            <a:r>
              <a:rPr lang="en-US" dirty="0">
                <a:hlinkClick r:id="rId7"/>
              </a:rPr>
              <a:t>Credit: UW (Perkins)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>
                <a:solidFill>
                  <a:schemeClr val="bg2"/>
                </a:solidFill>
              </a:rPr>
              <a:t>Compiler 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I-</a:t>
            </a:r>
            <a:fld id="{4D76EE46-AEBB-47AE-A8D8-435A144E809A}" type="slidenum">
              <a:rPr lang="en-US" smtClean="0">
                <a:solidFill>
                  <a:schemeClr val="bg2"/>
                </a:solidFill>
              </a:rPr>
              <a:pPr/>
              <a:t>1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 Sampling of Semantic Checks (0)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Appearance of a name: id</a:t>
            </a:r>
          </a:p>
          <a:p>
            <a:pPr lvl="1" eaLnBrk="1" hangingPunct="1"/>
            <a:r>
              <a:rPr lang="en-US" dirty="0"/>
              <a:t>Check: id has been declared and is in scope</a:t>
            </a:r>
          </a:p>
          <a:p>
            <a:pPr lvl="1" eaLnBrk="1" hangingPunct="1"/>
            <a:r>
              <a:rPr lang="en-US" dirty="0"/>
              <a:t>Compute: Inferred type of id is its declared type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Constant: v</a:t>
            </a:r>
          </a:p>
          <a:p>
            <a:pPr lvl="1" eaLnBrk="1" hangingPunct="1"/>
            <a:r>
              <a:rPr lang="en-US" dirty="0"/>
              <a:t>Compute: Inferred type and value are explicit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CD6E4A4D-3494-47A9-B1D0-92FEC5F1A2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 Sampling of Semantic Checks (1)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Binary operator: exp</a:t>
            </a:r>
            <a:r>
              <a:rPr lang="en-US" baseline="-25000" dirty="0"/>
              <a:t>1</a:t>
            </a:r>
            <a:r>
              <a:rPr lang="en-US" dirty="0"/>
              <a:t> op exp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Check: exp</a:t>
            </a:r>
            <a:r>
              <a:rPr lang="en-US" baseline="-25000" dirty="0"/>
              <a:t>1</a:t>
            </a:r>
            <a:r>
              <a:rPr lang="en-US" dirty="0"/>
              <a:t> and exp</a:t>
            </a:r>
            <a:r>
              <a:rPr lang="en-US" baseline="-25000" dirty="0"/>
              <a:t>2</a:t>
            </a:r>
            <a:r>
              <a:rPr lang="en-US" dirty="0"/>
              <a:t> have compatible types</a:t>
            </a:r>
          </a:p>
          <a:p>
            <a:pPr lvl="2" eaLnBrk="1" hangingPunct="1"/>
            <a:r>
              <a:rPr lang="en-US" dirty="0"/>
              <a:t>Identical, or</a:t>
            </a:r>
          </a:p>
          <a:p>
            <a:pPr lvl="2" eaLnBrk="1" hangingPunct="1"/>
            <a:r>
              <a:rPr lang="en-US" dirty="0"/>
              <a:t>Well-defined conversion to appropriate types</a:t>
            </a:r>
          </a:p>
          <a:p>
            <a:pPr lvl="1" eaLnBrk="1" hangingPunct="1"/>
            <a:r>
              <a:rPr lang="en-US" dirty="0"/>
              <a:t>Compute: Inferred type is a function of the operator and operand types 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AEF879E4-59E2-4B2C-B618-D0C8A5516D6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 Sampling of Semantic Checks (2)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Assignment: exp</a:t>
            </a:r>
            <a:r>
              <a:rPr lang="en-US" sz="2800" baseline="-25000" dirty="0"/>
              <a:t>1</a:t>
            </a:r>
            <a:r>
              <a:rPr lang="en-US" sz="2800" dirty="0"/>
              <a:t> = exp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</a:p>
          <a:p>
            <a:pPr lvl="1" eaLnBrk="1" hangingPunct="1">
              <a:defRPr/>
            </a:pPr>
            <a:r>
              <a:rPr lang="en-US" sz="2400" dirty="0"/>
              <a:t>Check: exp</a:t>
            </a:r>
            <a:r>
              <a:rPr lang="en-US" sz="2400" baseline="-25000" dirty="0"/>
              <a:t>1</a:t>
            </a:r>
            <a:r>
              <a:rPr lang="en-US" sz="2400" dirty="0"/>
              <a:t> is assignable (not a constant or expression)</a:t>
            </a:r>
          </a:p>
          <a:p>
            <a:pPr lvl="1" eaLnBrk="1" hangingPunct="1">
              <a:defRPr/>
            </a:pPr>
            <a:r>
              <a:rPr lang="en-US" sz="2400" dirty="0"/>
              <a:t>Check: exp</a:t>
            </a:r>
            <a:r>
              <a:rPr lang="en-US" sz="2400" baseline="-25000" dirty="0"/>
              <a:t>1</a:t>
            </a:r>
            <a:r>
              <a:rPr lang="en-US" sz="2400" dirty="0"/>
              <a:t> and exp</a:t>
            </a:r>
            <a:r>
              <a:rPr lang="en-US" sz="2400" baseline="-25000" dirty="0"/>
              <a:t>2</a:t>
            </a:r>
            <a:r>
              <a:rPr lang="en-US" sz="2400" dirty="0"/>
              <a:t> have (assignment-)compatible types</a:t>
            </a:r>
          </a:p>
          <a:p>
            <a:pPr lvl="2" eaLnBrk="1" hangingPunct="1">
              <a:defRPr/>
            </a:pPr>
            <a:r>
              <a:rPr lang="en-US" sz="2000" dirty="0"/>
              <a:t>Identical, or</a:t>
            </a:r>
          </a:p>
          <a:p>
            <a:pPr lvl="2" eaLnBrk="1" hangingPunct="1">
              <a:defRPr/>
            </a:pPr>
            <a:r>
              <a:rPr lang="en-US" sz="2000" dirty="0"/>
              <a:t>exp</a:t>
            </a:r>
            <a:r>
              <a:rPr lang="en-US" sz="2000" baseline="-25000" dirty="0"/>
              <a:t>2</a:t>
            </a:r>
            <a:r>
              <a:rPr lang="en-US" sz="2000" dirty="0"/>
              <a:t> can be converted to exp</a:t>
            </a:r>
            <a:r>
              <a:rPr lang="en-US" sz="2000" baseline="-25000" dirty="0"/>
              <a:t>1</a:t>
            </a:r>
            <a:r>
              <a:rPr lang="en-US" sz="2000" dirty="0"/>
              <a:t> (e.g., char to </a:t>
            </a:r>
            <a:r>
              <a:rPr lang="en-US" sz="2000" dirty="0" err="1"/>
              <a:t>int</a:t>
            </a:r>
            <a:r>
              <a:rPr lang="en-US" sz="2000" dirty="0"/>
              <a:t>), or</a:t>
            </a:r>
          </a:p>
          <a:p>
            <a:pPr lvl="2" eaLnBrk="1" hangingPunct="1">
              <a:defRPr/>
            </a:pPr>
            <a:r>
              <a:rPr lang="en-US" sz="2000" dirty="0"/>
              <a:t>Type of exp</a:t>
            </a:r>
            <a:r>
              <a:rPr lang="en-US" sz="2000" baseline="-25000" dirty="0"/>
              <a:t>2</a:t>
            </a:r>
            <a:r>
              <a:rPr lang="en-US" sz="2000" dirty="0"/>
              <a:t> is a subclass of type of exp</a:t>
            </a:r>
            <a:r>
              <a:rPr lang="en-US" sz="2000" baseline="-25000" dirty="0"/>
              <a:t>1</a:t>
            </a:r>
            <a:r>
              <a:rPr lang="en-US" sz="2000" dirty="0"/>
              <a:t>  (can be decided at compile time)</a:t>
            </a:r>
          </a:p>
          <a:p>
            <a:pPr lvl="1" eaLnBrk="1" hangingPunct="1">
              <a:defRPr/>
            </a:pPr>
            <a:r>
              <a:rPr lang="en-US" sz="2400" dirty="0"/>
              <a:t>Compute: Inferred type is type of exp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538A45F2-6E5B-4F2C-8845-0997F2E130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Sampling of Semantic Checks (3)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Cast: (exp</a:t>
            </a:r>
            <a:r>
              <a:rPr lang="en-US" baseline="-25000" dirty="0"/>
              <a:t>1</a:t>
            </a:r>
            <a:r>
              <a:rPr lang="en-US" dirty="0"/>
              <a:t>) exp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Check: exp</a:t>
            </a:r>
            <a:r>
              <a:rPr lang="en-US" baseline="-25000" dirty="0"/>
              <a:t>1</a:t>
            </a:r>
            <a:r>
              <a:rPr lang="en-US" dirty="0"/>
              <a:t> is a type </a:t>
            </a:r>
          </a:p>
          <a:p>
            <a:pPr lvl="1">
              <a:defRPr/>
            </a:pPr>
            <a:r>
              <a:rPr lang="en-US" dirty="0"/>
              <a:t>Check: exp</a:t>
            </a:r>
            <a:r>
              <a:rPr lang="en-US" baseline="-25000" dirty="0"/>
              <a:t>2</a:t>
            </a:r>
            <a:r>
              <a:rPr lang="en-US" dirty="0"/>
              <a:t> either</a:t>
            </a:r>
          </a:p>
          <a:p>
            <a:pPr lvl="2">
              <a:defRPr/>
            </a:pPr>
            <a:r>
              <a:rPr lang="en-US" dirty="0"/>
              <a:t>Has same type as exp</a:t>
            </a:r>
            <a:r>
              <a:rPr lang="en-US" baseline="-25000" dirty="0"/>
              <a:t>1</a:t>
            </a:r>
          </a:p>
          <a:p>
            <a:pPr lvl="2">
              <a:defRPr/>
            </a:pPr>
            <a:r>
              <a:rPr lang="en-US" dirty="0"/>
              <a:t>Can be converted to type exp</a:t>
            </a:r>
            <a:r>
              <a:rPr lang="en-US" baseline="-25000" dirty="0"/>
              <a:t>1</a:t>
            </a:r>
            <a:r>
              <a:rPr lang="en-US" dirty="0"/>
              <a:t> (e.g., double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2">
              <a:defRPr/>
            </a:pPr>
            <a:r>
              <a:rPr lang="en-US" dirty="0"/>
              <a:t>Downcast: is a superclass of exp</a:t>
            </a:r>
            <a:r>
              <a:rPr lang="en-US" baseline="-25000" dirty="0"/>
              <a:t>1</a:t>
            </a:r>
            <a:r>
              <a:rPr lang="en-US" dirty="0"/>
              <a:t> (usually requires a runtime check to verify; at compile time we can at least decide if it could be true)</a:t>
            </a:r>
          </a:p>
          <a:p>
            <a:pPr lvl="2">
              <a:defRPr/>
            </a:pPr>
            <a:r>
              <a:rPr lang="en-US" dirty="0" err="1"/>
              <a:t>Upcast</a:t>
            </a:r>
            <a:r>
              <a:rPr lang="en-US" dirty="0"/>
              <a:t> (Trivial): is the same or a subclass of exp</a:t>
            </a:r>
            <a:r>
              <a:rPr lang="en-US" baseline="-25000" dirty="0"/>
              <a:t>1</a:t>
            </a:r>
          </a:p>
          <a:p>
            <a:pPr lvl="1">
              <a:defRPr/>
            </a:pPr>
            <a:r>
              <a:rPr lang="en-US" dirty="0"/>
              <a:t>Compute: Inferred type is exp</a:t>
            </a:r>
            <a:r>
              <a:rPr lang="en-US" baseline="-25000" dirty="0"/>
              <a:t>1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046936D4-7236-49A7-BAF2-25EE5D4E8E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Sampling of Semantic Checks (4)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Field reference:  </a:t>
            </a:r>
            <a:r>
              <a:rPr lang="en-US" dirty="0" err="1"/>
              <a:t>exp.f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Check: </a:t>
            </a:r>
            <a:r>
              <a:rPr lang="en-US" dirty="0" err="1"/>
              <a:t>exp</a:t>
            </a:r>
            <a:r>
              <a:rPr lang="en-US" dirty="0"/>
              <a:t> is a reference type (not primitive type)</a:t>
            </a:r>
          </a:p>
          <a:p>
            <a:pPr lvl="1"/>
            <a:r>
              <a:rPr lang="en-US" dirty="0"/>
              <a:t>Check: The class of </a:t>
            </a:r>
            <a:r>
              <a:rPr lang="en-US" dirty="0" err="1"/>
              <a:t>exp</a:t>
            </a:r>
            <a:r>
              <a:rPr lang="en-US" dirty="0"/>
              <a:t> has a field named f </a:t>
            </a:r>
          </a:p>
          <a:p>
            <a:pPr lvl="1"/>
            <a:r>
              <a:rPr lang="en-US" dirty="0"/>
              <a:t>Compute: Inferred type is declared type of f</a:t>
            </a:r>
          </a:p>
          <a:p>
            <a:pPr lvl="1"/>
            <a:endParaRPr lang="en-US" dirty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FC207D6B-740D-4D78-A8C2-B8162CC61A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Sampling of Semantic Checks (5)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Method call: </a:t>
            </a:r>
            <a:r>
              <a:rPr lang="en-US" dirty="0" err="1"/>
              <a:t>exp.m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…, e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Check: </a:t>
            </a:r>
            <a:r>
              <a:rPr lang="en-US" dirty="0" err="1"/>
              <a:t>exp</a:t>
            </a:r>
            <a:r>
              <a:rPr lang="en-US" dirty="0"/>
              <a:t> is a reference type (not primitive type)</a:t>
            </a:r>
          </a:p>
          <a:p>
            <a:pPr lvl="1"/>
            <a:r>
              <a:rPr lang="en-US" dirty="0"/>
              <a:t>Check: The type of </a:t>
            </a:r>
            <a:r>
              <a:rPr lang="en-US" dirty="0" err="1"/>
              <a:t>exp</a:t>
            </a:r>
            <a:r>
              <a:rPr lang="en-US" dirty="0"/>
              <a:t> has a method named m</a:t>
            </a:r>
          </a:p>
          <a:p>
            <a:pPr lvl="2"/>
            <a:r>
              <a:rPr lang="en-US" dirty="0"/>
              <a:t>(inherited or declared as part of the type)</a:t>
            </a:r>
          </a:p>
          <a:p>
            <a:pPr lvl="1"/>
            <a:r>
              <a:rPr lang="en-US" dirty="0"/>
              <a:t>Check: The method m has n parameters</a:t>
            </a:r>
          </a:p>
          <a:p>
            <a:pPr lvl="2"/>
            <a:r>
              <a:rPr lang="en-US" dirty="0"/>
              <a:t>Or, if overloading allowed, at least one version of m exists with n parameters</a:t>
            </a:r>
          </a:p>
          <a:p>
            <a:pPr lvl="1"/>
            <a:r>
              <a:rPr lang="en-US" dirty="0"/>
              <a:t>Check: Each argument has a type that can be assigned to the associated parameter</a:t>
            </a:r>
          </a:p>
          <a:p>
            <a:pPr lvl="2"/>
            <a:r>
              <a:rPr lang="en-US" dirty="0"/>
              <a:t>Same “assignment compatible” check for assignment</a:t>
            </a:r>
          </a:p>
          <a:p>
            <a:pPr lvl="2"/>
            <a:r>
              <a:rPr lang="en-US" dirty="0"/>
              <a:t>Overloading: need to find a “best match” among available methods if more than one is compatible – or reject if result is ambiguous (e.g., full </a:t>
            </a:r>
            <a:r>
              <a:rPr lang="en-US"/>
              <a:t>Java, C</a:t>
            </a:r>
            <a:r>
              <a:rPr lang="en-US" dirty="0"/>
              <a:t>++, others)</a:t>
            </a:r>
          </a:p>
          <a:p>
            <a:pPr lvl="1"/>
            <a:r>
              <a:rPr lang="en-US" dirty="0"/>
              <a:t>Compute: Inferred type is given by method declaration (or could be void)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92BF7326-8EAA-4323-B0FB-463033773AA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Sampling of Semantic Checks (6)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statement: return </a:t>
            </a:r>
            <a:r>
              <a:rPr lang="en-US" dirty="0" err="1"/>
              <a:t>exp</a:t>
            </a:r>
            <a:r>
              <a:rPr lang="en-US" dirty="0"/>
              <a:t>;  or:  return;</a:t>
            </a:r>
          </a:p>
          <a:p>
            <a:r>
              <a:rPr lang="en-US" dirty="0"/>
              <a:t>Check:</a:t>
            </a:r>
          </a:p>
          <a:p>
            <a:pPr lvl="1"/>
            <a:r>
              <a:rPr lang="en-US" dirty="0"/>
              <a:t>If the method is not void: The expression can be assigned to a variable that has the declared return type of the method – exactly the same test as for assignment statement</a:t>
            </a:r>
          </a:p>
          <a:p>
            <a:pPr lvl="1"/>
            <a:r>
              <a:rPr lang="en-US" dirty="0"/>
              <a:t>If the method is void: There is no expression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D374D90F-14F5-40EB-B486-C7886F85CF5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Static semantics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Attribute grammars</a:t>
            </a:r>
          </a:p>
          <a:p>
            <a:pPr eaLnBrk="1" hangingPunct="1"/>
            <a:r>
              <a:rPr lang="en-US" dirty="0"/>
              <a:t>Symbol tables</a:t>
            </a:r>
          </a:p>
          <a:p>
            <a:pPr eaLnBrk="1" hangingPunct="1"/>
            <a:r>
              <a:rPr lang="en-US" dirty="0"/>
              <a:t>Types &amp; type checking</a:t>
            </a:r>
          </a:p>
          <a:p>
            <a:pPr eaLnBrk="1" hangingPunct="1"/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F40520C-FCB4-4612-84A1-939DC06932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 systematic way to think about semantic analysis</a:t>
            </a:r>
          </a:p>
          <a:p>
            <a:r>
              <a:rPr lang="en-US" dirty="0"/>
              <a:t>Formalize properties checked and computed during semantic analysis and relate them to grammar productions in the CFG (or AST)</a:t>
            </a:r>
          </a:p>
          <a:p>
            <a:r>
              <a:rPr lang="en-US" dirty="0"/>
              <a:t>Sometimes used directly, but even when not, AGs are a useful way to organize the analysis and think about it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2A104910-06FE-4DC4-A1B6-035E8429C82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associate attributes with each node in the (abstract) syntax tree</a:t>
            </a:r>
          </a:p>
          <a:p>
            <a:r>
              <a:rPr lang="en-US" dirty="0"/>
              <a:t>Examples of attributes</a:t>
            </a:r>
          </a:p>
          <a:p>
            <a:pPr lvl="1"/>
            <a:r>
              <a:rPr lang="en-US" dirty="0"/>
              <a:t>Type information</a:t>
            </a:r>
          </a:p>
          <a:p>
            <a:pPr lvl="1"/>
            <a:r>
              <a:rPr lang="en-US" dirty="0"/>
              <a:t>Storage location</a:t>
            </a:r>
          </a:p>
          <a:p>
            <a:pPr lvl="1"/>
            <a:r>
              <a:rPr lang="en-US" dirty="0"/>
              <a:t>Assignable (e.g., expression </a:t>
            </a:r>
            <a:r>
              <a:rPr lang="en-US" dirty="0" err="1"/>
              <a:t>vs</a:t>
            </a:r>
            <a:r>
              <a:rPr lang="en-US" dirty="0"/>
              <a:t> variable –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rvalue</a:t>
            </a:r>
            <a:r>
              <a:rPr lang="en-US" dirty="0"/>
              <a:t> in C/C++ terms)</a:t>
            </a:r>
          </a:p>
          <a:p>
            <a:pPr lvl="1"/>
            <a:r>
              <a:rPr lang="en-US" dirty="0"/>
              <a:t>Value (for constant expressions)</a:t>
            </a:r>
          </a:p>
          <a:p>
            <a:pPr lvl="1"/>
            <a:r>
              <a:rPr lang="en-US" dirty="0"/>
              <a:t>etc. …</a:t>
            </a:r>
          </a:p>
          <a:p>
            <a:r>
              <a:rPr lang="en-US" dirty="0"/>
              <a:t>Notation: </a:t>
            </a:r>
            <a:r>
              <a:rPr lang="en-US" dirty="0" err="1"/>
              <a:t>X.a</a:t>
            </a:r>
            <a:r>
              <a:rPr lang="en-US" dirty="0"/>
              <a:t> if a is an attribute of node X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C4137451-81EC-4AB4-80B5-7E12AC0BD44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Static semantics</a:t>
            </a:r>
          </a:p>
          <a:p>
            <a:pPr eaLnBrk="1" hangingPunct="1"/>
            <a:r>
              <a:rPr lang="en-US" dirty="0"/>
              <a:t>Attribute grammars</a:t>
            </a:r>
          </a:p>
          <a:p>
            <a:pPr eaLnBrk="1" hangingPunct="1"/>
            <a:r>
              <a:rPr lang="en-US" dirty="0"/>
              <a:t>Symbol tables</a:t>
            </a:r>
          </a:p>
          <a:p>
            <a:pPr eaLnBrk="1" hangingPunct="1"/>
            <a:r>
              <a:rPr lang="en-US" dirty="0"/>
              <a:t>Types &amp; type checking</a:t>
            </a:r>
          </a:p>
          <a:p>
            <a:pPr eaLnBrk="1" hangingPunct="1"/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F40520C-FCB4-4612-84A1-939DC06932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3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Attribute Example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Assume that each node has a .</a:t>
            </a:r>
            <a:r>
              <a:rPr lang="en-US" sz="2400" dirty="0" err="1"/>
              <a:t>val</a:t>
            </a:r>
            <a:r>
              <a:rPr lang="en-US" sz="2400" dirty="0"/>
              <a:t> attribute giving the computed value of that node </a:t>
            </a:r>
          </a:p>
          <a:p>
            <a:r>
              <a:rPr lang="en-US" sz="2400" dirty="0"/>
              <a:t>AST and attribution for (1+2) * (6 / 2)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866E4142-A3EE-473A-A179-146A9752D23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Inherited and Synthesized Attributes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/>
              <a:t>Given a production X ::=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 … Y</a:t>
            </a:r>
            <a:r>
              <a:rPr lang="en-US" baseline="-25000"/>
              <a:t>n</a:t>
            </a:r>
          </a:p>
          <a:p>
            <a:pPr eaLnBrk="1" hangingPunct="1">
              <a:defRPr/>
            </a:pPr>
            <a:r>
              <a:rPr lang="en-US"/>
              <a:t>A </a:t>
            </a:r>
            <a:r>
              <a:rPr lang="en-US" i="1">
                <a:solidFill>
                  <a:srgbClr val="0000FF"/>
                </a:solidFill>
              </a:rPr>
              <a:t>synthesized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attribute X.a is a function of some combination of the attributes of the Y</a:t>
            </a:r>
            <a:r>
              <a:rPr lang="en-US" baseline="-25000"/>
              <a:t>i</a:t>
            </a:r>
            <a:r>
              <a:rPr lang="en-US"/>
              <a:t>’s (bottom up)</a:t>
            </a:r>
          </a:p>
          <a:p>
            <a:pPr eaLnBrk="1" hangingPunct="1">
              <a:defRPr/>
            </a:pPr>
            <a:r>
              <a:rPr lang="en-US"/>
              <a:t>An </a:t>
            </a:r>
            <a:r>
              <a:rPr lang="en-US" i="1">
                <a:solidFill>
                  <a:srgbClr val="0000FF"/>
                </a:solidFill>
              </a:rPr>
              <a:t>inherited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attribute Y</a:t>
            </a:r>
            <a:r>
              <a:rPr lang="en-US" baseline="-25000"/>
              <a:t>i</a:t>
            </a:r>
            <a:r>
              <a:rPr lang="en-US"/>
              <a:t>.b is a function of some combination of attributes X.a and other Y</a:t>
            </a:r>
            <a:r>
              <a:rPr lang="en-US" baseline="-25000"/>
              <a:t>j</a:t>
            </a:r>
            <a:r>
              <a:rPr lang="en-US"/>
              <a:t>.c (top down)</a:t>
            </a:r>
          </a:p>
          <a:p>
            <a:pPr lvl="1" eaLnBrk="1" hangingPunct="1">
              <a:defRPr/>
            </a:pPr>
            <a:r>
              <a:rPr lang="en-US"/>
              <a:t>Often restricted a bit: only Y’s to the left can be used (has implications for evaluation)</a:t>
            </a:r>
            <a:endParaRPr lang="en-US" dirty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FA6C1DAD-974F-40A6-8846-3593B9D5A25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kind of node we give a set of equations (</a:t>
            </a:r>
            <a:r>
              <a:rPr lang="en-US" i="1" dirty="0"/>
              <a:t>not</a:t>
            </a:r>
            <a:r>
              <a:rPr lang="en-US" dirty="0"/>
              <a:t> assignments) relating attribute values of the node and its children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plus.val</a:t>
            </a:r>
            <a:r>
              <a:rPr lang="en-US" dirty="0"/>
              <a:t> = exp</a:t>
            </a:r>
            <a:r>
              <a:rPr lang="en-US" baseline="-25000" dirty="0"/>
              <a:t>1</a:t>
            </a:r>
            <a:r>
              <a:rPr lang="en-US" dirty="0"/>
              <a:t>.val + exp</a:t>
            </a:r>
            <a:r>
              <a:rPr lang="en-US" baseline="-25000" dirty="0"/>
              <a:t>2</a:t>
            </a:r>
            <a:r>
              <a:rPr lang="en-US" dirty="0"/>
              <a:t>.val</a:t>
            </a:r>
          </a:p>
          <a:p>
            <a:r>
              <a:rPr lang="en-US" dirty="0"/>
              <a:t>Attribution (evaluation) means finding a solution that satisfies all of the equations in the tree</a:t>
            </a:r>
          </a:p>
          <a:p>
            <a:pPr lvl="1"/>
            <a:r>
              <a:rPr lang="en-US" dirty="0"/>
              <a:t>This is an example of a constraint language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I-</a:t>
            </a:r>
            <a:fld id="{167CA3C1-E698-49F0-99A8-BC5FDEC0C71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Informal Example of Attribute Rules (1)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Suppose we have the following grammar for a trivial language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program ::= </a:t>
            </a:r>
            <a:r>
              <a:rPr lang="en-US" dirty="0" err="1"/>
              <a:t>decl</a:t>
            </a:r>
            <a:r>
              <a:rPr lang="en-US" dirty="0"/>
              <a:t> </a:t>
            </a:r>
            <a:r>
              <a:rPr lang="en-US" dirty="0" err="1"/>
              <a:t>stmt</a:t>
            </a: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decl</a:t>
            </a:r>
            <a:r>
              <a:rPr lang="en-US" dirty="0"/>
              <a:t> ::=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stmt</a:t>
            </a:r>
            <a:r>
              <a:rPr lang="en-US" dirty="0"/>
              <a:t> ::= </a:t>
            </a:r>
            <a:r>
              <a:rPr lang="en-US" dirty="0" err="1"/>
              <a:t>exp</a:t>
            </a:r>
            <a:r>
              <a:rPr lang="en-US" dirty="0"/>
              <a:t> = </a:t>
            </a:r>
            <a:r>
              <a:rPr lang="en-US" dirty="0" err="1"/>
              <a:t>exp</a:t>
            </a:r>
            <a:r>
              <a:rPr lang="en-US" dirty="0"/>
              <a:t> 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exp</a:t>
            </a:r>
            <a:r>
              <a:rPr lang="en-US" dirty="0"/>
              <a:t> ::= id | </a:t>
            </a:r>
            <a:r>
              <a:rPr lang="en-US" dirty="0" err="1"/>
              <a:t>exp</a:t>
            </a:r>
            <a:r>
              <a:rPr lang="en-US" dirty="0"/>
              <a:t> + </a:t>
            </a:r>
            <a:r>
              <a:rPr lang="en-US" dirty="0" err="1"/>
              <a:t>exp</a:t>
            </a:r>
            <a:r>
              <a:rPr lang="en-US" dirty="0"/>
              <a:t> | 1</a:t>
            </a:r>
          </a:p>
          <a:p>
            <a:pPr eaLnBrk="1" hangingPunct="1"/>
            <a:r>
              <a:rPr lang="en-US" dirty="0"/>
              <a:t>What attributes would we create to check types and assignability (</a:t>
            </a:r>
            <a:r>
              <a:rPr lang="en-US" dirty="0" err="1"/>
              <a:t>lvalue</a:t>
            </a:r>
            <a:r>
              <a:rPr lang="en-US" dirty="0"/>
              <a:t> vs </a:t>
            </a:r>
            <a:r>
              <a:rPr lang="en-US" dirty="0" err="1"/>
              <a:t>rvalue</a:t>
            </a:r>
            <a:r>
              <a:rPr lang="en-US" dirty="0"/>
              <a:t>)?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43EFBEA7-E6D3-4399-9E99-85FF83F449F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Informal Example of Attribute Rules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Attributes of nodes</a:t>
            </a:r>
          </a:p>
          <a:p>
            <a:pPr lvl="1"/>
            <a:r>
              <a:rPr lang="en-US" dirty="0" err="1"/>
              <a:t>env</a:t>
            </a:r>
            <a:r>
              <a:rPr lang="en-US" dirty="0"/>
              <a:t> (environment, e.g., symbol table)</a:t>
            </a:r>
          </a:p>
          <a:p>
            <a:pPr lvl="2"/>
            <a:r>
              <a:rPr lang="en-US" dirty="0"/>
              <a:t>synthesized by </a:t>
            </a:r>
            <a:r>
              <a:rPr lang="en-US" dirty="0" err="1"/>
              <a:t>decl</a:t>
            </a:r>
            <a:r>
              <a:rPr lang="en-US" dirty="0"/>
              <a:t>, inherited by </a:t>
            </a:r>
            <a:r>
              <a:rPr lang="en-US" dirty="0" err="1"/>
              <a:t>stmt</a:t>
            </a:r>
            <a:endParaRPr lang="en-US" dirty="0"/>
          </a:p>
          <a:p>
            <a:pPr lvl="2"/>
            <a:r>
              <a:rPr lang="en-US" dirty="0"/>
              <a:t>Each entry maps a name to its type and kind</a:t>
            </a:r>
          </a:p>
          <a:p>
            <a:pPr lvl="1"/>
            <a:r>
              <a:rPr lang="en-US" dirty="0"/>
              <a:t>type (expression type)</a:t>
            </a:r>
          </a:p>
          <a:p>
            <a:pPr lvl="2"/>
            <a:r>
              <a:rPr lang="en-US" dirty="0"/>
              <a:t>synthesized</a:t>
            </a:r>
          </a:p>
          <a:p>
            <a:pPr lvl="1"/>
            <a:r>
              <a:rPr lang="en-US" dirty="0"/>
              <a:t>kind (variable [</a:t>
            </a:r>
            <a:r>
              <a:rPr lang="en-US" dirty="0" err="1"/>
              <a:t>var</a:t>
            </a:r>
            <a:r>
              <a:rPr lang="en-US" dirty="0"/>
              <a:t> or </a:t>
            </a:r>
            <a:r>
              <a:rPr lang="en-US" dirty="0" err="1"/>
              <a:t>lvalue</a:t>
            </a:r>
            <a:r>
              <a:rPr lang="en-US" dirty="0"/>
              <a:t>] </a:t>
            </a:r>
            <a:r>
              <a:rPr lang="en-US" dirty="0" err="1"/>
              <a:t>vs</a:t>
            </a:r>
            <a:r>
              <a:rPr lang="en-US" dirty="0"/>
              <a:t> value [</a:t>
            </a:r>
            <a:r>
              <a:rPr lang="en-US" dirty="0" err="1"/>
              <a:t>val</a:t>
            </a:r>
            <a:r>
              <a:rPr lang="en-US" dirty="0"/>
              <a:t> or </a:t>
            </a:r>
            <a:r>
              <a:rPr lang="en-US" dirty="0" err="1"/>
              <a:t>rvalue</a:t>
            </a:r>
            <a:r>
              <a:rPr lang="en-US" dirty="0"/>
              <a:t>])</a:t>
            </a:r>
          </a:p>
          <a:p>
            <a:pPr lvl="2"/>
            <a:r>
              <a:rPr lang="en-US" dirty="0"/>
              <a:t>synthesized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AD4C8216-2206-461D-A089-A782CB9A8A5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Attributes for Declarations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/>
              <a:t>decl</a:t>
            </a:r>
            <a:r>
              <a:rPr lang="en-US" dirty="0"/>
              <a:t> ::=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 marL="457200" lvl="1" indent="0" eaLnBrk="1" hangingPunct="1">
              <a:buNone/>
            </a:pPr>
            <a:r>
              <a:rPr lang="en-US" dirty="0" err="1"/>
              <a:t>decl.env</a:t>
            </a:r>
            <a:r>
              <a:rPr lang="en-US" dirty="0"/>
              <a:t> = {id ⟶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)}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3C174BDE-B1F8-4877-9947-A06439F67A2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Attributes for Program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program ::= </a:t>
            </a:r>
            <a:r>
              <a:rPr lang="en-US" dirty="0" err="1"/>
              <a:t>decl</a:t>
            </a:r>
            <a:r>
              <a:rPr lang="en-US" dirty="0"/>
              <a:t> </a:t>
            </a:r>
            <a:r>
              <a:rPr lang="en-US" dirty="0" err="1"/>
              <a:t>stmt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 err="1"/>
              <a:t>stmt.env</a:t>
            </a:r>
            <a:r>
              <a:rPr lang="en-US" dirty="0"/>
              <a:t> = </a:t>
            </a:r>
            <a:r>
              <a:rPr lang="en-US" dirty="0" err="1"/>
              <a:t>decl.env</a:t>
            </a:r>
            <a:endParaRPr lang="en-US" dirty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89C812A9-091C-4B56-B349-CFEFE705DFC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Attributes for Constants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/>
              <a:t>exp</a:t>
            </a:r>
            <a:r>
              <a:rPr lang="en-US" dirty="0"/>
              <a:t> ::= 1</a:t>
            </a:r>
          </a:p>
          <a:p>
            <a:pPr marL="457200" lvl="1" indent="0" eaLnBrk="1" hangingPunct="1">
              <a:buNone/>
            </a:pPr>
            <a:r>
              <a:rPr lang="en-US" dirty="0" err="1"/>
              <a:t>exp.kind</a:t>
            </a:r>
            <a:r>
              <a:rPr lang="en-US" dirty="0"/>
              <a:t> = </a:t>
            </a:r>
            <a:r>
              <a:rPr lang="en-US" dirty="0" err="1"/>
              <a:t>val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 err="1"/>
              <a:t>exp.type</a:t>
            </a:r>
            <a:r>
              <a:rPr lang="en-US" dirty="0"/>
              <a:t> = </a:t>
            </a:r>
            <a:r>
              <a:rPr lang="en-US" dirty="0" err="1"/>
              <a:t>int</a:t>
            </a:r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F70EFFB1-123D-44CC-84D8-656193CB517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Attributes for Identifier Expressions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/>
              <a:t>exp</a:t>
            </a:r>
            <a:r>
              <a:rPr lang="en-US" dirty="0"/>
              <a:t> ::= id</a:t>
            </a:r>
          </a:p>
          <a:p>
            <a:pPr marL="457200" lvl="1" indent="0" eaLnBrk="1" hangingPunct="1">
              <a:buNone/>
            </a:pPr>
            <a:r>
              <a:rPr lang="en-US" dirty="0"/>
              <a:t>(type, kind) = </a:t>
            </a:r>
            <a:r>
              <a:rPr lang="en-US" dirty="0" err="1"/>
              <a:t>exp.env.lookup</a:t>
            </a:r>
            <a:r>
              <a:rPr lang="en-US" dirty="0"/>
              <a:t>(id)</a:t>
            </a:r>
          </a:p>
          <a:p>
            <a:pPr marL="457200" lvl="1" indent="0" eaLnBrk="1" hangingPunct="1">
              <a:buNone/>
            </a:pPr>
            <a:r>
              <a:rPr lang="en-US" dirty="0" err="1"/>
              <a:t>exp.type</a:t>
            </a:r>
            <a:r>
              <a:rPr lang="en-US" dirty="0"/>
              <a:t> = type   (i.e., id type)</a:t>
            </a:r>
          </a:p>
          <a:p>
            <a:pPr marL="457200" lvl="1" indent="0" eaLnBrk="1" hangingPunct="1">
              <a:buNone/>
            </a:pPr>
            <a:r>
              <a:rPr lang="en-US" dirty="0" err="1"/>
              <a:t>exp.kind</a:t>
            </a:r>
            <a:r>
              <a:rPr lang="en-US" dirty="0"/>
              <a:t> = kind    (i.e., id kind)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1FF37963-031A-46AA-BA0B-C2D321DEFEC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Attributes for Addition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err="1"/>
              <a:t>exp</a:t>
            </a:r>
            <a:r>
              <a:rPr lang="en-US" dirty="0"/>
              <a:t> ::= exp</a:t>
            </a:r>
            <a:r>
              <a:rPr lang="en-US" baseline="-25000" dirty="0"/>
              <a:t>1</a:t>
            </a:r>
            <a:r>
              <a:rPr lang="en-US" dirty="0"/>
              <a:t> + exp</a:t>
            </a:r>
            <a:r>
              <a:rPr lang="en-US" baseline="-25000" dirty="0"/>
              <a:t>2</a:t>
            </a:r>
          </a:p>
          <a:p>
            <a:pPr marL="457200" lvl="1" indent="0" eaLnBrk="1" hangingPunct="1">
              <a:buNone/>
            </a:pPr>
            <a:r>
              <a:rPr lang="en-US" dirty="0"/>
              <a:t>exp</a:t>
            </a:r>
            <a:r>
              <a:rPr lang="en-US" baseline="-25000" dirty="0"/>
              <a:t>1</a:t>
            </a:r>
            <a:r>
              <a:rPr lang="en-US" dirty="0"/>
              <a:t>.env = </a:t>
            </a:r>
            <a:r>
              <a:rPr lang="en-US" dirty="0" err="1"/>
              <a:t>exp.env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/>
              <a:t>exp</a:t>
            </a:r>
            <a:r>
              <a:rPr lang="en-US" baseline="-25000" dirty="0"/>
              <a:t>2</a:t>
            </a:r>
            <a:r>
              <a:rPr lang="en-US" dirty="0"/>
              <a:t>.env = </a:t>
            </a:r>
            <a:r>
              <a:rPr lang="en-US" dirty="0" err="1"/>
              <a:t>exp.env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/>
              <a:t>error if exp</a:t>
            </a:r>
            <a:r>
              <a:rPr lang="en-US" baseline="-25000" dirty="0"/>
              <a:t>1</a:t>
            </a:r>
            <a:r>
              <a:rPr lang="en-US" dirty="0"/>
              <a:t>.type != exp</a:t>
            </a:r>
            <a:r>
              <a:rPr lang="en-US" baseline="-25000" dirty="0"/>
              <a:t>2</a:t>
            </a:r>
            <a:r>
              <a:rPr lang="en-US" dirty="0"/>
              <a:t>.type</a:t>
            </a:r>
          </a:p>
          <a:p>
            <a:pPr marL="914400" lvl="2" indent="0" eaLnBrk="1" hangingPunct="1">
              <a:buNone/>
            </a:pPr>
            <a:r>
              <a:rPr lang="en-US" dirty="0"/>
              <a:t>(or error if not compatible, depending on language rules)</a:t>
            </a:r>
          </a:p>
          <a:p>
            <a:pPr marL="457200" lvl="1" indent="0" eaLnBrk="1" hangingPunct="1">
              <a:buNone/>
            </a:pPr>
            <a:r>
              <a:rPr lang="en-US" dirty="0" err="1"/>
              <a:t>exp.type</a:t>
            </a:r>
            <a:r>
              <a:rPr lang="en-US" dirty="0"/>
              <a:t> = exp</a:t>
            </a:r>
            <a:r>
              <a:rPr lang="en-US" baseline="-25000" dirty="0"/>
              <a:t>1</a:t>
            </a:r>
            <a:r>
              <a:rPr lang="en-US" dirty="0"/>
              <a:t>.type  (or exp</a:t>
            </a:r>
            <a:r>
              <a:rPr lang="en-US" baseline="-25000" dirty="0"/>
              <a:t>2</a:t>
            </a:r>
            <a:r>
              <a:rPr lang="en-US" dirty="0"/>
              <a:t>.type)</a:t>
            </a:r>
          </a:p>
          <a:p>
            <a:pPr marL="457200" lvl="1" indent="0">
              <a:buNone/>
            </a:pPr>
            <a:r>
              <a:rPr lang="en-US" sz="2400" dirty="0"/>
              <a:t>	(or whatever type that language rules specify)</a:t>
            </a:r>
          </a:p>
          <a:p>
            <a:pPr marL="457200" lvl="1" indent="0" eaLnBrk="1" hangingPunct="1">
              <a:buNone/>
            </a:pPr>
            <a:r>
              <a:rPr lang="en-US" dirty="0" err="1"/>
              <a:t>exp.kind</a:t>
            </a:r>
            <a:r>
              <a:rPr lang="en-US" dirty="0"/>
              <a:t> = </a:t>
            </a:r>
            <a:r>
              <a:rPr lang="en-US" dirty="0" err="1"/>
              <a:t>val</a:t>
            </a:r>
            <a:endParaRPr lang="en-US" dirty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EEB7FDC7-DD9B-41E2-B0D0-3B532AE22A6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/>
              <a:t>What do we need to know to check if this is legal and compile it?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/>
              <a:t>class C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int 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C(int initial)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	a = initial;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void setA(int val)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	a = val;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}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/>
              <a:t>class Main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  public static void main(){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	C c = new C(17);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	c.setA(42);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}</a:t>
            </a:r>
          </a:p>
        </p:txBody>
      </p:sp>
      <p:sp>
        <p:nvSpPr>
          <p:cNvPr id="5123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D0543C8D-4005-44B6-AB5B-18EF6DADF84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8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572000" y="1981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Attribute Rules for Assignment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/>
              <a:t>stmt</a:t>
            </a:r>
            <a:r>
              <a:rPr lang="en-US" dirty="0"/>
              <a:t> ::= exp</a:t>
            </a:r>
            <a:r>
              <a:rPr lang="en-US" baseline="-25000" dirty="0"/>
              <a:t>1</a:t>
            </a:r>
            <a:r>
              <a:rPr lang="en-US" dirty="0"/>
              <a:t> = exp</a:t>
            </a:r>
            <a:r>
              <a:rPr lang="en-US" baseline="-25000" dirty="0"/>
              <a:t>2</a:t>
            </a:r>
            <a:r>
              <a:rPr lang="en-US" dirty="0"/>
              <a:t>;</a:t>
            </a:r>
          </a:p>
          <a:p>
            <a:pPr marL="457200" lvl="1" indent="0" eaLnBrk="1" hangingPunct="1">
              <a:buNone/>
            </a:pPr>
            <a:r>
              <a:rPr lang="en-US" dirty="0"/>
              <a:t>exp</a:t>
            </a:r>
            <a:r>
              <a:rPr lang="en-US" baseline="-25000" dirty="0"/>
              <a:t>1</a:t>
            </a:r>
            <a:r>
              <a:rPr lang="en-US" dirty="0"/>
              <a:t>.env = </a:t>
            </a:r>
            <a:r>
              <a:rPr lang="en-US" dirty="0" err="1"/>
              <a:t>stmt.env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/>
              <a:t>exp</a:t>
            </a:r>
            <a:r>
              <a:rPr lang="en-US" baseline="-25000" dirty="0"/>
              <a:t>2</a:t>
            </a:r>
            <a:r>
              <a:rPr lang="en-US" dirty="0"/>
              <a:t>.env = </a:t>
            </a:r>
            <a:r>
              <a:rPr lang="en-US" dirty="0" err="1"/>
              <a:t>stmt.env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/>
              <a:t>Error if exp</a:t>
            </a:r>
            <a:r>
              <a:rPr lang="en-US" baseline="-25000" dirty="0"/>
              <a:t>2</a:t>
            </a:r>
            <a:r>
              <a:rPr lang="en-US" dirty="0"/>
              <a:t>.type is not assignment compatible with exp</a:t>
            </a:r>
            <a:r>
              <a:rPr lang="en-US" baseline="-25000" dirty="0"/>
              <a:t>1</a:t>
            </a:r>
            <a:r>
              <a:rPr lang="en-US" dirty="0"/>
              <a:t>.type</a:t>
            </a:r>
          </a:p>
          <a:p>
            <a:pPr marL="457200" lvl="1" indent="0" eaLnBrk="1" hangingPunct="1">
              <a:buNone/>
            </a:pPr>
            <a:r>
              <a:rPr lang="en-US" dirty="0"/>
              <a:t>Error if exp</a:t>
            </a:r>
            <a:r>
              <a:rPr lang="en-US" baseline="-25000" dirty="0"/>
              <a:t>1</a:t>
            </a:r>
            <a:r>
              <a:rPr lang="en-US" dirty="0"/>
              <a:t>.kind is not </a:t>
            </a:r>
            <a:r>
              <a:rPr lang="en-US" dirty="0" err="1"/>
              <a:t>var</a:t>
            </a:r>
            <a:r>
              <a:rPr lang="en-US" dirty="0"/>
              <a:t> (can’t be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2C585B54-1BC4-4228-8D34-E11ADF404F7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x; x = x + 1;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310BB685-82F0-4162-B872-A9D90B67E79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Extensions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This can be extended to handle sequences of declarations and statements</a:t>
            </a:r>
          </a:p>
          <a:p>
            <a:pPr lvl="1"/>
            <a:r>
              <a:rPr lang="en-US" dirty="0"/>
              <a:t>Sequences of declarations builds up larger environments, each </a:t>
            </a:r>
            <a:r>
              <a:rPr lang="en-US" dirty="0" err="1"/>
              <a:t>decl</a:t>
            </a:r>
            <a:r>
              <a:rPr lang="en-US" dirty="0"/>
              <a:t> synthesizes a new </a:t>
            </a:r>
            <a:r>
              <a:rPr lang="en-US" dirty="0" err="1"/>
              <a:t>env</a:t>
            </a:r>
            <a:r>
              <a:rPr lang="en-US" dirty="0"/>
              <a:t> from previous one plus the new binding</a:t>
            </a:r>
          </a:p>
          <a:p>
            <a:pPr lvl="1"/>
            <a:r>
              <a:rPr lang="en-US" dirty="0"/>
              <a:t>Full environment is passed down to statements and expressions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0BE46209-A753-44C6-A921-B3863FF7833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</a:t>
            </a:r>
            <a:r>
              <a:rPr lang="en-US" dirty="0" err="1"/>
              <a:t>equational</a:t>
            </a:r>
            <a:r>
              <a:rPr lang="en-US" dirty="0"/>
              <a:t> computations </a:t>
            </a:r>
          </a:p>
          <a:p>
            <a:pPr lvl="1"/>
            <a:r>
              <a:rPr lang="en-US" dirty="0"/>
              <a:t>Think functional programming, no side effects</a:t>
            </a:r>
          </a:p>
          <a:p>
            <a:r>
              <a:rPr lang="en-US" dirty="0"/>
              <a:t>Solver can be automated, provided the attribute equations are non-circular</a:t>
            </a:r>
          </a:p>
          <a:p>
            <a:r>
              <a:rPr lang="en-US" dirty="0"/>
              <a:t>But implementation problems</a:t>
            </a:r>
          </a:p>
          <a:p>
            <a:pPr lvl="1"/>
            <a:r>
              <a:rPr lang="en-US" dirty="0"/>
              <a:t>Non-local computation</a:t>
            </a:r>
          </a:p>
          <a:p>
            <a:pPr lvl="1"/>
            <a:r>
              <a:rPr lang="en-US" dirty="0"/>
              <a:t>Can’t afford to literally pass around copies of large, aggregate structures like environments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935DA87F-971F-4519-B008-52B0F6ECA33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 Practice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Attribute grammars give us a good way of thinking about how to structure semantic checks</a:t>
            </a:r>
          </a:p>
          <a:p>
            <a:r>
              <a:rPr lang="en-US" dirty="0"/>
              <a:t>Symbol tables will hold environment information</a:t>
            </a:r>
          </a:p>
          <a:p>
            <a:r>
              <a:rPr lang="en-US" dirty="0"/>
              <a:t>Add fields to AST nodes to refer to appropriate attributes (symbol table entries for identifiers, types for expressions, etc.)</a:t>
            </a:r>
          </a:p>
          <a:p>
            <a:pPr lvl="1"/>
            <a:r>
              <a:rPr lang="en-US" dirty="0"/>
              <a:t>Put in appropriate places in AST class inheritance tree and exploit inheritance.  Most statements don’t need types, for example, but all expressions do.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CD2CC88B-65C3-456F-8586-51FD1251FE9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7F7F7F"/>
                </a:solidFill>
              </a:rPr>
              <a:t>Static semantics</a:t>
            </a:r>
          </a:p>
          <a:p>
            <a:pPr eaLnBrk="1" hangingPunct="1"/>
            <a:r>
              <a:rPr lang="en-US" dirty="0">
                <a:solidFill>
                  <a:srgbClr val="7F7F7F"/>
                </a:solidFill>
              </a:rPr>
              <a:t>Attribute grammars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Symbol tables</a:t>
            </a:r>
          </a:p>
          <a:p>
            <a:pPr eaLnBrk="1" hangingPunct="1"/>
            <a:r>
              <a:rPr lang="en-US" dirty="0"/>
              <a:t>Types &amp; type checking</a:t>
            </a:r>
          </a:p>
          <a:p>
            <a:pPr eaLnBrk="1" hangingPunct="1"/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F40520C-FCB4-4612-84A1-939DC069327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1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 identifiers to </a:t>
            </a:r>
            <a:br>
              <a:rPr lang="en-US" dirty="0"/>
            </a:br>
            <a:r>
              <a:rPr lang="en-US" dirty="0"/>
              <a:t>&lt;type, kind, location, other properties&gt;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Lookup(id) =&gt; information</a:t>
            </a:r>
          </a:p>
          <a:p>
            <a:pPr lvl="1"/>
            <a:r>
              <a:rPr lang="en-US" dirty="0"/>
              <a:t>Enter(id, information)</a:t>
            </a:r>
          </a:p>
          <a:p>
            <a:pPr lvl="1"/>
            <a:r>
              <a:rPr lang="en-US" dirty="0"/>
              <a:t>Open/close scopes</a:t>
            </a:r>
          </a:p>
          <a:p>
            <a:r>
              <a:rPr lang="en-US" dirty="0"/>
              <a:t>Build &amp; use during semantics pass</a:t>
            </a:r>
          </a:p>
          <a:p>
            <a:pPr lvl="1"/>
            <a:r>
              <a:rPr lang="en-US" dirty="0"/>
              <a:t>Build first from declarations</a:t>
            </a:r>
          </a:p>
          <a:p>
            <a:pPr lvl="1"/>
            <a:r>
              <a:rPr lang="en-US" dirty="0"/>
              <a:t>Then use to check semantic rules</a:t>
            </a:r>
          </a:p>
          <a:p>
            <a:r>
              <a:rPr lang="en-US" dirty="0"/>
              <a:t>Use (and augment) in later compiler phases</a:t>
            </a: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01D04349-78C7-4712-8747-E8748C6B45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Aside: </a:t>
            </a:r>
            <a:br>
              <a:rPr lang="en-US"/>
            </a:br>
            <a:r>
              <a:rPr lang="en-US"/>
              <a:t>Implementing Symbol Tables</a:t>
            </a:r>
            <a:endParaRPr lang="en-US" dirty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Big topic in classical (i.e., ancient) compiler courses: implementing a hashed symbol table</a:t>
            </a:r>
          </a:p>
          <a:p>
            <a:r>
              <a:rPr lang="en-US" dirty="0"/>
              <a:t>These days: use the collection classes that are provided with the standard language libraries (Java, C#, C++, ML, Haskell, etc.)</a:t>
            </a:r>
          </a:p>
          <a:p>
            <a:pPr lvl="1"/>
            <a:r>
              <a:rPr lang="en-US" dirty="0"/>
              <a:t>Then tune &amp; optimize if it really matters</a:t>
            </a:r>
          </a:p>
          <a:p>
            <a:pPr lvl="2"/>
            <a:r>
              <a:rPr lang="en-US" dirty="0"/>
              <a:t>In production compilers, it really matters</a:t>
            </a:r>
          </a:p>
          <a:p>
            <a:pPr lvl="3"/>
            <a:r>
              <a:rPr lang="en-US" dirty="0"/>
              <a:t>Up to a point…</a:t>
            </a:r>
          </a:p>
          <a:p>
            <a:r>
              <a:rPr lang="en-US" dirty="0"/>
              <a:t>Java:</a:t>
            </a:r>
          </a:p>
          <a:p>
            <a:pPr lvl="1"/>
            <a:r>
              <a:rPr lang="en-US" dirty="0"/>
              <a:t>Map (</a:t>
            </a:r>
            <a:r>
              <a:rPr lang="en-US" dirty="0" err="1"/>
              <a:t>HashMap</a:t>
            </a:r>
            <a:r>
              <a:rPr lang="en-US" dirty="0"/>
              <a:t>) will handle most cases</a:t>
            </a:r>
          </a:p>
          <a:p>
            <a:pPr lvl="1"/>
            <a:r>
              <a:rPr lang="en-US" dirty="0"/>
              <a:t>List (</a:t>
            </a:r>
            <a:r>
              <a:rPr lang="en-US" dirty="0" err="1"/>
              <a:t>ArrayList</a:t>
            </a:r>
            <a:r>
              <a:rPr lang="en-US" dirty="0"/>
              <a:t>) for ordered lists (parameters, etc.)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0921ECAF-C8C0-4A4E-8A4C-5312DB69983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Symbol Tables for </a:t>
            </a:r>
            <a:r>
              <a:rPr lang="en-US" dirty="0" err="1"/>
              <a:t>MiniJava</a:t>
            </a:r>
            <a:endParaRPr lang="en-US" dirty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We’ll outline a scheme that does what we need, but feel free to modify/adapt as needed</a:t>
            </a:r>
          </a:p>
          <a:p>
            <a:endParaRPr lang="en-US" dirty="0"/>
          </a:p>
          <a:p>
            <a:r>
              <a:rPr lang="en-US" dirty="0"/>
              <a:t>Mix of global and local tables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8327F35E-F389-49DB-BC8D-CC39B6DEB31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Symbol Tables for </a:t>
            </a:r>
            <a:r>
              <a:rPr lang="en-US" dirty="0" err="1"/>
              <a:t>MiniJava</a:t>
            </a:r>
            <a:r>
              <a:rPr lang="en-US" dirty="0"/>
              <a:t>: Global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– Per Program Information</a:t>
            </a:r>
          </a:p>
          <a:p>
            <a:pPr lvl="1"/>
            <a:r>
              <a:rPr lang="en-US" dirty="0"/>
              <a:t>Single global table to map class names to per-class symbol tables</a:t>
            </a:r>
          </a:p>
          <a:p>
            <a:pPr lvl="2"/>
            <a:r>
              <a:rPr lang="en-US" dirty="0"/>
              <a:t>Created in a pass over class definitions in AST</a:t>
            </a:r>
          </a:p>
          <a:p>
            <a:pPr lvl="2"/>
            <a:r>
              <a:rPr lang="en-US" dirty="0"/>
              <a:t>Used in remaining parts of compiler to check class types and their field/method names and extract information about them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8327F35E-F389-49DB-BC8D-CC39B6DEB31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Beyond Syntax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is a level of correctness not captured by a context-free grammar</a:t>
            </a:r>
          </a:p>
          <a:p>
            <a:pPr lvl="1"/>
            <a:r>
              <a:rPr lang="en-US" dirty="0"/>
              <a:t>Has a variable been declared?</a:t>
            </a:r>
          </a:p>
          <a:p>
            <a:pPr lvl="1"/>
            <a:r>
              <a:rPr lang="en-US" dirty="0"/>
              <a:t>Are types consistent in an expression?</a:t>
            </a:r>
          </a:p>
          <a:p>
            <a:pPr lvl="1"/>
            <a:r>
              <a:rPr lang="en-US" dirty="0"/>
              <a:t>In the assignment x=y, is y assignable to x?</a:t>
            </a:r>
          </a:p>
          <a:p>
            <a:pPr lvl="1"/>
            <a:r>
              <a:rPr lang="en-US" dirty="0"/>
              <a:t>Does a method call have the right number and types of parameters?</a:t>
            </a:r>
          </a:p>
          <a:p>
            <a:pPr lvl="1"/>
            <a:r>
              <a:rPr lang="en-US" dirty="0"/>
              <a:t>In a selector </a:t>
            </a:r>
            <a:r>
              <a:rPr lang="en-US" dirty="0" err="1"/>
              <a:t>p.q</a:t>
            </a:r>
            <a:r>
              <a:rPr lang="en-US" dirty="0"/>
              <a:t>, is q a method or field of class instance p?</a:t>
            </a:r>
          </a:p>
          <a:p>
            <a:pPr lvl="1"/>
            <a:r>
              <a:rPr lang="en-US" dirty="0"/>
              <a:t>Is variable x guaranteed to be initialized before it is used?</a:t>
            </a:r>
          </a:p>
          <a:p>
            <a:pPr lvl="1"/>
            <a:r>
              <a:rPr lang="en-US" dirty="0"/>
              <a:t>Could p be null when </a:t>
            </a:r>
            <a:r>
              <a:rPr lang="en-US" dirty="0" err="1"/>
              <a:t>p.q</a:t>
            </a:r>
            <a:r>
              <a:rPr lang="en-US" dirty="0"/>
              <a:t> is executed?</a:t>
            </a:r>
          </a:p>
          <a:p>
            <a:pPr lvl="1"/>
            <a:r>
              <a:rPr lang="en-US" dirty="0"/>
              <a:t>Etc. etc. etc.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C962E739-8ED8-4965-BCB1-89795000BF5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Symbol Tables for </a:t>
            </a:r>
            <a:r>
              <a:rPr lang="en-US" dirty="0" err="1"/>
              <a:t>MiniJava</a:t>
            </a:r>
            <a:r>
              <a:rPr lang="en-US" dirty="0"/>
              <a:t>: Class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/>
          </a:bodyPr>
          <a:lstStyle/>
          <a:p>
            <a:r>
              <a:rPr lang="en-US" dirty="0"/>
              <a:t>One symbol table for each class</a:t>
            </a:r>
          </a:p>
          <a:p>
            <a:pPr lvl="1"/>
            <a:r>
              <a:rPr lang="en-US" dirty="0"/>
              <a:t>One entry per method/field declared in the class</a:t>
            </a:r>
          </a:p>
          <a:p>
            <a:pPr lvl="2"/>
            <a:r>
              <a:rPr lang="en-US" dirty="0"/>
              <a:t>Contents: type information, public/private, parameter types (for methods), storage locations (later), etc.</a:t>
            </a:r>
          </a:p>
          <a:p>
            <a:r>
              <a:rPr lang="en-US" dirty="0"/>
              <a:t>Reached from global table of class names</a:t>
            </a:r>
          </a:p>
          <a:p>
            <a:r>
              <a:rPr lang="en-US" dirty="0"/>
              <a:t>For Java, we actually need multiple symbol tables (or more complex symbol table) per class</a:t>
            </a:r>
          </a:p>
          <a:p>
            <a:pPr lvl="1"/>
            <a:r>
              <a:rPr lang="en-US" dirty="0"/>
              <a:t>The same identifier can be used for both a method name and a field name in a single class</a:t>
            </a:r>
          </a:p>
          <a:p>
            <a:pPr lvl="2"/>
            <a:r>
              <a:rPr lang="en-US" dirty="0"/>
              <a:t>We will support this in our </a:t>
            </a:r>
            <a:r>
              <a:rPr lang="en-US" dirty="0" err="1"/>
              <a:t>MiniJava</a:t>
            </a:r>
            <a:r>
              <a:rPr lang="en-US" dirty="0"/>
              <a:t> project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2966E93A-84EE-46C4-A8AF-2B696394E85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Symbol Tables for </a:t>
            </a:r>
            <a:r>
              <a:rPr lang="en-US" sz="3600" dirty="0" err="1"/>
              <a:t>MiniJava</a:t>
            </a:r>
            <a:r>
              <a:rPr lang="en-US" sz="3600" dirty="0"/>
              <a:t>: Global/Class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All global tables persist throughout the compilation</a:t>
            </a:r>
          </a:p>
          <a:p>
            <a:pPr lvl="1"/>
            <a:r>
              <a:rPr lang="en-US" dirty="0"/>
              <a:t>And beyond in a real compiler…</a:t>
            </a:r>
          </a:p>
          <a:p>
            <a:pPr lvl="2"/>
            <a:r>
              <a:rPr lang="en-US" dirty="0"/>
              <a:t>Symbolic information in Java .class or MSIL files, link-time optimization information in </a:t>
            </a:r>
            <a:r>
              <a:rPr lang="en-US" dirty="0" err="1"/>
              <a:t>gcc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Debug information in .o and .exe files</a:t>
            </a:r>
          </a:p>
          <a:p>
            <a:pPr lvl="2"/>
            <a:r>
              <a:rPr lang="en-US" dirty="0"/>
              <a:t>Some or all information in library files (.a, .so)</a:t>
            </a:r>
          </a:p>
          <a:p>
            <a:pPr lvl="2"/>
            <a:r>
              <a:rPr lang="en-US" dirty="0"/>
              <a:t>Type information for garbage collector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445C0699-9ED1-41EE-9F46-E7AA7E152FE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 Tables for </a:t>
            </a:r>
            <a:r>
              <a:rPr lang="en-US" dirty="0" err="1"/>
              <a:t>MiniJava</a:t>
            </a:r>
            <a:r>
              <a:rPr lang="en-US" dirty="0"/>
              <a:t>: Methods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local symbol table for each method</a:t>
            </a:r>
          </a:p>
          <a:p>
            <a:pPr lvl="1"/>
            <a:r>
              <a:rPr lang="en-US" dirty="0"/>
              <a:t>One entry for each local variable or parameter</a:t>
            </a:r>
          </a:p>
          <a:p>
            <a:pPr lvl="2"/>
            <a:r>
              <a:rPr lang="en-US" dirty="0"/>
              <a:t>Contents: type info, storage locations (later), etc.</a:t>
            </a:r>
          </a:p>
          <a:p>
            <a:pPr lvl="1"/>
            <a:r>
              <a:rPr lang="en-US" dirty="0"/>
              <a:t>Needed only while compiling the method; can discard when done in a single pass compiler</a:t>
            </a:r>
          </a:p>
          <a:p>
            <a:pPr lvl="2"/>
            <a:r>
              <a:rPr lang="en-US" dirty="0"/>
              <a:t>But if type checking and code gen, etc. are done in separate passes, this table needs to persist until we’re done with it</a:t>
            </a:r>
          </a:p>
          <a:p>
            <a:pPr lvl="3"/>
            <a:r>
              <a:rPr lang="en-US" dirty="0"/>
              <a:t>And beyond: often need type info for runtime debugging, memory management/garbage collection, etc.</a:t>
            </a:r>
          </a:p>
          <a:p>
            <a:pPr lvl="2"/>
            <a:r>
              <a:rPr lang="en-US" dirty="0"/>
              <a:t>For us, </a:t>
            </a:r>
            <a:r>
              <a:rPr lang="en-US" dirty="0" err="1"/>
              <a:t>MiniJava</a:t>
            </a:r>
            <a:r>
              <a:rPr lang="en-US" dirty="0"/>
              <a:t> compiler will be multiple passes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629929E0-5223-4336-93CF-F7DC45DAFAB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Beyond MiniJava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we aren’t dealing with: nested scopes</a:t>
            </a:r>
          </a:p>
          <a:p>
            <a:pPr lvl="1"/>
            <a:r>
              <a:rPr lang="en-US" dirty="0"/>
              <a:t>Inner classes</a:t>
            </a:r>
          </a:p>
          <a:p>
            <a:pPr lvl="1"/>
            <a:r>
              <a:rPr lang="en-US" dirty="0"/>
              <a:t>Nested scopes in methods – reuse of identifiers in parallel or inner scopes; nested functions (ML, …)</a:t>
            </a:r>
          </a:p>
          <a:p>
            <a:pPr lvl="1"/>
            <a:r>
              <a:rPr lang="en-US" dirty="0"/>
              <a:t>Lambdas and function closures</a:t>
            </a:r>
          </a:p>
          <a:p>
            <a:r>
              <a:rPr lang="en-US" dirty="0"/>
              <a:t>Basic idea: new symbol table for inner scopes, linked to surrounding scope’s table (i.e., stack of symbol tables, top = current innermost scope)</a:t>
            </a:r>
          </a:p>
          <a:p>
            <a:pPr lvl="1"/>
            <a:r>
              <a:rPr lang="en-US" dirty="0"/>
              <a:t>Look for identifier in inner scope; if not found look in surrounding scope (recursively)</a:t>
            </a:r>
          </a:p>
          <a:p>
            <a:pPr lvl="1"/>
            <a:r>
              <a:rPr lang="en-US" dirty="0"/>
              <a:t>Pop symbol table when we exit a scope</a:t>
            </a:r>
          </a:p>
          <a:p>
            <a:r>
              <a:rPr lang="en-US" dirty="0"/>
              <a:t>Also ignoring static fields/methods, accessibility (public, protected, private), package scopes, …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1B4BA3BC-BDD2-4526-8976-583B431D174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Engineering Issues (1)</a:t>
            </a:r>
            <a:endParaRPr lang="en-US" dirty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multipass</a:t>
            </a:r>
            <a:r>
              <a:rPr lang="en-US" dirty="0"/>
              <a:t> compilers, inner scope symbol tables need to persist for use in later passes</a:t>
            </a:r>
          </a:p>
          <a:p>
            <a:pPr lvl="1"/>
            <a:r>
              <a:rPr lang="en-US" dirty="0"/>
              <a:t>So really can’t delete symbol tables on scope exit</a:t>
            </a:r>
          </a:p>
          <a:p>
            <a:pPr lvl="1"/>
            <a:r>
              <a:rPr lang="en-US" dirty="0"/>
              <a:t>Retain tables and add a pointer to the parent scope (effectively a reverse tree of scope symbol tables with root = global table)</a:t>
            </a:r>
          </a:p>
          <a:p>
            <a:pPr lvl="2"/>
            <a:r>
              <a:rPr lang="en-US" dirty="0"/>
              <a:t>Keep a pointer to current innermost scope (leaf) and start looking for symbols there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3E0C4873-24A9-4107-B209-92450ED35EC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Engineering Issues (2)</a:t>
            </a:r>
            <a:endParaRPr lang="en-US" dirty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practice, often want to retain O(1) lookup or something close to it</a:t>
            </a:r>
          </a:p>
          <a:p>
            <a:pPr lvl="1"/>
            <a:r>
              <a:rPr lang="en-US" dirty="0"/>
              <a:t>Would like to avoid O(depth of scope nesting), although some compilers assume this will be small enough not to matter</a:t>
            </a:r>
          </a:p>
          <a:p>
            <a:pPr lvl="1"/>
            <a:r>
              <a:rPr lang="en-US" dirty="0"/>
              <a:t>When it matters, use hash tables with additional information (linked lists of various sorts) to get the scope nesting right</a:t>
            </a:r>
          </a:p>
          <a:p>
            <a:pPr lvl="2"/>
            <a:r>
              <a:rPr lang="en-US" dirty="0"/>
              <a:t>Usually need some sort of scope entry/exit operations</a:t>
            </a:r>
          </a:p>
          <a:p>
            <a:pPr lvl="1"/>
            <a:r>
              <a:rPr lang="en-US" dirty="0"/>
              <a:t>See a compiler textbook for ideas &amp; details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3E0C4873-24A9-4107-B209-92450ED35EC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6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Error Recovery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to do when an undeclared identifier is encountered?</a:t>
            </a:r>
          </a:p>
          <a:p>
            <a:pPr lvl="1"/>
            <a:r>
              <a:rPr lang="en-US" dirty="0"/>
              <a:t>Goal: only complain once (Why?)</a:t>
            </a:r>
          </a:p>
          <a:p>
            <a:pPr lvl="1"/>
            <a:r>
              <a:rPr lang="en-US" dirty="0"/>
              <a:t>Can forge a symbol table entry for id once you’ve complained so it will be found in the future</a:t>
            </a:r>
          </a:p>
          <a:p>
            <a:pPr lvl="1"/>
            <a:r>
              <a:rPr lang="en-US" dirty="0"/>
              <a:t>Assign the forged entry a type of “unknown”</a:t>
            </a:r>
          </a:p>
          <a:p>
            <a:pPr lvl="1"/>
            <a:r>
              <a:rPr lang="en-US" dirty="0"/>
              <a:t>“Unknown” is the type of all malformed expressions and is compatible with all other types</a:t>
            </a:r>
          </a:p>
          <a:p>
            <a:pPr lvl="2"/>
            <a:r>
              <a:rPr lang="en-US" dirty="0"/>
              <a:t>Allows you to only complain once!  (How?)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69F64DD0-F935-4596-B99F-F55D964227E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“Predefined” Things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languages have some “predefined” items (constants, functions, classes, namespaces, standard libraries, …)</a:t>
            </a:r>
          </a:p>
          <a:p>
            <a:r>
              <a:rPr lang="en-US" dirty="0"/>
              <a:t>Include initialization code or declarations to manually create symbol table entries for these when the compiler starts up</a:t>
            </a:r>
          </a:p>
          <a:p>
            <a:pPr lvl="1"/>
            <a:r>
              <a:rPr lang="en-US" dirty="0"/>
              <a:t>Rest of compiler generally doesn’t need to know the difference between “</a:t>
            </a:r>
            <a:r>
              <a:rPr lang="en-US" dirty="0" err="1"/>
              <a:t>predeclared</a:t>
            </a:r>
            <a:r>
              <a:rPr lang="en-US" dirty="0"/>
              <a:t>” items and ones found in the program</a:t>
            </a:r>
          </a:p>
          <a:p>
            <a:pPr lvl="1"/>
            <a:r>
              <a:rPr lang="en-US" dirty="0"/>
              <a:t>Can put “standard prelude” information in a file or data resource and use that to initialize</a:t>
            </a:r>
          </a:p>
          <a:p>
            <a:pPr lvl="2"/>
            <a:r>
              <a:rPr lang="en-US" dirty="0"/>
              <a:t>Tradeoffs?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2B729EAF-C235-4B21-AD8E-24353FBFA2B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7F7F7F"/>
                </a:solidFill>
              </a:rPr>
              <a:t>Static semantics</a:t>
            </a:r>
          </a:p>
          <a:p>
            <a:pPr eaLnBrk="1" hangingPunct="1"/>
            <a:r>
              <a:rPr lang="en-US" dirty="0">
                <a:solidFill>
                  <a:srgbClr val="7F7F7F"/>
                </a:solidFill>
              </a:rPr>
              <a:t>Attribute grammars</a:t>
            </a:r>
          </a:p>
          <a:p>
            <a:pPr eaLnBrk="1" hangingPunct="1"/>
            <a:r>
              <a:rPr lang="en-US" dirty="0">
                <a:solidFill>
                  <a:srgbClr val="7F7F7F"/>
                </a:solidFill>
              </a:rPr>
              <a:t>Symbol tables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Types &amp; type checking</a:t>
            </a:r>
          </a:p>
          <a:p>
            <a:pPr eaLnBrk="1" hangingPunct="1"/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F40520C-FCB4-4612-84A1-939DC069327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1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Classical roles of types in programming languages</a:t>
            </a:r>
          </a:p>
          <a:p>
            <a:pPr lvl="1"/>
            <a:r>
              <a:rPr lang="en-US" dirty="0"/>
              <a:t>Run-time safety</a:t>
            </a:r>
          </a:p>
          <a:p>
            <a:pPr lvl="1"/>
            <a:r>
              <a:rPr lang="en-US" dirty="0"/>
              <a:t>Compile-time error detection</a:t>
            </a:r>
          </a:p>
          <a:p>
            <a:pPr lvl="1"/>
            <a:r>
              <a:rPr lang="en-US" dirty="0"/>
              <a:t>Improved expressiveness (method or operator overloading, for example)</a:t>
            </a:r>
          </a:p>
          <a:p>
            <a:pPr lvl="1"/>
            <a:r>
              <a:rPr lang="en-US" dirty="0"/>
              <a:t>Provide information to optimizer</a:t>
            </a:r>
          </a:p>
          <a:p>
            <a:pPr lvl="2"/>
            <a:r>
              <a:rPr lang="en-US" dirty="0"/>
              <a:t>In strongly typed languages, allows compiler to make assumptions about possible values</a:t>
            </a:r>
          </a:p>
          <a:p>
            <a:pPr lvl="2"/>
            <a:r>
              <a:rPr lang="en-US" dirty="0"/>
              <a:t>Qualifiers like </a:t>
            </a:r>
            <a:r>
              <a:rPr lang="en-US" dirty="0" err="1"/>
              <a:t>const</a:t>
            </a:r>
            <a:r>
              <a:rPr lang="en-US" dirty="0"/>
              <a:t>, final, or restrict (in C) allow for other assumptions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539D06AC-E249-4943-860E-9A69ECC4657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else do we need to know to generate code?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Where are fields allocated in an object?</a:t>
            </a:r>
          </a:p>
          <a:p>
            <a:r>
              <a:rPr lang="en-US" dirty="0"/>
              <a:t>How big are objects? (i.e., how much storage needs to be allocated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)</a:t>
            </a:r>
          </a:p>
          <a:p>
            <a:r>
              <a:rPr lang="en-US" dirty="0"/>
              <a:t>Where are local variables stored when a method is called?</a:t>
            </a:r>
          </a:p>
          <a:p>
            <a:r>
              <a:rPr lang="en-US" dirty="0"/>
              <a:t>Which methods are associated with an object/class?</a:t>
            </a:r>
          </a:p>
          <a:p>
            <a:pPr lvl="1"/>
            <a:r>
              <a:rPr lang="en-US" dirty="0"/>
              <a:t>How do we figure out which method to call based on the run-time type of an object?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4228FE63-E1D4-4073-8560-DC8A4448FC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 Checking Terminology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Static vs. dynamic typing </a:t>
            </a:r>
          </a:p>
          <a:p>
            <a:pPr lvl="1"/>
            <a:r>
              <a:rPr lang="en-US" dirty="0"/>
              <a:t>static: checking done prior to execution (e.g. compile-time) </a:t>
            </a:r>
          </a:p>
          <a:p>
            <a:pPr lvl="1"/>
            <a:r>
              <a:rPr lang="en-US" dirty="0"/>
              <a:t>dynamic: checking during execution </a:t>
            </a:r>
          </a:p>
          <a:p>
            <a:pPr marL="0" indent="0">
              <a:buNone/>
            </a:pPr>
            <a:r>
              <a:rPr lang="en-US" dirty="0"/>
              <a:t>Strong vs. weak typing </a:t>
            </a:r>
          </a:p>
          <a:p>
            <a:pPr lvl="1"/>
            <a:r>
              <a:rPr lang="en-US" dirty="0"/>
              <a:t>strong: guarantees no illegal operations performed </a:t>
            </a:r>
          </a:p>
          <a:p>
            <a:pPr lvl="1"/>
            <a:r>
              <a:rPr lang="en-US" dirty="0"/>
              <a:t>weak: can’t make guarantees</a:t>
            </a:r>
          </a:p>
          <a:p>
            <a:pPr marL="0" indent="0">
              <a:buNone/>
            </a:pPr>
            <a:r>
              <a:rPr lang="en-US" dirty="0"/>
              <a:t>Caveats:</a:t>
            </a:r>
          </a:p>
          <a:p>
            <a:r>
              <a:rPr lang="en-US" dirty="0"/>
              <a:t>Hybrids common</a:t>
            </a:r>
          </a:p>
          <a:p>
            <a:r>
              <a:rPr lang="en-US" dirty="0"/>
              <a:t>Inconsistent usage </a:t>
            </a:r>
          </a:p>
          <a:p>
            <a:pPr marL="0" indent="0">
              <a:buNone/>
            </a:pPr>
            <a:r>
              <a:rPr lang="en-US" dirty="0"/>
              <a:t>	common</a:t>
            </a:r>
          </a:p>
          <a:p>
            <a:r>
              <a:rPr lang="en-US" dirty="0"/>
              <a:t>“</a:t>
            </a:r>
            <a:r>
              <a:rPr lang="en-US" dirty="0" err="1"/>
              <a:t>untyped</a:t>
            </a:r>
            <a:r>
              <a:rPr lang="en-US" dirty="0"/>
              <a:t>,” “</a:t>
            </a:r>
            <a:r>
              <a:rPr lang="en-US" dirty="0" err="1"/>
              <a:t>typeless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dirty="0"/>
              <a:t>	could mean dynamic </a:t>
            </a:r>
          </a:p>
          <a:p>
            <a:pPr marL="0" indent="0">
              <a:buNone/>
            </a:pPr>
            <a:r>
              <a:rPr lang="en-US" dirty="0"/>
              <a:t>	or weak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6103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4925FE7-43AD-4016-A897-FEB66D45E33E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66564" name="Group 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62905693"/>
              </p:ext>
            </p:extLst>
          </p:nvPr>
        </p:nvGraphicFramePr>
        <p:xfrm>
          <a:off x="3657600" y="3886200"/>
          <a:ext cx="5181600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static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dynamic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strong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Java, SML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Scheme, Ruby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weak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Base Types</a:t>
            </a:r>
          </a:p>
          <a:p>
            <a:pPr lvl="1"/>
            <a:r>
              <a:rPr lang="en-US"/>
              <a:t>Fundamental, atomic types</a:t>
            </a:r>
          </a:p>
          <a:p>
            <a:pPr lvl="1"/>
            <a:r>
              <a:rPr lang="en-US"/>
              <a:t>Typical examples: int, double, char, bool</a:t>
            </a:r>
          </a:p>
          <a:p>
            <a:r>
              <a:rPr lang="en-US"/>
              <a:t>Compound/Constructed Types</a:t>
            </a:r>
          </a:p>
          <a:p>
            <a:pPr lvl="1"/>
            <a:r>
              <a:rPr lang="en-US"/>
              <a:t>Built up from other types (recursively)</a:t>
            </a:r>
          </a:p>
          <a:p>
            <a:pPr lvl="1"/>
            <a:r>
              <a:rPr lang="en-US"/>
              <a:t>Constructors include records/structs/classes, arrays, pointers, enumerations, functions, modules, …</a:t>
            </a:r>
          </a:p>
          <a:p>
            <a:pPr lvl="2"/>
            <a:r>
              <a:rPr lang="en-US"/>
              <a:t>Most language provide a small collection of these</a:t>
            </a:r>
            <a:endParaRPr lang="en-US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5EC44A9B-4DF8-4B49-9762-CDC8638F414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Represent Types in a Compiler?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solution: create a shallow class hierarchy</a:t>
            </a:r>
          </a:p>
          <a:p>
            <a:r>
              <a:rPr lang="en-US" dirty="0"/>
              <a:t>Example:</a:t>
            </a:r>
          </a:p>
          <a:p>
            <a:pPr marL="57150" indent="0">
              <a:buNone/>
            </a:pPr>
            <a:r>
              <a:rPr lang="en-US" dirty="0"/>
              <a:t>	abstract class Type { … }   // or interface</a:t>
            </a:r>
          </a:p>
          <a:p>
            <a:pPr marL="57150" indent="0">
              <a:buNone/>
            </a:pPr>
            <a:r>
              <a:rPr lang="en-US" dirty="0"/>
              <a:t>	class </a:t>
            </a:r>
            <a:r>
              <a:rPr lang="en-US" dirty="0" err="1"/>
              <a:t>BaseType</a:t>
            </a:r>
            <a:r>
              <a:rPr lang="en-US" dirty="0"/>
              <a:t> extends Type { … }</a:t>
            </a:r>
          </a:p>
          <a:p>
            <a:pPr marL="57150" indent="0">
              <a:buNone/>
            </a:pPr>
            <a:r>
              <a:rPr lang="en-US" dirty="0"/>
              <a:t>	class </a:t>
            </a:r>
            <a:r>
              <a:rPr lang="en-US" dirty="0" err="1"/>
              <a:t>ClassType</a:t>
            </a:r>
            <a:r>
              <a:rPr lang="en-US" dirty="0"/>
              <a:t> extends Type { … }</a:t>
            </a:r>
          </a:p>
          <a:p>
            <a:endParaRPr lang="en-US" dirty="0"/>
          </a:p>
          <a:p>
            <a:r>
              <a:rPr lang="en-US" dirty="0"/>
              <a:t>Should not need too many of these</a:t>
            </a: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DEBD750D-C3F7-4007-BFFF-8A00F3D2AEA6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Types vs ASTs</a:t>
            </a:r>
            <a:endParaRPr lang="en-US" dirty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Types nodes are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dirty="0"/>
              <a:t> AST nodes!</a:t>
            </a:r>
          </a:p>
          <a:p>
            <a:r>
              <a:rPr lang="en-US" dirty="0"/>
              <a:t>AST = abstract representation of source program (including source program type info)</a:t>
            </a:r>
          </a:p>
          <a:p>
            <a:r>
              <a:rPr lang="en-US" dirty="0"/>
              <a:t>Types = abstract representation of type semantics for type checking, inference, etc. (i.e., an ADT)</a:t>
            </a:r>
          </a:p>
          <a:p>
            <a:pPr lvl="1"/>
            <a:r>
              <a:rPr lang="en-US" dirty="0"/>
              <a:t>Can include information not explicitly represented in the source code, or may describe types in ways more convenient for processing</a:t>
            </a:r>
          </a:p>
          <a:p>
            <a:r>
              <a:rPr lang="en-US" dirty="0"/>
              <a:t>Be sure you have a separate “type” class hierarchy in your compiler distinct from the AST</a:t>
            </a: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DEBD750D-C3F7-4007-BFFF-8A00F3D2AEA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25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Base Types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each base type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char, double, etc.) create exactly one object to represent it (singleton!)</a:t>
            </a:r>
          </a:p>
          <a:p>
            <a:pPr lvl="1"/>
            <a:r>
              <a:rPr lang="en-US" dirty="0"/>
              <a:t>Base types in symbol table entries and AST nodes are direct references to these objects</a:t>
            </a:r>
          </a:p>
          <a:p>
            <a:pPr lvl="1"/>
            <a:r>
              <a:rPr lang="en-US" dirty="0"/>
              <a:t>Base type objects usually created at compiler startup</a:t>
            </a:r>
          </a:p>
          <a:p>
            <a:r>
              <a:rPr lang="en-US" dirty="0"/>
              <a:t>Useful to create a type “void” object to tag functions that do not return a value</a:t>
            </a:r>
          </a:p>
          <a:p>
            <a:r>
              <a:rPr lang="en-US" dirty="0"/>
              <a:t>Also useful to create a type “unknown” object for errors</a:t>
            </a:r>
          </a:p>
          <a:p>
            <a:pPr lvl="1"/>
            <a:r>
              <a:rPr lang="en-US" dirty="0"/>
              <a:t>(“void” and “unknown” types reduce the need for special case code in various places in the type checker; don’t have to return “null” for “no type” or “not declared” cases)</a:t>
            </a: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A74F993A-B78B-4869-B132-1F85EEF3854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Compound Types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Basic idea: use a appropriate “type constructor” object that refers to the component types</a:t>
            </a:r>
          </a:p>
          <a:p>
            <a:pPr lvl="1"/>
            <a:r>
              <a:rPr lang="en-US" dirty="0"/>
              <a:t>Limited number of these – correspond directly to type constructors in the language (pointer, array, record/</a:t>
            </a:r>
            <a:r>
              <a:rPr lang="en-US" dirty="0" err="1"/>
              <a:t>struct</a:t>
            </a:r>
            <a:r>
              <a:rPr lang="en-US" dirty="0"/>
              <a:t>/class, function,…)</a:t>
            </a:r>
          </a:p>
          <a:p>
            <a:pPr lvl="1"/>
            <a:r>
              <a:rPr lang="en-US" dirty="0"/>
              <a:t>So a compound type is represented as a graph</a:t>
            </a:r>
          </a:p>
          <a:p>
            <a:r>
              <a:rPr lang="en-US" dirty="0"/>
              <a:t>Some examples…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A7C1D380-BA00-436F-90CE-E0DF9D0D715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Class Types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 for: class id { fields and methods }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ClassType</a:t>
            </a:r>
            <a:r>
              <a:rPr lang="en-US" dirty="0"/>
              <a:t> extends Type {</a:t>
            </a:r>
          </a:p>
          <a:p>
            <a:pPr marL="457200" lvl="1" indent="0">
              <a:buNone/>
            </a:pPr>
            <a:r>
              <a:rPr lang="en-US" dirty="0"/>
              <a:t>	Type </a:t>
            </a:r>
            <a:r>
              <a:rPr lang="en-US" dirty="0" err="1"/>
              <a:t>baseClassType</a:t>
            </a:r>
            <a:r>
              <a:rPr lang="en-US" dirty="0"/>
              <a:t>;    	// ref to base class</a:t>
            </a:r>
          </a:p>
          <a:p>
            <a:pPr marL="457200" lvl="1" indent="0">
              <a:buNone/>
            </a:pPr>
            <a:r>
              <a:rPr lang="en-US" dirty="0"/>
              <a:t>	Map fields;		   		// type info for fields</a:t>
            </a:r>
          </a:p>
          <a:p>
            <a:pPr marL="457200" lvl="1" indent="0">
              <a:buNone/>
            </a:pPr>
            <a:r>
              <a:rPr lang="en-US" dirty="0"/>
              <a:t>	Map methods;		   	// type info for methods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MiniJava</a:t>
            </a:r>
            <a:r>
              <a:rPr lang="en-US" dirty="0"/>
              <a:t> note: May not want to represent class types exactly like this, depending on how class symbol tables are represented; e.g., the class symbol table(s) might be a sufficient representation of a class type.)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DBBA6A2B-3812-493E-8970-1486A4B971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Array Types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regular Java this is simple: only possibility is # of dimensions and element type (which can be another array type or anything else)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class </a:t>
            </a:r>
            <a:r>
              <a:rPr lang="en-US" dirty="0" err="1"/>
              <a:t>ArrayType</a:t>
            </a:r>
            <a:r>
              <a:rPr lang="en-US" dirty="0"/>
              <a:t> extends Type {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nDims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	Type </a:t>
            </a:r>
            <a:r>
              <a:rPr lang="en-US" dirty="0" err="1"/>
              <a:t>elementType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2E45A186-73AC-4723-9E3F-F7B248D1E9D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Array Types for Other Languages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 Pascal allowed arrays to be indexed by any discrete type like an </a:t>
            </a:r>
            <a:r>
              <a:rPr lang="en-US" dirty="0" err="1"/>
              <a:t>enum</a:t>
            </a:r>
            <a:r>
              <a:rPr lang="en-US" dirty="0"/>
              <a:t>, char, </a:t>
            </a:r>
            <a:r>
              <a:rPr lang="en-US" dirty="0" err="1"/>
              <a:t>subrange</a:t>
            </a:r>
            <a:r>
              <a:rPr lang="en-US" dirty="0"/>
              <a:t> of </a:t>
            </a:r>
            <a:r>
              <a:rPr lang="en-US" dirty="0" err="1"/>
              <a:t>int</a:t>
            </a:r>
            <a:r>
              <a:rPr lang="en-US" dirty="0"/>
              <a:t>, or other discrete type</a:t>
            </a:r>
          </a:p>
          <a:p>
            <a:pPr marL="457200" lvl="1" indent="0">
              <a:buNone/>
            </a:pPr>
            <a:r>
              <a:rPr lang="en-US" dirty="0"/>
              <a:t>	array [</a:t>
            </a:r>
            <a:r>
              <a:rPr lang="en-US" dirty="0" err="1"/>
              <a:t>indexType</a:t>
            </a:r>
            <a:r>
              <a:rPr lang="en-US" dirty="0"/>
              <a:t>] of </a:t>
            </a:r>
            <a:r>
              <a:rPr lang="en-US" dirty="0" err="1"/>
              <a:t>elementType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(fantastic idea – would be nice if it became popular again)</a:t>
            </a:r>
          </a:p>
          <a:p>
            <a:r>
              <a:rPr lang="en-US" dirty="0"/>
              <a:t>Element type can be any other type, including an array (e.g., 2-D array = 1-D array of 1-D array)</a:t>
            </a:r>
          </a:p>
          <a:p>
            <a:pPr marL="457200" lvl="1" indent="0">
              <a:buNone/>
            </a:pPr>
            <a:r>
              <a:rPr lang="en-US" dirty="0"/>
              <a:t>	class </a:t>
            </a:r>
            <a:r>
              <a:rPr lang="en-US" dirty="0" err="1"/>
              <a:t>GeneralArrayType</a:t>
            </a:r>
            <a:r>
              <a:rPr lang="en-US" dirty="0"/>
              <a:t> extends Type {</a:t>
            </a:r>
          </a:p>
          <a:p>
            <a:pPr marL="457200" lvl="1" indent="0">
              <a:buNone/>
            </a:pPr>
            <a:r>
              <a:rPr lang="en-US" dirty="0"/>
              <a:t>		Type </a:t>
            </a:r>
            <a:r>
              <a:rPr lang="en-US" dirty="0" err="1"/>
              <a:t>indexType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	Type </a:t>
            </a:r>
            <a:r>
              <a:rPr lang="en-US" dirty="0" err="1"/>
              <a:t>elementType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0D107CF5-9224-42DA-976F-4BFABDAD6C36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Methods/Functions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Type of a method is its result type plus an ordered list of parameter types</a:t>
            </a:r>
          </a:p>
          <a:p>
            <a:pPr marL="457200" lvl="1" indent="0">
              <a:buNone/>
            </a:pPr>
            <a:r>
              <a:rPr lang="en-US" dirty="0"/>
              <a:t>	class </a:t>
            </a:r>
            <a:r>
              <a:rPr lang="en-US" dirty="0" err="1"/>
              <a:t>MethodType</a:t>
            </a:r>
            <a:r>
              <a:rPr lang="en-US" dirty="0"/>
              <a:t> extends Type {</a:t>
            </a:r>
          </a:p>
          <a:p>
            <a:pPr marL="457200" lvl="1" indent="0">
              <a:buNone/>
            </a:pPr>
            <a:r>
              <a:rPr lang="en-US" dirty="0"/>
              <a:t>		Type </a:t>
            </a:r>
            <a:r>
              <a:rPr lang="en-US" dirty="0" err="1"/>
              <a:t>resultType</a:t>
            </a:r>
            <a:r>
              <a:rPr lang="en-US" dirty="0"/>
              <a:t>;	     // type or “void”</a:t>
            </a:r>
          </a:p>
          <a:p>
            <a:pPr marL="457200" lvl="1" indent="0">
              <a:buNone/>
            </a:pPr>
            <a:r>
              <a:rPr lang="en-US" dirty="0"/>
              <a:t>		List </a:t>
            </a:r>
            <a:r>
              <a:rPr lang="en-US" dirty="0" err="1"/>
              <a:t>parameterTypes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Sometimes called the method “signature”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9B77A7B7-C31B-4073-9370-53936B7AA4F2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Static semantics</a:t>
            </a:r>
          </a:p>
          <a:p>
            <a:pPr eaLnBrk="1" hangingPunct="1"/>
            <a:r>
              <a:rPr lang="en-US" dirty="0"/>
              <a:t>Attribute grammars</a:t>
            </a:r>
          </a:p>
          <a:p>
            <a:pPr eaLnBrk="1" hangingPunct="1"/>
            <a:r>
              <a:rPr lang="en-US" dirty="0"/>
              <a:t>Symbol tables</a:t>
            </a:r>
          </a:p>
          <a:p>
            <a:pPr eaLnBrk="1" hangingPunct="1"/>
            <a:r>
              <a:rPr lang="en-US" dirty="0"/>
              <a:t>Types &amp; type checking</a:t>
            </a:r>
          </a:p>
          <a:p>
            <a:pPr eaLnBrk="1" hangingPunct="1"/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F40520C-FCB4-4612-84A1-939DC06932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 Equivalance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base types this is simple: types are the same if they are identical</a:t>
            </a:r>
          </a:p>
          <a:p>
            <a:pPr lvl="2"/>
            <a:r>
              <a:rPr lang="en-US" dirty="0"/>
              <a:t>Can use pointer comparison in the type checker if you have a singleton object for each base type</a:t>
            </a:r>
          </a:p>
          <a:p>
            <a:pPr lvl="1"/>
            <a:r>
              <a:rPr lang="en-US" dirty="0"/>
              <a:t>Normally there are well defined rules for coercions between arithmetic types</a:t>
            </a:r>
          </a:p>
          <a:p>
            <a:pPr lvl="2"/>
            <a:r>
              <a:rPr lang="en-US" dirty="0"/>
              <a:t>Compiler inserts these automatically where required by the language spec or when written explicitly by programmer (casts) – often involves inserting cast or conversion nodes in AST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A09B8474-A31F-4B09-AD86-3DA6EC1BE313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 Equivalence for Compound Types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/>
          </a:bodyPr>
          <a:lstStyle/>
          <a:p>
            <a:r>
              <a:rPr lang="en-US" dirty="0"/>
              <a:t>Two basic strategies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Structural equivalence</a:t>
            </a:r>
            <a:r>
              <a:rPr lang="en-US" dirty="0"/>
              <a:t>: two types are the same if they are the same kind of type and their component types are equivalent, recursively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Name equivalence</a:t>
            </a:r>
            <a:r>
              <a:rPr lang="en-US" dirty="0"/>
              <a:t>: two types are the same only if they have the same name, even if their structures match</a:t>
            </a:r>
          </a:p>
          <a:p>
            <a:r>
              <a:rPr lang="en-US" dirty="0"/>
              <a:t>Different language design philosophies</a:t>
            </a:r>
          </a:p>
          <a:p>
            <a:pPr lvl="1"/>
            <a:r>
              <a:rPr lang="en-US" dirty="0"/>
              <a:t>e.g., are Complex and Point the same?</a:t>
            </a:r>
          </a:p>
          <a:p>
            <a:pPr lvl="1"/>
            <a:r>
              <a:rPr lang="en-US" dirty="0"/>
              <a:t>e.g., are Point (Cartesian) and Point (Polar) the same?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9981E69E-CD6B-4B6A-99F1-0757CC678D8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Structural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Structural equivalence says two types are equal </a:t>
            </a:r>
            <a:r>
              <a:rPr lang="en-US" dirty="0" err="1"/>
              <a:t>iff</a:t>
            </a:r>
            <a:r>
              <a:rPr lang="en-US" dirty="0"/>
              <a:t> they have same structure </a:t>
            </a:r>
          </a:p>
          <a:p>
            <a:pPr lvl="1"/>
            <a:r>
              <a:rPr lang="en-US" dirty="0"/>
              <a:t>Atomic types are tautologically the same structure and equal if they are the same type</a:t>
            </a:r>
          </a:p>
          <a:p>
            <a:pPr lvl="1"/>
            <a:r>
              <a:rPr lang="en-US" dirty="0"/>
              <a:t>For type constructors: equal if the same constructor  and, recursively, type (constructor) components are equal</a:t>
            </a:r>
          </a:p>
          <a:p>
            <a:r>
              <a:rPr lang="en-US" dirty="0"/>
              <a:t>Ex: atomic types, array types, ML record types</a:t>
            </a:r>
          </a:p>
          <a:p>
            <a:r>
              <a:rPr lang="en-US" dirty="0"/>
              <a:t>Implement with recursive implementation of equals, or by canonicalization of types when types created, then use pointer/ref. equality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EC07575-0714-4422-8FC0-9DC73B8C43C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Name Equivalence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Name equivalence says that two types are equal iff they came from the same textual occurrence of a type constructor </a:t>
            </a:r>
          </a:p>
          <a:p>
            <a:pPr lvl="1"/>
            <a:r>
              <a:rPr lang="en-US"/>
              <a:t>Ex: class types, C struct types (struct tag name), datatypes in ML</a:t>
            </a:r>
          </a:p>
          <a:p>
            <a:pPr lvl="1"/>
            <a:r>
              <a:rPr lang="en-US"/>
              <a:t>special case: type synonyms (e.g. typedef in C) do not define new types </a:t>
            </a:r>
          </a:p>
          <a:p>
            <a:r>
              <a:rPr lang="en-US"/>
              <a:t>Implement with pointer equality assuming appropriate representation of type info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63AB99D-6920-4872-919E-7E8AD360C73A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 Equivalence and Inheritance 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we have</a:t>
            </a:r>
          </a:p>
          <a:p>
            <a:pPr marL="457200" lvl="1" indent="0">
              <a:buNone/>
            </a:pPr>
            <a:r>
              <a:rPr lang="en-US" dirty="0"/>
              <a:t>	class Base { … }</a:t>
            </a:r>
          </a:p>
          <a:p>
            <a:pPr marL="457200" lvl="1" indent="0">
              <a:buNone/>
            </a:pPr>
            <a:r>
              <a:rPr lang="en-US" dirty="0"/>
              <a:t>	class Derived extends Base { … }</a:t>
            </a:r>
          </a:p>
          <a:p>
            <a:r>
              <a:rPr lang="en-US" dirty="0"/>
              <a:t>A variable declared with type Base has a </a:t>
            </a:r>
            <a:r>
              <a:rPr lang="en-US" i="1" dirty="0">
                <a:solidFill>
                  <a:srgbClr val="0000FF"/>
                </a:solidFill>
              </a:rPr>
              <a:t>compile-time type</a:t>
            </a:r>
            <a:r>
              <a:rPr lang="en-US" dirty="0"/>
              <a:t> or </a:t>
            </a:r>
            <a:r>
              <a:rPr lang="en-US" i="1" dirty="0">
                <a:solidFill>
                  <a:srgbClr val="0000FF"/>
                </a:solidFill>
              </a:rPr>
              <a:t>static type</a:t>
            </a:r>
            <a:r>
              <a:rPr lang="en-US" i="1" dirty="0"/>
              <a:t> </a:t>
            </a:r>
            <a:r>
              <a:rPr lang="en-US" dirty="0"/>
              <a:t>of Base</a:t>
            </a:r>
          </a:p>
          <a:p>
            <a:r>
              <a:rPr lang="en-US" dirty="0"/>
              <a:t>During execution, that variable may refer to an object of class Base or any of its subclasses like Derived (or can be null), often called the the </a:t>
            </a:r>
            <a:r>
              <a:rPr lang="en-US" i="1" dirty="0">
                <a:solidFill>
                  <a:srgbClr val="0000FF"/>
                </a:solidFill>
              </a:rPr>
              <a:t>runtime type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dynamic type</a:t>
            </a:r>
          </a:p>
          <a:p>
            <a:pPr lvl="1"/>
            <a:r>
              <a:rPr lang="en-US" dirty="0"/>
              <a:t>Since subclass is guaranteed to have all fields/methods of base class, type checker only needs to deal with declared compile-time types of variables and, in fact, can’t track all possible runtime types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EB0C8E4A-F585-4822-B7DE-6C35653331D2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 Casts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 most languages, one can explicitly cast an object of one type to another </a:t>
            </a:r>
          </a:p>
          <a:p>
            <a:pPr lvl="1"/>
            <a:r>
              <a:rPr lang="en-US" dirty="0"/>
              <a:t>sometimes cast means a conversion (e.g., casts between numeric types) </a:t>
            </a:r>
          </a:p>
          <a:p>
            <a:pPr lvl="1"/>
            <a:r>
              <a:rPr lang="en-US" dirty="0"/>
              <a:t>sometimes cast means a change of static type without doing any computation (casts between pointer types or pointer and numeric types in C) </a:t>
            </a:r>
          </a:p>
          <a:p>
            <a:pPr lvl="1"/>
            <a:r>
              <a:rPr lang="en-US" dirty="0"/>
              <a:t>for objects can be a </a:t>
            </a:r>
            <a:r>
              <a:rPr lang="en-US" dirty="0" err="1"/>
              <a:t>upcast</a:t>
            </a:r>
            <a:r>
              <a:rPr lang="en-US" dirty="0"/>
              <a:t> (free and always safe) or downcast (requires runtime check to be safe)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AD20EBD0-D8E4-4E37-9E42-23F3B54AA188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 Conversions and Coercions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 full Java, we can explicitly convert a value of type double to one of type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 represent as unary operator </a:t>
            </a:r>
          </a:p>
          <a:p>
            <a:pPr lvl="1"/>
            <a:r>
              <a:rPr lang="en-US" dirty="0" err="1"/>
              <a:t>typecheck</a:t>
            </a:r>
            <a:r>
              <a:rPr lang="en-US" dirty="0"/>
              <a:t>, </a:t>
            </a:r>
            <a:r>
              <a:rPr lang="en-US" dirty="0" err="1"/>
              <a:t>codegen</a:t>
            </a:r>
            <a:r>
              <a:rPr lang="en-US" dirty="0"/>
              <a:t> normally </a:t>
            </a:r>
          </a:p>
          <a:p>
            <a:r>
              <a:rPr lang="en-US" dirty="0"/>
              <a:t>In full Java, can implicitly coerce a value of type </a:t>
            </a:r>
            <a:r>
              <a:rPr lang="en-US" dirty="0" err="1"/>
              <a:t>int</a:t>
            </a:r>
            <a:r>
              <a:rPr lang="en-US" dirty="0"/>
              <a:t> to one of type double </a:t>
            </a:r>
          </a:p>
          <a:p>
            <a:pPr lvl="1"/>
            <a:r>
              <a:rPr lang="en-US" dirty="0"/>
              <a:t>compiler must insert unary conversion operators, based on result of type checking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C0D8E7C-6B57-4F62-BA1A-9B378B6AD983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 and Java: type 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C/C++: safety/correctness of casts not checked </a:t>
            </a:r>
          </a:p>
          <a:p>
            <a:pPr lvl="1"/>
            <a:r>
              <a:rPr lang="en-US" dirty="0"/>
              <a:t>allows writing low-level code that’s type-unsafe </a:t>
            </a:r>
          </a:p>
          <a:p>
            <a:pPr lvl="1"/>
            <a:r>
              <a:rPr lang="en-US" dirty="0"/>
              <a:t>C++ has more elaborate casts, and one of them does require runtime checks</a:t>
            </a:r>
          </a:p>
          <a:p>
            <a:r>
              <a:rPr lang="en-US" dirty="0"/>
              <a:t>In Java: </a:t>
            </a:r>
            <a:r>
              <a:rPr lang="en-US" dirty="0" err="1"/>
              <a:t>downcasts</a:t>
            </a:r>
            <a:r>
              <a:rPr lang="en-US" dirty="0"/>
              <a:t> from superclass to subclass need runtime check to preserve type safety </a:t>
            </a:r>
          </a:p>
          <a:p>
            <a:pPr lvl="2"/>
            <a:r>
              <a:rPr lang="en-US" dirty="0"/>
              <a:t>static </a:t>
            </a:r>
            <a:r>
              <a:rPr lang="en-US" dirty="0" err="1"/>
              <a:t>typechecker</a:t>
            </a:r>
            <a:r>
              <a:rPr lang="en-US" dirty="0"/>
              <a:t> allows the cast </a:t>
            </a:r>
          </a:p>
          <a:p>
            <a:pPr lvl="2"/>
            <a:r>
              <a:rPr lang="en-US" dirty="0" err="1"/>
              <a:t>codegen</a:t>
            </a:r>
            <a:r>
              <a:rPr lang="en-US" dirty="0"/>
              <a:t> introduces runtime check</a:t>
            </a:r>
          </a:p>
          <a:p>
            <a:pPr lvl="3"/>
            <a:r>
              <a:rPr lang="en-US" dirty="0"/>
              <a:t>(same code needed to handle “</a:t>
            </a:r>
            <a:r>
              <a:rPr lang="en-US" dirty="0" err="1"/>
              <a:t>instanceof</a:t>
            </a:r>
            <a:r>
              <a:rPr lang="en-US" dirty="0"/>
              <a:t>”) </a:t>
            </a:r>
          </a:p>
          <a:p>
            <a:pPr lvl="2"/>
            <a:r>
              <a:rPr lang="en-US" dirty="0"/>
              <a:t>Java’s main need for dynamic type checking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9B4CFC05-24B7-444D-9394-9B0A57A4C8B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Various Notions of Type Compatibility</a:t>
            </a:r>
            <a:endParaRPr lang="en-US" dirty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usually several relations on types that we need to analyze in a compiler:</a:t>
            </a:r>
          </a:p>
          <a:p>
            <a:pPr lvl="1"/>
            <a:r>
              <a:rPr lang="en-US" dirty="0"/>
              <a:t>“is the same as”</a:t>
            </a:r>
          </a:p>
          <a:p>
            <a:pPr lvl="1"/>
            <a:r>
              <a:rPr lang="en-US" dirty="0"/>
              <a:t>“is assignable to”</a:t>
            </a:r>
          </a:p>
          <a:p>
            <a:pPr lvl="1"/>
            <a:r>
              <a:rPr lang="en-US" dirty="0"/>
              <a:t>“is same or a subclass of”</a:t>
            </a:r>
          </a:p>
          <a:p>
            <a:pPr lvl="1"/>
            <a:r>
              <a:rPr lang="en-US" dirty="0"/>
              <a:t>“is convertible to”</a:t>
            </a:r>
          </a:p>
          <a:p>
            <a:r>
              <a:rPr lang="en-US" dirty="0"/>
              <a:t>Exact meanings and checks needed depend on the language spec.</a:t>
            </a:r>
          </a:p>
          <a:p>
            <a:r>
              <a:rPr lang="en-US" dirty="0"/>
              <a:t>Be sure to check for the right one(s)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1EB7F889-19C4-42D9-93EA-024A214171F9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Useful Compiler Functions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handful of methods to decide different kinds of type compatibility:</a:t>
            </a:r>
          </a:p>
          <a:p>
            <a:pPr lvl="1"/>
            <a:r>
              <a:rPr lang="en-US" dirty="0"/>
              <a:t>Types are identical</a:t>
            </a:r>
          </a:p>
          <a:p>
            <a:pPr lvl="1"/>
            <a:r>
              <a:rPr lang="en-US" dirty="0"/>
              <a:t>Type t</a:t>
            </a:r>
            <a:r>
              <a:rPr lang="en-US" baseline="-25000" dirty="0"/>
              <a:t>1</a:t>
            </a:r>
            <a:r>
              <a:rPr lang="en-US" dirty="0"/>
              <a:t> is assignment compatible with t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Parameter list is compatible with types of expressions in the method call</a:t>
            </a:r>
          </a:p>
          <a:p>
            <a:r>
              <a:rPr lang="en-US" dirty="0"/>
              <a:t>Usual modularity reasons: isolate these decisions in one place and hide the actual type representation from the rest of the compiler</a:t>
            </a:r>
          </a:p>
          <a:p>
            <a:r>
              <a:rPr lang="en-US" dirty="0"/>
              <a:t>Probably belongs in the same package with the type representation classes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5898B9B3-0C5D-4CCF-A0F1-D0DB59882A35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Semantic Analysis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 tasks:</a:t>
            </a:r>
          </a:p>
          <a:p>
            <a:pPr lvl="1"/>
            <a:r>
              <a:rPr lang="en-US" dirty="0"/>
              <a:t>Extract types and other information from the program</a:t>
            </a:r>
          </a:p>
          <a:p>
            <a:pPr lvl="1"/>
            <a:r>
              <a:rPr lang="en-US" dirty="0"/>
              <a:t>Check language rules that go beyond the context-free grammar</a:t>
            </a:r>
          </a:p>
          <a:p>
            <a:pPr lvl="1"/>
            <a:r>
              <a:rPr lang="en-US" dirty="0"/>
              <a:t>Resolve names – connect declarations and uses</a:t>
            </a:r>
          </a:p>
          <a:p>
            <a:pPr lvl="1"/>
            <a:r>
              <a:rPr lang="en-US" dirty="0"/>
              <a:t>“Understand” the program well enough for synthesis</a:t>
            </a:r>
          </a:p>
          <a:p>
            <a:r>
              <a:rPr lang="en-US" dirty="0"/>
              <a:t>Key data structure: Symbol tables</a:t>
            </a:r>
          </a:p>
          <a:p>
            <a:pPr lvl="1"/>
            <a:r>
              <a:rPr lang="en-US" dirty="0"/>
              <a:t>Map each identifier in the program to information about it (kind, type, etc.)</a:t>
            </a:r>
          </a:p>
          <a:p>
            <a:pPr lvl="1"/>
            <a:r>
              <a:rPr lang="en-US" dirty="0"/>
              <a:t>Later: assign storage locations (stack frame offsets) for variables, add other annotations</a:t>
            </a:r>
          </a:p>
          <a:p>
            <a:r>
              <a:rPr lang="en-US" dirty="0"/>
              <a:t>This is the final part of the analysis phase (front end) of the compiler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577F3785-4BD0-4AE5-9080-C0642B9006C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Implementing Type Checking for </a:t>
            </a:r>
            <a:r>
              <a:rPr lang="en-US" sz="3600" dirty="0" err="1"/>
              <a:t>MiniJava</a:t>
            </a:r>
            <a:endParaRPr lang="en-US" sz="3600" dirty="0"/>
          </a:p>
        </p:txBody>
      </p:sp>
      <p:sp>
        <p:nvSpPr>
          <p:cNvPr id="6554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multiple visitors for the AST</a:t>
            </a:r>
          </a:p>
          <a:p>
            <a:r>
              <a:rPr lang="en-US" dirty="0"/>
              <a:t>First pass/passes: gather information</a:t>
            </a:r>
          </a:p>
          <a:p>
            <a:pPr lvl="1"/>
            <a:r>
              <a:rPr lang="en-US" dirty="0"/>
              <a:t>Collect global type information for classes</a:t>
            </a:r>
          </a:p>
          <a:p>
            <a:pPr lvl="1"/>
            <a:r>
              <a:rPr lang="en-US" dirty="0"/>
              <a:t>Could do this in one pass, or might want to do one pass to collect class information, then a second one to collect per-class information about fields, methods – you decide</a:t>
            </a:r>
          </a:p>
          <a:p>
            <a:r>
              <a:rPr lang="en-US" dirty="0"/>
              <a:t>Next set of passes: go through method bodies to check types, other semantic constraints</a:t>
            </a: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4F209BB9-2964-4ADC-B6E8-A106E58FD632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7F7F7F"/>
                </a:solidFill>
              </a:rPr>
              <a:t>Static semantics</a:t>
            </a:r>
          </a:p>
          <a:p>
            <a:pPr eaLnBrk="1" hangingPunct="1"/>
            <a:r>
              <a:rPr lang="en-US" dirty="0">
                <a:solidFill>
                  <a:srgbClr val="7F7F7F"/>
                </a:solidFill>
              </a:rPr>
              <a:t>Attribute grammars</a:t>
            </a:r>
          </a:p>
          <a:p>
            <a:pPr eaLnBrk="1" hangingPunct="1"/>
            <a:r>
              <a:rPr lang="en-US" dirty="0">
                <a:solidFill>
                  <a:srgbClr val="7F7F7F"/>
                </a:solidFill>
              </a:rPr>
              <a:t>Symbol tables</a:t>
            </a:r>
          </a:p>
          <a:p>
            <a:pPr eaLnBrk="1" hangingPunct="1"/>
            <a:r>
              <a:rPr lang="en-US" dirty="0">
                <a:solidFill>
                  <a:srgbClr val="7F7F7F"/>
                </a:solidFill>
              </a:rPr>
              <a:t>Types &amp; type checking</a:t>
            </a:r>
          </a:p>
          <a:p>
            <a:pPr eaLnBrk="1" hangingPunct="1"/>
            <a:r>
              <a:rPr lang="en-US" dirty="0" err="1">
                <a:solidFill>
                  <a:srgbClr val="0000FF"/>
                </a:solidFill>
              </a:rPr>
              <a:t>Wrapup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F40520C-FCB4-4612-84A1-939DC069327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1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overview of semantics, type representation, etc. should give you a decent idea of what needs to be done in your project, but you’ll need to adapt the ideas to the project specifics.</a:t>
            </a:r>
          </a:p>
          <a:p>
            <a:r>
              <a:rPr lang="en-US" dirty="0"/>
              <a:t>You’ll also find good ideas in your compiler book…</a:t>
            </a:r>
          </a:p>
          <a:p>
            <a:r>
              <a:rPr lang="en-US" dirty="0"/>
              <a:t>And remember that these slides cover more than is needed for our specific project</a:t>
            </a: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E5E59D51-7614-4B2D-A688-A1AC721B5550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Coming Attractions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To get a running compiler we need:</a:t>
            </a:r>
          </a:p>
          <a:p>
            <a:pPr lvl="1"/>
            <a:r>
              <a:rPr lang="en-US" dirty="0"/>
              <a:t>Execution model for language constructs</a:t>
            </a:r>
          </a:p>
          <a:p>
            <a:pPr lvl="1"/>
            <a:r>
              <a:rPr lang="en-US" dirty="0"/>
              <a:t>x86-64 assembly language for compiler writers</a:t>
            </a:r>
          </a:p>
          <a:p>
            <a:pPr lvl="1"/>
            <a:r>
              <a:rPr lang="en-US" dirty="0"/>
              <a:t>Code generation and runtime bootstrap details</a:t>
            </a:r>
          </a:p>
          <a:p>
            <a:pPr lvl="1"/>
            <a:endParaRPr lang="en-US" dirty="0"/>
          </a:p>
          <a:p>
            <a:r>
              <a:rPr lang="en-US" dirty="0"/>
              <a:t>We’ll also spend considerable time on compiler optimization</a:t>
            </a:r>
          </a:p>
          <a:p>
            <a:pPr lvl="1"/>
            <a:r>
              <a:rPr lang="en-US" dirty="0"/>
              <a:t>Intermediate reps., graphs, SSA, dataflow</a:t>
            </a:r>
          </a:p>
          <a:p>
            <a:pPr lvl="1"/>
            <a:r>
              <a:rPr lang="en-US" dirty="0"/>
              <a:t>Optimization analysis and transformations</a:t>
            </a: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7176AA46-BC8E-4C89-8BA6-4120147DDA3D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Kinds of Semantic Information</a:t>
            </a:r>
          </a:p>
        </p:txBody>
      </p:sp>
      <p:graphicFrame>
        <p:nvGraphicFramePr>
          <p:cNvPr id="146490" name="Group 58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0677615"/>
              </p:ext>
            </p:extLst>
          </p:nvPr>
        </p:nvGraphicFramePr>
        <p:xfrm>
          <a:off x="457200" y="1600200"/>
          <a:ext cx="8229600" cy="42149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5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Information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Generated From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Used to process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Symbol tables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Declarations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Expressions, statements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 information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Declarations, expressions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Operations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Constant/variable information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Declarations, expressions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Statements, expressions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Register &amp; memory locations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Assigned by compiler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Code generation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Values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Constants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Expressions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6819" marR="9681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DAE4857A-1855-441C-9DC0-DEB2A05EB5E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Semantic Checks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language construct we want to know:</a:t>
            </a:r>
          </a:p>
          <a:p>
            <a:pPr lvl="1"/>
            <a:r>
              <a:rPr lang="en-US" dirty="0"/>
              <a:t>What semantic rules should be checked</a:t>
            </a:r>
          </a:p>
          <a:p>
            <a:pPr lvl="2"/>
            <a:r>
              <a:rPr lang="en-US" dirty="0"/>
              <a:t>Specified by language definition (type compatibility, required initialization, etc.)</a:t>
            </a:r>
          </a:p>
          <a:p>
            <a:pPr lvl="1"/>
            <a:r>
              <a:rPr lang="en-US" dirty="0"/>
              <a:t>For an expression, what is its type (used to check whether expression is legal in the current context)</a:t>
            </a:r>
          </a:p>
          <a:p>
            <a:pPr lvl="1"/>
            <a:r>
              <a:rPr lang="en-US" dirty="0"/>
              <a:t>For declarations, what information needs to be captured to use elsewhere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I-</a:t>
            </a:r>
            <a:fld id="{91EB4039-A54B-4382-B054-9F65861BCA5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</TotalTime>
  <Words>4797</Words>
  <Application>Microsoft Macintosh PowerPoint</Application>
  <PresentationFormat>On-screen Show (4:3)</PresentationFormat>
  <Paragraphs>677</Paragraphs>
  <Slides>73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Courier New</vt:lpstr>
      <vt:lpstr>Tahoma</vt:lpstr>
      <vt:lpstr>Wingdings</vt:lpstr>
      <vt:lpstr>Office Theme</vt:lpstr>
      <vt:lpstr>Compilers</vt:lpstr>
      <vt:lpstr>Agenda</vt:lpstr>
      <vt:lpstr>What do we need to know to check if this is legal and compile it?</vt:lpstr>
      <vt:lpstr>Beyond Syntax</vt:lpstr>
      <vt:lpstr>What else do we need to know to generate code?</vt:lpstr>
      <vt:lpstr>Agenda</vt:lpstr>
      <vt:lpstr>Semantic Analysis</vt:lpstr>
      <vt:lpstr>Some Kinds of Semantic Information</vt:lpstr>
      <vt:lpstr>Semantic Checks</vt:lpstr>
      <vt:lpstr>A Sampling of Semantic Checks (0)</vt:lpstr>
      <vt:lpstr>A Sampling of Semantic Checks (1)</vt:lpstr>
      <vt:lpstr>A Sampling of Semantic Checks (2)</vt:lpstr>
      <vt:lpstr>A Sampling of Semantic Checks (3)</vt:lpstr>
      <vt:lpstr>A Sampling of Semantic Checks (4)</vt:lpstr>
      <vt:lpstr>A Sampling of Semantic Checks (5)</vt:lpstr>
      <vt:lpstr>A Sampling of Semantic Checks (6)</vt:lpstr>
      <vt:lpstr>Agenda</vt:lpstr>
      <vt:lpstr>Attribute Grammars</vt:lpstr>
      <vt:lpstr>Attribute Grammars</vt:lpstr>
      <vt:lpstr>Attribute Example</vt:lpstr>
      <vt:lpstr>Inherited and Synthesized Attributes</vt:lpstr>
      <vt:lpstr>Attribute Equations</vt:lpstr>
      <vt:lpstr>Informal Example of Attribute Rules (1)</vt:lpstr>
      <vt:lpstr>Informal Example of Attribute Rules (2)</vt:lpstr>
      <vt:lpstr>Attributes for Declarations</vt:lpstr>
      <vt:lpstr>Attributes for Program</vt:lpstr>
      <vt:lpstr>Attributes for Constants</vt:lpstr>
      <vt:lpstr>Attributes for Identifier Expressions</vt:lpstr>
      <vt:lpstr>Attributes for Addition</vt:lpstr>
      <vt:lpstr>Attribute Rules for Assignment</vt:lpstr>
      <vt:lpstr>Example</vt:lpstr>
      <vt:lpstr>Extensions</vt:lpstr>
      <vt:lpstr>Observations</vt:lpstr>
      <vt:lpstr>In Practice</vt:lpstr>
      <vt:lpstr>Agenda</vt:lpstr>
      <vt:lpstr>Symbol Tables</vt:lpstr>
      <vt:lpstr>Aside:  Implementing Symbol Tables</vt:lpstr>
      <vt:lpstr>Symbol Tables for MiniJava</vt:lpstr>
      <vt:lpstr>Symbol Tables for MiniJava: Global</vt:lpstr>
      <vt:lpstr>Symbol Tables for MiniJava: Class</vt:lpstr>
      <vt:lpstr>Symbol Tables for MiniJava: Global/Class</vt:lpstr>
      <vt:lpstr>Symbol Tables for MiniJava: Methods</vt:lpstr>
      <vt:lpstr>Beyond MiniJava</vt:lpstr>
      <vt:lpstr>Engineering Issues (1)</vt:lpstr>
      <vt:lpstr>Engineering Issues (2)</vt:lpstr>
      <vt:lpstr>Error Recovery</vt:lpstr>
      <vt:lpstr>“Predefined” Things</vt:lpstr>
      <vt:lpstr>Agenda</vt:lpstr>
      <vt:lpstr>Types</vt:lpstr>
      <vt:lpstr>Type Checking Terminology</vt:lpstr>
      <vt:lpstr>Type Systems</vt:lpstr>
      <vt:lpstr>How to Represent Types in a Compiler?</vt:lpstr>
      <vt:lpstr>Types vs ASTs</vt:lpstr>
      <vt:lpstr>Base Types</vt:lpstr>
      <vt:lpstr>Compound Types</vt:lpstr>
      <vt:lpstr>Class Types</vt:lpstr>
      <vt:lpstr>Array Types</vt:lpstr>
      <vt:lpstr>Array Types for Other Languages</vt:lpstr>
      <vt:lpstr>Methods/Functions</vt:lpstr>
      <vt:lpstr>Type Equivalance</vt:lpstr>
      <vt:lpstr>Type Equivalence for Compound Types</vt:lpstr>
      <vt:lpstr>Structural Equivalence</vt:lpstr>
      <vt:lpstr>Name Equivalence</vt:lpstr>
      <vt:lpstr>Type Equivalence and Inheritance </vt:lpstr>
      <vt:lpstr>Type Casts</vt:lpstr>
      <vt:lpstr>Type Conversions and Coercions</vt:lpstr>
      <vt:lpstr>C and Java: type casts</vt:lpstr>
      <vt:lpstr>Various Notions of Type Compatibility</vt:lpstr>
      <vt:lpstr>Useful Compiler Functions</vt:lpstr>
      <vt:lpstr>Implementing Type Checking for MiniJava</vt:lpstr>
      <vt:lpstr>Agenda</vt:lpstr>
      <vt:lpstr>Disclaimer</vt:lpstr>
      <vt:lpstr>Coming Attractions</vt:lpstr>
    </vt:vector>
  </TitlesOfParts>
  <Company>UW 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582 – Compilers</dc:title>
  <dc:creator>Hal Perkins</dc:creator>
  <cp:lastModifiedBy>Pendley, Nick</cp:lastModifiedBy>
  <cp:revision>212</cp:revision>
  <cp:lastPrinted>2016-01-26T18:30:51Z</cp:lastPrinted>
  <dcterms:created xsi:type="dcterms:W3CDTF">2002-10-01T01:44:57Z</dcterms:created>
  <dcterms:modified xsi:type="dcterms:W3CDTF">2020-04-15T15:14:02Z</dcterms:modified>
</cp:coreProperties>
</file>