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7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8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9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2" r:id="rId4"/>
    <p:sldId id="259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40" r:id="rId24"/>
    <p:sldId id="341" r:id="rId25"/>
    <p:sldId id="342" r:id="rId26"/>
    <p:sldId id="343" r:id="rId27"/>
    <p:sldId id="344" r:id="rId28"/>
    <p:sldId id="270" r:id="rId29"/>
    <p:sldId id="271" r:id="rId30"/>
    <p:sldId id="307" r:id="rId31"/>
    <p:sldId id="308" r:id="rId32"/>
    <p:sldId id="305" r:id="rId33"/>
    <p:sldId id="345" r:id="rId34"/>
    <p:sldId id="352" r:id="rId35"/>
    <p:sldId id="299" r:id="rId36"/>
  </p:sldIdLst>
  <p:sldSz cx="9144000" cy="6858000" type="screen4x3"/>
  <p:notesSz cx="6934200" cy="92202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3" autoAdjust="0"/>
    <p:restoredTop sz="94600"/>
  </p:normalViewPr>
  <p:slideViewPr>
    <p:cSldViewPr>
      <p:cViewPr varScale="1">
        <p:scale>
          <a:sx n="80" d="100"/>
          <a:sy n="8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0"/>
    </p:cViewPr>
  </p:sorterViewPr>
  <p:notesViewPr>
    <p:cSldViewPr>
      <p:cViewPr varScale="1">
        <p:scale>
          <a:sx n="113" d="100"/>
          <a:sy n="113" d="100"/>
        </p:scale>
        <p:origin x="2384" y="18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317A56C5-CA21-491F-BABF-8E84A4280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6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4" y="4379900"/>
            <a:ext cx="5546758" cy="414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fld id="{9AC7D5F3-5697-4461-8CEF-9A5D880DB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D1E1A390-DB81-4BE9-BB18-2EBF5BE5CFCB}" type="slidenum">
              <a:rPr lang="en-US" smtClean="0"/>
              <a:pPr defTabSz="921546"/>
              <a:t>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46F4BA2B-C3F8-427E-83D4-CB5494B9ED4F}" type="slidenum">
              <a:rPr lang="en-US" smtClean="0"/>
              <a:pPr defTabSz="921546"/>
              <a:t>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EEB3E86-EA9A-480B-94E1-0F6DC57B42AA}" type="slidenum">
              <a:rPr lang="en-US" smtClean="0"/>
              <a:pPr defTabSz="921546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A7F5C15-11EE-4475-9F7D-24828B5B5970}" type="slidenum">
              <a:rPr lang="en-US" smtClean="0"/>
              <a:pPr defTabSz="921546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38500239-A7D9-4AB8-9F9F-DC7EE5550CC6}" type="slidenum">
              <a:rPr lang="en-US" smtClean="0"/>
              <a:pPr defTabSz="921546"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6BFD15A0-B42A-4925-B3D4-CA004F312C4B}" type="slidenum">
              <a:rPr lang="en-US" smtClean="0"/>
              <a:pPr defTabSz="921546"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14BC08FD-3CD1-4EE8-81A0-CE866C0A4D5D}" type="slidenum">
              <a:rPr lang="en-US" smtClean="0"/>
              <a:pPr defTabSz="921546"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taken from one of Cooper’s slides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15wi: cover this later in the course if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7D5F3-5697-4461-8CEF-9A5D880DB1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A8CCFE4A-B244-45A2-84CA-81B6D4AF0BCA}" type="slidenum">
              <a:rPr lang="en-US" smtClean="0"/>
              <a:pPr defTabSz="921546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896B5-04A6-894D-B9CA-FAEC9540B588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C5BB321-0AF3-4F14-93D6-0B3EFAD05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375B8-4529-704A-A895-9532F0D36785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8685376C-FE5C-4AC8-8A63-12A0381DB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1FCB9-18EC-2B4C-9CBC-0768151238E1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1FA76CF5-A6EB-417C-A493-0FDCEC24C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57124-DF84-B547-BB2D-896EECF8AA9C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F6E76-A5B4-9045-8A12-E28496A55F69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754007A-5C15-4755-86A5-58309AE971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73783-48D3-D141-8B8F-96051454D15A}" type="datetime1">
              <a:rPr lang="en-US" smtClean="0"/>
              <a:t>4/8/19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2B2E6DA1-75FC-4FDA-894D-B4D04785E5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DBD2-8E4A-A44E-8636-4CD063BE2B19}" type="datetime1">
              <a:rPr lang="en-US" smtClean="0"/>
              <a:t>4/8/19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F5B35ABC-4562-491C-BC36-BE01412E39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2F23-7907-9743-BC06-9520F60FD1C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DF53D113-DCA5-49C2-AEAD-6C4CF6FBE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FDDFC-32C8-CC48-A2F3-0DC544BEB9F0}" type="datetime1">
              <a:rPr lang="en-US" smtClean="0"/>
              <a:t>4/8/19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C247CEAC-1C00-4091-AD9A-E43794078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6C090-C150-B24D-8740-2780F91E820E}" type="datetime1">
              <a:rPr lang="en-US" smtClean="0"/>
              <a:t>4/8/19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09FD1A4-2C3F-4FC3-8170-19BB17B43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F1572-4921-D845-869B-9E96D8F17248}" type="datetime1">
              <a:rPr lang="en-US" smtClean="0"/>
              <a:t>4/8/19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571B58EA-DA11-48AF-8BAD-1339FE9D70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F36310-5B19-0741-AB52-4BEDD927A94A}" type="datetime1">
              <a:rPr lang="en-US" smtClean="0"/>
              <a:t>4/8/19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0137ABE0-131C-48D1-8124-C3CCDD4DE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78.xml"/><Relationship Id="rId7" Type="http://schemas.openxmlformats.org/officeDocument/2006/relationships/image" Target="../media/image1.jpe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Design</a:t>
            </a:r>
            <a:endParaRPr lang="en-US" dirty="0"/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Overview and Introduction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BC1DAFE-16F0-4AD0-8057-25AA1949C8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 implemented with interpreters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PERL, Python, Ruby,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shells (bash), Scheme/Lisp/ML/</a:t>
            </a:r>
            <a:r>
              <a:rPr lang="en-US" dirty="0" err="1"/>
              <a:t>OCaml</a:t>
            </a:r>
            <a:r>
              <a:rPr lang="en-US" dirty="0"/>
              <a:t>, postscript/</a:t>
            </a:r>
            <a:r>
              <a:rPr lang="en-US" dirty="0" err="1"/>
              <a:t>pdf</a:t>
            </a:r>
            <a:r>
              <a:rPr lang="en-US" dirty="0"/>
              <a:t>, machine simulators</a:t>
            </a:r>
          </a:p>
          <a:p>
            <a:r>
              <a:rPr lang="en-US" dirty="0"/>
              <a:t>Particularly efficient if interpreter overhead is low relative to execution cost of individual statements</a:t>
            </a:r>
          </a:p>
          <a:p>
            <a:pPr lvl="1"/>
            <a:r>
              <a:rPr lang="en-US" dirty="0"/>
              <a:t>But even if not (machine simulators), flexibility, immediacy, or portability may be worth it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16AF6F47-A252-4FBF-BDED-AE5146E0BF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approaches</a:t>
            </a:r>
            <a:endParaRPr lang="en-US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 generates byte code intermediate language, e.g. compile Java source to Java Virtual Machine .class files, then:</a:t>
            </a:r>
          </a:p>
          <a:p>
            <a:pPr lvl="1"/>
            <a:r>
              <a:rPr lang="en-US" dirty="0"/>
              <a:t>Interpret byte codes directly, or</a:t>
            </a:r>
          </a:p>
          <a:p>
            <a:pPr lvl="1"/>
            <a:r>
              <a:rPr lang="en-US" dirty="0"/>
              <a:t>Compile some or all byte codes to native code</a:t>
            </a:r>
          </a:p>
          <a:p>
            <a:pPr lvl="2"/>
            <a:r>
              <a:rPr lang="en-US" dirty="0"/>
              <a:t>Variation: Just-In-Time compiler (JIT) – detect hot spots &amp; compile on the fly to native code </a:t>
            </a:r>
          </a:p>
          <a:p>
            <a:r>
              <a:rPr lang="en-US" dirty="0"/>
              <a:t>Widely use for </a:t>
            </a:r>
            <a:r>
              <a:rPr lang="en-US" dirty="0" err="1"/>
              <a:t>Javascript</a:t>
            </a:r>
            <a:r>
              <a:rPr lang="en-US" dirty="0"/>
              <a:t>, many functional and other languages (Haskell, ML, Ruby), Java, C# and Microsoft CLR, others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7569BE5E-2A9C-408B-95C7-CFAA67104F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Structure of a Compiler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At a high level, a compiler has two pieces:</a:t>
            </a:r>
          </a:p>
          <a:p>
            <a:pPr lvl="1" eaLnBrk="1" hangingPunct="1"/>
            <a:r>
              <a:rPr lang="en-US" dirty="0"/>
              <a:t>Front end: analysis</a:t>
            </a:r>
          </a:p>
          <a:p>
            <a:pPr lvl="2" eaLnBrk="1" hangingPunct="1"/>
            <a:r>
              <a:rPr lang="en-US" dirty="0"/>
              <a:t>Read source program and discover its structure and meaning</a:t>
            </a:r>
          </a:p>
          <a:p>
            <a:pPr lvl="1" eaLnBrk="1" hangingPunct="1"/>
            <a:r>
              <a:rPr lang="en-US" dirty="0"/>
              <a:t>Back end: synthesis</a:t>
            </a:r>
          </a:p>
          <a:p>
            <a:pPr lvl="2" eaLnBrk="1" hangingPunct="1"/>
            <a:r>
              <a:rPr lang="en-US" dirty="0"/>
              <a:t>Generate equivalent target language program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364C84D-6E06-414D-B9A5-A61B9D7AC1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79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8680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8681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8682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868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must…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Recognize legal programs (&amp; complain about illegal ones)</a:t>
            </a:r>
          </a:p>
          <a:p>
            <a:pPr eaLnBrk="1" hangingPunct="1"/>
            <a:r>
              <a:rPr lang="en-US" sz="2800" dirty="0"/>
              <a:t>Generate correct code</a:t>
            </a:r>
          </a:p>
          <a:p>
            <a:pPr lvl="1"/>
            <a:r>
              <a:rPr lang="en-US" sz="2400" dirty="0"/>
              <a:t>Compiler can attempt to improve (“optimize”) code, but must not change behavior</a:t>
            </a:r>
          </a:p>
          <a:p>
            <a:pPr eaLnBrk="1" hangingPunct="1"/>
            <a:r>
              <a:rPr lang="en-US" sz="2800" dirty="0"/>
              <a:t>Manage runtime storage of all variables/data</a:t>
            </a:r>
          </a:p>
          <a:p>
            <a:pPr eaLnBrk="1" hangingPunct="1"/>
            <a:r>
              <a:rPr lang="en-US" sz="2800" dirty="0"/>
              <a:t>Agree with OS &amp; linker on target format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73404A4-48C6-4564-A8AB-156C2A9FC2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703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9704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970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9706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9707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Implications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Phases communicate using some sort of Intermediate Representation(s) (IR)</a:t>
            </a:r>
          </a:p>
          <a:p>
            <a:pPr lvl="1"/>
            <a:r>
              <a:rPr lang="en-US" sz="2400" dirty="0"/>
              <a:t>Front end maps source into IR</a:t>
            </a:r>
          </a:p>
          <a:p>
            <a:pPr lvl="1"/>
            <a:r>
              <a:rPr lang="en-US" sz="2400" dirty="0"/>
              <a:t>Back end maps IR to target machine code</a:t>
            </a:r>
          </a:p>
          <a:p>
            <a:pPr lvl="1"/>
            <a:r>
              <a:rPr lang="en-US" sz="2400" dirty="0"/>
              <a:t>Often multiple IRs – higher level at first, lower level in later phases</a:t>
            </a:r>
          </a:p>
          <a:p>
            <a:pPr eaLnBrk="1" hangingPunct="1"/>
            <a:endParaRPr lang="en-US" sz="2800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1370672-84C5-420D-A798-C8B9572D62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27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30728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30729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3073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30731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Front End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Usually split into two parts</a:t>
            </a:r>
          </a:p>
          <a:p>
            <a:pPr lvl="1" eaLnBrk="1" hangingPunct="1"/>
            <a:r>
              <a:rPr lang="en-US" sz="2400" dirty="0"/>
              <a:t>Scanner: Responsible for converting character stream to token stream: keywords, operators, variables, constants, …</a:t>
            </a:r>
          </a:p>
          <a:p>
            <a:pPr lvl="2" eaLnBrk="1" hangingPunct="1"/>
            <a:r>
              <a:rPr lang="en-US" sz="2000" dirty="0"/>
              <a:t>Also: strips out white space, comments</a:t>
            </a:r>
          </a:p>
          <a:p>
            <a:pPr lvl="1" eaLnBrk="1" hangingPunct="1"/>
            <a:r>
              <a:rPr lang="en-US" sz="2400" dirty="0"/>
              <a:t>Parser: Reads token stream; generates IR</a:t>
            </a:r>
          </a:p>
          <a:p>
            <a:pPr eaLnBrk="1" hangingPunct="1"/>
            <a:r>
              <a:rPr lang="en-US" sz="2800" dirty="0"/>
              <a:t>Scanner &amp; parser can be generated automatically</a:t>
            </a:r>
          </a:p>
          <a:p>
            <a:pPr lvl="1" eaLnBrk="1" hangingPunct="1"/>
            <a:r>
              <a:rPr lang="en-US" sz="2400" dirty="0"/>
              <a:t>Use a formal grammar to specify the source language </a:t>
            </a:r>
          </a:p>
          <a:p>
            <a:pPr lvl="1" eaLnBrk="1" hangingPunct="1"/>
            <a:r>
              <a:rPr lang="en-US" sz="2400" dirty="0"/>
              <a:t>Tools read the grammar and generate scanner &amp; parser (</a:t>
            </a:r>
            <a:r>
              <a:rPr lang="en-US" sz="2400" dirty="0" err="1"/>
              <a:t>lex</a:t>
            </a:r>
            <a:r>
              <a:rPr lang="en-US" sz="2400" dirty="0"/>
              <a:t>/</a:t>
            </a:r>
            <a:r>
              <a:rPr lang="en-US" sz="2400" dirty="0" err="1"/>
              <a:t>yacc</a:t>
            </a:r>
            <a:r>
              <a:rPr lang="en-US" sz="2400" dirty="0"/>
              <a:t> or flex/bison for C/C++, </a:t>
            </a:r>
            <a:r>
              <a:rPr lang="en-US" sz="2400" dirty="0" err="1"/>
              <a:t>JFlex</a:t>
            </a:r>
            <a:r>
              <a:rPr lang="en-US" sz="2400" dirty="0"/>
              <a:t>/CUP for Java)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5265FFDD-E44C-4E46-A978-BB718833B6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751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178300" y="533400"/>
            <a:ext cx="4584700" cy="838200"/>
            <a:chOff x="2632" y="336"/>
            <a:chExt cx="2888" cy="528"/>
          </a:xfrm>
        </p:grpSpPr>
        <p:sp>
          <p:nvSpPr>
            <p:cNvPr id="31752" name="Rectangl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Scanner</a:t>
              </a:r>
            </a:p>
          </p:txBody>
        </p:sp>
        <p:sp>
          <p:nvSpPr>
            <p:cNvPr id="31753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Parser</a:t>
              </a:r>
            </a:p>
          </p:txBody>
        </p:sp>
        <p:sp>
          <p:nvSpPr>
            <p:cNvPr id="31754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640" y="6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7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9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2" y="432"/>
              <a:ext cx="4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source</a:t>
              </a:r>
            </a:p>
          </p:txBody>
        </p:sp>
        <p:sp>
          <p:nvSpPr>
            <p:cNvPr id="31758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32" y="432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tokens</a:t>
              </a:r>
            </a:p>
          </p:txBody>
        </p:sp>
        <p:sp>
          <p:nvSpPr>
            <p:cNvPr id="31759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36" y="43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6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Example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 text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Token Stream</a:t>
            </a: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Notes: tokens are atomic items, not character strings; comments &amp; whitespace are </a:t>
            </a:r>
            <a:r>
              <a:rPr lang="en-US" sz="2400" i="1" dirty="0"/>
              <a:t>not</a:t>
            </a:r>
            <a:r>
              <a:rPr lang="en-US" sz="2400" dirty="0"/>
              <a:t>  tokens </a:t>
            </a:r>
            <a:r>
              <a:rPr lang="en-US" sz="1800" dirty="0"/>
              <a:t>(in most languages – counterexamples: Python indenting, Ruby newlines)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Tokens may carry associated data (e.g., </a:t>
            </a:r>
            <a:r>
              <a:rPr lang="en-US" sz="2000" dirty="0" err="1"/>
              <a:t>int</a:t>
            </a:r>
            <a:r>
              <a:rPr lang="en-US" sz="2000" dirty="0"/>
              <a:t> value, variable name)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4D25A43-C158-44F4-99FF-02FE95A8B62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3505200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3800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3505200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380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6638" y="3505200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79913" y="3505200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1438" y="35052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5000" y="4040188"/>
            <a:ext cx="10223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2450" y="40386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7325" y="4038600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62575" y="4038600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3825" y="4038600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</p:spTree>
    <p:extLst>
      <p:ext uri="{BB962C8B-B14F-4D97-AF65-F5344CB8AC3E}">
        <p14:creationId xmlns:p14="http://schemas.microsoft.com/office/powerpoint/2010/main" val="123590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Output (IR)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Given token stream from scanner, the parser must produce output that captures the meaning of the program</a:t>
            </a:r>
          </a:p>
          <a:p>
            <a:r>
              <a:rPr lang="en-US" dirty="0"/>
              <a:t>Most common output from a parser is an abstract syntax tree</a:t>
            </a:r>
          </a:p>
          <a:p>
            <a:pPr lvl="1"/>
            <a:r>
              <a:rPr lang="en-US" dirty="0"/>
              <a:t>Essential meaning of program without syntactic noise</a:t>
            </a:r>
          </a:p>
          <a:p>
            <a:pPr lvl="1"/>
            <a:r>
              <a:rPr lang="en-US" dirty="0"/>
              <a:t>Nodes are operations, children are operands</a:t>
            </a:r>
          </a:p>
          <a:p>
            <a:pPr eaLnBrk="1" hangingPunct="1"/>
            <a:r>
              <a:rPr lang="en-US" dirty="0"/>
              <a:t>Many different forms</a:t>
            </a:r>
          </a:p>
          <a:p>
            <a:pPr lvl="1" eaLnBrk="1" hangingPunct="1"/>
            <a:r>
              <a:rPr lang="en-US" dirty="0"/>
              <a:t>Engineering tradeoffs have changed over time</a:t>
            </a:r>
          </a:p>
          <a:p>
            <a:pPr lvl="1" eaLnBrk="1" hangingPunct="1"/>
            <a:r>
              <a:rPr lang="en-US" dirty="0"/>
              <a:t>Tradeoffs (and IRs) can also vary between different phases of a single compiler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613FAE01-F1E5-4D13-BAB5-9724B165A3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Example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Token Stream</a:t>
            </a:r>
          </a:p>
        </p:txBody>
      </p:sp>
      <p:sp>
        <p:nvSpPr>
          <p:cNvPr id="35847" name="Rectangle 1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Abstract Syntax Tree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E37D79C-40FC-49F5-B7D8-77CB31CE1A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3505199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584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505199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585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4238" y="3505199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585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4040187"/>
            <a:ext cx="639763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585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4438" y="4040187"/>
            <a:ext cx="72707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3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21050" y="4038599"/>
            <a:ext cx="1022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5854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90700" y="4571999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5" name="Text Box 1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95575" y="4571999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5856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00225" y="5105399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5857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1475" y="5105399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  <p:grpSp>
        <p:nvGrpSpPr>
          <p:cNvPr id="35858" name="Group 2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724400" y="3581399"/>
            <a:ext cx="3962400" cy="1981200"/>
            <a:chOff x="2976" y="1728"/>
            <a:chExt cx="2496" cy="1248"/>
          </a:xfrm>
        </p:grpSpPr>
        <p:sp>
          <p:nvSpPr>
            <p:cNvPr id="35859" name="Oval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5860" name="Oval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5861" name="Oval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5862" name="Oval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3" name="Oval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5864" name="Oval 2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5" name="Oval 2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INT(42)</a:t>
              </a:r>
            </a:p>
          </p:txBody>
        </p:sp>
        <p:sp>
          <p:nvSpPr>
            <p:cNvPr id="35866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1399141"/>
            <a:ext cx="7391400" cy="103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Original source program: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</p:txBody>
      </p:sp>
    </p:spTree>
    <p:extLst>
      <p:ext uri="{BB962C8B-B14F-4D97-AF65-F5344CB8AC3E}">
        <p14:creationId xmlns:p14="http://schemas.microsoft.com/office/powerpoint/2010/main" val="138959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Static Semantic Analysis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During or after parsing, check that the program is legal and collect info for the back end</a:t>
            </a:r>
          </a:p>
          <a:p>
            <a:pPr eaLnBrk="1" hangingPunct="1">
              <a:defRPr/>
            </a:pPr>
            <a:r>
              <a:rPr lang="en-US" dirty="0"/>
              <a:t>Context-dependent checks that cannot be captured in a context-free grammar</a:t>
            </a:r>
          </a:p>
          <a:p>
            <a:pPr lvl="1" eaLnBrk="1" hangingPunct="1">
              <a:defRPr/>
            </a:pPr>
            <a:r>
              <a:rPr lang="en-US" dirty="0"/>
              <a:t>Type checking (e.g., </a:t>
            </a:r>
            <a:r>
              <a:rPr lang="en-US" dirty="0" err="1"/>
              <a:t>int</a:t>
            </a:r>
            <a:r>
              <a:rPr lang="en-US" dirty="0"/>
              <a:t> x = 42 + true, number and types of arguments in method call)</a:t>
            </a:r>
          </a:p>
          <a:p>
            <a:pPr lvl="1" eaLnBrk="1" hangingPunct="1">
              <a:defRPr/>
            </a:pPr>
            <a:r>
              <a:rPr lang="en-US" dirty="0"/>
              <a:t>Check language requirements like proper declarations, etc.</a:t>
            </a:r>
          </a:p>
          <a:p>
            <a:pPr lvl="1" eaLnBrk="1" hangingPunct="1">
              <a:defRPr/>
            </a:pPr>
            <a:r>
              <a:rPr lang="en-US" dirty="0"/>
              <a:t>Preliminary resource allocation</a:t>
            </a:r>
          </a:p>
          <a:p>
            <a:pPr lvl="1" eaLnBrk="1" hangingPunct="1">
              <a:defRPr/>
            </a:pPr>
            <a:r>
              <a:rPr lang="en-US" dirty="0"/>
              <a:t>Collect other information needed for back end analysis and code generation</a:t>
            </a:r>
          </a:p>
          <a:p>
            <a:pPr eaLnBrk="1" hangingPunct="1">
              <a:defRPr/>
            </a:pPr>
            <a:r>
              <a:rPr lang="en-US" dirty="0"/>
              <a:t>Key data structure: Symbol Table(s)</a:t>
            </a:r>
          </a:p>
          <a:p>
            <a:pPr lvl="1" eaLnBrk="1" hangingPunct="1">
              <a:defRPr/>
            </a:pPr>
            <a:r>
              <a:rPr lang="en-US" dirty="0"/>
              <a:t>Maps names -&gt; meanings/types/details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342E22-2FBC-4D92-A581-ECF61E35E1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Introductions</a:t>
            </a:r>
          </a:p>
          <a:p>
            <a:r>
              <a:rPr lang="en-US" dirty="0"/>
              <a:t>What’s a compiler?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B95B12D-18B2-480B-8C40-D29A9D5DCF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Responsibilities</a:t>
            </a:r>
          </a:p>
          <a:p>
            <a:pPr lvl="1" eaLnBrk="1" hangingPunct="1">
              <a:defRPr/>
            </a:pPr>
            <a:r>
              <a:rPr lang="en-US" dirty="0"/>
              <a:t>Translate IR into target machine code</a:t>
            </a:r>
          </a:p>
          <a:p>
            <a:pPr lvl="1" eaLnBrk="1" hangingPunct="1">
              <a:defRPr/>
            </a:pPr>
            <a:r>
              <a:rPr lang="en-US" dirty="0"/>
              <a:t>Should produce “good” code</a:t>
            </a:r>
          </a:p>
          <a:p>
            <a:pPr lvl="2" eaLnBrk="1" hangingPunct="1">
              <a:defRPr/>
            </a:pPr>
            <a:r>
              <a:rPr lang="en-US" dirty="0"/>
              <a:t>“good” = fast, compact, low power (pick some)</a:t>
            </a:r>
          </a:p>
          <a:p>
            <a:pPr lvl="2" eaLnBrk="1" hangingPunct="1">
              <a:defRPr/>
            </a:pPr>
            <a:r>
              <a:rPr lang="en-US" dirty="0"/>
              <a:t>Optimization phase translates correct code into semantically equivalent “better” code</a:t>
            </a:r>
          </a:p>
          <a:p>
            <a:pPr lvl="1" eaLnBrk="1" hangingPunct="1">
              <a:defRPr/>
            </a:pPr>
            <a:r>
              <a:rPr lang="en-US" dirty="0"/>
              <a:t>Should use machine resources effectively</a:t>
            </a:r>
          </a:p>
          <a:p>
            <a:pPr lvl="2" eaLnBrk="1" hangingPunct="1">
              <a:defRPr/>
            </a:pPr>
            <a:r>
              <a:rPr lang="en-US" dirty="0"/>
              <a:t>Registers</a:t>
            </a:r>
          </a:p>
          <a:p>
            <a:pPr lvl="2" eaLnBrk="1" hangingPunct="1">
              <a:defRPr/>
            </a:pPr>
            <a:r>
              <a:rPr lang="en-US" dirty="0"/>
              <a:t>Instructions</a:t>
            </a:r>
          </a:p>
          <a:p>
            <a:pPr lvl="2" eaLnBrk="1" hangingPunct="1">
              <a:defRPr/>
            </a:pPr>
            <a:r>
              <a:rPr lang="en-US" dirty="0"/>
              <a:t>Memory hierarchy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B214558-FBA8-4ED8-A34A-86557CA9DA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 Structure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Typically split into two major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“Optimization” – code improvements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Examples: common </a:t>
            </a:r>
            <a:r>
              <a:rPr lang="en-US" dirty="0" err="1"/>
              <a:t>subexpression</a:t>
            </a:r>
            <a:r>
              <a:rPr lang="en-US" dirty="0"/>
              <a:t> elimination, constant folding, code motion (move invariant computations outside of loops)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Optimization phases often interleaved with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Target Code Generation (machine specific)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Instruction selection &amp; scheduling, register allocation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Machine-specific optimizations (peephole opt.,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Optimization usually done on lower-level linear code produced by walking AST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E8D7400-BE90-47F5-82DF-11992B6038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Result</a:t>
            </a:r>
          </a:p>
        </p:txBody>
      </p:sp>
      <p:sp>
        <p:nvSpPr>
          <p:cNvPr id="3994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if (x &gt;= y)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	y = 42;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16(%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movl</a:t>
            </a:r>
            <a:r>
              <a:rPr lang="en-US" dirty="0"/>
              <a:t>  -8(%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cmpl</a:t>
            </a:r>
            <a:r>
              <a:rPr lang="en-US" dirty="0"/>
              <a:t>  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	 </a:t>
            </a:r>
            <a:r>
              <a:rPr lang="en-US" dirty="0" err="1"/>
              <a:t>jl</a:t>
            </a:r>
            <a:r>
              <a:rPr lang="en-US" dirty="0"/>
              <a:t>        L17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$42, -8(%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L17:</a:t>
            </a: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CBE0F90E-B67D-49D2-9F4D-8F8A5B03531C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9944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" y="3810000"/>
            <a:ext cx="3962400" cy="1981200"/>
            <a:chOff x="2976" y="1728"/>
            <a:chExt cx="2496" cy="1248"/>
          </a:xfrm>
        </p:grpSpPr>
        <p:sp>
          <p:nvSpPr>
            <p:cNvPr id="39945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9946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9947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994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49" name="Oval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9950" name="Oval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51" name="Oval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INT(42)</a:t>
              </a:r>
            </a:p>
          </p:txBody>
        </p:sp>
        <p:sp>
          <p:nvSpPr>
            <p:cNvPr id="39952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30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Study Compilers? 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Become a better programmer(!)</a:t>
            </a:r>
          </a:p>
          <a:p>
            <a:pPr lvl="1"/>
            <a:r>
              <a:rPr lang="en-US" dirty="0"/>
              <a:t>Insight into interaction between languages, compilers, and hardware</a:t>
            </a:r>
          </a:p>
          <a:p>
            <a:pPr lvl="1"/>
            <a:r>
              <a:rPr lang="en-US" dirty="0"/>
              <a:t>Understanding of implementation techniques, how code maps to hardware</a:t>
            </a:r>
          </a:p>
          <a:p>
            <a:pPr lvl="1"/>
            <a:r>
              <a:rPr lang="en-US" dirty="0"/>
              <a:t>Better intuition about what your code does</a:t>
            </a:r>
          </a:p>
          <a:p>
            <a:pPr lvl="1"/>
            <a:r>
              <a:rPr lang="en-US" dirty="0"/>
              <a:t>Understanding how compilers optimize code helps you write code that is easier to optimize</a:t>
            </a:r>
          </a:p>
          <a:p>
            <a:pPr lvl="2"/>
            <a:r>
              <a:rPr lang="en-US" dirty="0"/>
              <a:t>Avoid wasting time on source “optimizations” that the compiler could do as well or better – particularly if you don’t confuse it with code that is too clever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3C3D5719-3A7B-4914-AF3D-06BAB04B1F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Compiler techniques are everywhere</a:t>
            </a:r>
          </a:p>
          <a:p>
            <a:pPr lvl="1" eaLnBrk="1" hangingPunct="1">
              <a:defRPr/>
            </a:pPr>
            <a:r>
              <a:rPr lang="en-US" dirty="0"/>
              <a:t>Parsing (“little” languages, interpreters, XML)</a:t>
            </a:r>
          </a:p>
          <a:p>
            <a:pPr lvl="1" eaLnBrk="1" hangingPunct="1">
              <a:defRPr/>
            </a:pPr>
            <a:r>
              <a:rPr lang="en-US" dirty="0"/>
              <a:t>Software tools (verifiers, checkers, …)</a:t>
            </a:r>
          </a:p>
          <a:p>
            <a:pPr lvl="1" eaLnBrk="1" hangingPunct="1">
              <a:defRPr/>
            </a:pPr>
            <a:r>
              <a:rPr lang="en-US" dirty="0"/>
              <a:t>Database engines, query languages</a:t>
            </a:r>
          </a:p>
          <a:p>
            <a:pPr lvl="1" eaLnBrk="1" hangingPunct="1">
              <a:defRPr/>
            </a:pPr>
            <a:r>
              <a:rPr lang="en-US" dirty="0"/>
              <a:t>AI, etc.: domain-specific languages</a:t>
            </a:r>
          </a:p>
          <a:p>
            <a:pPr lvl="1" eaLnBrk="1" hangingPunct="1">
              <a:defRPr/>
            </a:pPr>
            <a:r>
              <a:rPr lang="en-US" dirty="0"/>
              <a:t>Text processing </a:t>
            </a:r>
          </a:p>
          <a:p>
            <a:pPr lvl="2" eaLnBrk="1" hangingPunct="1">
              <a:defRPr/>
            </a:pPr>
            <a:r>
              <a:rPr lang="en-US" dirty="0"/>
              <a:t>Tex/</a:t>
            </a:r>
            <a:r>
              <a:rPr lang="en-US" dirty="0" err="1"/>
              <a:t>LaTex</a:t>
            </a:r>
            <a:r>
              <a:rPr lang="en-US" dirty="0"/>
              <a:t> -&gt; </a:t>
            </a:r>
            <a:r>
              <a:rPr lang="en-US" dirty="0" err="1"/>
              <a:t>dvi</a:t>
            </a:r>
            <a:r>
              <a:rPr lang="en-US" dirty="0"/>
              <a:t> -&gt; Postscript -&gt; </a:t>
            </a:r>
            <a:r>
              <a:rPr lang="en-US" dirty="0" err="1"/>
              <a:t>pdf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Hardware: VHDL; model-checking tools</a:t>
            </a:r>
          </a:p>
          <a:p>
            <a:pPr lvl="1" eaLnBrk="1" hangingPunct="1">
              <a:defRPr/>
            </a:pPr>
            <a:r>
              <a:rPr lang="en-US" dirty="0"/>
              <a:t>Mathematics (</a:t>
            </a:r>
            <a:r>
              <a:rPr lang="en-US" dirty="0" err="1"/>
              <a:t>Mathematica</a:t>
            </a:r>
            <a:r>
              <a:rPr lang="en-US" dirty="0"/>
              <a:t>, </a:t>
            </a:r>
            <a:r>
              <a:rPr lang="en-US" dirty="0" err="1"/>
              <a:t>Matlab</a:t>
            </a:r>
            <a:r>
              <a:rPr lang="en-US" dirty="0"/>
              <a:t>, SAGE)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FA1C46B0-82F9-40FC-90EC-3B5EE2CF02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(3)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Fascinating blend of theory and engineering</a:t>
            </a:r>
          </a:p>
          <a:p>
            <a:pPr lvl="1" eaLnBrk="1" hangingPunct="1"/>
            <a:r>
              <a:rPr lang="en-US" dirty="0"/>
              <a:t>Lots of beautiful theory around compilers</a:t>
            </a:r>
          </a:p>
          <a:p>
            <a:pPr lvl="2" eaLnBrk="1" hangingPunct="1"/>
            <a:r>
              <a:rPr lang="en-US" dirty="0"/>
              <a:t>Parsing, scanning, static analysis</a:t>
            </a:r>
          </a:p>
          <a:p>
            <a:pPr lvl="1" eaLnBrk="1" hangingPunct="1"/>
            <a:r>
              <a:rPr lang="en-US" dirty="0"/>
              <a:t>Interesting engineering challenges and tradeoffs, particularly in optimization (code improvement)</a:t>
            </a:r>
          </a:p>
          <a:p>
            <a:pPr lvl="2"/>
            <a:r>
              <a:rPr lang="en-US" dirty="0"/>
              <a:t>Ordering of optimization phases</a:t>
            </a:r>
          </a:p>
          <a:p>
            <a:pPr lvl="2"/>
            <a:r>
              <a:rPr lang="en-US" dirty="0"/>
              <a:t>What works for some programs can be bad for others</a:t>
            </a:r>
          </a:p>
          <a:p>
            <a:pPr lvl="1" eaLnBrk="1" hangingPunct="1"/>
            <a:r>
              <a:rPr lang="en-US" dirty="0"/>
              <a:t>Plus some very difficult problems (NP-hard or worse)</a:t>
            </a:r>
          </a:p>
          <a:p>
            <a:pPr lvl="2" eaLnBrk="1" hangingPunct="1"/>
            <a:r>
              <a:rPr lang="en-US" dirty="0"/>
              <a:t>E.g., register allocation is equivalent to graph coloring</a:t>
            </a:r>
          </a:p>
          <a:p>
            <a:pPr lvl="2" eaLnBrk="1" hangingPunct="1"/>
            <a:r>
              <a:rPr lang="en-US" dirty="0"/>
              <a:t>Need to come up with good-enough approximations/heuristics for intractable “optimizations”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7B8D247-1D3A-4627-A23C-12D4FB4DBF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(4)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Draws ideas from many parts of CSE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AI: Greedy algorithms, heuristic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Algorithms: graph, dynamic programming,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Theory: Grammars, DFAs and PDAs, pattern matching, fixed-point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Systems: Allocation &amp; naming, synchronization,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Architecture: pipelines, instruction set use, memory hierarchy management, locality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A55AE7D-A0F4-4563-8A5B-42AC479655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(5)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You might even write a compiler some day!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</a:t>
            </a:r>
            <a:r>
              <a:rPr lang="en-US" b="1" i="1" dirty="0">
                <a:solidFill>
                  <a:srgbClr val="FF0000"/>
                </a:solidFill>
              </a:rPr>
              <a:t>will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write parsers and interpreters for little languages, if not bigger things</a:t>
            </a:r>
          </a:p>
          <a:p>
            <a:pPr lvl="1" eaLnBrk="1" hangingPunct="1"/>
            <a:r>
              <a:rPr lang="en-US" dirty="0"/>
              <a:t>Command languages, configuration files, XML, network protocols, …</a:t>
            </a:r>
          </a:p>
          <a:p>
            <a:endParaRPr lang="en-US" dirty="0"/>
          </a:p>
          <a:p>
            <a:r>
              <a:rPr lang="en-US" dirty="0"/>
              <a:t>And if you like working with compilers and are good at it there are many jobs available…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BBF74D8-E264-4E5E-92A1-49662D8706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7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(1)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1950’s.  Existence proof</a:t>
            </a:r>
          </a:p>
          <a:p>
            <a:pPr lvl="1"/>
            <a:r>
              <a:rPr lang="en-US"/>
              <a:t>FORTRAN I (1954) – competitive with hand-optimized code</a:t>
            </a:r>
          </a:p>
          <a:p>
            <a:r>
              <a:rPr lang="en-US"/>
              <a:t>1960’s</a:t>
            </a:r>
          </a:p>
          <a:p>
            <a:pPr lvl="1"/>
            <a:r>
              <a:rPr lang="en-US"/>
              <a:t>New languages: ALGOL, LISP, COBOL, SIMULA</a:t>
            </a:r>
          </a:p>
          <a:p>
            <a:pPr lvl="1"/>
            <a:r>
              <a:rPr lang="en-US"/>
              <a:t>Formal notations for syntax, esp. BNF</a:t>
            </a:r>
          </a:p>
          <a:p>
            <a:pPr lvl="1"/>
            <a:r>
              <a:rPr lang="en-US"/>
              <a:t>Fundamental implementation techniques</a:t>
            </a:r>
          </a:p>
          <a:p>
            <a:pPr lvl="2"/>
            <a:r>
              <a:rPr lang="en-US"/>
              <a:t>Stack frames, recursive procedures, etc.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35867F2C-A604-4697-8678-468935C8D5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(2)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1970’s</a:t>
            </a:r>
          </a:p>
          <a:p>
            <a:pPr lvl="1"/>
            <a:r>
              <a:rPr lang="en-US" dirty="0"/>
              <a:t>Syntax: formal methods for producing compiler front-ends; many theorems</a:t>
            </a:r>
          </a:p>
          <a:p>
            <a:r>
              <a:rPr lang="en-US" dirty="0"/>
              <a:t>Late 1970’s, 1980’s</a:t>
            </a:r>
          </a:p>
          <a:p>
            <a:pPr lvl="1"/>
            <a:r>
              <a:rPr lang="en-US" dirty="0"/>
              <a:t>New languages (functional; object-oriented - Smalltalk)</a:t>
            </a:r>
          </a:p>
          <a:p>
            <a:pPr lvl="1"/>
            <a:r>
              <a:rPr lang="en-US" dirty="0"/>
              <a:t>New architectures (RISC machines, parallel machines, memory hierarchy issues)</a:t>
            </a:r>
          </a:p>
          <a:p>
            <a:pPr lvl="1"/>
            <a:r>
              <a:rPr lang="en-US" dirty="0"/>
              <a:t>More attention to back-end issues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F95DE215-8957-44C6-9291-7976EBB039F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Credits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Lecture materials are taken with some modification from Hal Perkins of University of Washington</a:t>
            </a:r>
          </a:p>
          <a:p>
            <a:pPr eaLnBrk="1" hangingPunct="1"/>
            <a:r>
              <a:rPr lang="en-US" dirty="0"/>
              <a:t>Some direct ancestors of this course:</a:t>
            </a:r>
          </a:p>
          <a:p>
            <a:pPr lvl="1" eaLnBrk="1" hangingPunct="1"/>
            <a:r>
              <a:rPr lang="en-US" dirty="0"/>
              <a:t>UW CSE 401 (Chambers, Snyder, </a:t>
            </a:r>
            <a:r>
              <a:rPr lang="en-US" dirty="0" err="1"/>
              <a:t>Notkin</a:t>
            </a:r>
            <a:r>
              <a:rPr lang="en-US" dirty="0"/>
              <a:t>, </a:t>
            </a:r>
            <a:r>
              <a:rPr lang="en-US" dirty="0" err="1"/>
              <a:t>Ringenburg</a:t>
            </a:r>
            <a:r>
              <a:rPr lang="en-US" dirty="0"/>
              <a:t>, Henry, …)</a:t>
            </a:r>
          </a:p>
          <a:p>
            <a:pPr lvl="1" eaLnBrk="1" hangingPunct="1"/>
            <a:r>
              <a:rPr lang="en-US" dirty="0"/>
              <a:t>UW CSE PMP 582/501 (Perkins, Hogg)</a:t>
            </a:r>
          </a:p>
          <a:p>
            <a:pPr lvl="1"/>
            <a:r>
              <a:rPr lang="en-US" dirty="0"/>
              <a:t>Rice CS 412 (Cooper, Kennedy, </a:t>
            </a:r>
            <a:r>
              <a:rPr lang="en-US" dirty="0" err="1"/>
              <a:t>Torczon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Cornell CS 412-3 (</a:t>
            </a:r>
            <a:r>
              <a:rPr lang="en-US" dirty="0" err="1"/>
              <a:t>Teitelbaum</a:t>
            </a:r>
            <a:r>
              <a:rPr lang="en-US" dirty="0"/>
              <a:t>, Perkins)</a:t>
            </a:r>
          </a:p>
          <a:p>
            <a:pPr lvl="1" eaLnBrk="1" hangingPunct="1"/>
            <a:r>
              <a:rPr lang="en-US" dirty="0"/>
              <a:t>Other compiler courses, papers, …</a:t>
            </a:r>
          </a:p>
          <a:p>
            <a:pPr lvl="1" eaLnBrk="1" hangingPunct="1"/>
            <a:r>
              <a:rPr lang="en-US" dirty="0"/>
              <a:t>Many books (Appel; Cooper/</a:t>
            </a:r>
            <a:r>
              <a:rPr lang="en-US" dirty="0" err="1"/>
              <a:t>Torczon</a:t>
            </a:r>
            <a:r>
              <a:rPr lang="en-US" dirty="0"/>
              <a:t>; </a:t>
            </a:r>
            <a:r>
              <a:rPr lang="en-US" dirty="0" err="1"/>
              <a:t>Aho</a:t>
            </a:r>
            <a:r>
              <a:rPr lang="en-US" dirty="0"/>
              <a:t>, [[Lam,] </a:t>
            </a:r>
            <a:r>
              <a:rPr lang="en-US" dirty="0" err="1"/>
              <a:t>Sethi</a:t>
            </a:r>
            <a:r>
              <a:rPr lang="en-US" dirty="0"/>
              <a:t>,] Ullman [Dragon Book], Fischer, [</a:t>
            </a:r>
            <a:r>
              <a:rPr lang="en-US" dirty="0" err="1"/>
              <a:t>Cytron</a:t>
            </a:r>
            <a:r>
              <a:rPr lang="en-US" dirty="0"/>
              <a:t> ,] LeBlanc; </a:t>
            </a:r>
            <a:r>
              <a:rPr lang="en-US" dirty="0" err="1"/>
              <a:t>Muchnick</a:t>
            </a:r>
            <a:r>
              <a:rPr lang="en-US" dirty="0"/>
              <a:t>, …)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FBBD508-A9D5-4D6F-A375-675D5CB2CA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History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1990s</a:t>
            </a:r>
          </a:p>
          <a:p>
            <a:pPr lvl="1">
              <a:defRPr/>
            </a:pPr>
            <a:r>
              <a:rPr lang="en-US" dirty="0"/>
              <a:t>Techniques for compiling objects and classes, efficiency in the presence of dynamic dispatch and small methods (Self – precursor of </a:t>
            </a:r>
            <a:r>
              <a:rPr lang="en-US" dirty="0" err="1"/>
              <a:t>Javascript</a:t>
            </a:r>
            <a:r>
              <a:rPr lang="en-US" dirty="0"/>
              <a:t>, Smalltalk; techniques now common in JVMs, etc.)</a:t>
            </a:r>
          </a:p>
          <a:p>
            <a:pPr lvl="1">
              <a:defRPr/>
            </a:pPr>
            <a:r>
              <a:rPr lang="en-US" dirty="0"/>
              <a:t>Just-in-time compilers (JITs)</a:t>
            </a:r>
          </a:p>
          <a:p>
            <a:pPr lvl="1">
              <a:defRPr/>
            </a:pPr>
            <a:r>
              <a:rPr lang="en-US" dirty="0"/>
              <a:t>Compiler technology critical to effective use of new hardware (RISC, parallel machines, complex memory hierarchies)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E33F1A4-48A0-4C7B-B5D3-483A184077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years:</a:t>
            </a:r>
          </a:p>
          <a:p>
            <a:pPr lvl="1"/>
            <a:r>
              <a:rPr lang="en-US" dirty="0"/>
              <a:t>Compilation techniques in many new places</a:t>
            </a:r>
          </a:p>
          <a:p>
            <a:pPr lvl="2"/>
            <a:r>
              <a:rPr lang="en-US" dirty="0"/>
              <a:t>Software analysis, verification, security</a:t>
            </a:r>
          </a:p>
          <a:p>
            <a:pPr lvl="1"/>
            <a:r>
              <a:rPr lang="en-US" dirty="0"/>
              <a:t>Phased compilation – blurring the lines between “compile time” and “runtime”</a:t>
            </a:r>
          </a:p>
          <a:p>
            <a:pPr lvl="1"/>
            <a:r>
              <a:rPr lang="en-US" dirty="0"/>
              <a:t>Dynamic languages – e.g., JavaScript, …</a:t>
            </a:r>
          </a:p>
          <a:p>
            <a:pPr lvl="1"/>
            <a:r>
              <a:rPr lang="en-US" dirty="0"/>
              <a:t>Domain-specific languages (DSL)</a:t>
            </a:r>
          </a:p>
          <a:p>
            <a:pPr lvl="1"/>
            <a:r>
              <a:rPr lang="en-US" dirty="0"/>
              <a:t>Optimization techniques for power, approximate computing, …</a:t>
            </a:r>
          </a:p>
          <a:p>
            <a:pPr lvl="1"/>
            <a:r>
              <a:rPr lang="en-US" dirty="0"/>
              <a:t>Memory models, concurrency, multicore, …</a:t>
            </a:r>
          </a:p>
          <a:p>
            <a:pPr lvl="1"/>
            <a:r>
              <a:rPr lang="en-US" dirty="0"/>
              <a:t>Full stack proofs/verification; secure OS/compilers</a:t>
            </a:r>
          </a:p>
          <a:p>
            <a:pPr lvl="1"/>
            <a:r>
              <a:rPr lang="en-US" dirty="0"/>
              <a:t>Etc. etc.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975B4505-C8E6-4A86-BC4F-F2910D7CC1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(and related) Turing Awards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1966 Alan Perlis</a:t>
            </a:r>
          </a:p>
          <a:p>
            <a:r>
              <a:rPr lang="en-US" sz="2400" dirty="0"/>
              <a:t>1972 </a:t>
            </a:r>
            <a:r>
              <a:rPr lang="en-US" sz="2400" dirty="0" err="1"/>
              <a:t>Edsger</a:t>
            </a:r>
            <a:r>
              <a:rPr lang="en-US" sz="2400" dirty="0"/>
              <a:t> </a:t>
            </a:r>
            <a:r>
              <a:rPr lang="en-US" sz="2400" dirty="0" err="1"/>
              <a:t>Dijkstra</a:t>
            </a:r>
            <a:endParaRPr lang="en-US" sz="2400" dirty="0"/>
          </a:p>
          <a:p>
            <a:r>
              <a:rPr lang="en-US" sz="2400" dirty="0"/>
              <a:t>1974 Donald Knuth</a:t>
            </a:r>
          </a:p>
          <a:p>
            <a:r>
              <a:rPr lang="en-US" sz="2400" dirty="0"/>
              <a:t>1976 Michael Rabin and Dana Scott</a:t>
            </a:r>
          </a:p>
          <a:p>
            <a:r>
              <a:rPr lang="en-US" sz="2400" dirty="0"/>
              <a:t>1977 John Backus</a:t>
            </a:r>
          </a:p>
          <a:p>
            <a:r>
              <a:rPr lang="en-US" sz="2400" dirty="0"/>
              <a:t>1978 Bob Floyd</a:t>
            </a:r>
          </a:p>
          <a:p>
            <a:r>
              <a:rPr lang="en-US" sz="2400" dirty="0"/>
              <a:t>1979 Ken Iverson</a:t>
            </a:r>
          </a:p>
          <a:p>
            <a:r>
              <a:rPr lang="en-US" sz="2400" dirty="0"/>
              <a:t>1980 Tony Hoare</a:t>
            </a:r>
          </a:p>
          <a:p>
            <a:r>
              <a:rPr lang="en-US" sz="2400" dirty="0"/>
              <a:t>1984 </a:t>
            </a:r>
            <a:r>
              <a:rPr lang="en-US" sz="2400" dirty="0" err="1"/>
              <a:t>Niklaus</a:t>
            </a:r>
            <a:r>
              <a:rPr lang="en-US" sz="2400" dirty="0"/>
              <a:t> Wirth</a:t>
            </a:r>
          </a:p>
          <a:p>
            <a:r>
              <a:rPr lang="en-US" sz="2400" dirty="0"/>
              <a:t>1987 John </a:t>
            </a:r>
            <a:r>
              <a:rPr lang="en-US" sz="2400" dirty="0" err="1"/>
              <a:t>Cocke</a:t>
            </a:r>
            <a:endParaRPr lang="en-US" sz="2400" dirty="0"/>
          </a:p>
        </p:txBody>
      </p:sp>
      <p:sp>
        <p:nvSpPr>
          <p:cNvPr id="46084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1991 Robin Milner</a:t>
            </a:r>
          </a:p>
          <a:p>
            <a:r>
              <a:rPr lang="de-DE" sz="2400" dirty="0"/>
              <a:t>2001 Ole-Johan Dahl and Kristen Nygaard</a:t>
            </a:r>
          </a:p>
          <a:p>
            <a:r>
              <a:rPr lang="de-DE" sz="2400" dirty="0"/>
              <a:t>2003 Alan Kay</a:t>
            </a:r>
          </a:p>
          <a:p>
            <a:r>
              <a:rPr lang="de-DE" sz="2400" dirty="0"/>
              <a:t>2005 Peter Naur</a:t>
            </a:r>
          </a:p>
          <a:p>
            <a:r>
              <a:rPr lang="de-DE" sz="2400" dirty="0"/>
              <a:t>2006 Fran Allen</a:t>
            </a:r>
          </a:p>
          <a:p>
            <a:r>
              <a:rPr lang="de-DE" sz="2400" dirty="0"/>
              <a:t>2008 Barbara </a:t>
            </a:r>
            <a:r>
              <a:rPr lang="de-DE" sz="2400" dirty="0" err="1"/>
              <a:t>Liskov</a:t>
            </a:r>
            <a:endParaRPr lang="de-DE" sz="2400" dirty="0"/>
          </a:p>
          <a:p>
            <a:r>
              <a:rPr lang="de-DE" sz="2400" dirty="0"/>
              <a:t>2013 Leslie </a:t>
            </a:r>
            <a:r>
              <a:rPr lang="de-DE" sz="2400" dirty="0" err="1"/>
              <a:t>Lamport</a:t>
            </a:r>
            <a:endParaRPr lang="de-DE" sz="2400" dirty="0"/>
          </a:p>
          <a:p>
            <a:r>
              <a:rPr lang="de-DE" sz="2400" dirty="0"/>
              <a:t>2018 John Hennessy &amp; David Patterson</a:t>
            </a:r>
            <a:endParaRPr lang="en-US" sz="2400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0F9891CA-3A2F-4A75-954E-A115F002DF8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 structures and algorithms</a:t>
            </a:r>
          </a:p>
          <a:p>
            <a:pPr lvl="2"/>
            <a:r>
              <a:rPr lang="en-US" dirty="0"/>
              <a:t>Linked lists, trees, hash tables, dictionaries, graphs</a:t>
            </a:r>
          </a:p>
          <a:p>
            <a:pPr lvl="1"/>
            <a:r>
              <a:rPr lang="en-US" dirty="0"/>
              <a:t>Machine organization</a:t>
            </a:r>
          </a:p>
          <a:p>
            <a:pPr lvl="2"/>
            <a:r>
              <a:rPr lang="en-US" dirty="0"/>
              <a:t>Assembly-level programming of some architecture (not necessarily x86-64)</a:t>
            </a:r>
          </a:p>
          <a:p>
            <a:pPr lvl="1"/>
            <a:r>
              <a:rPr lang="en-US" dirty="0"/>
              <a:t>Formal languages &amp; automata</a:t>
            </a:r>
          </a:p>
          <a:p>
            <a:pPr lvl="2"/>
            <a:r>
              <a:rPr lang="en-US" dirty="0"/>
              <a:t>Regular expressions, NFAs/DFAs, context-free grammars, maybe a little parsing</a:t>
            </a:r>
          </a:p>
          <a:p>
            <a:pPr lvl="1"/>
            <a:r>
              <a:rPr lang="en-US" dirty="0"/>
              <a:t>We will review basics and gaps can be filled in but might take some extra time/work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Books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Three good books – use at least one, others might be worth checking out:</a:t>
            </a:r>
          </a:p>
          <a:p>
            <a:pPr lvl="1">
              <a:defRPr/>
            </a:pPr>
            <a:r>
              <a:rPr lang="en-US" dirty="0"/>
              <a:t>Cooper &amp; </a:t>
            </a:r>
            <a:r>
              <a:rPr lang="en-US" dirty="0" err="1"/>
              <a:t>Torczon</a:t>
            </a:r>
            <a:r>
              <a:rPr lang="en-US" dirty="0"/>
              <a:t>, </a:t>
            </a:r>
            <a:r>
              <a:rPr lang="en-US" i="1" dirty="0"/>
              <a:t>Engineering a Compiler.</a:t>
            </a:r>
            <a:r>
              <a:rPr lang="en-US" dirty="0"/>
              <a:t> “Official text”,</a:t>
            </a:r>
            <a:r>
              <a:rPr lang="en-US" i="1" dirty="0"/>
              <a:t> 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edition should be ok too.</a:t>
            </a:r>
          </a:p>
          <a:p>
            <a:pPr lvl="1">
              <a:defRPr/>
            </a:pPr>
            <a:r>
              <a:rPr lang="en-US" dirty="0" err="1"/>
              <a:t>Appel</a:t>
            </a:r>
            <a:r>
              <a:rPr lang="en-US" dirty="0"/>
              <a:t>, </a:t>
            </a:r>
            <a:r>
              <a:rPr lang="en-US" i="1" dirty="0"/>
              <a:t>Modern Compiler Implementation in Java</a:t>
            </a:r>
            <a:r>
              <a:rPr lang="en-US" dirty="0"/>
              <a:t>, 2nd ed. </a:t>
            </a:r>
            <a:r>
              <a:rPr lang="en-US" dirty="0" err="1"/>
              <a:t>MiniJava</a:t>
            </a:r>
            <a:r>
              <a:rPr lang="en-US" dirty="0"/>
              <a:t> is from here.</a:t>
            </a:r>
          </a:p>
          <a:p>
            <a:pPr lvl="1">
              <a:defRPr/>
            </a:pP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, Ullman, “Dragon Book”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959BB98-9302-4D1A-A40B-969742D6923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29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784475"/>
            <a:ext cx="8382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962400"/>
            <a:ext cx="809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24000"/>
            <a:ext cx="942975" cy="122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988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Quick review of formal grammars</a:t>
            </a:r>
          </a:p>
          <a:p>
            <a:pPr eaLnBrk="1" hangingPunct="1"/>
            <a:r>
              <a:rPr lang="en-US" dirty="0"/>
              <a:t>Lexical analysis – scanning</a:t>
            </a:r>
          </a:p>
          <a:p>
            <a:pPr eaLnBrk="1" hangingPunct="1"/>
            <a:r>
              <a:rPr lang="en-US" dirty="0"/>
              <a:t>Followed by parsing 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Read </a:t>
            </a:r>
            <a:r>
              <a:rPr lang="en-US" dirty="0" err="1"/>
              <a:t>ch.</a:t>
            </a:r>
            <a:r>
              <a:rPr lang="en-US" dirty="0"/>
              <a:t> 1, 2.1-2.4 in EAC or corresponding chapters in other books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C4D780-3C3B-4BC2-9154-B5B5D73F0D5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And the point is…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do we execute something like this?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latin typeface="Lucida Sans Unicode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k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while (k &lt; length)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if (a[k] &gt; 0)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  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computer only knows 1’s &amp; 0’s - i.e., encodings of instructions and data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90869FA-79F7-4F9C-A4A6-016640575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Interpreters &amp; Compilers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Programs can be compiled or interpreted (or sometimes both)</a:t>
            </a:r>
          </a:p>
          <a:p>
            <a:pPr eaLnBrk="1" hangingPunct="1"/>
            <a:r>
              <a:rPr lang="en-US" dirty="0"/>
              <a:t>Compiler</a:t>
            </a:r>
          </a:p>
          <a:p>
            <a:pPr lvl="1" eaLnBrk="1" hangingPunct="1"/>
            <a:r>
              <a:rPr lang="en-US" dirty="0"/>
              <a:t>A program that translates a program from one language (the </a:t>
            </a:r>
            <a:r>
              <a:rPr lang="en-US" i="1" dirty="0"/>
              <a:t>source</a:t>
            </a:r>
            <a:r>
              <a:rPr lang="en-US" dirty="0"/>
              <a:t>) to another (the </a:t>
            </a:r>
            <a:r>
              <a:rPr lang="en-US" i="1" dirty="0"/>
              <a:t>target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Languages are sometimes even the same(!)</a:t>
            </a:r>
          </a:p>
          <a:p>
            <a:pPr eaLnBrk="1" hangingPunct="1"/>
            <a:r>
              <a:rPr lang="en-US" dirty="0"/>
              <a:t>Interpreter</a:t>
            </a:r>
          </a:p>
          <a:p>
            <a:pPr lvl="1" eaLnBrk="1" hangingPunct="1"/>
            <a:r>
              <a:rPr lang="en-US" dirty="0"/>
              <a:t>A program that reads a source program and produces the results of executing that program on some input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F93BF10-3F9E-49A4-9C1C-B3F1D31C9E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Common Issues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 and interpreters both must read the input – a stream of characters – and “understand” it: front-end </a:t>
            </a:r>
            <a:r>
              <a:rPr lang="en-US" i="1" dirty="0"/>
              <a:t>analysis</a:t>
            </a:r>
            <a:r>
              <a:rPr lang="en-US" dirty="0"/>
              <a:t> phase</a:t>
            </a:r>
            <a:endParaRPr lang="en-US" i="1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w h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l e ( k &lt; l e n g t h ) {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f ( a [ k ] &gt; 0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)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&lt;tab&gt;{ n P o s + + ; }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dirty="0">
              <a:latin typeface="Lucida Sans Unicode" pitchFamily="34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81AE44D-663B-46C0-B72F-0E1DC7EEA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Compiler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Read and analyze entire program</a:t>
            </a:r>
          </a:p>
          <a:p>
            <a:pPr>
              <a:defRPr/>
            </a:pPr>
            <a:r>
              <a:rPr lang="en-US" dirty="0"/>
              <a:t>Translate to semantically equivalent program in another language</a:t>
            </a:r>
          </a:p>
          <a:p>
            <a:pPr lvl="1">
              <a:defRPr/>
            </a:pPr>
            <a:r>
              <a:rPr lang="en-US" dirty="0"/>
              <a:t>Presumably easier or more efficient to execute</a:t>
            </a:r>
          </a:p>
          <a:p>
            <a:pPr>
              <a:defRPr/>
            </a:pPr>
            <a:r>
              <a:rPr lang="en-US" dirty="0"/>
              <a:t>Offline process</a:t>
            </a:r>
          </a:p>
          <a:p>
            <a:pPr>
              <a:defRPr/>
            </a:pPr>
            <a:r>
              <a:rPr lang="en-US" dirty="0"/>
              <a:t>Tradeoff: compile-time overhead (preprocessing) </a:t>
            </a:r>
            <a:r>
              <a:rPr lang="en-US" dirty="0" err="1"/>
              <a:t>vs</a:t>
            </a:r>
            <a:r>
              <a:rPr lang="en-US" dirty="0"/>
              <a:t> execution performance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D403D9B-6FC2-4265-82FC-81682D53E4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Typically implemented with Compilers</a:t>
            </a:r>
            <a:endParaRPr lang="en-US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FORTRAN, C, C++, COBOL, many other programming languages, (La)</a:t>
            </a:r>
            <a:r>
              <a:rPr lang="en-US" dirty="0" err="1"/>
              <a:t>TeX</a:t>
            </a:r>
            <a:r>
              <a:rPr lang="en-US" dirty="0"/>
              <a:t>, SQL (databases), VHDL, many others</a:t>
            </a:r>
          </a:p>
          <a:p>
            <a:r>
              <a:rPr lang="en-US" dirty="0"/>
              <a:t>Particularly appropriate if significant optimization wanted/needed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2070390B-5680-4ECE-A821-6BF57F1A73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Interpreter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Interpreter</a:t>
            </a:r>
          </a:p>
          <a:p>
            <a:pPr lvl="1">
              <a:defRPr/>
            </a:pPr>
            <a:r>
              <a:rPr lang="en-US" dirty="0"/>
              <a:t>Typically implemented as an “execution engine”</a:t>
            </a:r>
          </a:p>
          <a:p>
            <a:pPr lvl="1">
              <a:defRPr/>
            </a:pPr>
            <a:r>
              <a:rPr lang="en-US" dirty="0"/>
              <a:t>Program analysis interleaved with execution: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running = true;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while (running) 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analyze next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execute that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lvl="1">
              <a:defRPr/>
            </a:pPr>
            <a:r>
              <a:rPr lang="en-US" dirty="0"/>
              <a:t>Usually requires repeated analysis of individual statements (particularly in loops, functions)</a:t>
            </a:r>
          </a:p>
          <a:p>
            <a:pPr lvl="2">
              <a:defRPr/>
            </a:pPr>
            <a:r>
              <a:rPr lang="en-US" dirty="0"/>
              <a:t>But hybrid approaches can avoid some of this overhead</a:t>
            </a:r>
          </a:p>
          <a:p>
            <a:pPr lvl="1">
              <a:defRPr/>
            </a:pPr>
            <a:r>
              <a:rPr lang="en-US" dirty="0"/>
              <a:t>But: immediate execution, good debugging/interaction, etc.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EC2CFA5-447C-46F4-935A-D2C1B4D7DC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9af3e36-6c0f-4229-854c-befde5c9e6a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2140</Words>
  <Application>Microsoft Macintosh PowerPoint</Application>
  <PresentationFormat>On-screen Show (4:3)</PresentationFormat>
  <Paragraphs>371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Lucida Sans Unicode</vt:lpstr>
      <vt:lpstr>Tahoma</vt:lpstr>
      <vt:lpstr>Wingdings</vt:lpstr>
      <vt:lpstr>Office Theme</vt:lpstr>
      <vt:lpstr>Compiler Design</vt:lpstr>
      <vt:lpstr>Agenda</vt:lpstr>
      <vt:lpstr>Credits</vt:lpstr>
      <vt:lpstr>And the point is… </vt:lpstr>
      <vt:lpstr>Interpreters &amp; Compilers</vt:lpstr>
      <vt:lpstr>Common Issues</vt:lpstr>
      <vt:lpstr>Compiler</vt:lpstr>
      <vt:lpstr>Typically implemented with Compilers</vt:lpstr>
      <vt:lpstr>Interpreter</vt:lpstr>
      <vt:lpstr>Often implemented with interpreters</vt:lpstr>
      <vt:lpstr>Hybrid approaches</vt:lpstr>
      <vt:lpstr>Structure of a Compiler</vt:lpstr>
      <vt:lpstr>Compiler must…</vt:lpstr>
      <vt:lpstr>Implications</vt:lpstr>
      <vt:lpstr>Front End</vt:lpstr>
      <vt:lpstr>Scanner Example</vt:lpstr>
      <vt:lpstr>Parser Output (IR)</vt:lpstr>
      <vt:lpstr>Parser Example</vt:lpstr>
      <vt:lpstr>Static Semantic Analysis</vt:lpstr>
      <vt:lpstr>Back End</vt:lpstr>
      <vt:lpstr>Back End Structure</vt:lpstr>
      <vt:lpstr>The Result</vt:lpstr>
      <vt:lpstr>Why Study Compilers?  (1)</vt:lpstr>
      <vt:lpstr>Why Study Compilers?  (2)</vt:lpstr>
      <vt:lpstr>Why Study Compilers?  (3)</vt:lpstr>
      <vt:lpstr>Why Study Compilers?  (4)</vt:lpstr>
      <vt:lpstr>Why Study Compilers?  (5)</vt:lpstr>
      <vt:lpstr>Some History (1)</vt:lpstr>
      <vt:lpstr>Some History (2)</vt:lpstr>
      <vt:lpstr>Some History (3)</vt:lpstr>
      <vt:lpstr>Some History (4)</vt:lpstr>
      <vt:lpstr>Compiler (and related) Turing Awards</vt:lpstr>
      <vt:lpstr>Course Predecessors</vt:lpstr>
      <vt:lpstr>Books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136</cp:revision>
  <cp:lastPrinted>2018-03-27T04:37:15Z</cp:lastPrinted>
  <dcterms:created xsi:type="dcterms:W3CDTF">2002-10-01T01:44:57Z</dcterms:created>
  <dcterms:modified xsi:type="dcterms:W3CDTF">2019-04-08T13:21:44Z</dcterms:modified>
  <cp:category/>
</cp:coreProperties>
</file>