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4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331" r:id="rId4"/>
    <p:sldId id="332" r:id="rId5"/>
    <p:sldId id="333" r:id="rId6"/>
    <p:sldId id="337" r:id="rId7"/>
    <p:sldId id="258" r:id="rId8"/>
    <p:sldId id="303" r:id="rId9"/>
    <p:sldId id="304" r:id="rId10"/>
    <p:sldId id="305" r:id="rId11"/>
    <p:sldId id="330" r:id="rId12"/>
    <p:sldId id="338" r:id="rId13"/>
    <p:sldId id="309" r:id="rId14"/>
    <p:sldId id="328" r:id="rId15"/>
    <p:sldId id="310" r:id="rId16"/>
    <p:sldId id="311" r:id="rId17"/>
    <p:sldId id="312" r:id="rId18"/>
    <p:sldId id="314" r:id="rId19"/>
    <p:sldId id="315" r:id="rId20"/>
    <p:sldId id="316" r:id="rId21"/>
    <p:sldId id="318" r:id="rId22"/>
    <p:sldId id="317" r:id="rId23"/>
    <p:sldId id="319" r:id="rId24"/>
    <p:sldId id="320" r:id="rId25"/>
    <p:sldId id="321" r:id="rId26"/>
    <p:sldId id="329" r:id="rId27"/>
    <p:sldId id="323" r:id="rId28"/>
    <p:sldId id="322" r:id="rId29"/>
    <p:sldId id="324" r:id="rId30"/>
    <p:sldId id="325" r:id="rId31"/>
    <p:sldId id="334" r:id="rId32"/>
    <p:sldId id="336" r:id="rId33"/>
    <p:sldId id="335" r:id="rId34"/>
    <p:sldId id="326" r:id="rId35"/>
    <p:sldId id="327" r:id="rId36"/>
    <p:sldId id="302" r:id="rId37"/>
  </p:sldIdLst>
  <p:sldSz cx="9144000" cy="6858000" type="screen4x3"/>
  <p:notesSz cx="7315200" cy="9601200"/>
  <p:custDataLst>
    <p:tags r:id="rId4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0"/>
  </p:normalViewPr>
  <p:slideViewPr>
    <p:cSldViewPr>
      <p:cViewPr varScale="1">
        <p:scale>
          <a:sx n="80" d="100"/>
          <a:sy n="80" d="100"/>
        </p:scale>
        <p:origin x="11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2296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l" defTabSz="967558">
              <a:buClrTx/>
              <a:buSzTx/>
              <a:buFontTx/>
              <a:buNone/>
              <a:defRPr sz="1300" dirty="0">
                <a:latin typeface="Arial" charset="0"/>
              </a:defRPr>
            </a:lvl1pPr>
          </a:lstStyle>
          <a:p>
            <a:pPr>
              <a:defRPr/>
            </a:pPr>
            <a:r>
              <a:rPr lang="is-IS" dirty="0"/>
              <a:t>CSE P 501</a:t>
            </a:r>
            <a:r>
              <a:rPr lang="en-US" dirty="0"/>
              <a:t> </a:t>
            </a:r>
            <a:r>
              <a:rPr lang="pl-PL" dirty="0"/>
              <a:t>18sp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r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C-</a:t>
            </a:r>
            <a:fld id="{96E504E0-40A6-420C-8DEC-1358A2FB8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642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l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r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2313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l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r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fld id="{D8A1A9FD-291B-4CC4-B6F0-04E53EA6D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3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BC5EC43-40D1-4157-827E-1DDEDA3B2607}" type="slidenum">
              <a:rPr lang="en-US" smtClean="0">
                <a:latin typeface="Arial" charset="0"/>
              </a:rPr>
              <a:pPr eaLnBrk="1" hangingPunct="1"/>
              <a:t>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0A109C3-48B6-4E49-B38A-CBA25D0940A4}" type="slidenum">
              <a:rPr lang="en-US" smtClean="0">
                <a:latin typeface="Arial" charset="0"/>
              </a:rPr>
              <a:pPr eaLnBrk="1" hangingPunct="1"/>
              <a:t>2</a:t>
            </a:fld>
            <a:endParaRPr lang="en-US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254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858" indent="-285715" defTabSz="968254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2858" indent="-228571" defTabSz="968254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001" indent="-228571" defTabSz="968254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144" indent="-228571" defTabSz="968254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288" indent="-228571" algn="ctr" defTabSz="968254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431" indent="-228571" algn="ctr" defTabSz="968254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8574" indent="-228571" algn="ctr" defTabSz="968254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5717" indent="-228571" algn="ctr" defTabSz="968254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175429-C38B-B942-8D51-DBD3C2774606}" type="slidenum">
              <a:rPr lang="en-US">
                <a:latin typeface="Arial" charset="0"/>
              </a:rPr>
              <a:pPr eaLnBrk="1" hangingPunct="1"/>
              <a:t>6</a:t>
            </a:fld>
            <a:endParaRPr lang="en-US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EABADBB-BA1D-4322-84B7-D99599F01DCA}" type="slidenum">
              <a:rPr lang="en-US" smtClean="0">
                <a:latin typeface="Arial" charset="0"/>
              </a:rPr>
              <a:pPr eaLnBrk="1" hangingPunct="1"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taken from one of Cooper’s slides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F0DDD-F8FA-7946-87D9-EB95D65A9853}" type="datetime1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C-</a:t>
            </a:r>
            <a:fld id="{F4F802B8-7807-4967-BEA9-DCE5E095E2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3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3C6581-2B06-5749-8C2F-772BDA5B0C87}" type="datetime1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91363D40-9719-4109-94B7-414DAE5CF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4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543F40-C883-D64E-A463-5CD15F5A0363}" type="datetime1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38B49528-32A1-46FF-8DDC-8C98F74283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61E773-DAF2-C447-9D10-1F8546814A58}" type="datetime1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CEB82082-D230-4D78-8031-B8C237CF70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6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05D564-F070-CE43-91B7-5C751DEC68DE}" type="datetime1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70471B0D-8241-4C1F-ACA0-6A8598104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7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9E95BB-A4EB-F94B-B305-A99CDF9BB3EF}" type="datetime1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91E429B3-D344-4A23-9DA6-41A24C17D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7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352967-61D8-244D-908A-4E137C27758E}" type="datetime1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3F51AD2D-8A5A-43F0-B6D4-A7A57EEF2A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6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CDE67-B86A-3840-BABF-D153214F1C3A}" type="datetime1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6295F723-8FB0-43BA-BE10-968AA2B7F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1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BE2BD4-FEEB-F748-A03F-500B4ED38E63}" type="datetime1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02DC841E-C51A-4112-9BF2-22F3C6CFC4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2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96F15C-0A5E-B84A-8B5A-F46D330C584B}" type="datetime1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7527844D-B777-4771-8530-EBFC798346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9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16D340-68F0-F54B-B415-02CFA9BEA212}" type="datetime1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0B3370C0-3943-4952-9ADF-6A2570ED51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2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4A52118-8D6D-2049-B43C-F64F5A479962}" type="datetime1">
              <a:rPr lang="en-US" smtClean="0"/>
              <a:pPr>
                <a:defRPr/>
              </a:pPr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C-</a:t>
            </a:r>
            <a:fld id="{8FB5F9A3-C9A0-43C9-A181-F9DA53C1F3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5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00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hyperlink" Target="https://courses.cs.washington.edu/courses/csep501/18sp/calendar/lecturelist.html" TargetMode="Externa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3.xml"/><Relationship Id="rId4" Type="http://schemas.openxmlformats.org/officeDocument/2006/relationships/tags" Target="../tags/tag1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3.xml"/><Relationship Id="rId4" Type="http://schemas.openxmlformats.org/officeDocument/2006/relationships/tags" Target="../tags/tag1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4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0.xml"/><Relationship Id="rId4" Type="http://schemas.openxmlformats.org/officeDocument/2006/relationships/tags" Target="../tags/tag1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9.xml"/><Relationship Id="rId4" Type="http://schemas.openxmlformats.org/officeDocument/2006/relationships/tags" Target="../tags/tag1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0.xml"/><Relationship Id="rId4" Type="http://schemas.openxmlformats.org/officeDocument/2006/relationships/tags" Target="../tags/tag17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9" Type="http://schemas.openxmlformats.org/officeDocument/2006/relationships/tags" Target="../tags/tag54.xml"/><Relationship Id="rId21" Type="http://schemas.openxmlformats.org/officeDocument/2006/relationships/tags" Target="../tags/tag36.xml"/><Relationship Id="rId34" Type="http://schemas.openxmlformats.org/officeDocument/2006/relationships/tags" Target="../tags/tag49.xml"/><Relationship Id="rId42" Type="http://schemas.openxmlformats.org/officeDocument/2006/relationships/tags" Target="../tags/tag57.xml"/><Relationship Id="rId47" Type="http://schemas.openxmlformats.org/officeDocument/2006/relationships/tags" Target="../tags/tag62.xml"/><Relationship Id="rId50" Type="http://schemas.openxmlformats.org/officeDocument/2006/relationships/tags" Target="../tags/tag65.xml"/><Relationship Id="rId55" Type="http://schemas.openxmlformats.org/officeDocument/2006/relationships/tags" Target="../tags/tag70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9" Type="http://schemas.openxmlformats.org/officeDocument/2006/relationships/tags" Target="../tags/tag44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32" Type="http://schemas.openxmlformats.org/officeDocument/2006/relationships/tags" Target="../tags/tag47.xml"/><Relationship Id="rId37" Type="http://schemas.openxmlformats.org/officeDocument/2006/relationships/tags" Target="../tags/tag52.xml"/><Relationship Id="rId40" Type="http://schemas.openxmlformats.org/officeDocument/2006/relationships/tags" Target="../tags/tag55.xml"/><Relationship Id="rId45" Type="http://schemas.openxmlformats.org/officeDocument/2006/relationships/tags" Target="../tags/tag60.xml"/><Relationship Id="rId53" Type="http://schemas.openxmlformats.org/officeDocument/2006/relationships/tags" Target="../tags/tag68.xml"/><Relationship Id="rId58" Type="http://schemas.openxmlformats.org/officeDocument/2006/relationships/tags" Target="../tags/tag73.xml"/><Relationship Id="rId5" Type="http://schemas.openxmlformats.org/officeDocument/2006/relationships/tags" Target="../tags/tag20.xml"/><Relationship Id="rId61" Type="http://schemas.openxmlformats.org/officeDocument/2006/relationships/notesSlide" Target="../notesSlides/notesSlide3.xml"/><Relationship Id="rId19" Type="http://schemas.openxmlformats.org/officeDocument/2006/relationships/tags" Target="../tags/tag3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tags" Target="../tags/tag42.xml"/><Relationship Id="rId30" Type="http://schemas.openxmlformats.org/officeDocument/2006/relationships/tags" Target="../tags/tag45.xml"/><Relationship Id="rId35" Type="http://schemas.openxmlformats.org/officeDocument/2006/relationships/tags" Target="../tags/tag50.xml"/><Relationship Id="rId43" Type="http://schemas.openxmlformats.org/officeDocument/2006/relationships/tags" Target="../tags/tag58.xml"/><Relationship Id="rId48" Type="http://schemas.openxmlformats.org/officeDocument/2006/relationships/tags" Target="../tags/tag63.xml"/><Relationship Id="rId56" Type="http://schemas.openxmlformats.org/officeDocument/2006/relationships/tags" Target="../tags/tag71.xml"/><Relationship Id="rId8" Type="http://schemas.openxmlformats.org/officeDocument/2006/relationships/tags" Target="../tags/tag23.xml"/><Relationship Id="rId51" Type="http://schemas.openxmlformats.org/officeDocument/2006/relationships/tags" Target="../tags/tag66.xml"/><Relationship Id="rId3" Type="http://schemas.openxmlformats.org/officeDocument/2006/relationships/tags" Target="../tags/tag18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33" Type="http://schemas.openxmlformats.org/officeDocument/2006/relationships/tags" Target="../tags/tag48.xml"/><Relationship Id="rId38" Type="http://schemas.openxmlformats.org/officeDocument/2006/relationships/tags" Target="../tags/tag53.xml"/><Relationship Id="rId46" Type="http://schemas.openxmlformats.org/officeDocument/2006/relationships/tags" Target="../tags/tag61.xml"/><Relationship Id="rId59" Type="http://schemas.openxmlformats.org/officeDocument/2006/relationships/tags" Target="../tags/tag74.xml"/><Relationship Id="rId20" Type="http://schemas.openxmlformats.org/officeDocument/2006/relationships/tags" Target="../tags/tag35.xml"/><Relationship Id="rId41" Type="http://schemas.openxmlformats.org/officeDocument/2006/relationships/tags" Target="../tags/tag56.xml"/><Relationship Id="rId54" Type="http://schemas.openxmlformats.org/officeDocument/2006/relationships/tags" Target="../tags/tag69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tags" Target="../tags/tag43.xml"/><Relationship Id="rId36" Type="http://schemas.openxmlformats.org/officeDocument/2006/relationships/tags" Target="../tags/tag51.xml"/><Relationship Id="rId49" Type="http://schemas.openxmlformats.org/officeDocument/2006/relationships/tags" Target="../tags/tag64.xml"/><Relationship Id="rId57" Type="http://schemas.openxmlformats.org/officeDocument/2006/relationships/tags" Target="../tags/tag72.xml"/><Relationship Id="rId10" Type="http://schemas.openxmlformats.org/officeDocument/2006/relationships/tags" Target="../tags/tag25.xml"/><Relationship Id="rId31" Type="http://schemas.openxmlformats.org/officeDocument/2006/relationships/tags" Target="../tags/tag46.xml"/><Relationship Id="rId44" Type="http://schemas.openxmlformats.org/officeDocument/2006/relationships/tags" Target="../tags/tag59.xml"/><Relationship Id="rId52" Type="http://schemas.openxmlformats.org/officeDocument/2006/relationships/tags" Target="../tags/tag67.xml"/><Relationship Id="rId60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5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Compiler Design</a:t>
            </a:r>
          </a:p>
        </p:txBody>
      </p:sp>
      <p:sp>
        <p:nvSpPr>
          <p:cNvPr id="3078" name="Rectangle 16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Parsing &amp; Context-Free Grammars</a:t>
            </a:r>
          </a:p>
          <a:p>
            <a:endParaRPr lang="en-US" dirty="0"/>
          </a:p>
          <a:p>
            <a:r>
              <a:rPr lang="en-US" dirty="0">
                <a:hlinkClick r:id="rId7"/>
              </a:rPr>
              <a:t>Credit: UW (Perkins)</a:t>
            </a:r>
            <a:endParaRPr lang="en-US" dirty="0"/>
          </a:p>
          <a:p>
            <a:endParaRPr lang="en-US" dirty="0"/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FA6B714F-6E8B-442B-AC20-981FAD4F6C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“Something Useful”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 each point (node) in the traversal, perform some semantic action</a:t>
            </a:r>
          </a:p>
          <a:p>
            <a:pPr lvl="1"/>
            <a:r>
              <a:rPr lang="en-US" dirty="0"/>
              <a:t>Construct nodes of full parse tree (rare)</a:t>
            </a:r>
          </a:p>
          <a:p>
            <a:pPr lvl="1"/>
            <a:r>
              <a:rPr lang="en-US" dirty="0"/>
              <a:t>Construct abstract syntax tree (AST) (common)</a:t>
            </a:r>
          </a:p>
          <a:p>
            <a:pPr lvl="1"/>
            <a:r>
              <a:rPr lang="en-US" dirty="0"/>
              <a:t>Construct linear, lower-level representation (often produced in later phases of production compilers by traversing initial AST )</a:t>
            </a:r>
          </a:p>
          <a:p>
            <a:pPr lvl="1"/>
            <a:r>
              <a:rPr lang="en-US" dirty="0"/>
              <a:t>Generate target code on the fly (done in 1-pass compilers; not common in production compilers) </a:t>
            </a:r>
          </a:p>
          <a:p>
            <a:pPr lvl="2"/>
            <a:r>
              <a:rPr lang="en-US" dirty="0"/>
              <a:t>Can’t generate great code in one pass, – but useful if you need a quick ‘n dirty working compiler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82309B02-BB9F-41B1-AF5A-C2CABC1A500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Formally, a </a:t>
            </a:r>
            <a:r>
              <a:rPr lang="en-US" i="1" dirty="0">
                <a:solidFill>
                  <a:srgbClr val="0000FF"/>
                </a:solidFill>
              </a:rPr>
              <a:t>grammar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a tuple &lt;</a:t>
            </a:r>
            <a:r>
              <a:rPr lang="en-US" i="1" dirty="0">
                <a:solidFill>
                  <a:srgbClr val="008000"/>
                </a:solidFill>
              </a:rPr>
              <a:t>N</a:t>
            </a:r>
            <a:r>
              <a:rPr lang="en-US" dirty="0"/>
              <a:t>,</a:t>
            </a:r>
            <a:r>
              <a:rPr lang="el-GR" dirty="0">
                <a:solidFill>
                  <a:srgbClr val="008000"/>
                </a:solidFill>
              </a:rPr>
              <a:t>Σ</a:t>
            </a:r>
            <a:r>
              <a:rPr lang="en-US" dirty="0"/>
              <a:t>,</a:t>
            </a:r>
            <a:r>
              <a:rPr lang="en-US" i="1" dirty="0">
                <a:solidFill>
                  <a:srgbClr val="008000"/>
                </a:solidFill>
              </a:rPr>
              <a:t>P</a:t>
            </a:r>
            <a:r>
              <a:rPr lang="en-US" dirty="0"/>
              <a:t>,</a:t>
            </a:r>
            <a:r>
              <a:rPr lang="en-US" i="1" dirty="0">
                <a:solidFill>
                  <a:srgbClr val="008000"/>
                </a:solidFill>
              </a:rPr>
              <a:t>S</a:t>
            </a:r>
            <a:r>
              <a:rPr lang="en-US" dirty="0"/>
              <a:t>&gt; where</a:t>
            </a:r>
          </a:p>
          <a:p>
            <a:pPr lvl="1"/>
            <a:r>
              <a:rPr lang="en-US" i="1" dirty="0">
                <a:solidFill>
                  <a:srgbClr val="008000"/>
                </a:solidFill>
              </a:rPr>
              <a:t>N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a finite set of </a:t>
            </a:r>
            <a:r>
              <a:rPr lang="en-US" i="1" dirty="0">
                <a:solidFill>
                  <a:srgbClr val="008000"/>
                </a:solidFill>
              </a:rPr>
              <a:t>non-terminal </a:t>
            </a:r>
            <a:r>
              <a:rPr lang="en-US" dirty="0"/>
              <a:t>symbols</a:t>
            </a:r>
          </a:p>
          <a:p>
            <a:pPr lvl="1"/>
            <a:r>
              <a:rPr lang="el-GR" dirty="0">
                <a:solidFill>
                  <a:srgbClr val="008000"/>
                </a:solidFill>
              </a:rPr>
              <a:t>Σ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a finite set of </a:t>
            </a:r>
            <a:r>
              <a:rPr lang="en-US" i="1" dirty="0">
                <a:solidFill>
                  <a:srgbClr val="008000"/>
                </a:solidFill>
              </a:rPr>
              <a:t>terminal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symbols (alphabet)</a:t>
            </a:r>
          </a:p>
          <a:p>
            <a:pPr lvl="1"/>
            <a:r>
              <a:rPr lang="en-US" i="1" dirty="0">
                <a:solidFill>
                  <a:srgbClr val="008000"/>
                </a:solidFill>
              </a:rPr>
              <a:t>P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a finite set of </a:t>
            </a:r>
            <a:r>
              <a:rPr lang="en-US" i="1" dirty="0">
                <a:solidFill>
                  <a:srgbClr val="008000"/>
                </a:solidFill>
              </a:rPr>
              <a:t>productions</a:t>
            </a:r>
          </a:p>
          <a:p>
            <a:pPr lvl="2"/>
            <a:r>
              <a:rPr lang="en-US" dirty="0"/>
              <a:t>A subset of </a:t>
            </a:r>
            <a:r>
              <a:rPr lang="en-US" i="1" dirty="0"/>
              <a:t>N</a:t>
            </a:r>
            <a:r>
              <a:rPr lang="en-US" dirty="0"/>
              <a:t> × (</a:t>
            </a:r>
            <a:r>
              <a:rPr lang="en-US" i="1" dirty="0"/>
              <a:t>N</a:t>
            </a:r>
            <a:r>
              <a:rPr lang="en-US" dirty="0"/>
              <a:t>  </a:t>
            </a:r>
            <a:r>
              <a:rPr lang="en-US" dirty="0">
                <a:sym typeface="Symbol" pitchFamily="18" charset="2"/>
              </a:rPr>
              <a:t> </a:t>
            </a:r>
            <a:r>
              <a:rPr lang="el-GR" dirty="0"/>
              <a:t>Σ</a:t>
            </a:r>
            <a:r>
              <a:rPr lang="en-US" dirty="0"/>
              <a:t> )*</a:t>
            </a:r>
          </a:p>
          <a:p>
            <a:pPr lvl="1"/>
            <a:r>
              <a:rPr lang="en-US" i="1" dirty="0">
                <a:solidFill>
                  <a:srgbClr val="008000"/>
                </a:solidFill>
              </a:rPr>
              <a:t>S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the </a:t>
            </a:r>
            <a:r>
              <a:rPr lang="en-US" i="1" dirty="0">
                <a:solidFill>
                  <a:srgbClr val="008000"/>
                </a:solidFill>
              </a:rPr>
              <a:t>start symbol</a:t>
            </a:r>
            <a:r>
              <a:rPr lang="en-US" dirty="0"/>
              <a:t>, a distinguished element of </a:t>
            </a:r>
            <a:r>
              <a:rPr lang="en-US" i="1" dirty="0"/>
              <a:t>N </a:t>
            </a:r>
          </a:p>
          <a:p>
            <a:pPr lvl="2"/>
            <a:r>
              <a:rPr lang="en-US" dirty="0"/>
              <a:t>If not specified otherwise, this is usually assumed to be the non-terminal on the left of the first production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A4686F26-2173-4FDB-8F8C-BEE12515425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a, b, c   elements of </a:t>
            </a:r>
            <a:r>
              <a:rPr lang="el-GR" dirty="0"/>
              <a:t>Σ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w, x, y, z   elements of </a:t>
            </a:r>
            <a:r>
              <a:rPr lang="el-GR" dirty="0"/>
              <a:t>Σ</a:t>
            </a: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A, B, C   elements of </a:t>
            </a:r>
            <a:r>
              <a:rPr lang="en-US" i="1" dirty="0"/>
              <a:t>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X, Y, Z   elements of </a:t>
            </a:r>
            <a:r>
              <a:rPr lang="en-US" i="1" dirty="0"/>
              <a:t>N</a:t>
            </a:r>
            <a:r>
              <a:rPr lang="en-US" dirty="0"/>
              <a:t>∪</a:t>
            </a:r>
            <a:r>
              <a:rPr lang="el-GR" dirty="0"/>
              <a:t>Σ</a:t>
            </a:r>
            <a:endParaRPr lang="en-US" dirty="0"/>
          </a:p>
          <a:p>
            <a:pPr marL="0" indent="0">
              <a:buNone/>
            </a:pPr>
            <a:r>
              <a:rPr lang="el-GR" dirty="0">
                <a:sym typeface="Symbol" pitchFamily="18" charset="2"/>
              </a:rPr>
              <a:t></a:t>
            </a:r>
            <a:r>
              <a:rPr lang="en-US" dirty="0">
                <a:sym typeface="Symbol" pitchFamily="18" charset="2"/>
              </a:rPr>
              <a:t>, </a:t>
            </a:r>
            <a:r>
              <a:rPr lang="el-GR" dirty="0">
                <a:sym typeface="Symbol" pitchFamily="18" charset="2"/>
              </a:rPr>
              <a:t></a:t>
            </a:r>
            <a:r>
              <a:rPr lang="en-US" dirty="0">
                <a:sym typeface="Symbol" pitchFamily="18" charset="2"/>
              </a:rPr>
              <a:t>, </a:t>
            </a:r>
            <a:r>
              <a:rPr lang="el-GR" dirty="0">
                <a:sym typeface="Symbol" pitchFamily="18" charset="2"/>
              </a:rPr>
              <a:t></a:t>
            </a:r>
            <a:r>
              <a:rPr lang="en-US" dirty="0"/>
              <a:t>   elements of (</a:t>
            </a:r>
            <a:r>
              <a:rPr lang="en-US" i="1" dirty="0"/>
              <a:t>N</a:t>
            </a:r>
            <a:r>
              <a:rPr lang="en-US" dirty="0"/>
              <a:t>∪</a:t>
            </a:r>
            <a:r>
              <a:rPr lang="el-GR" dirty="0"/>
              <a:t>Σ</a:t>
            </a:r>
            <a:r>
              <a:rPr lang="en-US" dirty="0"/>
              <a:t> )*</a:t>
            </a:r>
          </a:p>
          <a:p>
            <a:pPr marL="0" indent="0">
              <a:buNone/>
            </a:pPr>
            <a:r>
              <a:rPr lang="en-US" dirty="0"/>
              <a:t>A ➝ </a:t>
            </a:r>
            <a:r>
              <a:rPr lang="el-GR" dirty="0">
                <a:sym typeface="Symbol" pitchFamily="18" charset="2"/>
              </a:rPr>
              <a:t></a:t>
            </a:r>
            <a:r>
              <a:rPr lang="en-US" dirty="0"/>
              <a:t> or A ::= </a:t>
            </a:r>
            <a:r>
              <a:rPr lang="el-GR" dirty="0">
                <a:sym typeface="Symbol" pitchFamily="18" charset="2"/>
              </a:rPr>
              <a:t></a:t>
            </a:r>
            <a:r>
              <a:rPr lang="en-US" dirty="0"/>
              <a:t> if &lt;A, </a:t>
            </a:r>
            <a:r>
              <a:rPr lang="el-GR" dirty="0">
                <a:sym typeface="Symbol" pitchFamily="18" charset="2"/>
              </a:rPr>
              <a:t></a:t>
            </a:r>
            <a:r>
              <a:rPr lang="en-US" dirty="0"/>
              <a:t>&gt; ∈ </a:t>
            </a:r>
            <a:r>
              <a:rPr lang="en-US" i="1" dirty="0"/>
              <a:t>P</a:t>
            </a:r>
            <a:r>
              <a:rPr lang="en-US" dirty="0"/>
              <a:t> </a:t>
            </a: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>
                <a:solidFill>
                  <a:schemeClr val="tx1"/>
                </a:solidFill>
              </a:rPr>
              <a:t>Compiler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CEB82082-D230-4D78-8031-B8C237CF704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6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Derivation Relations (1)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l-GR" dirty="0">
                <a:sym typeface="Symbol" pitchFamily="18" charset="2"/>
              </a:rPr>
              <a:t></a:t>
            </a:r>
            <a:r>
              <a:rPr lang="en-US" dirty="0"/>
              <a:t> A </a:t>
            </a:r>
            <a:r>
              <a:rPr lang="el-GR" dirty="0">
                <a:sym typeface="Symbol" pitchFamily="18" charset="2"/>
              </a:rPr>
              <a:t></a:t>
            </a:r>
            <a:r>
              <a:rPr lang="en-US" dirty="0"/>
              <a:t> =&gt; </a:t>
            </a:r>
            <a:r>
              <a:rPr lang="el-GR" dirty="0">
                <a:sym typeface="Symbol" pitchFamily="18" charset="2"/>
              </a:rPr>
              <a:t></a:t>
            </a:r>
            <a:r>
              <a:rPr lang="en-US" dirty="0"/>
              <a:t> </a:t>
            </a:r>
            <a:r>
              <a:rPr lang="el-GR" dirty="0">
                <a:sym typeface="Symbol" pitchFamily="18" charset="2"/>
              </a:rPr>
              <a:t></a:t>
            </a:r>
            <a:r>
              <a:rPr lang="en-US" dirty="0"/>
              <a:t> </a:t>
            </a:r>
            <a:r>
              <a:rPr lang="el-GR" dirty="0">
                <a:sym typeface="Symbol" pitchFamily="18" charset="2"/>
              </a:rPr>
              <a:t></a:t>
            </a:r>
            <a:r>
              <a:rPr lang="en-US" dirty="0"/>
              <a:t>   </a:t>
            </a:r>
            <a:r>
              <a:rPr lang="en-US" dirty="0" err="1"/>
              <a:t>iff</a:t>
            </a:r>
            <a:r>
              <a:rPr lang="en-US" dirty="0"/>
              <a:t>  A ::= </a:t>
            </a:r>
            <a:r>
              <a:rPr lang="el-GR" dirty="0">
                <a:sym typeface="Symbol" pitchFamily="18" charset="2"/>
              </a:rPr>
              <a:t></a:t>
            </a:r>
            <a:r>
              <a:rPr lang="en-US" dirty="0"/>
              <a:t> in </a:t>
            </a:r>
            <a:r>
              <a:rPr lang="en-US" i="1" dirty="0"/>
              <a:t>P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derives</a:t>
            </a:r>
          </a:p>
          <a:p>
            <a:pPr eaLnBrk="1" hangingPunct="1"/>
            <a:r>
              <a:rPr lang="en-US" dirty="0"/>
              <a:t>A =&gt;* </a:t>
            </a:r>
            <a:r>
              <a:rPr lang="el-GR" dirty="0">
                <a:sym typeface="Symbol" pitchFamily="18" charset="2"/>
              </a:rPr>
              <a:t></a:t>
            </a:r>
            <a:r>
              <a:rPr lang="en-US" dirty="0"/>
              <a:t> if there is a chain of productions starting with A that generates </a:t>
            </a:r>
            <a:r>
              <a:rPr lang="el-GR" dirty="0">
                <a:sym typeface="Symbol" pitchFamily="18" charset="2"/>
              </a:rPr>
              <a:t></a:t>
            </a:r>
            <a:endParaRPr lang="en-US" dirty="0"/>
          </a:p>
          <a:p>
            <a:pPr lvl="1" eaLnBrk="1" hangingPunct="1"/>
            <a:r>
              <a:rPr lang="en-US" dirty="0"/>
              <a:t>transitive closure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F33539C7-DEAE-4292-8C9E-739BEFCB7136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Derivation Relations (2)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w A </a:t>
            </a:r>
            <a:r>
              <a:rPr lang="el-GR" dirty="0">
                <a:sym typeface="Symbol" pitchFamily="18" charset="2"/>
              </a:rPr>
              <a:t></a:t>
            </a:r>
            <a:r>
              <a:rPr lang="en-US" dirty="0"/>
              <a:t> =&gt;</a:t>
            </a:r>
            <a:r>
              <a:rPr lang="en-US" baseline="-25000" dirty="0"/>
              <a:t>lm</a:t>
            </a:r>
            <a:r>
              <a:rPr lang="en-US" dirty="0"/>
              <a:t> w </a:t>
            </a:r>
            <a:r>
              <a:rPr lang="el-GR" dirty="0">
                <a:sym typeface="Symbol" pitchFamily="18" charset="2"/>
              </a:rPr>
              <a:t></a:t>
            </a:r>
            <a:r>
              <a:rPr lang="en-US" dirty="0"/>
              <a:t> </a:t>
            </a:r>
            <a:r>
              <a:rPr lang="el-GR" dirty="0">
                <a:sym typeface="Symbol" pitchFamily="18" charset="2"/>
              </a:rPr>
              <a:t></a:t>
            </a:r>
            <a:r>
              <a:rPr lang="en-US" dirty="0"/>
              <a:t>   </a:t>
            </a:r>
            <a:r>
              <a:rPr lang="en-US" dirty="0" err="1"/>
              <a:t>iff</a:t>
            </a:r>
            <a:r>
              <a:rPr lang="en-US" dirty="0"/>
              <a:t> A ::= </a:t>
            </a:r>
            <a:r>
              <a:rPr lang="el-GR" dirty="0">
                <a:sym typeface="Symbol" pitchFamily="18" charset="2"/>
              </a:rPr>
              <a:t></a:t>
            </a:r>
            <a:r>
              <a:rPr lang="en-US" dirty="0"/>
              <a:t> in </a:t>
            </a:r>
            <a:r>
              <a:rPr lang="en-US" i="1" dirty="0"/>
              <a:t>P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derives </a:t>
            </a:r>
            <a:r>
              <a:rPr lang="en-US" dirty="0">
                <a:solidFill>
                  <a:srgbClr val="0000FF"/>
                </a:solidFill>
              </a:rPr>
              <a:t>leftmost</a:t>
            </a:r>
          </a:p>
          <a:p>
            <a:pPr eaLnBrk="1" hangingPunct="1"/>
            <a:r>
              <a:rPr lang="el-GR" dirty="0">
                <a:sym typeface="Symbol" pitchFamily="18" charset="2"/>
              </a:rPr>
              <a:t></a:t>
            </a:r>
            <a:r>
              <a:rPr lang="en-US" dirty="0"/>
              <a:t> A w =&gt;</a:t>
            </a:r>
            <a:r>
              <a:rPr lang="en-US" baseline="-25000" dirty="0" err="1"/>
              <a:t>rm</a:t>
            </a:r>
            <a:r>
              <a:rPr lang="en-US" dirty="0"/>
              <a:t> </a:t>
            </a:r>
            <a:r>
              <a:rPr lang="el-GR" dirty="0">
                <a:sym typeface="Symbol" pitchFamily="18" charset="2"/>
              </a:rPr>
              <a:t></a:t>
            </a:r>
            <a:r>
              <a:rPr lang="en-US" dirty="0"/>
              <a:t> </a:t>
            </a:r>
            <a:r>
              <a:rPr lang="el-GR" dirty="0">
                <a:sym typeface="Symbol" pitchFamily="18" charset="2"/>
              </a:rPr>
              <a:t></a:t>
            </a:r>
            <a:r>
              <a:rPr lang="en-US" dirty="0"/>
              <a:t> w   </a:t>
            </a:r>
            <a:r>
              <a:rPr lang="en-US" dirty="0" err="1"/>
              <a:t>iff</a:t>
            </a:r>
            <a:r>
              <a:rPr lang="en-US" dirty="0"/>
              <a:t> A ::= </a:t>
            </a:r>
            <a:r>
              <a:rPr lang="el-GR" dirty="0">
                <a:sym typeface="Symbol" pitchFamily="18" charset="2"/>
              </a:rPr>
              <a:t></a:t>
            </a:r>
            <a:r>
              <a:rPr lang="en-US" dirty="0"/>
              <a:t> in </a:t>
            </a:r>
            <a:r>
              <a:rPr lang="en-US" i="1" dirty="0"/>
              <a:t>P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derives </a:t>
            </a:r>
            <a:r>
              <a:rPr lang="en-US" dirty="0">
                <a:solidFill>
                  <a:srgbClr val="0000FF"/>
                </a:solidFill>
              </a:rPr>
              <a:t>rightmost</a:t>
            </a:r>
          </a:p>
          <a:p>
            <a:pPr eaLnBrk="1" hangingPunct="1"/>
            <a:r>
              <a:rPr lang="en-US" dirty="0"/>
              <a:t>We will only be interested in leftmost and rightmost derivations – not random orderings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97BEC326-A088-49F3-AB03-BB795A516550}" type="slidenum">
              <a:rPr lang="en-US" smtClean="0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Languages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For A in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L</a:t>
            </a:r>
            <a:r>
              <a:rPr lang="en-US" dirty="0"/>
              <a:t>(A) = { w | A =&gt;* w }</a:t>
            </a:r>
          </a:p>
          <a:p>
            <a:pPr eaLnBrk="1" hangingPunct="1"/>
            <a:r>
              <a:rPr lang="en-US" dirty="0"/>
              <a:t>If </a:t>
            </a:r>
            <a:r>
              <a:rPr lang="en-US" i="1" dirty="0"/>
              <a:t>S </a:t>
            </a:r>
            <a:r>
              <a:rPr lang="en-US" dirty="0"/>
              <a:t>is the start symbol of grammar </a:t>
            </a:r>
            <a:r>
              <a:rPr lang="en-US" i="1" dirty="0"/>
              <a:t>G,</a:t>
            </a:r>
            <a:r>
              <a:rPr lang="en-US" dirty="0"/>
              <a:t> define </a:t>
            </a:r>
            <a:br>
              <a:rPr lang="en-US" dirty="0"/>
            </a:b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=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Nonterminal on left of first rule is taken to be the start symbol if one is not specified explicitly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0D40A966-744B-4932-9224-70F0EBCDEAF4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Reduced Grammars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Grammar </a:t>
            </a:r>
            <a:r>
              <a:rPr lang="en-US" i="1" dirty="0"/>
              <a:t>G</a:t>
            </a:r>
            <a:r>
              <a:rPr lang="en-US" dirty="0"/>
              <a:t>  is </a:t>
            </a:r>
            <a:r>
              <a:rPr lang="en-US" i="1" dirty="0">
                <a:solidFill>
                  <a:srgbClr val="0000FF"/>
                </a:solidFill>
              </a:rPr>
              <a:t>reduced 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iff</a:t>
            </a:r>
            <a:r>
              <a:rPr lang="en-US" dirty="0"/>
              <a:t> for every production </a:t>
            </a:r>
            <a:r>
              <a:rPr lang="en-US" dirty="0">
                <a:solidFill>
                  <a:srgbClr val="008000"/>
                </a:solidFill>
              </a:rPr>
              <a:t>A ::= </a:t>
            </a:r>
            <a:r>
              <a:rPr lang="el-GR" dirty="0">
                <a:solidFill>
                  <a:srgbClr val="008000"/>
                </a:solidFill>
                <a:sym typeface="Symbol" pitchFamily="18" charset="2"/>
              </a:rPr>
              <a:t>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dirty="0"/>
              <a:t>  there is a derivation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	 S =&gt;* x </a:t>
            </a:r>
            <a:r>
              <a:rPr lang="en-US" dirty="0">
                <a:solidFill>
                  <a:srgbClr val="008000"/>
                </a:solidFill>
              </a:rPr>
              <a:t>A</a:t>
            </a:r>
            <a:r>
              <a:rPr lang="en-US" dirty="0"/>
              <a:t> z =&gt; x </a:t>
            </a:r>
            <a:r>
              <a:rPr lang="el-GR" dirty="0">
                <a:solidFill>
                  <a:srgbClr val="008000"/>
                </a:solidFill>
                <a:sym typeface="Symbol" pitchFamily="18" charset="2"/>
              </a:rPr>
              <a:t>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z =&gt;* xyz </a:t>
            </a:r>
          </a:p>
          <a:p>
            <a:pPr lvl="1" eaLnBrk="1" hangingPunct="1"/>
            <a:r>
              <a:rPr lang="en-US" dirty="0"/>
              <a:t>i.e., no production is useless</a:t>
            </a:r>
          </a:p>
          <a:p>
            <a:pPr eaLnBrk="1" hangingPunct="1"/>
            <a:r>
              <a:rPr lang="en-US" dirty="0"/>
              <a:t>Convention: we will use only reduced grammars</a:t>
            </a:r>
          </a:p>
          <a:p>
            <a:pPr lvl="1"/>
            <a:r>
              <a:rPr lang="en-US" dirty="0"/>
              <a:t>There are algorithms for pruning useless productions from grammars – see a formal language or compiler book for details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DC761AD3-B29D-4D60-9BE6-56CC6C3AC82D}" type="slidenum">
              <a:rPr lang="en-US" smtClean="0"/>
              <a:pPr eaLnBrk="1" hangingPunct="1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Ambiguity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Grammar G  is </a:t>
            </a:r>
            <a:r>
              <a:rPr lang="en-US" i="1" dirty="0">
                <a:solidFill>
                  <a:srgbClr val="0000FF"/>
                </a:solidFill>
              </a:rPr>
              <a:t>unambiguous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iff</a:t>
            </a:r>
            <a:r>
              <a:rPr lang="en-US" dirty="0"/>
              <a:t> every w in L(G ) has a unique leftmost (or rightmost) derivation</a:t>
            </a:r>
          </a:p>
          <a:p>
            <a:pPr lvl="1"/>
            <a:r>
              <a:rPr lang="en-US" dirty="0"/>
              <a:t>Fact: unique leftmost or unique rightmost implies the other</a:t>
            </a:r>
          </a:p>
          <a:p>
            <a:r>
              <a:rPr lang="en-US" dirty="0"/>
              <a:t>A grammar without this property is </a:t>
            </a:r>
            <a:r>
              <a:rPr lang="en-US" i="1" dirty="0">
                <a:solidFill>
                  <a:srgbClr val="0000FF"/>
                </a:solidFill>
              </a:rPr>
              <a:t>ambiguous</a:t>
            </a:r>
          </a:p>
          <a:p>
            <a:pPr lvl="1"/>
            <a:r>
              <a:rPr lang="en-US" dirty="0"/>
              <a:t>Note that other grammars that generate the same language may be unambiguous, i.e., ambiguity is a property of grammars, not languages</a:t>
            </a:r>
          </a:p>
          <a:p>
            <a:r>
              <a:rPr lang="en-US" dirty="0"/>
              <a:t>We need unambiguous grammars for parsing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2E86D111-0EEB-4B3C-89BE-A34ECE92B5F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Example: Ambiguous Grammar for Arithmetic Expressions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i="1" dirty="0" err="1"/>
              <a:t>expr</a:t>
            </a:r>
            <a:r>
              <a:rPr lang="en-US" dirty="0"/>
              <a:t> ::= </a:t>
            </a:r>
            <a:r>
              <a:rPr lang="en-US" i="1" dirty="0" err="1"/>
              <a:t>expr</a:t>
            </a:r>
            <a:r>
              <a:rPr lang="en-US" dirty="0"/>
              <a:t> + </a:t>
            </a:r>
            <a:r>
              <a:rPr lang="en-US" i="1" dirty="0" err="1"/>
              <a:t>expr</a:t>
            </a:r>
            <a:r>
              <a:rPr lang="en-US" dirty="0"/>
              <a:t> | </a:t>
            </a:r>
            <a:r>
              <a:rPr lang="en-US" i="1" dirty="0" err="1"/>
              <a:t>expr</a:t>
            </a:r>
            <a:r>
              <a:rPr lang="en-US" dirty="0"/>
              <a:t> - </a:t>
            </a:r>
            <a:r>
              <a:rPr lang="en-US" i="1" dirty="0" err="1"/>
              <a:t>expr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	| </a:t>
            </a:r>
            <a:r>
              <a:rPr lang="en-US" i="1" dirty="0" err="1"/>
              <a:t>expr</a:t>
            </a:r>
            <a:r>
              <a:rPr lang="en-US" dirty="0"/>
              <a:t> * </a:t>
            </a:r>
            <a:r>
              <a:rPr lang="en-US" i="1" dirty="0" err="1"/>
              <a:t>expr</a:t>
            </a:r>
            <a:r>
              <a:rPr lang="en-US" dirty="0"/>
              <a:t> | </a:t>
            </a:r>
            <a:r>
              <a:rPr lang="en-US" i="1" dirty="0" err="1"/>
              <a:t>expr</a:t>
            </a:r>
            <a:r>
              <a:rPr lang="en-US" dirty="0"/>
              <a:t> / </a:t>
            </a:r>
            <a:r>
              <a:rPr lang="en-US" i="1" dirty="0" err="1"/>
              <a:t>expr</a:t>
            </a:r>
            <a:r>
              <a:rPr lang="en-US" dirty="0"/>
              <a:t> | </a:t>
            </a:r>
            <a:r>
              <a:rPr lang="en-US" i="1" dirty="0" err="1"/>
              <a:t>int</a:t>
            </a:r>
            <a:endParaRPr lang="en-US" i="1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i="1" dirty="0" err="1"/>
              <a:t>int</a:t>
            </a:r>
            <a:r>
              <a:rPr lang="en-US" dirty="0"/>
              <a:t> ::= 0 | 1 | 2 | 3 | 4 | 5 | 6 | 7 | 8 | 9</a:t>
            </a:r>
          </a:p>
          <a:p>
            <a:pPr eaLnBrk="1" hangingPunct="1"/>
            <a:r>
              <a:rPr lang="en-US" dirty="0"/>
              <a:t>Exercise: show that this is ambiguous</a:t>
            </a:r>
          </a:p>
          <a:p>
            <a:pPr lvl="1" eaLnBrk="1" hangingPunct="1"/>
            <a:r>
              <a:rPr lang="en-US" dirty="0"/>
              <a:t>How?  Show two different leftmost or rightmost derivations for the same string</a:t>
            </a:r>
          </a:p>
          <a:p>
            <a:pPr lvl="1" eaLnBrk="1" hangingPunct="1"/>
            <a:r>
              <a:rPr lang="en-US" dirty="0"/>
              <a:t>Equivalently: show two different parse trees for the same string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75CA41AC-3AD0-41B5-B689-987202D0FC48}" type="slidenum">
              <a:rPr lang="en-US" smtClean="0"/>
              <a:pPr eaLnBrk="1" hangingPunct="1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 (cont)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Give a leftmost derivation of 2+3*4 and show the parse tree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60C97AFB-6C08-409F-BCD6-022202E57BD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19600" y="76200"/>
            <a:ext cx="47244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kern="0" dirty="0">
                <a:latin typeface="+mn-lt"/>
              </a:rPr>
              <a:t>	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::=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+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|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-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</a:t>
            </a:r>
            <a:br>
              <a:rPr lang="en-US" kern="0" dirty="0">
                <a:latin typeface="+mn-lt"/>
              </a:rPr>
            </a:br>
            <a:r>
              <a:rPr lang="en-US" kern="0" dirty="0">
                <a:latin typeface="+mn-lt"/>
              </a:rPr>
              <a:t>	|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*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|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/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| </a:t>
            </a:r>
            <a:r>
              <a:rPr lang="en-US" i="1" kern="0" dirty="0" err="1">
                <a:latin typeface="+mn-lt"/>
              </a:rPr>
              <a:t>int</a:t>
            </a:r>
            <a:endParaRPr lang="en-US" i="1" kern="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kern="0" dirty="0">
                <a:latin typeface="+mn-lt"/>
              </a:rPr>
              <a:t>	</a:t>
            </a:r>
            <a:r>
              <a:rPr lang="en-US" i="1" kern="0" dirty="0" err="1">
                <a:latin typeface="+mn-lt"/>
              </a:rPr>
              <a:t>int</a:t>
            </a:r>
            <a:r>
              <a:rPr lang="en-US" kern="0" dirty="0">
                <a:latin typeface="+mn-lt"/>
              </a:rPr>
              <a:t> ::= 0 | 1 | 2 | 3 | 4 | 5 | 6 | 7 | 8 | 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Agenda for Today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Parsing overview</a:t>
            </a:r>
          </a:p>
          <a:p>
            <a:r>
              <a:rPr lang="en-US" dirty="0"/>
              <a:t>Context free grammars </a:t>
            </a:r>
          </a:p>
          <a:p>
            <a:r>
              <a:rPr lang="en-US" dirty="0"/>
              <a:t>Ambiguous grammars</a:t>
            </a:r>
          </a:p>
          <a:p>
            <a:r>
              <a:rPr lang="en-US" dirty="0"/>
              <a:t>Reading: EaC2e 3.1-3.2</a:t>
            </a:r>
          </a:p>
          <a:p>
            <a:pPr lvl="1"/>
            <a:r>
              <a:rPr lang="en-US" dirty="0"/>
              <a:t>Dragon book is also particularly strong on grammars and languages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444222D2-2F60-4C6A-BBE4-41ACB51EBA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 (cont)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a different leftmost derivation of</a:t>
            </a:r>
            <a:br>
              <a:rPr lang="en-US" dirty="0"/>
            </a:br>
            <a:r>
              <a:rPr lang="en-US" dirty="0"/>
              <a:t>2+3*4 and show the parse tree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FDA9B885-99A3-44FA-97C3-46D6FB7586E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19600" y="76200"/>
            <a:ext cx="47244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kern="0" dirty="0">
                <a:latin typeface="+mn-lt"/>
              </a:rPr>
              <a:t>	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::=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+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|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-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</a:t>
            </a:r>
            <a:br>
              <a:rPr lang="en-US" kern="0" dirty="0">
                <a:latin typeface="+mn-lt"/>
              </a:rPr>
            </a:br>
            <a:r>
              <a:rPr lang="en-US" kern="0" dirty="0">
                <a:latin typeface="+mn-lt"/>
              </a:rPr>
              <a:t>	|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*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|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/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| </a:t>
            </a:r>
            <a:r>
              <a:rPr lang="en-US" i="1" kern="0" dirty="0" err="1">
                <a:latin typeface="+mn-lt"/>
              </a:rPr>
              <a:t>int</a:t>
            </a:r>
            <a:endParaRPr lang="en-US" i="1" kern="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kern="0" dirty="0">
                <a:latin typeface="+mn-lt"/>
              </a:rPr>
              <a:t>	</a:t>
            </a:r>
            <a:r>
              <a:rPr lang="en-US" i="1" kern="0" dirty="0" err="1">
                <a:latin typeface="+mn-lt"/>
              </a:rPr>
              <a:t>int</a:t>
            </a:r>
            <a:r>
              <a:rPr lang="en-US" kern="0" dirty="0">
                <a:latin typeface="+mn-lt"/>
              </a:rPr>
              <a:t> ::= 0 | 1 | 2 | 3 | 4 | 5 | 6 | 7 | 8 | 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two different derivations of 5+6+7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C8BE0BB2-BDD4-4BA7-AF0F-CFAE6235009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19600" y="76200"/>
            <a:ext cx="47244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kern="0" dirty="0">
                <a:latin typeface="+mn-lt"/>
              </a:rPr>
              <a:t>	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::=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+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|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-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</a:t>
            </a:r>
            <a:br>
              <a:rPr lang="en-US" kern="0" dirty="0">
                <a:latin typeface="+mn-lt"/>
              </a:rPr>
            </a:br>
            <a:r>
              <a:rPr lang="en-US" kern="0" dirty="0">
                <a:latin typeface="+mn-lt"/>
              </a:rPr>
              <a:t>	|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*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|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/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| </a:t>
            </a:r>
            <a:r>
              <a:rPr lang="en-US" i="1" kern="0" dirty="0" err="1">
                <a:latin typeface="+mn-lt"/>
              </a:rPr>
              <a:t>int</a:t>
            </a:r>
            <a:endParaRPr lang="en-US" i="1" kern="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kern="0" dirty="0">
                <a:latin typeface="+mn-lt"/>
              </a:rPr>
              <a:t>	</a:t>
            </a:r>
            <a:r>
              <a:rPr lang="en-US" i="1" kern="0" dirty="0" err="1">
                <a:latin typeface="+mn-lt"/>
              </a:rPr>
              <a:t>int</a:t>
            </a:r>
            <a:r>
              <a:rPr lang="en-US" kern="0" dirty="0">
                <a:latin typeface="+mn-lt"/>
              </a:rPr>
              <a:t> ::= 0 | 1 | 2 | 3 | 4 | 5 | 6 | 7 | 8 | 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What’s going on here?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grammar has no notion of precedence or associatively</a:t>
            </a:r>
          </a:p>
          <a:p>
            <a:r>
              <a:rPr lang="en-US"/>
              <a:t>Traditional solution</a:t>
            </a:r>
          </a:p>
          <a:p>
            <a:pPr lvl="1"/>
            <a:r>
              <a:rPr lang="en-US"/>
              <a:t>Create a non-terminal for each level of precedence</a:t>
            </a:r>
          </a:p>
          <a:p>
            <a:pPr lvl="1"/>
            <a:r>
              <a:rPr lang="en-US"/>
              <a:t>Isolate the corresponding part of the grammar</a:t>
            </a:r>
          </a:p>
          <a:p>
            <a:pPr lvl="1"/>
            <a:r>
              <a:rPr lang="en-US"/>
              <a:t>Force the parser to recognize higher precedence subexpressions first</a:t>
            </a:r>
          </a:p>
          <a:p>
            <a:pPr lvl="1"/>
            <a:r>
              <a:rPr lang="en-US"/>
              <a:t>Use left- or right-recursion for left- or right-associative operators (non-associative operators are not recursive)</a:t>
            </a:r>
            <a:endParaRPr lang="en-US" dirty="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A6E6A6D4-A22A-420A-8DB2-7C01DDDD6B9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Classic Expression Grammar</a:t>
            </a:r>
            <a:br>
              <a:rPr lang="en-US"/>
            </a:br>
            <a:r>
              <a:rPr lang="en-US" sz="2400"/>
              <a:t>(first used in ALGOL 60)</a:t>
            </a:r>
            <a:endParaRPr lang="en-US"/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i="1"/>
              <a:t>expr</a:t>
            </a:r>
            <a:r>
              <a:rPr lang="en-US" sz="2800"/>
              <a:t> ::= </a:t>
            </a:r>
            <a:r>
              <a:rPr lang="en-US" sz="2800" i="1"/>
              <a:t>expr</a:t>
            </a:r>
            <a:r>
              <a:rPr lang="en-US" sz="2800"/>
              <a:t> + </a:t>
            </a:r>
            <a:r>
              <a:rPr lang="en-US" sz="2800" i="1"/>
              <a:t>term</a:t>
            </a:r>
            <a:r>
              <a:rPr lang="en-US" sz="2800"/>
              <a:t> | </a:t>
            </a:r>
            <a:r>
              <a:rPr lang="en-US" sz="2800" i="1"/>
              <a:t>expr</a:t>
            </a:r>
            <a:r>
              <a:rPr lang="en-US" sz="2800"/>
              <a:t> – </a:t>
            </a:r>
            <a:r>
              <a:rPr lang="en-US" sz="2800" i="1"/>
              <a:t>term</a:t>
            </a:r>
            <a:r>
              <a:rPr lang="en-US" sz="2800"/>
              <a:t> | </a:t>
            </a:r>
            <a:r>
              <a:rPr lang="en-US" sz="2800" i="1"/>
              <a:t>term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i="1"/>
              <a:t>term</a:t>
            </a:r>
            <a:r>
              <a:rPr lang="en-US" sz="2800"/>
              <a:t> ::= </a:t>
            </a:r>
            <a:r>
              <a:rPr lang="en-US" sz="2800" i="1"/>
              <a:t>term</a:t>
            </a:r>
            <a:r>
              <a:rPr lang="en-US" sz="2800"/>
              <a:t> * </a:t>
            </a:r>
            <a:r>
              <a:rPr lang="en-US" sz="2800" i="1"/>
              <a:t>factor</a:t>
            </a:r>
            <a:r>
              <a:rPr lang="en-US" sz="2800"/>
              <a:t> | </a:t>
            </a:r>
            <a:r>
              <a:rPr lang="en-US" sz="2800" i="1"/>
              <a:t>term</a:t>
            </a:r>
            <a:r>
              <a:rPr lang="en-US" sz="2800"/>
              <a:t> / </a:t>
            </a:r>
            <a:r>
              <a:rPr lang="en-US" sz="2800" i="1"/>
              <a:t>factor</a:t>
            </a:r>
            <a:r>
              <a:rPr lang="en-US" sz="2800"/>
              <a:t> | </a:t>
            </a:r>
            <a:r>
              <a:rPr lang="en-US" sz="2800" i="1"/>
              <a:t>factor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i="1"/>
              <a:t>factor</a:t>
            </a:r>
            <a:r>
              <a:rPr lang="en-US" sz="2800"/>
              <a:t> ::= </a:t>
            </a:r>
            <a:r>
              <a:rPr lang="en-US" sz="2800" i="1"/>
              <a:t>int</a:t>
            </a:r>
            <a:r>
              <a:rPr lang="en-US" sz="2800"/>
              <a:t> | ( </a:t>
            </a:r>
            <a:r>
              <a:rPr lang="en-US" sz="2800" i="1"/>
              <a:t>expr</a:t>
            </a:r>
            <a:r>
              <a:rPr lang="en-US" sz="2800"/>
              <a:t>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i="1"/>
              <a:t>int</a:t>
            </a:r>
            <a:r>
              <a:rPr lang="en-US" sz="2800"/>
              <a:t> ::= 0 | 1 | 2 | 3 | 4 | 5 | 6 | 7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34A3F646-AE56-43CD-8B1A-E3DC3B67CBAA}" type="slidenum">
              <a:rPr lang="en-US" smtClean="0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Check: </a:t>
            </a:r>
            <a:br>
              <a:rPr lang="en-US" dirty="0"/>
            </a:br>
            <a:r>
              <a:rPr lang="en-US" dirty="0"/>
              <a:t>Derive 2 + 3 * 4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C1CC7E06-FFAA-444E-93C5-ED5768C003A0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73688" y="0"/>
            <a:ext cx="3770312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+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–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*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/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factor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int</a:t>
            </a:r>
            <a:r>
              <a:rPr lang="en-US" sz="1400" kern="0" dirty="0">
                <a:latin typeface="+mn-lt"/>
              </a:rPr>
              <a:t> | (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)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 err="1">
                <a:latin typeface="+mn-lt"/>
              </a:rPr>
              <a:t>int</a:t>
            </a:r>
            <a:r>
              <a:rPr lang="en-US" sz="1400" kern="0" dirty="0">
                <a:latin typeface="+mn-lt"/>
              </a:rPr>
              <a:t> ::= 0 | 1 | 2 | 3 | 4 | 5 | 6 | 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Check: </a:t>
            </a:r>
            <a:br>
              <a:rPr lang="en-US" dirty="0"/>
            </a:br>
            <a:r>
              <a:rPr lang="en-US" dirty="0"/>
              <a:t>Derive 5 + 6 + 7</a:t>
            </a:r>
          </a:p>
        </p:txBody>
      </p:sp>
      <p:sp>
        <p:nvSpPr>
          <p:cNvPr id="27654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027237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Note interaction between left- </a:t>
            </a:r>
            <a:r>
              <a:rPr lang="en-US" sz="2400" dirty="0" err="1"/>
              <a:t>vs</a:t>
            </a:r>
            <a:r>
              <a:rPr lang="en-US" sz="2400" dirty="0"/>
              <a:t> right-recursive rules and resulting associativity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0672A9CB-58CF-4959-AC2C-6051A268D6E1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73688" y="0"/>
            <a:ext cx="3770312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+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–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*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/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factor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int</a:t>
            </a:r>
            <a:r>
              <a:rPr lang="en-US" sz="1400" kern="0" dirty="0">
                <a:latin typeface="+mn-lt"/>
              </a:rPr>
              <a:t> | (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)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 err="1">
                <a:latin typeface="+mn-lt"/>
              </a:rPr>
              <a:t>int</a:t>
            </a:r>
            <a:r>
              <a:rPr lang="en-US" sz="1400" kern="0" dirty="0">
                <a:latin typeface="+mn-lt"/>
              </a:rPr>
              <a:t> ::= 0 | 1 | 2 | 3 | 4 | 5 | 6 | 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Check: </a:t>
            </a:r>
            <a:br>
              <a:rPr lang="en-US" dirty="0"/>
            </a:br>
            <a:r>
              <a:rPr lang="en-US" dirty="0"/>
              <a:t>Derive 5 + (6 + 7)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A5F8D150-0E1B-4CA5-9330-B0DB1D20A624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73688" y="0"/>
            <a:ext cx="3770312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+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–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*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/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factor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int</a:t>
            </a:r>
            <a:r>
              <a:rPr lang="en-US" sz="1400" kern="0" dirty="0">
                <a:latin typeface="+mn-lt"/>
              </a:rPr>
              <a:t> | (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)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 err="1">
                <a:latin typeface="+mn-lt"/>
              </a:rPr>
              <a:t>int</a:t>
            </a:r>
            <a:r>
              <a:rPr lang="en-US" sz="1400" kern="0" dirty="0">
                <a:latin typeface="+mn-lt"/>
              </a:rPr>
              <a:t> ::= 0 | 1 | 2 | 3 | 4 | 5 | 6 | 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Classic Example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Grammar for conditional statements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 err="1"/>
              <a:t>stmt</a:t>
            </a:r>
            <a:r>
              <a:rPr lang="en-US" dirty="0"/>
              <a:t> ::= if ( </a:t>
            </a:r>
            <a:r>
              <a:rPr lang="en-US" i="1" dirty="0" err="1"/>
              <a:t>expr</a:t>
            </a:r>
            <a:r>
              <a:rPr lang="en-US" i="1" dirty="0"/>
              <a:t> </a:t>
            </a:r>
            <a:r>
              <a:rPr lang="en-US" dirty="0"/>
              <a:t>) </a:t>
            </a:r>
            <a:r>
              <a:rPr lang="en-US" i="1" dirty="0" err="1"/>
              <a:t>stmt</a:t>
            </a:r>
            <a:endParaRPr lang="en-US" i="1" dirty="0"/>
          </a:p>
          <a:p>
            <a:pPr lvl="1">
              <a:buNone/>
            </a:pPr>
            <a:r>
              <a:rPr lang="en-US" dirty="0"/>
              <a:t>		      | if ( </a:t>
            </a:r>
            <a:r>
              <a:rPr lang="en-US" i="1" dirty="0" err="1"/>
              <a:t>expr</a:t>
            </a:r>
            <a:r>
              <a:rPr lang="en-US" i="1" dirty="0"/>
              <a:t> </a:t>
            </a:r>
            <a:r>
              <a:rPr lang="en-US" dirty="0"/>
              <a:t>) </a:t>
            </a:r>
            <a:r>
              <a:rPr lang="en-US" i="1" dirty="0" err="1"/>
              <a:t>stmt</a:t>
            </a:r>
            <a:r>
              <a:rPr lang="en-US" i="1" dirty="0"/>
              <a:t> </a:t>
            </a:r>
            <a:r>
              <a:rPr lang="en-US" dirty="0"/>
              <a:t> else </a:t>
            </a:r>
            <a:r>
              <a:rPr lang="en-US" i="1" dirty="0" err="1"/>
              <a:t>stmt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(This is the “dangling else” problem found in many, many grammars for languages beginning with </a:t>
            </a:r>
            <a:r>
              <a:rPr lang="en-US" dirty="0" err="1"/>
              <a:t>Algol</a:t>
            </a:r>
            <a:r>
              <a:rPr lang="en-US" dirty="0"/>
              <a:t> 60)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Exercise: show that this is ambiguous</a:t>
            </a:r>
          </a:p>
          <a:p>
            <a:pPr lvl="2" eaLnBrk="1" hangingPunct="1"/>
            <a:r>
              <a:rPr lang="en-US" dirty="0"/>
              <a:t>How?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BEEA04BA-5B90-4D8D-8716-904A8E8E744D}" type="slidenum">
              <a:rPr lang="en-US" smtClean="0"/>
              <a:pPr eaLnBrk="1" hangingPunct="1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One Derivation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if  ( </a:t>
            </a:r>
            <a:r>
              <a:rPr lang="en-US" sz="2400" i="1" dirty="0" err="1"/>
              <a:t>expr</a:t>
            </a:r>
            <a:r>
              <a:rPr lang="en-US" sz="2400" i="1" dirty="0"/>
              <a:t> </a:t>
            </a:r>
            <a:r>
              <a:rPr lang="en-US" sz="2400" dirty="0"/>
              <a:t>)    if   ( </a:t>
            </a:r>
            <a:r>
              <a:rPr lang="en-US" sz="2400" i="1" dirty="0" err="1"/>
              <a:t>expr</a:t>
            </a:r>
            <a:r>
              <a:rPr lang="en-US" sz="2400" i="1" dirty="0"/>
              <a:t> </a:t>
            </a:r>
            <a:r>
              <a:rPr lang="en-US" sz="2400" dirty="0"/>
              <a:t>)    </a:t>
            </a:r>
            <a:r>
              <a:rPr lang="en-US" sz="2400" i="1" dirty="0" err="1"/>
              <a:t>stmt</a:t>
            </a:r>
            <a:r>
              <a:rPr lang="en-US" sz="2400" dirty="0"/>
              <a:t>     else    </a:t>
            </a:r>
            <a:r>
              <a:rPr lang="en-US" sz="2400" i="1" dirty="0" err="1"/>
              <a:t>stmt</a:t>
            </a:r>
            <a:endParaRPr lang="en-US" sz="2400" dirty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4B816093-DBC2-4676-92A4-A66A8DFD55E1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30727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8725" y="10223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8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75188" y="120650"/>
            <a:ext cx="43926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1" algn="l" eaLnBrk="1" hangingPunct="1"/>
            <a:r>
              <a:rPr lang="en-US" i="1" dirty="0" err="1"/>
              <a:t>stmt</a:t>
            </a:r>
            <a:r>
              <a:rPr lang="en-US" dirty="0"/>
              <a:t> ::= if ( </a:t>
            </a:r>
            <a:r>
              <a:rPr lang="en-US" i="1" dirty="0" err="1"/>
              <a:t>expr</a:t>
            </a:r>
            <a:r>
              <a:rPr lang="en-US" i="1" dirty="0"/>
              <a:t> </a:t>
            </a:r>
            <a:r>
              <a:rPr lang="en-US" dirty="0"/>
              <a:t>) </a:t>
            </a:r>
            <a:r>
              <a:rPr lang="en-US" i="1" dirty="0" err="1"/>
              <a:t>stmt</a:t>
            </a:r>
            <a:endParaRPr lang="en-US" i="1" dirty="0"/>
          </a:p>
          <a:p>
            <a:pPr lvl="1" eaLnBrk="1" hangingPunct="1"/>
            <a:r>
              <a:rPr lang="en-US" dirty="0"/>
              <a:t>       | if ( </a:t>
            </a:r>
            <a:r>
              <a:rPr lang="en-US" i="1" dirty="0" err="1"/>
              <a:t>expr</a:t>
            </a:r>
            <a:r>
              <a:rPr lang="en-US" i="1" dirty="0"/>
              <a:t> </a:t>
            </a:r>
            <a:r>
              <a:rPr lang="en-US" dirty="0"/>
              <a:t>) </a:t>
            </a:r>
            <a:r>
              <a:rPr lang="en-US" i="1" dirty="0" err="1"/>
              <a:t>stmt</a:t>
            </a:r>
            <a:r>
              <a:rPr lang="en-US" dirty="0"/>
              <a:t>  else </a:t>
            </a:r>
            <a:r>
              <a:rPr lang="en-US" i="1" dirty="0" err="1"/>
              <a:t>stmt</a:t>
            </a:r>
            <a:endParaRPr lang="en-US" i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Derivation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if  ( </a:t>
            </a:r>
            <a:r>
              <a:rPr lang="en-US" sz="2400" i="1" dirty="0" err="1"/>
              <a:t>expr</a:t>
            </a:r>
            <a:r>
              <a:rPr lang="en-US" sz="2400" i="1" dirty="0"/>
              <a:t> </a:t>
            </a:r>
            <a:r>
              <a:rPr lang="en-US" sz="2400" dirty="0"/>
              <a:t>)    if   ( </a:t>
            </a:r>
            <a:r>
              <a:rPr lang="en-US" sz="2400" i="1" dirty="0" err="1"/>
              <a:t>expr</a:t>
            </a:r>
            <a:r>
              <a:rPr lang="en-US" sz="2400" i="1" dirty="0"/>
              <a:t> </a:t>
            </a:r>
            <a:r>
              <a:rPr lang="en-US" sz="2400" dirty="0"/>
              <a:t>)    </a:t>
            </a:r>
            <a:r>
              <a:rPr lang="en-US" sz="2400" i="1" dirty="0" err="1"/>
              <a:t>stmt</a:t>
            </a:r>
            <a:r>
              <a:rPr lang="en-US" sz="2400" dirty="0"/>
              <a:t>     else    </a:t>
            </a:r>
            <a:r>
              <a:rPr lang="en-US" sz="2400" i="1" dirty="0" err="1"/>
              <a:t>stmt</a:t>
            </a:r>
            <a:endParaRPr lang="en-US" sz="2400" dirty="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4D7FC106-6A42-4E22-A361-033044E59C55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31751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75188" y="120650"/>
            <a:ext cx="43926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1" algn="l" eaLnBrk="1" hangingPunct="1"/>
            <a:r>
              <a:rPr lang="en-US" i="1" dirty="0" err="1"/>
              <a:t>stmt</a:t>
            </a:r>
            <a:r>
              <a:rPr lang="en-US" dirty="0"/>
              <a:t> ::= if ( </a:t>
            </a:r>
            <a:r>
              <a:rPr lang="en-US" i="1" dirty="0" err="1"/>
              <a:t>expr</a:t>
            </a:r>
            <a:r>
              <a:rPr lang="en-US" i="1" dirty="0"/>
              <a:t> </a:t>
            </a:r>
            <a:r>
              <a:rPr lang="en-US" dirty="0"/>
              <a:t>) </a:t>
            </a:r>
            <a:r>
              <a:rPr lang="en-US" i="1" dirty="0" err="1"/>
              <a:t>stmt</a:t>
            </a:r>
            <a:endParaRPr lang="en-US" i="1" dirty="0"/>
          </a:p>
          <a:p>
            <a:pPr lvl="1" eaLnBrk="1" hangingPunct="1"/>
            <a:r>
              <a:rPr lang="en-US" dirty="0"/>
              <a:t>       | if ( </a:t>
            </a:r>
            <a:r>
              <a:rPr lang="en-US" i="1" dirty="0" err="1"/>
              <a:t>expr</a:t>
            </a:r>
            <a:r>
              <a:rPr lang="en-US" i="1" dirty="0"/>
              <a:t> </a:t>
            </a:r>
            <a:r>
              <a:rPr lang="en-US" dirty="0"/>
              <a:t>) </a:t>
            </a:r>
            <a:r>
              <a:rPr lang="en-US" i="1" dirty="0" err="1"/>
              <a:t>stmt</a:t>
            </a:r>
            <a:r>
              <a:rPr lang="en-US" dirty="0"/>
              <a:t>  else </a:t>
            </a:r>
            <a:r>
              <a:rPr lang="en-US" i="1" dirty="0" err="1"/>
              <a:t>stmt</a:t>
            </a:r>
            <a:endParaRPr 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Syntactic Analysis / Parsing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Goal: Convert token stream to an </a:t>
            </a:r>
            <a:r>
              <a:rPr lang="en-US" dirty="0">
                <a:solidFill>
                  <a:srgbClr val="0000FF"/>
                </a:solidFill>
              </a:rPr>
              <a:t>abstract syntax tree</a:t>
            </a:r>
          </a:p>
          <a:p>
            <a:pPr>
              <a:defRPr/>
            </a:pPr>
            <a:r>
              <a:rPr lang="en-US" dirty="0"/>
              <a:t>Abstract syntax tree (AST):</a:t>
            </a:r>
          </a:p>
          <a:p>
            <a:pPr lvl="1">
              <a:defRPr/>
            </a:pPr>
            <a:r>
              <a:rPr lang="en-US" dirty="0"/>
              <a:t>Captures the structural features of the program</a:t>
            </a:r>
          </a:p>
          <a:p>
            <a:pPr lvl="1">
              <a:defRPr/>
            </a:pPr>
            <a:r>
              <a:rPr lang="en-US" dirty="0"/>
              <a:t>Primary data structure for next phases of compilation</a:t>
            </a:r>
          </a:p>
          <a:p>
            <a:pPr>
              <a:defRPr/>
            </a:pPr>
            <a:r>
              <a:rPr lang="en-US" dirty="0"/>
              <a:t>Plan</a:t>
            </a:r>
          </a:p>
          <a:p>
            <a:pPr lvl="1">
              <a:defRPr/>
            </a:pPr>
            <a:r>
              <a:rPr lang="en-US" dirty="0"/>
              <a:t>Study how context-free grammars specify syntax</a:t>
            </a:r>
          </a:p>
          <a:p>
            <a:pPr lvl="1">
              <a:defRPr/>
            </a:pPr>
            <a:r>
              <a:rPr lang="en-US" dirty="0"/>
              <a:t>Study algorithms for parsing and building ASTs</a:t>
            </a:r>
          </a:p>
        </p:txBody>
      </p:sp>
      <p:sp>
        <p:nvSpPr>
          <p:cNvPr id="512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30FFEDA8-8CF1-4D66-A0DE-093F3275ACD5}" type="slidenum">
              <a:rPr lang="en-US" smtClean="0"/>
              <a:pPr eaLnBrk="1" hangingPunct="1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Solving “if” Ambiguity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Fix the grammar to separate if statements with else clause and if statements with no else</a:t>
            </a:r>
          </a:p>
          <a:p>
            <a:pPr lvl="1"/>
            <a:r>
              <a:rPr lang="en-US" dirty="0"/>
              <a:t>Done in Java reference grammar</a:t>
            </a:r>
          </a:p>
          <a:p>
            <a:pPr lvl="1"/>
            <a:r>
              <a:rPr lang="en-US" dirty="0"/>
              <a:t>Adds lots of non-terminals</a:t>
            </a:r>
          </a:p>
          <a:p>
            <a:r>
              <a:rPr lang="en-US" dirty="0"/>
              <a:t>or, Change the language</a:t>
            </a:r>
          </a:p>
          <a:p>
            <a:pPr lvl="1"/>
            <a:r>
              <a:rPr lang="en-US" dirty="0"/>
              <a:t>But it’d better be ok to do this – you need to “own” the language or get permission from owner</a:t>
            </a:r>
          </a:p>
          <a:p>
            <a:r>
              <a:rPr lang="en-US" dirty="0"/>
              <a:t>or, Use some ad-hoc rule in the parser</a:t>
            </a:r>
          </a:p>
          <a:p>
            <a:pPr lvl="1"/>
            <a:r>
              <a:rPr lang="en-US" dirty="0"/>
              <a:t>“else matches closest unpaired if”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42CD4ED5-E192-4B59-9B71-780F960B285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Resolving Ambiguity with Grammar (1)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None/>
              <a:defRPr/>
            </a:pPr>
            <a:r>
              <a:rPr lang="en-US" sz="2400" dirty="0" err="1"/>
              <a:t>Stmt</a:t>
            </a:r>
            <a:r>
              <a:rPr lang="en-US" sz="2400" dirty="0"/>
              <a:t>  ::= </a:t>
            </a:r>
            <a:r>
              <a:rPr lang="en-US" sz="2400" dirty="0" err="1"/>
              <a:t>MatchedStmt</a:t>
            </a:r>
            <a:r>
              <a:rPr lang="en-US" sz="2400" dirty="0"/>
              <a:t> | </a:t>
            </a:r>
            <a:r>
              <a:rPr lang="en-US" sz="2400" dirty="0" err="1"/>
              <a:t>UnmatchedStmt</a:t>
            </a:r>
            <a:r>
              <a:rPr lang="en-US" sz="2400" dirty="0"/>
              <a:t>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/>
              <a:t>MatchedStmt</a:t>
            </a:r>
            <a:r>
              <a:rPr lang="en-US" sz="2400" dirty="0"/>
              <a:t>   ::= ... |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/>
              <a:t>			</a:t>
            </a:r>
            <a:r>
              <a:rPr lang="en-US" sz="2400" b="1" dirty="0"/>
              <a:t>if</a:t>
            </a:r>
            <a:r>
              <a:rPr lang="en-US" sz="2400" dirty="0"/>
              <a:t> ( </a:t>
            </a:r>
            <a:r>
              <a:rPr lang="en-US" sz="2400" dirty="0" err="1"/>
              <a:t>Expr</a:t>
            </a:r>
            <a:r>
              <a:rPr lang="en-US" sz="2400" dirty="0"/>
              <a:t> ) </a:t>
            </a:r>
            <a:r>
              <a:rPr lang="en-US" sz="2400" dirty="0" err="1"/>
              <a:t>MatchedStmt</a:t>
            </a:r>
            <a:r>
              <a:rPr lang="en-US" sz="2400" dirty="0"/>
              <a:t> </a:t>
            </a:r>
            <a:r>
              <a:rPr lang="en-US" sz="2400" b="1" dirty="0"/>
              <a:t>else</a:t>
            </a:r>
            <a:r>
              <a:rPr lang="en-US" sz="2400" dirty="0"/>
              <a:t> </a:t>
            </a:r>
            <a:r>
              <a:rPr lang="en-US" sz="2400" dirty="0" err="1"/>
              <a:t>MatchedStmt</a:t>
            </a:r>
            <a:r>
              <a:rPr lang="en-US" sz="2400" dirty="0"/>
              <a:t>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/>
              <a:t>UnmatchedStmt</a:t>
            </a:r>
            <a:r>
              <a:rPr lang="en-US" sz="2400" dirty="0"/>
              <a:t> ::= … |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/>
              <a:t>			</a:t>
            </a:r>
            <a:r>
              <a:rPr lang="en-US" sz="2400" b="1" dirty="0"/>
              <a:t>if</a:t>
            </a:r>
            <a:r>
              <a:rPr lang="en-US" sz="2400" dirty="0"/>
              <a:t> ( </a:t>
            </a:r>
            <a:r>
              <a:rPr lang="en-US" sz="2400" dirty="0" err="1"/>
              <a:t>Expr</a:t>
            </a:r>
            <a:r>
              <a:rPr lang="en-US" sz="2400" dirty="0"/>
              <a:t> ) Stmt |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/>
              <a:t>			</a:t>
            </a:r>
            <a:r>
              <a:rPr lang="en-US" sz="2400" b="1" dirty="0"/>
              <a:t>if</a:t>
            </a:r>
            <a:r>
              <a:rPr lang="en-US" sz="2400" dirty="0"/>
              <a:t> ( </a:t>
            </a:r>
            <a:r>
              <a:rPr lang="en-US" sz="2400" dirty="0" err="1"/>
              <a:t>Expr</a:t>
            </a:r>
            <a:r>
              <a:rPr lang="en-US" sz="2400" dirty="0"/>
              <a:t> ) </a:t>
            </a:r>
            <a:r>
              <a:rPr lang="en-US" sz="2400" dirty="0" err="1"/>
              <a:t>MatchedStmt</a:t>
            </a:r>
            <a:r>
              <a:rPr lang="en-US" sz="2400" dirty="0"/>
              <a:t> </a:t>
            </a:r>
            <a:r>
              <a:rPr lang="en-US" sz="2400" b="1" dirty="0"/>
              <a:t>else</a:t>
            </a:r>
            <a:r>
              <a:rPr lang="en-US" sz="2400" dirty="0"/>
              <a:t> </a:t>
            </a:r>
            <a:r>
              <a:rPr lang="en-US" sz="2400" dirty="0" err="1"/>
              <a:t>UnmatchedStmt</a:t>
            </a:r>
            <a:r>
              <a:rPr lang="en-US" sz="2400" dirty="0"/>
              <a:t> 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formal, no additional rules beyond syntax </a:t>
            </a:r>
          </a:p>
          <a:p>
            <a:pPr lvl="1">
              <a:defRPr/>
            </a:pPr>
            <a:r>
              <a:rPr lang="en-US" dirty="0"/>
              <a:t>can be more obscure than original grammar</a:t>
            </a:r>
          </a:p>
        </p:txBody>
      </p:sp>
      <p:sp>
        <p:nvSpPr>
          <p:cNvPr id="3379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37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6852BA36-AF3A-441A-92F0-72F6D5758332}" type="slidenum">
              <a:rPr lang="en-US" smtClean="0"/>
              <a:pPr eaLnBrk="1" hangingPunct="1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Check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if  ( </a:t>
            </a:r>
            <a:r>
              <a:rPr lang="en-US" sz="2400" i="1" dirty="0" err="1"/>
              <a:t>expr</a:t>
            </a:r>
            <a:r>
              <a:rPr lang="en-US" sz="2400" i="1" dirty="0"/>
              <a:t> </a:t>
            </a:r>
            <a:r>
              <a:rPr lang="en-US" sz="2400" dirty="0"/>
              <a:t>)    if   ( </a:t>
            </a:r>
            <a:r>
              <a:rPr lang="en-US" sz="2400" i="1" dirty="0" err="1"/>
              <a:t>expr</a:t>
            </a:r>
            <a:r>
              <a:rPr lang="en-US" sz="2400" i="1" dirty="0"/>
              <a:t> </a:t>
            </a:r>
            <a:r>
              <a:rPr lang="en-US" sz="2400" dirty="0"/>
              <a:t>)    </a:t>
            </a:r>
            <a:r>
              <a:rPr lang="en-US" sz="2400" i="1" dirty="0" err="1"/>
              <a:t>stmt</a:t>
            </a:r>
            <a:r>
              <a:rPr lang="en-US" sz="2400" dirty="0"/>
              <a:t>     else    </a:t>
            </a:r>
            <a:r>
              <a:rPr lang="en-US" sz="2400" i="1" dirty="0" err="1"/>
              <a:t>stmt</a:t>
            </a:r>
            <a:endParaRPr lang="en-US" sz="2400" dirty="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4083CC75-9E5F-455D-8F9E-C74F991AAF7F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8200" y="76200"/>
            <a:ext cx="441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endParaRPr lang="en-US" sz="3200" kern="0" dirty="0">
              <a:latin typeface="+mn-lt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2400" kern="0" dirty="0" err="1">
                <a:latin typeface="+mn-lt"/>
              </a:rPr>
              <a:t>Stmt</a:t>
            </a:r>
            <a:r>
              <a:rPr lang="en-US" sz="2400" kern="0" dirty="0">
                <a:latin typeface="+mn-lt"/>
              </a:rPr>
              <a:t>   ::= </a:t>
            </a:r>
            <a:r>
              <a:rPr lang="en-US" sz="2400" kern="0" dirty="0" err="1">
                <a:latin typeface="+mn-lt"/>
              </a:rPr>
              <a:t>MatchedStmt</a:t>
            </a:r>
            <a:r>
              <a:rPr lang="en-US" sz="2400" kern="0" dirty="0">
                <a:latin typeface="+mn-lt"/>
              </a:rPr>
              <a:t> | </a:t>
            </a:r>
            <a:r>
              <a:rPr lang="en-US" sz="2400" kern="0" dirty="0" err="1">
                <a:latin typeface="+mn-lt"/>
              </a:rPr>
              <a:t>UnmatchedStmt</a:t>
            </a:r>
            <a:r>
              <a:rPr lang="en-US" sz="2400" kern="0" dirty="0">
                <a:latin typeface="+mn-lt"/>
              </a:rPr>
              <a:t> 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2400" kern="0" dirty="0" err="1">
                <a:latin typeface="+mn-lt"/>
              </a:rPr>
              <a:t>MatchedStmt</a:t>
            </a:r>
            <a:r>
              <a:rPr lang="en-US" sz="2400" kern="0" dirty="0">
                <a:latin typeface="+mn-lt"/>
              </a:rPr>
              <a:t>   ::= ... | 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2400" kern="0" dirty="0">
                <a:latin typeface="+mn-lt"/>
              </a:rPr>
              <a:t>		</a:t>
            </a:r>
            <a:r>
              <a:rPr lang="en-US" sz="2400" b="1" kern="0" dirty="0">
                <a:latin typeface="+mn-lt"/>
              </a:rPr>
              <a:t>if</a:t>
            </a:r>
            <a:r>
              <a:rPr lang="en-US" sz="2400" kern="0" dirty="0">
                <a:latin typeface="+mn-lt"/>
              </a:rPr>
              <a:t> ( </a:t>
            </a:r>
            <a:r>
              <a:rPr lang="en-US" sz="2400" kern="0" dirty="0" err="1">
                <a:latin typeface="+mn-lt"/>
              </a:rPr>
              <a:t>Expr</a:t>
            </a:r>
            <a:r>
              <a:rPr lang="en-US" sz="2400" kern="0" dirty="0">
                <a:latin typeface="+mn-lt"/>
              </a:rPr>
              <a:t> ) </a:t>
            </a:r>
            <a:r>
              <a:rPr lang="en-US" sz="2400" kern="0" dirty="0" err="1">
                <a:latin typeface="+mn-lt"/>
              </a:rPr>
              <a:t>MatchedStmt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b="1" kern="0" dirty="0">
                <a:latin typeface="+mn-lt"/>
              </a:rPr>
              <a:t>else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MatchedStmt</a:t>
            </a:r>
            <a:r>
              <a:rPr lang="en-US" sz="2400" kern="0" dirty="0">
                <a:latin typeface="+mn-lt"/>
              </a:rPr>
              <a:t> 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2400" kern="0" dirty="0" err="1">
                <a:latin typeface="+mn-lt"/>
              </a:rPr>
              <a:t>UnmatchedStmt</a:t>
            </a:r>
            <a:r>
              <a:rPr lang="en-US" sz="2400" kern="0" dirty="0">
                <a:latin typeface="+mn-lt"/>
              </a:rPr>
              <a:t> ::= </a:t>
            </a:r>
            <a:r>
              <a:rPr lang="en-US" sz="2400" b="1" kern="0" dirty="0">
                <a:latin typeface="+mn-lt"/>
              </a:rPr>
              <a:t>if</a:t>
            </a:r>
            <a:r>
              <a:rPr lang="en-US" sz="2400" kern="0" dirty="0">
                <a:latin typeface="+mn-lt"/>
              </a:rPr>
              <a:t> ( </a:t>
            </a:r>
            <a:r>
              <a:rPr lang="en-US" sz="2400" kern="0" dirty="0" err="1">
                <a:latin typeface="+mn-lt"/>
              </a:rPr>
              <a:t>Expr</a:t>
            </a:r>
            <a:r>
              <a:rPr lang="en-US" sz="2400" kern="0" dirty="0">
                <a:latin typeface="+mn-lt"/>
              </a:rPr>
              <a:t> ) Stmt | 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2400" kern="0" dirty="0">
                <a:latin typeface="+mn-lt"/>
              </a:rPr>
              <a:t>		</a:t>
            </a:r>
            <a:r>
              <a:rPr lang="en-US" sz="2400" b="1" kern="0" dirty="0">
                <a:latin typeface="+mn-lt"/>
              </a:rPr>
              <a:t>if</a:t>
            </a:r>
            <a:r>
              <a:rPr lang="en-US" sz="2400" kern="0" dirty="0">
                <a:latin typeface="+mn-lt"/>
              </a:rPr>
              <a:t> ( </a:t>
            </a:r>
            <a:r>
              <a:rPr lang="en-US" sz="2400" kern="0" dirty="0" err="1">
                <a:latin typeface="+mn-lt"/>
              </a:rPr>
              <a:t>Expr</a:t>
            </a:r>
            <a:r>
              <a:rPr lang="en-US" sz="2400" kern="0" dirty="0">
                <a:latin typeface="+mn-lt"/>
              </a:rPr>
              <a:t> ) </a:t>
            </a:r>
            <a:r>
              <a:rPr lang="en-US" sz="2400" kern="0" dirty="0" err="1">
                <a:latin typeface="+mn-lt"/>
              </a:rPr>
              <a:t>MatchedStmt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b="1" kern="0" dirty="0">
                <a:latin typeface="+mn-lt"/>
              </a:rPr>
              <a:t>else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UnmatchedStmt</a:t>
            </a:r>
            <a:r>
              <a:rPr lang="en-US" sz="2400" kern="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Resolving Ambiguity with Grammar (2)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If you can (re-)design the language, just avoid the problem entirely</a:t>
            </a:r>
          </a:p>
          <a:p>
            <a:pPr>
              <a:defRPr/>
            </a:pPr>
            <a:endParaRPr lang="en-US" dirty="0"/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Stmt ::= ... |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	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Expr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Stmt </a:t>
            </a:r>
            <a:r>
              <a:rPr lang="en-US" b="1" dirty="0"/>
              <a:t>end</a:t>
            </a:r>
            <a:r>
              <a:rPr lang="en-US" dirty="0"/>
              <a:t> |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	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Expr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Stmt </a:t>
            </a:r>
            <a:r>
              <a:rPr lang="en-US" b="1" dirty="0"/>
              <a:t>else</a:t>
            </a:r>
            <a:r>
              <a:rPr lang="en-US" dirty="0"/>
              <a:t> Stmt </a:t>
            </a:r>
            <a:r>
              <a:rPr lang="en-US" b="1" dirty="0"/>
              <a:t>end 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formal, clear, elegant </a:t>
            </a:r>
          </a:p>
          <a:p>
            <a:pPr lvl="1">
              <a:defRPr/>
            </a:pPr>
            <a:r>
              <a:rPr lang="en-US" dirty="0"/>
              <a:t>allows sequence of </a:t>
            </a:r>
            <a:r>
              <a:rPr lang="en-US" dirty="0" err="1"/>
              <a:t>Stmts</a:t>
            </a:r>
            <a:r>
              <a:rPr lang="en-US" dirty="0"/>
              <a:t> in then and else branches, no { , } needed </a:t>
            </a:r>
          </a:p>
          <a:p>
            <a:pPr lvl="1">
              <a:defRPr/>
            </a:pPr>
            <a:r>
              <a:rPr lang="en-US" dirty="0"/>
              <a:t>extra end required for every if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/>
              <a:t>(But maybe this is a good idea anyway?)</a:t>
            </a:r>
          </a:p>
        </p:txBody>
      </p:sp>
      <p:sp>
        <p:nvSpPr>
          <p:cNvPr id="3584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58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3C0CE823-0C29-4C0C-AA36-6A4E4A4925AF}" type="slidenum">
              <a:rPr lang="en-US" smtClean="0"/>
              <a:pPr eaLnBrk="1" hangingPunct="1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Parser Tools and Operators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1"/>
            <a:ext cx="8229600" cy="47561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parser tools can cope with ambiguous grammars</a:t>
            </a:r>
          </a:p>
          <a:p>
            <a:pPr lvl="1"/>
            <a:r>
              <a:rPr lang="en-US" dirty="0"/>
              <a:t>Makes life simpler if used with discipline</a:t>
            </a:r>
          </a:p>
          <a:p>
            <a:r>
              <a:rPr lang="en-US" dirty="0"/>
              <a:t>Usually can specify precedence &amp; associativity</a:t>
            </a:r>
          </a:p>
          <a:p>
            <a:pPr lvl="1"/>
            <a:r>
              <a:rPr lang="en-US" dirty="0"/>
              <a:t>Allows simpler, ambiguous grammar with fewer </a:t>
            </a:r>
            <a:r>
              <a:rPr lang="en-US" dirty="0" err="1"/>
              <a:t>nonterminals</a:t>
            </a:r>
            <a:r>
              <a:rPr lang="en-US" dirty="0"/>
              <a:t> as basis for parser – let the tool handle the details (but only when it makes sense)</a:t>
            </a:r>
          </a:p>
          <a:p>
            <a:pPr lvl="2"/>
            <a:r>
              <a:rPr lang="en-US" dirty="0"/>
              <a:t>(i.e., </a:t>
            </a:r>
            <a:r>
              <a:rPr lang="en-US" dirty="0" err="1"/>
              <a:t>expr</a:t>
            </a:r>
            <a:r>
              <a:rPr lang="en-US" dirty="0"/>
              <a:t> ::= </a:t>
            </a:r>
            <a:r>
              <a:rPr lang="en-US" dirty="0" err="1"/>
              <a:t>expr+expr</a:t>
            </a:r>
            <a:r>
              <a:rPr lang="en-US" dirty="0"/>
              <a:t> | </a:t>
            </a:r>
            <a:r>
              <a:rPr lang="en-US" dirty="0" err="1"/>
              <a:t>expr</a:t>
            </a:r>
            <a:r>
              <a:rPr lang="en-US" dirty="0"/>
              <a:t>*</a:t>
            </a:r>
            <a:r>
              <a:rPr lang="en-US" dirty="0" err="1"/>
              <a:t>expr</a:t>
            </a:r>
            <a:r>
              <a:rPr lang="en-US" dirty="0"/>
              <a:t> | </a:t>
            </a:r>
            <a:r>
              <a:rPr lang="is-IS" dirty="0"/>
              <a:t>… with assoc. &amp; precedence declarations can be the best solution)</a:t>
            </a:r>
          </a:p>
          <a:p>
            <a:r>
              <a:rPr lang="en-US" dirty="0"/>
              <a:t>Take advantage of this to simplify the grammar when using parser-generator tools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1AD58C69-BFF4-4882-92C7-4D7689EEDBB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Parser Tools and Ambiguous Grammars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Possible rules for resolving other problems:</a:t>
            </a:r>
          </a:p>
          <a:p>
            <a:pPr lvl="1"/>
            <a:r>
              <a:rPr lang="en-US" dirty="0"/>
              <a:t>Earlier productions in the grammar preferred to later ones (danger here if parser input changed)</a:t>
            </a:r>
          </a:p>
          <a:p>
            <a:pPr lvl="1"/>
            <a:r>
              <a:rPr lang="en-US" dirty="0"/>
              <a:t>Longest match used if there is a choice (good solution for dangling if)</a:t>
            </a:r>
          </a:p>
          <a:p>
            <a:r>
              <a:rPr lang="en-US" dirty="0"/>
              <a:t>Parser tools normally allow for this</a:t>
            </a:r>
          </a:p>
          <a:p>
            <a:pPr lvl="1"/>
            <a:r>
              <a:rPr lang="en-US" dirty="0"/>
              <a:t>But be sure that what the tool does is really what you want</a:t>
            </a:r>
          </a:p>
          <a:p>
            <a:pPr lvl="2"/>
            <a:r>
              <a:rPr lang="en-US" dirty="0"/>
              <a:t>And that it’s part of the tool spec, so that v2 won’t do something different (that you </a:t>
            </a:r>
            <a:r>
              <a:rPr lang="en-US" i="1" dirty="0"/>
              <a:t>don’t</a:t>
            </a:r>
            <a:r>
              <a:rPr lang="en-US" dirty="0"/>
              <a:t> want!)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45030189-C45F-4E81-9536-D6B5D39B54F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Coming Attractions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Next topic: LR parsing</a:t>
            </a:r>
          </a:p>
          <a:p>
            <a:pPr lvl="1" eaLnBrk="1" hangingPunct="1"/>
            <a:r>
              <a:rPr lang="en-US"/>
              <a:t>Continue reading ch. 3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E408AF4C-521D-4854-BAC3-6E2709BA7534}" type="slidenum">
              <a:rPr lang="en-US" smtClean="0"/>
              <a:pPr eaLnBrk="1" hangingPunct="1"/>
              <a:t>36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syntax of most programming languages can be specified by a context-free grammar (CGF)</a:t>
            </a:r>
          </a:p>
          <a:p>
            <a:r>
              <a:rPr lang="en-US" dirty="0"/>
              <a:t>Compromise between</a:t>
            </a:r>
          </a:p>
          <a:p>
            <a:pPr lvl="1"/>
            <a:r>
              <a:rPr lang="en-US" dirty="0"/>
              <a:t>REs: can’t nest or specify recursive structure </a:t>
            </a:r>
          </a:p>
          <a:p>
            <a:pPr lvl="1"/>
            <a:r>
              <a:rPr lang="en-US" dirty="0"/>
              <a:t>General grammars: too powerful, </a:t>
            </a:r>
            <a:r>
              <a:rPr lang="en-US" dirty="0" err="1"/>
              <a:t>undecidable</a:t>
            </a:r>
            <a:endParaRPr lang="en-US" dirty="0"/>
          </a:p>
          <a:p>
            <a:r>
              <a:rPr lang="en-US" dirty="0"/>
              <a:t>Context-free grammars are a sweet spot</a:t>
            </a:r>
          </a:p>
          <a:p>
            <a:pPr lvl="1"/>
            <a:r>
              <a:rPr lang="en-US" dirty="0"/>
              <a:t>Powerful enough to describe nesting, recursion</a:t>
            </a:r>
          </a:p>
          <a:p>
            <a:pPr lvl="1"/>
            <a:r>
              <a:rPr lang="en-US" dirty="0"/>
              <a:t>Easy to parse; restrictions on general CFGs improve speed</a:t>
            </a:r>
          </a:p>
          <a:p>
            <a:r>
              <a:rPr lang="en-US" dirty="0"/>
              <a:t>Not perfect</a:t>
            </a:r>
          </a:p>
          <a:p>
            <a:pPr lvl="1"/>
            <a:r>
              <a:rPr lang="en-US" dirty="0"/>
              <a:t>Cannot capture semantics, like “must declare every variable” or “must be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” – requires later semantic pass</a:t>
            </a:r>
          </a:p>
          <a:p>
            <a:pPr lvl="1"/>
            <a:r>
              <a:rPr lang="en-US" dirty="0"/>
              <a:t>Can be ambiguous (something we’ll deal with)</a:t>
            </a: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B0DEBA60-725F-48DD-8019-20DC198CB9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Derivations and Parse Trees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Derivation: a sequence of expansion steps, beginning with a start symbol and leading to a sequence of terminals</a:t>
            </a:r>
          </a:p>
          <a:p>
            <a:pPr>
              <a:defRPr/>
            </a:pPr>
            <a:r>
              <a:rPr lang="en-US" dirty="0"/>
              <a:t>Parsing: inverse of derivation</a:t>
            </a:r>
          </a:p>
          <a:p>
            <a:pPr lvl="1">
              <a:defRPr/>
            </a:pPr>
            <a:r>
              <a:rPr lang="en-US" dirty="0"/>
              <a:t>Given a sequence of terminals (aka tokens) recover (discover) the </a:t>
            </a:r>
            <a:r>
              <a:rPr lang="en-US" dirty="0" err="1"/>
              <a:t>nonterminals</a:t>
            </a:r>
            <a:r>
              <a:rPr lang="en-US" dirty="0"/>
              <a:t> and structure, i.e., the parse tree (concrete syntax)</a:t>
            </a:r>
          </a:p>
        </p:txBody>
      </p:sp>
      <p:sp>
        <p:nvSpPr>
          <p:cNvPr id="717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1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08BF788B-534F-49E7-827D-5E384BA13498}" type="slidenum">
              <a:rPr lang="en-US" smtClean="0"/>
              <a:pPr eaLnBrk="1" hangingPunct="1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Old Example 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85800" y="5715000"/>
            <a:ext cx="8077200" cy="762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      a  = 1    ;    if    (     a      +     1     )        b   =    2   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>
                <a:solidFill>
                  <a:schemeClr val="tx1"/>
                </a:solidFill>
              </a:rPr>
              <a:t>Compiler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F16-E0F0-4B7F-BDAB-0ED6A37A38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3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76800" y="0"/>
            <a:ext cx="4278034" cy="206210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buClrTx/>
              <a:buSzTx/>
              <a:buFontTx/>
              <a:buNone/>
            </a:pPr>
            <a:r>
              <a:rPr lang="en-US" sz="1600" i="1" dirty="0"/>
              <a:t>program</a:t>
            </a:r>
            <a:r>
              <a:rPr lang="en-US" sz="1600" dirty="0"/>
              <a:t> ::= </a:t>
            </a:r>
            <a:r>
              <a:rPr lang="en-US" sz="1600" i="1" dirty="0"/>
              <a:t>statement</a:t>
            </a:r>
            <a:r>
              <a:rPr lang="en-US" sz="1600" dirty="0"/>
              <a:t> | </a:t>
            </a:r>
            <a:r>
              <a:rPr lang="en-US" sz="1600" i="1" dirty="0"/>
              <a:t>program</a:t>
            </a:r>
            <a:r>
              <a:rPr lang="en-US" sz="1600" dirty="0"/>
              <a:t> </a:t>
            </a:r>
            <a:r>
              <a:rPr lang="en-US" sz="1600" i="1" dirty="0"/>
              <a:t>statement</a:t>
            </a:r>
          </a:p>
          <a:p>
            <a:pPr algn="l">
              <a:buClrTx/>
              <a:buSzTx/>
              <a:buFontTx/>
              <a:buNone/>
            </a:pPr>
            <a:r>
              <a:rPr lang="en-US" sz="1600" i="1" dirty="0"/>
              <a:t>statement</a:t>
            </a:r>
            <a:r>
              <a:rPr lang="en-US" sz="1600" dirty="0"/>
              <a:t> ::= </a:t>
            </a:r>
            <a:r>
              <a:rPr lang="en-US" sz="1600" i="1" dirty="0" err="1"/>
              <a:t>assignStmt</a:t>
            </a:r>
            <a:r>
              <a:rPr lang="en-US" sz="1600" dirty="0"/>
              <a:t> | </a:t>
            </a:r>
            <a:r>
              <a:rPr lang="en-US" sz="1600" i="1" dirty="0" err="1"/>
              <a:t>ifStmt</a:t>
            </a:r>
            <a:endParaRPr lang="en-US" sz="1600" i="1" dirty="0"/>
          </a:p>
          <a:p>
            <a:pPr algn="l">
              <a:buClrTx/>
              <a:buSzTx/>
              <a:buFontTx/>
              <a:buNone/>
            </a:pPr>
            <a:r>
              <a:rPr lang="en-US" sz="1600" i="1" dirty="0" err="1"/>
              <a:t>assignStmt</a:t>
            </a:r>
            <a:r>
              <a:rPr lang="en-US" sz="1600" dirty="0"/>
              <a:t> ::= </a:t>
            </a:r>
            <a:r>
              <a:rPr lang="en-US" sz="1600" i="1" dirty="0"/>
              <a:t>id</a:t>
            </a:r>
            <a:r>
              <a:rPr lang="en-US" sz="1600" dirty="0"/>
              <a:t> = </a:t>
            </a:r>
            <a:r>
              <a:rPr lang="en-US" sz="1600" i="1" dirty="0" err="1"/>
              <a:t>expr</a:t>
            </a:r>
            <a:r>
              <a:rPr lang="en-US" sz="1600" dirty="0"/>
              <a:t> ;</a:t>
            </a:r>
          </a:p>
          <a:p>
            <a:pPr algn="l">
              <a:buClrTx/>
              <a:buSzTx/>
              <a:buFontTx/>
              <a:buNone/>
            </a:pPr>
            <a:r>
              <a:rPr lang="en-US" sz="1600" i="1" dirty="0" err="1"/>
              <a:t>ifStmt</a:t>
            </a:r>
            <a:r>
              <a:rPr lang="en-US" sz="1600" dirty="0"/>
              <a:t> ::= if ( </a:t>
            </a:r>
            <a:r>
              <a:rPr lang="en-US" sz="1600" i="1" dirty="0" err="1"/>
              <a:t>expr</a:t>
            </a:r>
            <a:r>
              <a:rPr lang="en-US" sz="1600" dirty="0"/>
              <a:t> ) </a:t>
            </a:r>
            <a:r>
              <a:rPr lang="en-US" sz="1600" i="1" dirty="0"/>
              <a:t>statement</a:t>
            </a:r>
          </a:p>
          <a:p>
            <a:pPr algn="l">
              <a:buClrTx/>
              <a:buSzTx/>
              <a:buFontTx/>
              <a:buNone/>
            </a:pPr>
            <a:r>
              <a:rPr lang="en-US" sz="1600" i="1" dirty="0" err="1"/>
              <a:t>expr</a:t>
            </a:r>
            <a:r>
              <a:rPr lang="en-US" sz="1600" dirty="0"/>
              <a:t> ::= </a:t>
            </a:r>
            <a:r>
              <a:rPr lang="en-US" sz="1600" i="1" dirty="0"/>
              <a:t>id</a:t>
            </a:r>
            <a:r>
              <a:rPr lang="en-US" sz="1600" dirty="0"/>
              <a:t> | </a:t>
            </a:r>
            <a:r>
              <a:rPr lang="en-US" sz="1600" i="1" dirty="0" err="1"/>
              <a:t>int</a:t>
            </a:r>
            <a:r>
              <a:rPr lang="en-US" sz="1600" dirty="0"/>
              <a:t> | </a:t>
            </a:r>
            <a:r>
              <a:rPr lang="en-US" sz="1600" i="1" dirty="0" err="1"/>
              <a:t>expr</a:t>
            </a:r>
            <a:r>
              <a:rPr lang="en-US" sz="1600" dirty="0"/>
              <a:t> + </a:t>
            </a:r>
            <a:r>
              <a:rPr lang="en-US" sz="1600" i="1" dirty="0" err="1"/>
              <a:t>expr</a:t>
            </a:r>
            <a:endParaRPr lang="en-US" sz="1600" i="1" dirty="0"/>
          </a:p>
          <a:p>
            <a:pPr algn="l">
              <a:buClrTx/>
              <a:buSzTx/>
              <a:buFontTx/>
              <a:buNone/>
            </a:pPr>
            <a:r>
              <a:rPr lang="en-US" sz="1600" i="1" dirty="0"/>
              <a:t>id</a:t>
            </a:r>
            <a:r>
              <a:rPr lang="en-US" sz="1600" dirty="0"/>
              <a:t> ::= a | b | c | </a:t>
            </a:r>
            <a:r>
              <a:rPr lang="en-US" sz="1600" dirty="0" err="1"/>
              <a:t>i</a:t>
            </a:r>
            <a:r>
              <a:rPr lang="en-US" sz="1600" dirty="0"/>
              <a:t> | j | k | n | x | y | z</a:t>
            </a:r>
          </a:p>
          <a:p>
            <a:pPr algn="l">
              <a:buClrTx/>
              <a:buSzTx/>
              <a:buFontTx/>
              <a:buNone/>
            </a:pPr>
            <a:r>
              <a:rPr lang="en-US" sz="1600" dirty="0" err="1"/>
              <a:t>int</a:t>
            </a:r>
            <a:r>
              <a:rPr lang="en-US" sz="1600" dirty="0"/>
              <a:t> ::= 0 | 1 | 2 | 3 | 4 | 5 | 6 | 7 | 8 | 9</a:t>
            </a:r>
          </a:p>
          <a:p>
            <a:pPr algn="l">
              <a:buClrTx/>
              <a:buSzTx/>
              <a:buFontTx/>
              <a:buNone/>
            </a:pPr>
            <a:endParaRPr lang="en-US" sz="1600" dirty="0"/>
          </a:p>
        </p:txBody>
      </p:sp>
      <p:sp>
        <p:nvSpPr>
          <p:cNvPr id="7174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55988" y="1882775"/>
            <a:ext cx="12136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program</a:t>
            </a:r>
          </a:p>
        </p:txBody>
      </p:sp>
      <p:sp>
        <p:nvSpPr>
          <p:cNvPr id="7175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67000" y="2452688"/>
            <a:ext cx="12136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program</a:t>
            </a:r>
          </a:p>
        </p:txBody>
      </p:sp>
      <p:sp>
        <p:nvSpPr>
          <p:cNvPr id="7176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3025775"/>
            <a:ext cx="13964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statement</a:t>
            </a:r>
          </a:p>
        </p:txBody>
      </p:sp>
      <p:sp>
        <p:nvSpPr>
          <p:cNvPr id="7177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76800" y="2797175"/>
            <a:ext cx="13964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statement</a:t>
            </a:r>
          </a:p>
        </p:txBody>
      </p:sp>
      <p:sp>
        <p:nvSpPr>
          <p:cNvPr id="7178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29200" y="3297766"/>
            <a:ext cx="932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 dirty="0" err="1"/>
              <a:t>ifStmt</a:t>
            </a:r>
            <a:endParaRPr lang="en-US" sz="2000" i="1" dirty="0"/>
          </a:p>
        </p:txBody>
      </p:sp>
      <p:sp>
        <p:nvSpPr>
          <p:cNvPr id="7179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04925" y="3863975"/>
            <a:ext cx="1498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assignStmt</a:t>
            </a:r>
          </a:p>
        </p:txBody>
      </p:sp>
      <p:sp>
        <p:nvSpPr>
          <p:cNvPr id="7180" name="Text Box 2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424613" y="3635375"/>
            <a:ext cx="13964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statement</a:t>
            </a:r>
          </a:p>
        </p:txBody>
      </p:sp>
      <p:sp>
        <p:nvSpPr>
          <p:cNvPr id="7181" name="Text Box 2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267200" y="4154488"/>
            <a:ext cx="7577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expr</a:t>
            </a:r>
          </a:p>
        </p:txBody>
      </p:sp>
      <p:sp>
        <p:nvSpPr>
          <p:cNvPr id="7182" name="Text Box 2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410325" y="4092575"/>
            <a:ext cx="1498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assignStmt</a:t>
            </a:r>
          </a:p>
        </p:txBody>
      </p:sp>
      <p:sp>
        <p:nvSpPr>
          <p:cNvPr id="7183" name="Text Box 2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733800" y="4572000"/>
            <a:ext cx="19753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 dirty="0" err="1"/>
              <a:t>expr</a:t>
            </a:r>
            <a:r>
              <a:rPr lang="en-US" sz="2000" i="1" dirty="0"/>
              <a:t>         </a:t>
            </a:r>
            <a:r>
              <a:rPr lang="en-US" sz="2000" i="1" dirty="0" err="1"/>
              <a:t>expr</a:t>
            </a:r>
            <a:endParaRPr lang="en-US" sz="2000" i="1" dirty="0"/>
          </a:p>
        </p:txBody>
      </p:sp>
      <p:sp>
        <p:nvSpPr>
          <p:cNvPr id="7184" name="Text Box 2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245350" y="5105400"/>
            <a:ext cx="6078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int	</a:t>
            </a:r>
          </a:p>
        </p:txBody>
      </p:sp>
      <p:sp>
        <p:nvSpPr>
          <p:cNvPr id="7185" name="Text Box 2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740150" y="5105400"/>
            <a:ext cx="6078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 dirty="0"/>
              <a:t>id	</a:t>
            </a:r>
          </a:p>
        </p:txBody>
      </p:sp>
      <p:sp>
        <p:nvSpPr>
          <p:cNvPr id="7186" name="Text Box 2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327775" y="4611688"/>
            <a:ext cx="15993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id        expr</a:t>
            </a:r>
          </a:p>
        </p:txBody>
      </p:sp>
      <p:sp>
        <p:nvSpPr>
          <p:cNvPr id="7187" name="Text Box 2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758950" y="5105400"/>
            <a:ext cx="6078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 dirty="0" err="1"/>
              <a:t>int</a:t>
            </a:r>
            <a:r>
              <a:rPr lang="en-US" sz="2000" i="1" dirty="0"/>
              <a:t>	</a:t>
            </a:r>
          </a:p>
        </p:txBody>
      </p:sp>
      <p:sp>
        <p:nvSpPr>
          <p:cNvPr id="7188" name="Text Box 2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98563" y="4625975"/>
            <a:ext cx="13589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id     expr</a:t>
            </a:r>
          </a:p>
        </p:txBody>
      </p:sp>
      <p:sp>
        <p:nvSpPr>
          <p:cNvPr id="7189" name="Line 29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H="1">
            <a:off x="2514600" y="2819400"/>
            <a:ext cx="53340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190" name="Line 30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H="1">
            <a:off x="1905000" y="3392488"/>
            <a:ext cx="457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191" name="Line 31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1447800" y="4230688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192" name="Line 32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1676400" y="4230688"/>
            <a:ext cx="152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193" name="Line 33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1828800" y="4230688"/>
            <a:ext cx="76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194" name="Line 3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828800" y="4230688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195" name="Line 3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2438400" y="4687888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196" name="Line 3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H="1">
            <a:off x="3429000" y="2297113"/>
            <a:ext cx="53340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197" name="Line 3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962400" y="2286000"/>
            <a:ext cx="1447800" cy="573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198" name="Line 3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1371600" y="4992688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199" name="Line 4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1981200" y="49926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00" name="Line 42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1981200" y="54498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01" name="Line 43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5410200" y="31638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02" name="Line 44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H="1">
            <a:off x="2971800" y="3621088"/>
            <a:ext cx="2438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03" name="Line 45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H="1">
            <a:off x="2895600" y="4306888"/>
            <a:ext cx="762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04" name="Line 46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 flipH="1">
            <a:off x="3429000" y="3621088"/>
            <a:ext cx="1981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05" name="Line 47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3429000" y="4611688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06" name="Line 48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 flipH="1">
            <a:off x="4648200" y="3621088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07" name="Line 49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5410200" y="3621088"/>
            <a:ext cx="30480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08" name="Line 50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5410200" y="3621088"/>
            <a:ext cx="15240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09" name="Line 51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6934200" y="39592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10" name="Line 52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flipH="1">
            <a:off x="6553200" y="4459288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11" name="Line 53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>
            <a:off x="6934200" y="4459288"/>
            <a:ext cx="762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12" name="Line 54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6934200" y="4459288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13" name="Line 55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6934200" y="4459288"/>
            <a:ext cx="914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14" name="Line 56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7848600" y="4764088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15" name="Line 57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7467600" y="49926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16" name="Line 58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7467600" y="55260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17" name="Line 59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6553200" y="4992688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18" name="Line 60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 flipH="1">
            <a:off x="4191000" y="4459288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19" name="Line 61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4572000" y="4459288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20" name="Line 62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 flipH="1">
            <a:off x="3962400" y="4916488"/>
            <a:ext cx="76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21" name="Line 63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3886200" y="544988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22" name="Text Box 64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4959350" y="5105400"/>
            <a:ext cx="6078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int	</a:t>
            </a:r>
          </a:p>
        </p:txBody>
      </p:sp>
      <p:sp>
        <p:nvSpPr>
          <p:cNvPr id="7223" name="Line 65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5181600" y="49926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24" name="Line 66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5181600" y="55260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25" name="Line 67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4572000" y="4459288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26" name="Text Box 68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343400" y="762000"/>
            <a:ext cx="48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i="1" dirty="0">
                <a:solidFill>
                  <a:srgbClr val="0000FF"/>
                </a:solidFill>
              </a:rPr>
              <a:t>G </a:t>
            </a:r>
            <a:endParaRPr lang="en-US" sz="9600" u="sng" dirty="0">
              <a:solidFill>
                <a:srgbClr val="0000FF"/>
              </a:solidFill>
            </a:endParaRPr>
          </a:p>
        </p:txBody>
      </p:sp>
      <p:sp>
        <p:nvSpPr>
          <p:cNvPr id="7227" name="Text Box 69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14325" y="5710535"/>
            <a:ext cx="551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i="1" dirty="0">
                <a:solidFill>
                  <a:srgbClr val="0000FF"/>
                </a:solidFill>
              </a:rPr>
              <a:t>w </a:t>
            </a:r>
          </a:p>
        </p:txBody>
      </p:sp>
      <p:sp>
        <p:nvSpPr>
          <p:cNvPr id="7228" name="Line 70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838200" y="5982075"/>
            <a:ext cx="3048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229" name="Line 7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4864100" y="152400"/>
            <a:ext cx="0" cy="1524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4839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Parsing: Given a grammar </a:t>
            </a:r>
            <a:r>
              <a:rPr lang="en-US" i="1" dirty="0">
                <a:solidFill>
                  <a:srgbClr val="0000FF"/>
                </a:solidFill>
              </a:rPr>
              <a:t>G</a:t>
            </a:r>
            <a:r>
              <a:rPr lang="en-US" dirty="0"/>
              <a:t>  and a sentence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  <a:r>
              <a:rPr lang="en-US" dirty="0"/>
              <a:t> in </a:t>
            </a:r>
            <a:r>
              <a:rPr lang="en-US" i="1" dirty="0">
                <a:solidFill>
                  <a:srgbClr val="0000FF"/>
                </a:solidFill>
              </a:rPr>
              <a:t>L(G)</a:t>
            </a:r>
            <a:r>
              <a:rPr lang="en-US" dirty="0"/>
              <a:t>, traverse the derivation (parse tree) for </a:t>
            </a:r>
            <a:r>
              <a:rPr lang="en-US" i="1" dirty="0"/>
              <a:t>w</a:t>
            </a:r>
            <a:r>
              <a:rPr lang="en-US" dirty="0"/>
              <a:t> in some </a:t>
            </a:r>
            <a:r>
              <a:rPr lang="en-US" i="1" dirty="0">
                <a:solidFill>
                  <a:srgbClr val="0000FF"/>
                </a:solidFill>
              </a:rPr>
              <a:t>standard order</a:t>
            </a:r>
            <a:r>
              <a:rPr lang="en-US" dirty="0"/>
              <a:t> and do </a:t>
            </a:r>
            <a:r>
              <a:rPr lang="en-US" i="1" dirty="0">
                <a:solidFill>
                  <a:srgbClr val="0000FF"/>
                </a:solidFill>
              </a:rPr>
              <a:t>something useful</a:t>
            </a:r>
            <a:r>
              <a:rPr lang="en-US" dirty="0"/>
              <a:t> at each node</a:t>
            </a:r>
          </a:p>
          <a:p>
            <a:pPr lvl="1"/>
            <a:r>
              <a:rPr lang="en-US" dirty="0"/>
              <a:t>The tree might not be produced explicitly, but the control flow of the parser will correspond to a traversal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AA7DFC8C-3179-4944-8774-82FF352FAB7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“Standard Order”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For practical reasons we want the parser to be </a:t>
            </a:r>
            <a:r>
              <a:rPr lang="en-US" i="1" dirty="0">
                <a:solidFill>
                  <a:srgbClr val="0000FF"/>
                </a:solidFill>
              </a:rPr>
              <a:t>deterministic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(no backtracking), and we want to examine the source program from </a:t>
            </a:r>
            <a:r>
              <a:rPr lang="en-US" i="1" dirty="0">
                <a:solidFill>
                  <a:srgbClr val="0000FF"/>
                </a:solidFill>
              </a:rPr>
              <a:t>left to right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(i.e., parse the program in linear time in the order it appears in the source file)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BBFEF8A4-4580-4ADF-A817-7CD529C47E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Common Orderings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Top-down</a:t>
            </a:r>
          </a:p>
          <a:p>
            <a:pPr lvl="1"/>
            <a:r>
              <a:rPr lang="en-US"/>
              <a:t>Start with the root</a:t>
            </a:r>
          </a:p>
          <a:p>
            <a:pPr lvl="1"/>
            <a:r>
              <a:rPr lang="en-US"/>
              <a:t>Traverse the parse tree depth-first, left-to-right (leftmost derivation)</a:t>
            </a:r>
          </a:p>
          <a:p>
            <a:pPr lvl="1"/>
            <a:r>
              <a:rPr lang="en-US"/>
              <a:t>LL(k), recursive-descent</a:t>
            </a:r>
          </a:p>
          <a:p>
            <a:r>
              <a:rPr lang="en-US"/>
              <a:t>Bottom-up</a:t>
            </a:r>
          </a:p>
          <a:p>
            <a:pPr lvl="1"/>
            <a:r>
              <a:rPr lang="en-US"/>
              <a:t>Start at leaves and build up to the root</a:t>
            </a:r>
          </a:p>
          <a:p>
            <a:pPr lvl="2"/>
            <a:r>
              <a:rPr lang="en-US"/>
              <a:t>Effectively a rightmost derivation in reverse(!)</a:t>
            </a:r>
          </a:p>
          <a:p>
            <a:pPr lvl="1"/>
            <a:r>
              <a:rPr lang="en-US"/>
              <a:t>LR(k) and subsets (LALR(k), SLR(k), etc.)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49E7D9BE-87AC-4E0C-97BE-670121FA67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WEBEXPORTGUID" val="81546a10-b158-431a-8959-f2bae86e55f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3035</TotalTime>
  <Words>1750</Words>
  <Application>Microsoft Macintosh PowerPoint</Application>
  <PresentationFormat>On-screen Show (4:3)</PresentationFormat>
  <Paragraphs>353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Tahoma</vt:lpstr>
      <vt:lpstr>Wingdings</vt:lpstr>
      <vt:lpstr>Office Theme</vt:lpstr>
      <vt:lpstr>Compiler Design</vt:lpstr>
      <vt:lpstr>Agenda for Today</vt:lpstr>
      <vt:lpstr>Syntactic Analysis / Parsing</vt:lpstr>
      <vt:lpstr>Context-free Grammars</vt:lpstr>
      <vt:lpstr>Derivations and Parse Trees</vt:lpstr>
      <vt:lpstr>Old Example </vt:lpstr>
      <vt:lpstr>Parsing</vt:lpstr>
      <vt:lpstr>“Standard Order”</vt:lpstr>
      <vt:lpstr>Common Orderings</vt:lpstr>
      <vt:lpstr>“Something Useful”</vt:lpstr>
      <vt:lpstr>Context-Free Grammars</vt:lpstr>
      <vt:lpstr>Standard Notations</vt:lpstr>
      <vt:lpstr>Derivation Relations (1)</vt:lpstr>
      <vt:lpstr>Derivation Relations (2)</vt:lpstr>
      <vt:lpstr>Languages</vt:lpstr>
      <vt:lpstr>Reduced Grammars</vt:lpstr>
      <vt:lpstr>Ambiguity</vt:lpstr>
      <vt:lpstr>Example: Ambiguous Grammar for Arithmetic Expressions</vt:lpstr>
      <vt:lpstr>Example (cont)</vt:lpstr>
      <vt:lpstr>Example (cont)</vt:lpstr>
      <vt:lpstr>Another example</vt:lpstr>
      <vt:lpstr>What’s going on here?</vt:lpstr>
      <vt:lpstr>Classic Expression Grammar (first used in ALGOL 60)</vt:lpstr>
      <vt:lpstr>Check:  Derive 2 + 3 * 4</vt:lpstr>
      <vt:lpstr>Check:  Derive 5 + 6 + 7</vt:lpstr>
      <vt:lpstr>Check:  Derive 5 + (6 + 7)</vt:lpstr>
      <vt:lpstr>Another Classic Example</vt:lpstr>
      <vt:lpstr>One Derivation</vt:lpstr>
      <vt:lpstr>Another Derivation</vt:lpstr>
      <vt:lpstr>Solving “if” Ambiguity</vt:lpstr>
      <vt:lpstr>Resolving Ambiguity with Grammar (1)</vt:lpstr>
      <vt:lpstr>Check</vt:lpstr>
      <vt:lpstr>Resolving Ambiguity with Grammar (2)</vt:lpstr>
      <vt:lpstr>Parser Tools and Operators</vt:lpstr>
      <vt:lpstr>Parser Tools and Ambiguous Grammars</vt:lpstr>
      <vt:lpstr>Coming Attractions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subject/>
  <dc:creator/>
  <cp:keywords/>
  <dc:description/>
  <cp:lastModifiedBy>Pendley, Nick</cp:lastModifiedBy>
  <cp:revision>132</cp:revision>
  <cp:lastPrinted>2018-04-02T00:04:22Z</cp:lastPrinted>
  <dcterms:created xsi:type="dcterms:W3CDTF">2002-10-01T01:44:57Z</dcterms:created>
  <dcterms:modified xsi:type="dcterms:W3CDTF">2019-04-15T15:46:11Z</dcterms:modified>
  <cp:category/>
</cp:coreProperties>
</file>