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7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8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3" r:id="rId5"/>
    <p:sldId id="305" r:id="rId6"/>
    <p:sldId id="304" r:id="rId7"/>
    <p:sldId id="306" r:id="rId8"/>
    <p:sldId id="308" r:id="rId9"/>
    <p:sldId id="307" r:id="rId10"/>
    <p:sldId id="311" r:id="rId11"/>
    <p:sldId id="310" r:id="rId12"/>
    <p:sldId id="312" r:id="rId13"/>
    <p:sldId id="313" r:id="rId14"/>
    <p:sldId id="314" r:id="rId15"/>
    <p:sldId id="315" r:id="rId16"/>
    <p:sldId id="347" r:id="rId17"/>
    <p:sldId id="316" r:id="rId18"/>
    <p:sldId id="317" r:id="rId19"/>
    <p:sldId id="318" r:id="rId20"/>
    <p:sldId id="320" r:id="rId21"/>
    <p:sldId id="323" r:id="rId22"/>
    <p:sldId id="321" r:id="rId23"/>
    <p:sldId id="322" r:id="rId24"/>
    <p:sldId id="324" r:id="rId25"/>
    <p:sldId id="325" r:id="rId26"/>
    <p:sldId id="329" r:id="rId27"/>
    <p:sldId id="326" r:id="rId28"/>
    <p:sldId id="330" r:id="rId29"/>
    <p:sldId id="345" r:id="rId30"/>
    <p:sldId id="327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02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0"/>
  </p:normalViewPr>
  <p:slideViewPr>
    <p:cSldViewPr>
      <p:cViewPr varScale="1">
        <p:scale>
          <a:sx n="146" d="100"/>
          <a:sy n="146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 dirty="0">
                <a:latin typeface="Arial" charset="0"/>
              </a:defRPr>
            </a:lvl1pPr>
          </a:lstStyle>
          <a:p>
            <a:pPr>
              <a:defRPr/>
            </a:pPr>
            <a:r>
              <a:rPr lang="is-IS" dirty="0"/>
              <a:t>CSE P 501</a:t>
            </a:r>
            <a:r>
              <a:rPr lang="en-US" dirty="0"/>
              <a:t>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D-</a:t>
            </a:r>
            <a:fld id="{FDCC2DE9-A3A7-44CD-9D30-B17343D6A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4E7DC97C-1C1D-49B5-B0D8-BB71D6EF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4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A67C519-8AE6-48BB-A509-10FCA930DC6E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BE9B8C-E8E3-45D8-9512-2D01ADA1BDF0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example from the dragon book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936199D-9D88-498C-B16F-264D158B74A9}" type="slidenum">
              <a:rPr lang="en-US" smtClean="0">
                <a:latin typeface="Arial" charset="0"/>
              </a:rPr>
              <a:pPr eaLnBrk="1" hangingPunct="1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the dragon book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23B942F-C815-49BE-9921-39C6D6D7A40D}" type="slidenum">
              <a:rPr lang="en-US" smtClean="0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def. from the dragon 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23B942F-C815-49BE-9921-39C6D6D7A40D}" type="slidenum">
              <a:rPr lang="en-US" smtClean="0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def. from the dragon 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C009D82-8B22-40C5-9A59-5C17147C9A8E}" type="slidenum">
              <a:rPr lang="en-US" smtClean="0">
                <a:latin typeface="Arial" charset="0"/>
              </a:rPr>
              <a:pPr eaLnBrk="1" hangingPunct="1"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Next time: fix start state info (S’::=S$)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781CBA8-49B7-4623-979D-985120F3564D}" type="slidenum">
              <a:rPr lang="en-US" smtClean="0">
                <a:latin typeface="Arial" charset="0"/>
              </a:rPr>
              <a:pPr eaLnBrk="1" hangingPunct="1"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trace through this, beginning at the start state each time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DC97C-1C1D-49B5-B0D8-BB71D6EFC21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9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57B1A-82BB-3649-AA05-FFBB087D658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A7860B19-4633-4AAE-8AF9-90559C666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0D4C5-6B2F-6749-BC0D-B1DA07FB980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66D154E2-52ED-4ED2-9621-7414012BF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035135-0B09-8242-BDCC-681143BC577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E5149857-275E-4379-AF29-2E12C7D522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7402-0385-874F-BB86-980071E161B7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D-</a:t>
            </a:r>
            <a:fld id="{911EBFE0-FCFE-418B-9EF2-FAD38869E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71632-33B9-294E-AF8A-F61F4C1605B9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D-</a:t>
            </a:r>
            <a:fld id="{32B4EADE-ADE4-413C-941B-E5F8A6EB7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5D88C-394F-064F-A90E-C740D77695D7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B224E8AA-B8D1-4EDF-968D-AFF382E5D8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8E4A4-1238-FF4F-BCBB-D19F97A3CE6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32B4B5C3-4D38-44BA-9ADF-33FC601951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D55E79-9014-7546-9B85-73B828FE5315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D7EAD218-1EC5-475E-BA46-73A4F5E72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0C8BA-A5E9-954C-BE49-7A6ABF0C52BE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C9A68DF3-77A4-40EC-B4BD-5DBC565A55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5581A-6C4B-EA44-A3A9-106B28A00B53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FBEB9EE2-F9F1-45AA-B9AC-725F5D2BB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8AB3F-CFCF-734E-BC10-980346017A90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9DD7CD1E-A59B-4A79-8D7F-7D415245DC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C5153-E074-AF46-AFFC-6A05101F1361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D20CD280-D10D-44CC-8A09-09F582C5F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E10D0C-FBA9-CD4D-90BF-1EFDD76CA0CB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BE06926D-3DEA-41AF-A033-D051470AF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B3DFBD-B495-EE42-88E9-5B7AF7BA3CAA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D-</a:t>
            </a:r>
            <a:fld id="{C36FC0D4-6D86-47A4-AE26-A4582E8E41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notesSlide" Target="../notesSlides/notesSlide6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tags" Target="../tags/tag131.xml"/><Relationship Id="rId39" Type="http://schemas.openxmlformats.org/officeDocument/2006/relationships/tags" Target="../tags/tag144.xml"/><Relationship Id="rId21" Type="http://schemas.openxmlformats.org/officeDocument/2006/relationships/tags" Target="../tags/tag126.xml"/><Relationship Id="rId34" Type="http://schemas.openxmlformats.org/officeDocument/2006/relationships/tags" Target="../tags/tag139.xml"/><Relationship Id="rId42" Type="http://schemas.openxmlformats.org/officeDocument/2006/relationships/notesSlide" Target="../notesSlides/notesSlide7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tags" Target="../tags/tag134.xml"/><Relationship Id="rId41" Type="http://schemas.openxmlformats.org/officeDocument/2006/relationships/slideLayout" Target="../slideLayouts/slideLayout4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tags" Target="../tags/tag136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26" Type="http://schemas.openxmlformats.org/officeDocument/2006/relationships/tags" Target="../tags/tag19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194.xml"/><Relationship Id="rId34" Type="http://schemas.openxmlformats.org/officeDocument/2006/relationships/tags" Target="../tags/tag207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5" Type="http://schemas.openxmlformats.org/officeDocument/2006/relationships/tags" Target="../tags/tag198.xml"/><Relationship Id="rId33" Type="http://schemas.openxmlformats.org/officeDocument/2006/relationships/tags" Target="../tags/tag206.xml"/><Relationship Id="rId38" Type="http://schemas.openxmlformats.org/officeDocument/2006/relationships/tags" Target="../tags/tag211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tags" Target="../tags/tag193.xml"/><Relationship Id="rId29" Type="http://schemas.openxmlformats.org/officeDocument/2006/relationships/tags" Target="../tags/tag202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24" Type="http://schemas.openxmlformats.org/officeDocument/2006/relationships/tags" Target="../tags/tag197.xml"/><Relationship Id="rId32" Type="http://schemas.openxmlformats.org/officeDocument/2006/relationships/tags" Target="../tags/tag205.xml"/><Relationship Id="rId37" Type="http://schemas.openxmlformats.org/officeDocument/2006/relationships/tags" Target="../tags/tag210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23" Type="http://schemas.openxmlformats.org/officeDocument/2006/relationships/tags" Target="../tags/tag196.xml"/><Relationship Id="rId28" Type="http://schemas.openxmlformats.org/officeDocument/2006/relationships/tags" Target="../tags/tag201.xml"/><Relationship Id="rId36" Type="http://schemas.openxmlformats.org/officeDocument/2006/relationships/tags" Target="../tags/tag209.xml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31" Type="http://schemas.openxmlformats.org/officeDocument/2006/relationships/tags" Target="../tags/tag204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Relationship Id="rId22" Type="http://schemas.openxmlformats.org/officeDocument/2006/relationships/tags" Target="../tags/tag195.xml"/><Relationship Id="rId27" Type="http://schemas.openxmlformats.org/officeDocument/2006/relationships/tags" Target="../tags/tag200.xml"/><Relationship Id="rId30" Type="http://schemas.openxmlformats.org/officeDocument/2006/relationships/tags" Target="../tags/tag203.xml"/><Relationship Id="rId35" Type="http://schemas.openxmlformats.org/officeDocument/2006/relationships/tags" Target="../tags/tag208.xml"/><Relationship Id="rId8" Type="http://schemas.openxmlformats.org/officeDocument/2006/relationships/tags" Target="../tags/tag181.xml"/><Relationship Id="rId3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26" Type="http://schemas.openxmlformats.org/officeDocument/2006/relationships/tags" Target="../tags/tag262.xml"/><Relationship Id="rId39" Type="http://schemas.openxmlformats.org/officeDocument/2006/relationships/tags" Target="../tags/tag275.xml"/><Relationship Id="rId21" Type="http://schemas.openxmlformats.org/officeDocument/2006/relationships/tags" Target="../tags/tag257.xml"/><Relationship Id="rId34" Type="http://schemas.openxmlformats.org/officeDocument/2006/relationships/tags" Target="../tags/tag270.xml"/><Relationship Id="rId42" Type="http://schemas.openxmlformats.org/officeDocument/2006/relationships/tags" Target="../tags/tag278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0" Type="http://schemas.openxmlformats.org/officeDocument/2006/relationships/tags" Target="../tags/tag256.xml"/><Relationship Id="rId29" Type="http://schemas.openxmlformats.org/officeDocument/2006/relationships/tags" Target="../tags/tag265.xml"/><Relationship Id="rId41" Type="http://schemas.openxmlformats.org/officeDocument/2006/relationships/tags" Target="../tags/tag277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tags" Target="../tags/tag260.xml"/><Relationship Id="rId32" Type="http://schemas.openxmlformats.org/officeDocument/2006/relationships/tags" Target="../tags/tag268.xml"/><Relationship Id="rId37" Type="http://schemas.openxmlformats.org/officeDocument/2006/relationships/tags" Target="../tags/tag273.xml"/><Relationship Id="rId40" Type="http://schemas.openxmlformats.org/officeDocument/2006/relationships/tags" Target="../tags/tag276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tags" Target="../tags/tag259.xml"/><Relationship Id="rId28" Type="http://schemas.openxmlformats.org/officeDocument/2006/relationships/tags" Target="../tags/tag264.xml"/><Relationship Id="rId36" Type="http://schemas.openxmlformats.org/officeDocument/2006/relationships/tags" Target="../tags/tag272.xml"/><Relationship Id="rId10" Type="http://schemas.openxmlformats.org/officeDocument/2006/relationships/tags" Target="../tags/tag246.xml"/><Relationship Id="rId19" Type="http://schemas.openxmlformats.org/officeDocument/2006/relationships/tags" Target="../tags/tag255.xml"/><Relationship Id="rId31" Type="http://schemas.openxmlformats.org/officeDocument/2006/relationships/tags" Target="../tags/tag267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tags" Target="../tags/tag258.xml"/><Relationship Id="rId27" Type="http://schemas.openxmlformats.org/officeDocument/2006/relationships/tags" Target="../tags/tag263.xml"/><Relationship Id="rId30" Type="http://schemas.openxmlformats.org/officeDocument/2006/relationships/tags" Target="../tags/tag266.xml"/><Relationship Id="rId35" Type="http://schemas.openxmlformats.org/officeDocument/2006/relationships/tags" Target="../tags/tag271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5" Type="http://schemas.openxmlformats.org/officeDocument/2006/relationships/tags" Target="../tags/tag261.xml"/><Relationship Id="rId33" Type="http://schemas.openxmlformats.org/officeDocument/2006/relationships/tags" Target="../tags/tag269.xml"/><Relationship Id="rId38" Type="http://schemas.openxmlformats.org/officeDocument/2006/relationships/tags" Target="../tags/tag2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5" Type="http://schemas.openxmlformats.org/officeDocument/2006/relationships/tags" Target="../tags/tag318.xml"/><Relationship Id="rId10" Type="http://schemas.openxmlformats.org/officeDocument/2006/relationships/tags" Target="../tags/tag323.xml"/><Relationship Id="rId4" Type="http://schemas.openxmlformats.org/officeDocument/2006/relationships/tags" Target="../tags/tag317.xml"/><Relationship Id="rId9" Type="http://schemas.openxmlformats.org/officeDocument/2006/relationships/tags" Target="../tags/tag3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D-</a:t>
            </a:r>
            <a:fld id="{CBCF3E39-FF1D-48FC-96AD-054DE0E4EA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Handle Examples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derivation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S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AB</a:t>
            </a:r>
            <a:r>
              <a:rPr lang="en-US" dirty="0" err="1"/>
              <a:t>e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</a:t>
            </a:r>
            <a:r>
              <a:rPr lang="en-US" dirty="0" err="1"/>
              <a:t>de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</a:t>
            </a:r>
            <a:r>
              <a:rPr lang="en-US" dirty="0" err="1"/>
              <a:t>bcde</a:t>
            </a:r>
            <a:r>
              <a:rPr lang="en-US" dirty="0"/>
              <a:t> =&gt; </a:t>
            </a:r>
            <a:r>
              <a:rPr lang="en-US" dirty="0" err="1"/>
              <a:t>abbcde</a:t>
            </a:r>
            <a:endParaRPr lang="en-US" dirty="0"/>
          </a:p>
          <a:p>
            <a:pPr lvl="1" eaLnBrk="1" hangingPunct="1"/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bcde</a:t>
            </a:r>
            <a:r>
              <a:rPr lang="en-US" dirty="0"/>
              <a:t> is a right sentential form whose handle is </a:t>
            </a:r>
            <a:r>
              <a:rPr lang="en-US" i="1" dirty="0">
                <a:solidFill>
                  <a:srgbClr val="FF6600"/>
                </a:solidFill>
              </a:rPr>
              <a:t>A</a:t>
            </a:r>
            <a:r>
              <a:rPr lang="en-US" dirty="0">
                <a:solidFill>
                  <a:srgbClr val="FF6600"/>
                </a:solidFill>
              </a:rPr>
              <a:t>::=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at position 2</a:t>
            </a:r>
          </a:p>
          <a:p>
            <a:pPr lvl="1" eaLnBrk="1" hangingPunct="1"/>
            <a:r>
              <a:rPr lang="en-US" dirty="0" err="1"/>
              <a:t>a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 err="1"/>
              <a:t>de</a:t>
            </a:r>
            <a:r>
              <a:rPr lang="en-US" dirty="0"/>
              <a:t> is a right sentential form whose handle is </a:t>
            </a:r>
            <a:r>
              <a:rPr lang="en-US" i="1" dirty="0">
                <a:solidFill>
                  <a:srgbClr val="FF6600"/>
                </a:solidFill>
              </a:rPr>
              <a:t>A</a:t>
            </a:r>
            <a:r>
              <a:rPr lang="en-US" dirty="0">
                <a:solidFill>
                  <a:srgbClr val="FF6600"/>
                </a:solidFill>
              </a:rPr>
              <a:t>::=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 position 4</a:t>
            </a:r>
          </a:p>
          <a:p>
            <a:pPr lvl="2" eaLnBrk="1" hangingPunct="1"/>
            <a:r>
              <a:rPr lang="en-US" dirty="0"/>
              <a:t>Note: some books take the left end of the match as the position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AD9EDFF-BB29-470C-AEA1-5D2BAE504823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Handles – The Dragon Book </a:t>
            </a:r>
            <a:r>
              <a:rPr lang="en-US" dirty="0" err="1"/>
              <a:t>Defn</a:t>
            </a:r>
            <a:r>
              <a:rPr lang="en-US" dirty="0"/>
              <a:t>.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Formally, a </a:t>
            </a:r>
            <a:r>
              <a:rPr lang="en-US" i="1" dirty="0">
                <a:solidFill>
                  <a:srgbClr val="0000FF"/>
                </a:solidFill>
              </a:rPr>
              <a:t>handle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right-sentential form </a:t>
            </a:r>
            <a:r>
              <a:rPr lang="en-US" dirty="0">
                <a:sym typeface="Symbol" pitchFamily="18" charset="2"/>
              </a:rPr>
              <a:t> is a production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and a position in  where  may be replaced by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to produce the previous right-sentential form in the rightmost derivation of 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72699F46-0B5F-44BE-91B3-E30D1E93CDBC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Implementing Shift-Reduce Parsers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Key Data structures</a:t>
            </a:r>
          </a:p>
          <a:p>
            <a:pPr lvl="1" eaLnBrk="1" hangingPunct="1"/>
            <a:r>
              <a:rPr lang="en-US" dirty="0"/>
              <a:t>A stack holding the frontier of the tree</a:t>
            </a:r>
          </a:p>
          <a:p>
            <a:pPr lvl="1" eaLnBrk="1" hangingPunct="1"/>
            <a:r>
              <a:rPr lang="en-US" dirty="0"/>
              <a:t>A string with the remaining input (tokens)</a:t>
            </a:r>
          </a:p>
          <a:p>
            <a:r>
              <a:rPr lang="en-US" dirty="0"/>
              <a:t>We also need something to encode the rules that tell us what action to take next, given the state of the stack and the </a:t>
            </a:r>
            <a:r>
              <a:rPr lang="en-US" dirty="0" err="1"/>
              <a:t>lookahead</a:t>
            </a:r>
            <a:r>
              <a:rPr lang="en-US" dirty="0"/>
              <a:t> symbol</a:t>
            </a:r>
          </a:p>
          <a:p>
            <a:pPr lvl="1"/>
            <a:r>
              <a:rPr lang="en-US" dirty="0"/>
              <a:t>Typically a table that encodes a finite automata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EBEFEA90-E30A-4E2D-84D1-FD62E627E50E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Parser Operations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Reduce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if the top of the stack is the right side of a handle </a:t>
            </a:r>
            <a:r>
              <a:rPr lang="en-US" i="1" dirty="0"/>
              <a:t>A</a:t>
            </a:r>
            <a:r>
              <a:rPr lang="en-US" dirty="0"/>
              <a:t>::=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, pop the right side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and push the left side </a:t>
            </a:r>
            <a:r>
              <a:rPr lang="en-US" i="1" dirty="0"/>
              <a:t>A</a:t>
            </a:r>
            <a:endParaRPr lang="en-US" dirty="0"/>
          </a:p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Shift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push the next input symbol onto the stack</a:t>
            </a:r>
          </a:p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announce success</a:t>
            </a:r>
          </a:p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syntax error discovered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E721C2F-A0C2-4CA1-A526-F5638E87A74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Example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u="sng"/>
              <a:t>Stack			Input			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$				abbcde$		</a:t>
            </a:r>
            <a:r>
              <a:rPr lang="en-US" sz="2400" i="1"/>
              <a:t>shift</a:t>
            </a:r>
            <a:endParaRPr lang="en-US" sz="2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8BBAEF7-ED7B-4939-8C28-FBCB100F0C29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94525" y="455613"/>
            <a:ext cx="1768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 | b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Automate This?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Cannot use clairvoyance in a real parser (alas</a:t>
            </a:r>
            <a:r>
              <a:rPr lang="is-IS" sz="2800" dirty="0"/>
              <a:t>…)</a:t>
            </a:r>
            <a:endParaRPr lang="en-US" sz="2800" dirty="0"/>
          </a:p>
          <a:p>
            <a:pPr eaLnBrk="1" hangingPunct="1"/>
            <a:r>
              <a:rPr lang="en-US" sz="2800" dirty="0" err="1"/>
              <a:t>Defn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0000FF"/>
                </a:solidFill>
              </a:rPr>
              <a:t>Viable prefix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– a prefix of a right-sentential form that can appear on the stack of the shift-reduce parser</a:t>
            </a:r>
          </a:p>
          <a:p>
            <a:pPr lvl="1" eaLnBrk="1" hangingPunct="1"/>
            <a:r>
              <a:rPr lang="en-US" sz="2400" dirty="0"/>
              <a:t>Equivalent: a prefix of a right-sentential form that does not continue past the rightmost handle of that sentential form</a:t>
            </a:r>
          </a:p>
          <a:p>
            <a:pPr lvl="1"/>
            <a:r>
              <a:rPr lang="en-US" sz="2400" dirty="0"/>
              <a:t>In Greek: </a:t>
            </a:r>
            <a:r>
              <a:rPr lang="en-US" sz="2400" dirty="0">
                <a:sym typeface="Symbol" pitchFamily="18" charset="2"/>
              </a:rPr>
              <a:t>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viable prefix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</a:t>
            </a:r>
            <a:r>
              <a:rPr lang="en-US" sz="2400" i="1" dirty="0">
                <a:sym typeface="Symbol" pitchFamily="18" charset="2"/>
              </a:rPr>
              <a:t> G</a:t>
            </a:r>
            <a:r>
              <a:rPr lang="en-US" sz="2400" dirty="0">
                <a:sym typeface="Symbol" pitchFamily="18" charset="2"/>
              </a:rPr>
              <a:t> if there is some derivation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w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w and  is a prefix of .</a:t>
            </a:r>
          </a:p>
          <a:p>
            <a:pPr lvl="1"/>
            <a:r>
              <a:rPr lang="en-US" sz="2400" dirty="0">
                <a:sym typeface="Symbol" pitchFamily="18" charset="2"/>
              </a:rPr>
              <a:t>The occurrence of  in w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handle</a:t>
            </a:r>
            <a:r>
              <a:rPr lang="en-US" sz="2400" dirty="0">
                <a:sym typeface="Symbol" pitchFamily="18" charset="2"/>
              </a:rPr>
              <a:t> of w</a:t>
            </a:r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5B89CA7-F1DF-43E1-BBEC-4AAF0FEF6597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Automate This?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Fact: the set of viable prefixes of a CFG is a regular language(!)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Idea: Construct a DFA to recognize viable prefixes given the stack and remaining input</a:t>
            </a:r>
          </a:p>
          <a:p>
            <a:pPr lvl="1" eaLnBrk="1" hangingPunct="1"/>
            <a:r>
              <a:rPr lang="en-US" sz="2400" dirty="0"/>
              <a:t>Perform reductions when we recognize them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5B89CA7-F1DF-43E1-BBEC-4AAF0FEF6597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for prefixes of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6BF0C330-404C-4E3A-997F-BA1F619BAF1A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843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24765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1843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1844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8200" y="3790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670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18443" name="Line 1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Oval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18445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196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Oval 2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054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18447" name="Line 2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388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Oval 2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246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18449" name="Line 2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917825" y="4019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44775" y="4629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18451" name="Line 2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159250" y="4019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Oval 2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86200" y="4629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18453" name="Oval 2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05400" y="24955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18454" name="Line 2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638800" y="28003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Oval 2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324600" y="24955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18456" name="Text Box 3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06450" y="34417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  <p:sp>
        <p:nvSpPr>
          <p:cNvPr id="18457" name="Text Box 3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133600" y="33655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8458" name="Text Box 3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9988" y="5194300"/>
            <a:ext cx="91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b</a:t>
            </a:r>
            <a:endParaRPr lang="en-US" i="1"/>
          </a:p>
        </p:txBody>
      </p:sp>
      <p:sp>
        <p:nvSpPr>
          <p:cNvPr id="18459" name="Text Box 3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75063" y="5195888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 </a:t>
            </a:r>
            <a:r>
              <a:rPr lang="en-US"/>
              <a:t>::= d</a:t>
            </a:r>
            <a:endParaRPr lang="en-US" i="1"/>
          </a:p>
        </p:txBody>
      </p:sp>
      <p:sp>
        <p:nvSpPr>
          <p:cNvPr id="18460" name="Text Box 3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4110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8461" name="Text Box 3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79850" y="4110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344863" y="34242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</a:t>
            </a:r>
          </a:p>
        </p:txBody>
      </p:sp>
      <p:sp>
        <p:nvSpPr>
          <p:cNvPr id="18463" name="Text Box 3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568825" y="3424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8464" name="Text Box 3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799138" y="34242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8465" name="Text Box 3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858000" y="3576638"/>
            <a:ext cx="116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</a:t>
            </a:r>
            <a:r>
              <a:rPr lang="en-US" i="1"/>
              <a:t>A</a:t>
            </a:r>
            <a:r>
              <a:rPr lang="en-US"/>
              <a:t>bc</a:t>
            </a:r>
            <a:endParaRPr lang="en-US" i="1"/>
          </a:p>
        </p:txBody>
      </p:sp>
      <p:sp>
        <p:nvSpPr>
          <p:cNvPr id="18466" name="Line 40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295275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Text Box 41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3250" y="29083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</a:t>
            </a:r>
          </a:p>
        </p:txBody>
      </p:sp>
      <p:sp>
        <p:nvSpPr>
          <p:cNvPr id="18468" name="Text Box 42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38800" y="2147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18469" name="Text Box 4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858000" y="25860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  <a:r>
              <a:rPr lang="en-US"/>
              <a:t>::= a</a:t>
            </a:r>
            <a:r>
              <a:rPr lang="en-US" i="1"/>
              <a:t>AB</a:t>
            </a:r>
            <a:r>
              <a:rPr lang="en-US"/>
              <a:t>e</a:t>
            </a:r>
            <a:endParaRPr lang="en-US" i="1"/>
          </a:p>
        </p:txBody>
      </p:sp>
      <p:sp>
        <p:nvSpPr>
          <p:cNvPr id="18470" name="Line 44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709738" y="2876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Text Box 45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257300" y="24511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18472" name="Text Box 4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443038" y="29845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Trace</a:t>
            </a:r>
          </a:p>
        </p:txBody>
      </p:sp>
      <p:sp>
        <p:nvSpPr>
          <p:cNvPr id="19462" name="Rectangle 39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533400" y="2209800"/>
            <a:ext cx="381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/>
              <a:t>Stack		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/>
              <a:t>$			abbcde$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61E4E838-6624-4C64-A6BF-5D8AD9C88F5D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946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46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grpSp>
        <p:nvGrpSpPr>
          <p:cNvPr id="19464" name="Group 4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432300" y="2109788"/>
            <a:ext cx="4559300" cy="1928812"/>
            <a:chOff x="2600" y="1329"/>
            <a:chExt cx="2872" cy="1215"/>
          </a:xfrm>
        </p:grpSpPr>
        <p:sp>
          <p:nvSpPr>
            <p:cNvPr id="19465" name="Oval 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76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1</a:t>
              </a:r>
            </a:p>
          </p:txBody>
        </p:sp>
        <p:sp>
          <p:nvSpPr>
            <p:cNvPr id="19466" name="Line 5"/>
            <p:cNvSpPr>
              <a:spLocks noChangeAspect="1"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646" y="186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6"/>
            <p:cNvSpPr>
              <a:spLocks noChangeAspect="1"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65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Oval 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3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2</a:t>
              </a:r>
            </a:p>
          </p:txBody>
        </p:sp>
        <p:sp>
          <p:nvSpPr>
            <p:cNvPr id="19469" name="Line 8"/>
            <p:cNvSpPr>
              <a:spLocks noChangeAspect="1"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536" y="18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Oval 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9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3</a:t>
              </a:r>
            </a:p>
          </p:txBody>
        </p:sp>
        <p:sp>
          <p:nvSpPr>
            <p:cNvPr id="19471" name="Line 10"/>
            <p:cNvSpPr>
              <a:spLocks noChangeAspect="1"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996" y="18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Oval 11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5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6</a:t>
              </a:r>
            </a:p>
          </p:txBody>
        </p:sp>
        <p:sp>
          <p:nvSpPr>
            <p:cNvPr id="19473" name="Line 12"/>
            <p:cNvSpPr>
              <a:spLocks noChangeAspect="1"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56" y="1865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13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14" y="1750"/>
              <a:ext cx="202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7</a:t>
              </a:r>
            </a:p>
          </p:txBody>
        </p:sp>
        <p:sp>
          <p:nvSpPr>
            <p:cNvPr id="19475" name="Line 14"/>
            <p:cNvSpPr>
              <a:spLocks noChangeAspect="1"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430" y="1951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15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27" y="2181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4</a:t>
              </a:r>
            </a:p>
          </p:txBody>
        </p:sp>
        <p:sp>
          <p:nvSpPr>
            <p:cNvPr id="19477" name="Line 16"/>
            <p:cNvSpPr>
              <a:spLocks noChangeAspect="1"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898" y="1951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Oval 17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95" y="2181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5</a:t>
              </a:r>
            </a:p>
          </p:txBody>
        </p:sp>
        <p:sp>
          <p:nvSpPr>
            <p:cNvPr id="19479" name="Oval 18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55" y="1376"/>
              <a:ext cx="201" cy="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8</a:t>
              </a:r>
            </a:p>
          </p:txBody>
        </p:sp>
        <p:sp>
          <p:nvSpPr>
            <p:cNvPr id="19480" name="Line 19"/>
            <p:cNvSpPr>
              <a:spLocks noChangeAspect="1"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56" y="1491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Oval 20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714" y="1376"/>
              <a:ext cx="202" cy="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9</a:t>
              </a:r>
            </a:p>
          </p:txBody>
        </p:sp>
        <p:sp>
          <p:nvSpPr>
            <p:cNvPr id="19482" name="Text Box 21"/>
            <p:cNvSpPr txBox="1"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00" y="1699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start</a:t>
              </a:r>
            </a:p>
          </p:txBody>
        </p:sp>
        <p:sp>
          <p:nvSpPr>
            <p:cNvPr id="19483" name="Text Box 22"/>
            <p:cNvSpPr txBox="1"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107" y="1680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a</a:t>
              </a:r>
            </a:p>
          </p:txBody>
        </p:sp>
        <p:sp>
          <p:nvSpPr>
            <p:cNvPr id="19484" name="Text Box 23"/>
            <p:cNvSpPr txBox="1"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210" y="2370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 </a:t>
              </a:r>
              <a:r>
                <a:rPr lang="en-US" sz="1200"/>
                <a:t>::= b</a:t>
              </a:r>
              <a:endParaRPr lang="en-US" sz="1200" i="1"/>
            </a:p>
          </p:txBody>
        </p:sp>
        <p:sp>
          <p:nvSpPr>
            <p:cNvPr id="19485" name="Text Box 24"/>
            <p:cNvSpPr txBox="1"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76" y="2371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B </a:t>
              </a:r>
              <a:r>
                <a:rPr lang="en-US" sz="1200"/>
                <a:t>::= d</a:t>
              </a:r>
              <a:endParaRPr lang="en-US" sz="1200" i="1"/>
            </a:p>
          </p:txBody>
        </p:sp>
        <p:sp>
          <p:nvSpPr>
            <p:cNvPr id="19486" name="Text Box 25"/>
            <p:cNvSpPr txBox="1"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80" y="196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b</a:t>
              </a:r>
            </a:p>
          </p:txBody>
        </p:sp>
        <p:sp>
          <p:nvSpPr>
            <p:cNvPr id="19487" name="Text Box 26"/>
            <p:cNvSpPr txBox="1"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766" y="196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d</a:t>
              </a:r>
            </a:p>
          </p:txBody>
        </p:sp>
        <p:sp>
          <p:nvSpPr>
            <p:cNvPr id="19488" name="Text Box 27"/>
            <p:cNvSpPr txBox="1"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564" y="1703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</a:t>
              </a:r>
            </a:p>
          </p:txBody>
        </p:sp>
        <p:sp>
          <p:nvSpPr>
            <p:cNvPr id="19489" name="Text Box 28"/>
            <p:cNvSpPr txBox="1"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26" y="17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b</a:t>
              </a:r>
            </a:p>
          </p:txBody>
        </p:sp>
        <p:sp>
          <p:nvSpPr>
            <p:cNvPr id="19490" name="Text Box 29"/>
            <p:cNvSpPr txBox="1"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489" y="170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c</a:t>
              </a:r>
            </a:p>
          </p:txBody>
        </p:sp>
        <p:sp>
          <p:nvSpPr>
            <p:cNvPr id="19491" name="Text Box 30"/>
            <p:cNvSpPr txBox="1"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97" y="1760"/>
              <a:ext cx="5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 </a:t>
              </a:r>
              <a:r>
                <a:rPr lang="en-US" sz="1200"/>
                <a:t>::= </a:t>
              </a:r>
              <a:r>
                <a:rPr lang="en-US" sz="1200" i="1"/>
                <a:t>A</a:t>
              </a:r>
              <a:r>
                <a:rPr lang="en-US" sz="1200"/>
                <a:t>bc</a:t>
              </a:r>
              <a:endParaRPr lang="en-US" sz="1200" i="1"/>
            </a:p>
          </p:txBody>
        </p:sp>
        <p:sp>
          <p:nvSpPr>
            <p:cNvPr id="19492" name="Line 31"/>
            <p:cNvSpPr>
              <a:spLocks noChangeAspect="1"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3967" y="1549"/>
              <a:ext cx="288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2"/>
            <p:cNvSpPr txBox="1"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67" y="1508"/>
              <a:ext cx="1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B</a:t>
              </a:r>
            </a:p>
          </p:txBody>
        </p:sp>
        <p:sp>
          <p:nvSpPr>
            <p:cNvPr id="19494" name="Text Box 33"/>
            <p:cNvSpPr txBox="1"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86" y="1329"/>
              <a:ext cx="1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e</a:t>
              </a:r>
            </a:p>
          </p:txBody>
        </p:sp>
        <p:sp>
          <p:nvSpPr>
            <p:cNvPr id="19495" name="Text Box 34"/>
            <p:cNvSpPr txBox="1"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889" y="1386"/>
              <a:ext cx="5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S </a:t>
              </a:r>
              <a:r>
                <a:rPr lang="en-US" sz="1200"/>
                <a:t>::= a</a:t>
              </a:r>
              <a:r>
                <a:rPr lang="en-US" sz="1200" i="1"/>
                <a:t>AB</a:t>
              </a:r>
              <a:r>
                <a:rPr lang="en-US" sz="1200"/>
                <a:t>e</a:t>
              </a:r>
              <a:endParaRPr lang="en-US" sz="1200" i="1"/>
            </a:p>
          </p:txBody>
        </p:sp>
        <p:sp>
          <p:nvSpPr>
            <p:cNvPr id="19496" name="Line 35"/>
            <p:cNvSpPr>
              <a:spLocks noChangeAspect="1"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2974" y="152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Text Box 36"/>
            <p:cNvSpPr txBox="1"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766" y="1344"/>
              <a:ext cx="3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accept</a:t>
              </a:r>
            </a:p>
          </p:txBody>
        </p:sp>
        <p:sp>
          <p:nvSpPr>
            <p:cNvPr id="19498" name="Text Box 37"/>
            <p:cNvSpPr txBox="1"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47" y="1609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$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Observations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Way too much backtracking</a:t>
            </a:r>
          </a:p>
          <a:p>
            <a:pPr lvl="1" eaLnBrk="1" hangingPunct="1"/>
            <a:r>
              <a:rPr lang="en-US" dirty="0"/>
              <a:t>We want the parser to run in time proportional to the length of the input</a:t>
            </a:r>
          </a:p>
          <a:p>
            <a:pPr eaLnBrk="1" hangingPunct="1"/>
            <a:r>
              <a:rPr lang="en-US" dirty="0"/>
              <a:t>Where the did this DFA come from anyway?</a:t>
            </a:r>
          </a:p>
          <a:p>
            <a:pPr lvl="1" eaLnBrk="1" hangingPunct="1"/>
            <a:r>
              <a:rPr lang="en-US" dirty="0"/>
              <a:t>From the underlying grammar</a:t>
            </a:r>
          </a:p>
          <a:p>
            <a:pPr lvl="1" eaLnBrk="1" hangingPunct="1"/>
            <a:r>
              <a:rPr lang="en-US" dirty="0"/>
              <a:t>Defer construction details for now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665AC1B-24D7-4CCC-92AA-30F582EAB4C0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Parsing</a:t>
            </a:r>
          </a:p>
          <a:p>
            <a:pPr eaLnBrk="1" hangingPunct="1"/>
            <a:r>
              <a:rPr lang="en-US"/>
              <a:t>Table-driven Parsers</a:t>
            </a:r>
          </a:p>
          <a:p>
            <a:pPr eaLnBrk="1" hangingPunct="1"/>
            <a:r>
              <a:rPr lang="en-US"/>
              <a:t>Parser States</a:t>
            </a:r>
          </a:p>
          <a:p>
            <a:pPr eaLnBrk="1" hangingPunct="1"/>
            <a:r>
              <a:rPr lang="en-US"/>
              <a:t>Shift-Reduce and Reduce-Reduce conflicts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BF726B7-8FE2-4792-B049-9607AF1D3C91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Avoiding DFA Rescanning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Observation: no need to restart DFA after a shift.  Stay in the same state and process next token.</a:t>
            </a:r>
          </a:p>
          <a:p>
            <a:pPr eaLnBrk="1" hangingPunct="1"/>
            <a:r>
              <a:rPr lang="en-US" sz="2800" dirty="0"/>
              <a:t>Observation: after a reduction, the contents of the stack are the same as before except for the new non-terminal on top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 Scanning the stack will take us through the same transitions as before until the last one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 If we record state numbers on the stack, we can go directly to the appropriate state when we pop the right hand side of a production from the stack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33385BE-574E-42D4-8EE0-A3E637723F89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Stack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Change the stack to contain pairs of states and symbols from the grammar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$s</a:t>
            </a:r>
            <a:r>
              <a:rPr lang="en-US" baseline="-25000" dirty="0"/>
              <a:t>0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State s</a:t>
            </a:r>
            <a:r>
              <a:rPr lang="en-US" baseline="-25000" dirty="0"/>
              <a:t>0</a:t>
            </a:r>
            <a:r>
              <a:rPr lang="en-US" dirty="0"/>
              <a:t> represents the accept (start) state</a:t>
            </a:r>
          </a:p>
          <a:p>
            <a:pPr marL="914400" lvl="2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(Not always explicitly on stack – depends on particular presentation)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we push a symbol on the stack, push the symbol plus the FA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we reduce, popping the handle will reveal the state of the FA just prior to reading the handle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Observation: in an actual parser, only the state numbers are needed since they implicitly contain the symbol information.  But for explanations / examples it can help to show both.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D99AABC-7AD2-485A-8786-52110FB548FA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Encoding the DFA in a Table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shift-reduce parser’s DFA can be encoded in two tables</a:t>
            </a:r>
          </a:p>
          <a:p>
            <a:pPr lvl="1" eaLnBrk="1" hangingPunct="1"/>
            <a:r>
              <a:rPr lang="en-US" dirty="0"/>
              <a:t>One row for each state</a:t>
            </a:r>
          </a:p>
          <a:p>
            <a:pPr lvl="1" eaLnBrk="1" hangingPunct="1"/>
            <a:r>
              <a:rPr lang="en-US" i="1" dirty="0">
                <a:solidFill>
                  <a:srgbClr val="0000FF"/>
                </a:solidFill>
              </a:rPr>
              <a:t>action</a:t>
            </a:r>
            <a:r>
              <a:rPr lang="en-US" dirty="0"/>
              <a:t> table encodes what to do given the current state and the next input symbol</a:t>
            </a:r>
          </a:p>
          <a:p>
            <a:pPr lvl="1" eaLnBrk="1" hangingPunct="1"/>
            <a:r>
              <a:rPr lang="en-US" i="1" dirty="0" err="1">
                <a:solidFill>
                  <a:srgbClr val="0000FF"/>
                </a:solidFill>
              </a:rPr>
              <a:t>goto</a:t>
            </a:r>
            <a:r>
              <a:rPr lang="en-US" dirty="0"/>
              <a:t> table encodes the transitions to take after a reduction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85ED915-186D-4CDC-BCF7-922EE468287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Actions (1)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the current state and input symbol, the main possible actions are</a:t>
            </a:r>
          </a:p>
          <a:p>
            <a:pPr lvl="1" eaLnBrk="1" hangingPunct="1"/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shift the input symbol and </a:t>
            </a:r>
            <a:r>
              <a:rPr lang="en-US" dirty="0">
                <a:solidFill>
                  <a:srgbClr val="0000FF"/>
                </a:solidFill>
              </a:rPr>
              <a:t>state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onto the stack (i.e., shift and move to state </a:t>
            </a:r>
            <a:r>
              <a:rPr lang="en-US" i="1" dirty="0" err="1"/>
              <a:t>i</a:t>
            </a:r>
            <a:r>
              <a:rPr lang="en-US" dirty="0"/>
              <a:t> )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i="1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reduce using grammar </a:t>
            </a:r>
            <a:r>
              <a:rPr lang="en-US" dirty="0">
                <a:solidFill>
                  <a:srgbClr val="FF0000"/>
                </a:solidFill>
              </a:rPr>
              <a:t>production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/>
              <a:t>The production number tells us how many </a:t>
            </a:r>
            <a:br>
              <a:rPr lang="en-US" dirty="0"/>
            </a:br>
            <a:r>
              <a:rPr lang="en-US" dirty="0"/>
              <a:t>&lt;symbol, state&gt; pairs to pop off the stack </a:t>
            </a:r>
            <a:br>
              <a:rPr lang="en-US" dirty="0"/>
            </a:br>
            <a:r>
              <a:rPr lang="en-US" dirty="0"/>
              <a:t>(= number of symbols on </a:t>
            </a:r>
            <a:r>
              <a:rPr lang="en-US" dirty="0" err="1"/>
              <a:t>rhs</a:t>
            </a:r>
            <a:r>
              <a:rPr lang="en-US" dirty="0"/>
              <a:t> of production)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93938A1-1F5E-4D1B-9187-7BE7BA5092B3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Actions (2)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possible </a:t>
            </a:r>
            <a:r>
              <a:rPr lang="en-US" i="1" dirty="0"/>
              <a:t>action</a:t>
            </a:r>
            <a:r>
              <a:rPr lang="en-US" dirty="0"/>
              <a:t> table entries</a:t>
            </a:r>
          </a:p>
          <a:p>
            <a:pPr lvl="1" eaLnBrk="1" hangingPunct="1"/>
            <a:r>
              <a:rPr lang="en-US" i="1" dirty="0">
                <a:solidFill>
                  <a:srgbClr val="0000FF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blank </a:t>
            </a:r>
            <a:r>
              <a:rPr lang="en-US" dirty="0"/>
              <a:t>– no transition – syntax error</a:t>
            </a:r>
          </a:p>
          <a:p>
            <a:pPr lvl="2" eaLnBrk="1" hangingPunct="1"/>
            <a:r>
              <a:rPr lang="en-US" dirty="0"/>
              <a:t>A LR parser will detect an error as soon as possible on a left-to-right scan</a:t>
            </a:r>
          </a:p>
          <a:p>
            <a:pPr lvl="2" eaLnBrk="1" hangingPunct="1"/>
            <a:r>
              <a:rPr lang="en-US" dirty="0"/>
              <a:t>A real compiler needs to produce an error message, recover, and continue parsing when this happens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CFF141E-37AD-452A-8CB0-93BFD723F863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Goto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reduction is performed using A ::= β, we pop |β| &lt;symbol, state&gt; pairs from the stack revealing a state </a:t>
            </a:r>
            <a:r>
              <a:rPr lang="en-US" i="1" dirty="0" err="1"/>
              <a:t>uncovered_s</a:t>
            </a:r>
            <a:r>
              <a:rPr lang="en-US" i="1" dirty="0"/>
              <a:t> </a:t>
            </a:r>
            <a:r>
              <a:rPr lang="en-US" dirty="0"/>
              <a:t>on the top of the stack</a:t>
            </a:r>
          </a:p>
          <a:p>
            <a:pPr eaLnBrk="1" hangingPunct="1"/>
            <a:r>
              <a:rPr lang="en-US" dirty="0" err="1"/>
              <a:t>goto</a:t>
            </a:r>
            <a:r>
              <a:rPr lang="en-US" dirty="0"/>
              <a:t>[</a:t>
            </a:r>
            <a:r>
              <a:rPr lang="en-US" i="1" dirty="0" err="1"/>
              <a:t>uncovered_s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] is the new state to push on the stack when reducing production </a:t>
            </a:r>
            <a:r>
              <a:rPr lang="en-US" i="1" dirty="0"/>
              <a:t>A </a:t>
            </a:r>
            <a:r>
              <a:rPr lang="en-US" dirty="0"/>
              <a:t>::=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(after popping </a:t>
            </a:r>
            <a:r>
              <a:rPr lang="en-US" dirty="0">
                <a:sym typeface="Symbol" pitchFamily="18" charset="2"/>
              </a:rPr>
              <a:t>handle β and pushing A</a:t>
            </a:r>
            <a:r>
              <a:rPr lang="en-US" dirty="0"/>
              <a:t>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AB3D15A-54CA-4490-8365-FE841248F203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Reminder: DFA for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A8CE656-A8B5-42D5-A8B0-B7F15672A819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7654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27655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2765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85800" y="3505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288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146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27659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480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Oval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38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27661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2672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Oval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530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27663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864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Oval 1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722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27665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765425" y="3733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Oval 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92375" y="4343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27667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006850" y="3733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Oval 1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33800" y="4343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27669" name="Oval 1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53000" y="22098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27670" name="Line 1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486400" y="2514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Oval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4050" y="31559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  <p:sp>
        <p:nvSpPr>
          <p:cNvPr id="27673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981200" y="307975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287588" y="4908550"/>
            <a:ext cx="91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b</a:t>
            </a:r>
            <a:endParaRPr lang="en-US" i="1"/>
          </a:p>
        </p:txBody>
      </p:sp>
      <p:sp>
        <p:nvSpPr>
          <p:cNvPr id="27675" name="Text Box 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22663" y="4910138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 </a:t>
            </a:r>
            <a:r>
              <a:rPr lang="en-US"/>
              <a:t>::= d</a:t>
            </a:r>
            <a:endParaRPr lang="en-US" i="1"/>
          </a:p>
        </p:txBody>
      </p:sp>
      <p:sp>
        <p:nvSpPr>
          <p:cNvPr id="27676" name="Text Box 2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7677" name="Text Box 2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2745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7678" name="Text Box 2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92463" y="3138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</a:t>
            </a:r>
          </a:p>
        </p:txBody>
      </p:sp>
      <p:sp>
        <p:nvSpPr>
          <p:cNvPr id="27679" name="Text Box 2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16425" y="3138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7680" name="Text Box 2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646738" y="31384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7681" name="Text Box 3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05600" y="3290888"/>
            <a:ext cx="116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</a:t>
            </a:r>
            <a:r>
              <a:rPr lang="en-US" i="1"/>
              <a:t>A</a:t>
            </a:r>
            <a:r>
              <a:rPr lang="en-US"/>
              <a:t>bc</a:t>
            </a:r>
            <a:endParaRPr lang="en-US" i="1"/>
          </a:p>
        </p:txBody>
      </p:sp>
      <p:sp>
        <p:nvSpPr>
          <p:cNvPr id="27682" name="Line 3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191000" y="2667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260850" y="262255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</a:t>
            </a:r>
          </a:p>
        </p:txBody>
      </p:sp>
      <p:sp>
        <p:nvSpPr>
          <p:cNvPr id="27684" name="Text Box 3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38800" y="2147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7685" name="Text Box 3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705600" y="23002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  <a:r>
              <a:rPr lang="en-US"/>
              <a:t>::= a</a:t>
            </a:r>
            <a:r>
              <a:rPr lang="en-US" i="1"/>
              <a:t>AB</a:t>
            </a:r>
            <a:r>
              <a:rPr lang="en-US"/>
              <a:t>e</a:t>
            </a:r>
            <a:endParaRPr lang="en-US" i="1"/>
          </a:p>
        </p:txBody>
      </p:sp>
      <p:sp>
        <p:nvSpPr>
          <p:cNvPr id="27686" name="Line 35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557338" y="2590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Text Box 3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04900" y="21653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27688" name="Text Box 3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2906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Parse Table for</a:t>
            </a:r>
          </a:p>
        </p:txBody>
      </p:sp>
      <p:graphicFrame>
        <p:nvGraphicFramePr>
          <p:cNvPr id="347202" name="Group 1090"/>
          <p:cNvGraphicFramePr>
            <a:graphicFrameLocks noGrp="1"/>
          </p:cNvGraphicFramePr>
          <p:nvPr>
            <p:ph type="tbl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319205"/>
              </p:ext>
            </p:extLst>
          </p:nvPr>
        </p:nvGraphicFramePr>
        <p:xfrm>
          <a:off x="1143000" y="1981200"/>
          <a:ext cx="7023100" cy="438883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State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goto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   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4677842-BADB-4955-9B79-10B0E9FA1DDA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9800" y="0"/>
            <a:ext cx="2819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800" dirty="0">
                <a:solidFill>
                  <a:srgbClr val="0000FF"/>
                </a:solidFill>
                <a:sym typeface="ZapfDingbats" pitchFamily="82" charset="2"/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2.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3.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b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4.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 Parsing Algorithm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914400" y="2017713"/>
            <a:ext cx="381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dirty="0" err="1"/>
              <a:t>tok</a:t>
            </a:r>
            <a:r>
              <a:rPr lang="en-US" sz="1600" dirty="0"/>
              <a:t> = </a:t>
            </a:r>
            <a:r>
              <a:rPr lang="en-US" sz="1600" dirty="0" err="1"/>
              <a:t>scanner.getToken</a:t>
            </a:r>
            <a:r>
              <a:rPr lang="en-US" sz="1600" dirty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while (true)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s = top of stack;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if (action[s, </a:t>
            </a:r>
            <a:r>
              <a:rPr lang="en-US" sz="1600" dirty="0" err="1"/>
              <a:t>tok</a:t>
            </a:r>
            <a:r>
              <a:rPr lang="en-US" sz="1600" dirty="0"/>
              <a:t>] = </a:t>
            </a:r>
            <a:r>
              <a:rPr lang="en-US" sz="1600" dirty="0" err="1"/>
              <a:t>s</a:t>
            </a:r>
            <a:r>
              <a:rPr lang="en-US" sz="1600" i="1" dirty="0" err="1"/>
              <a:t>i</a:t>
            </a:r>
            <a:r>
              <a:rPr lang="en-US" sz="1600" dirty="0"/>
              <a:t>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</a:t>
            </a:r>
            <a:r>
              <a:rPr lang="en-US" sz="1600" dirty="0" err="1"/>
              <a:t>tok</a:t>
            </a:r>
            <a:r>
              <a:rPr lang="en-US" sz="1600" dirty="0"/>
              <a:t>; push </a:t>
            </a:r>
            <a:r>
              <a:rPr lang="en-US" sz="1600" i="1" dirty="0" err="1"/>
              <a:t>i</a:t>
            </a:r>
            <a:r>
              <a:rPr lang="en-US" sz="1600" dirty="0"/>
              <a:t>  (state);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</a:t>
            </a:r>
            <a:r>
              <a:rPr lang="en-US" sz="1600" dirty="0" err="1"/>
              <a:t>tok</a:t>
            </a:r>
            <a:r>
              <a:rPr lang="en-US" sz="1600" dirty="0"/>
              <a:t> = </a:t>
            </a:r>
            <a:r>
              <a:rPr lang="en-US" sz="1600" dirty="0" err="1"/>
              <a:t>scanner.getToken</a:t>
            </a:r>
            <a:r>
              <a:rPr lang="en-US" sz="1600" dirty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} else if (action[s, </a:t>
            </a:r>
            <a:r>
              <a:rPr lang="en-US" sz="1600" dirty="0" err="1"/>
              <a:t>tok</a:t>
            </a:r>
            <a:r>
              <a:rPr lang="en-US" sz="1600" dirty="0"/>
              <a:t>] = </a:t>
            </a:r>
            <a:r>
              <a:rPr lang="en-US" sz="1600" dirty="0" err="1"/>
              <a:t>r</a:t>
            </a:r>
            <a:r>
              <a:rPr lang="en-US" sz="1600" i="1" dirty="0" err="1"/>
              <a:t>j</a:t>
            </a:r>
            <a:r>
              <a:rPr lang="en-US" sz="1600" dirty="0"/>
              <a:t>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pop 2 * length of right side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	production </a:t>
            </a:r>
            <a:r>
              <a:rPr lang="en-US" sz="1600" i="1" dirty="0"/>
              <a:t>j  </a:t>
            </a:r>
            <a:r>
              <a:rPr lang="en-US" sz="1600" dirty="0"/>
              <a:t>(2*|</a:t>
            </a:r>
            <a:r>
              <a:rPr lang="en-US" sz="1600" dirty="0">
                <a:sym typeface="Symbol" pitchFamily="18" charset="2"/>
              </a:rPr>
              <a:t>|)</a:t>
            </a:r>
            <a:r>
              <a:rPr lang="en-US" sz="16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</a:t>
            </a:r>
            <a:r>
              <a:rPr lang="en-US" sz="1600" dirty="0" err="1"/>
              <a:t>uncovered_s</a:t>
            </a:r>
            <a:r>
              <a:rPr lang="en-US" sz="1600" dirty="0"/>
              <a:t> = top of stack;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left side </a:t>
            </a:r>
            <a:r>
              <a:rPr lang="en-US" sz="1600" i="1" dirty="0"/>
              <a:t>A</a:t>
            </a:r>
            <a:r>
              <a:rPr lang="en-US" sz="1600" dirty="0"/>
              <a:t> of production </a:t>
            </a:r>
            <a:r>
              <a:rPr lang="en-US" sz="1600" i="1" dirty="0"/>
              <a:t>j</a:t>
            </a:r>
            <a:r>
              <a:rPr lang="en-US" sz="1600" dirty="0"/>
              <a:t>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state </a:t>
            </a:r>
            <a:r>
              <a:rPr lang="en-US" sz="1600" dirty="0" err="1"/>
              <a:t>goto</a:t>
            </a:r>
            <a:r>
              <a:rPr lang="en-US" sz="1600" dirty="0"/>
              <a:t>[</a:t>
            </a:r>
            <a:r>
              <a:rPr lang="en-US" sz="1600" dirty="0" err="1"/>
              <a:t>uncovered_s</a:t>
            </a:r>
            <a:r>
              <a:rPr lang="en-US" sz="1600" dirty="0"/>
              <a:t>, </a:t>
            </a:r>
            <a:r>
              <a:rPr lang="en-US" sz="1600" i="1" dirty="0"/>
              <a:t>A</a:t>
            </a:r>
            <a:r>
              <a:rPr lang="en-US" sz="1600" dirty="0"/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}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D236E76E-8112-4A26-8DD6-5514A2C1CBF8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2024063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 else if (action[s, </a:t>
            </a:r>
            <a:r>
              <a:rPr lang="en-US" sz="1600" dirty="0" err="1"/>
              <a:t>tok</a:t>
            </a:r>
            <a:r>
              <a:rPr lang="en-US" sz="1600" dirty="0"/>
              <a:t>] = accept 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return;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 else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// no entry in action table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report syntax error;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halt or attempt recovery;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</a:t>
            </a:r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4400" y="20574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762000" y="2057400"/>
            <a:ext cx="4191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Stack 		                  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$			              		   </a:t>
            </a:r>
            <a:r>
              <a:rPr lang="en-US" sz="2000" dirty="0" err="1"/>
              <a:t>abbcde</a:t>
            </a:r>
            <a:r>
              <a:rPr lang="en-US" sz="2000" dirty="0"/>
              <a:t>$</a:t>
            </a:r>
          </a:p>
        </p:txBody>
      </p:sp>
      <p:graphicFrame>
        <p:nvGraphicFramePr>
          <p:cNvPr id="348396" name="Group 236"/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27603310"/>
              </p:ext>
            </p:extLst>
          </p:nvPr>
        </p:nvGraphicFramePr>
        <p:xfrm>
          <a:off x="5145088" y="1752600"/>
          <a:ext cx="3846512" cy="4489452"/>
        </p:xfrm>
        <a:graphic>
          <a:graphicData uri="http://schemas.openxmlformats.org/drawingml/2006/table">
            <a:tbl>
              <a:tblPr/>
              <a:tblGrid>
                <a:gridCol w="3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72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4717D9B-C937-4402-A653-30EDAA38419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7" name="Text Box 1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67400" y="76200"/>
            <a:ext cx="281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a</a:t>
            </a:r>
            <a:r>
              <a:rPr lang="en-US" sz="2400" i="1" dirty="0" err="1">
                <a:solidFill>
                  <a:srgbClr val="0000FF"/>
                </a:solidFill>
              </a:rPr>
              <a:t>AB</a:t>
            </a:r>
            <a:r>
              <a:rPr lang="en-US" sz="2400" dirty="0" err="1">
                <a:solidFill>
                  <a:srgbClr val="0000FF"/>
                </a:solidFill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</a:rPr>
              <a:t>2.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A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i="1" dirty="0" err="1">
                <a:solidFill>
                  <a:srgbClr val="0000FF"/>
                </a:solidFill>
              </a:rPr>
              <a:t>A</a:t>
            </a:r>
            <a:r>
              <a:rPr lang="en-US" sz="2400" dirty="0" err="1">
                <a:solidFill>
                  <a:srgbClr val="0000FF"/>
                </a:solidFill>
              </a:rPr>
              <a:t>bc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3.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A</a:t>
            </a:r>
            <a:r>
              <a:rPr lang="en-US" sz="2400" dirty="0">
                <a:solidFill>
                  <a:srgbClr val="0000FF"/>
                </a:solidFill>
              </a:rPr>
              <a:t> ::= b</a:t>
            </a: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4.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B</a:t>
            </a:r>
            <a:r>
              <a:rPr lang="en-US" sz="2400" dirty="0">
                <a:solidFill>
                  <a:srgbClr val="0000FF"/>
                </a:solidFill>
              </a:rPr>
              <a:t> ::= 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 Parsing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Idea: Read the input left to right </a:t>
            </a:r>
          </a:p>
          <a:p>
            <a:pPr eaLnBrk="1" hangingPunct="1"/>
            <a:r>
              <a:rPr lang="en-US" dirty="0"/>
              <a:t>Whenever we’ve matched the right hand side of a production, reduce it to the appropriate non-terminal and add that non-terminal to the parse tree</a:t>
            </a:r>
          </a:p>
          <a:p>
            <a:pPr eaLnBrk="1" hangingPunct="1"/>
            <a:r>
              <a:rPr lang="en-US" dirty="0"/>
              <a:t>The upper edge of this partial parse tree is known as the </a:t>
            </a:r>
            <a:r>
              <a:rPr lang="en-US" i="1" dirty="0">
                <a:solidFill>
                  <a:srgbClr val="0000FF"/>
                </a:solidFill>
              </a:rPr>
              <a:t>frontier</a:t>
            </a:r>
            <a:endParaRPr lang="en-US" i="1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25357FA-250D-4E6E-AAC3-9F2522B2A3D7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States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Idea is that each state encodes</a:t>
            </a:r>
          </a:p>
          <a:p>
            <a:pPr lvl="1" eaLnBrk="1" hangingPunct="1"/>
            <a:r>
              <a:rPr lang="en-US"/>
              <a:t>The set of all possible productions that we could be looking at, given the current state of the parse, and</a:t>
            </a:r>
          </a:p>
          <a:p>
            <a:pPr lvl="1" eaLnBrk="1" hangingPunct="1"/>
            <a:r>
              <a:rPr lang="en-US" i="1"/>
              <a:t>Where</a:t>
            </a:r>
            <a:r>
              <a:rPr lang="en-US"/>
              <a:t> we are in the right hand side of each of those productions</a:t>
            </a:r>
            <a:endParaRPr lang="en-US" i="1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AA5AFE8B-582E-46CE-A07A-B547AA8FC99D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Items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item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production with a dot in the right hand side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Items for production 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i="1" dirty="0"/>
              <a:t>X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i="1" dirty="0"/>
              <a:t>X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i="1" dirty="0"/>
              <a:t>X </a:t>
            </a:r>
            <a:r>
              <a:rPr lang="en-US" b="1" i="1" dirty="0"/>
              <a:t>.</a:t>
            </a:r>
            <a:r>
              <a:rPr lang="en-US" i="1" dirty="0"/>
              <a:t>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i="1" dirty="0"/>
              <a:t>X Y </a:t>
            </a:r>
            <a:r>
              <a:rPr lang="en-US" b="1" i="1" dirty="0"/>
              <a:t>.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Idea: The dot represents a position in the production</a:t>
            </a:r>
            <a:endParaRPr lang="en-US" i="1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290638E6-E5B6-4697-935B-B84C701F8CEE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for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FAE6B03-6352-4BF0-9E1C-C823773418E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290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33799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12850" y="2759075"/>
            <a:ext cx="137795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</a:t>
            </a:r>
            <a:r>
              <a:rPr lang="en-US"/>
              <a:t> ::= .a</a:t>
            </a:r>
            <a:r>
              <a:rPr lang="en-US" i="1"/>
              <a:t>AB</a:t>
            </a:r>
            <a:r>
              <a:rPr lang="en-US"/>
              <a:t>e</a:t>
            </a:r>
          </a:p>
        </p:txBody>
      </p:sp>
      <p:sp>
        <p:nvSpPr>
          <p:cNvPr id="3380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14438" y="3643313"/>
            <a:ext cx="1377950" cy="928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a.</a:t>
            </a:r>
            <a:r>
              <a:rPr lang="en-US" i="1"/>
              <a:t>AB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.</a:t>
            </a:r>
            <a:r>
              <a:rPr lang="en-US" i="1"/>
              <a:t>A</a:t>
            </a:r>
            <a:r>
              <a:rPr lang="en-US"/>
              <a:t>bc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.b</a:t>
            </a:r>
          </a:p>
        </p:txBody>
      </p:sp>
      <p:sp>
        <p:nvSpPr>
          <p:cNvPr id="3380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60488" y="5106988"/>
            <a:ext cx="1001712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b.</a:t>
            </a:r>
          </a:p>
        </p:txBody>
      </p:sp>
      <p:sp>
        <p:nvSpPr>
          <p:cNvPr id="3380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85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590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8000" y="2743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1613" y="2622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  <p:sp>
        <p:nvSpPr>
          <p:cNvPr id="3380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828800" y="3124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15595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380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828800" y="457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20825" y="460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24200" y="3657600"/>
            <a:ext cx="1377950" cy="9286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</a:t>
            </a:r>
            <a:r>
              <a:rPr lang="en-US"/>
              <a:t>.</a:t>
            </a:r>
            <a:r>
              <a:rPr lang="en-US" i="1"/>
              <a:t>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.bc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.d</a:t>
            </a:r>
          </a:p>
        </p:txBody>
      </p:sp>
      <p:sp>
        <p:nvSpPr>
          <p:cNvPr id="3381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590800" y="40973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67000" y="37480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65488" y="5106988"/>
            <a:ext cx="1001712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B</a:t>
            </a:r>
            <a:r>
              <a:rPr lang="en-US"/>
              <a:t> ::= d.</a:t>
            </a:r>
          </a:p>
        </p:txBody>
      </p:sp>
      <p:sp>
        <p:nvSpPr>
          <p:cNvPr id="33814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733800" y="457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25825" y="460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3381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495800" y="40973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576763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022850" y="3887788"/>
            <a:ext cx="1243013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b.c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05400" y="4802188"/>
            <a:ext cx="1243013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bc.</a:t>
            </a:r>
          </a:p>
        </p:txBody>
      </p:sp>
      <p:sp>
        <p:nvSpPr>
          <p:cNvPr id="3382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573713" y="4267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276850" y="42989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3382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4495800" y="2954338"/>
            <a:ext cx="515938" cy="703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95800" y="2971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05388" y="2744788"/>
            <a:ext cx="137795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.e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477000" y="2667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927850" y="2730500"/>
            <a:ext cx="137795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e.</a:t>
            </a:r>
          </a:p>
        </p:txBody>
      </p:sp>
      <p:sp>
        <p:nvSpPr>
          <p:cNvPr id="33827" name="Oval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14400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3828" name="Oval 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144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3829" name="Oval 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66800" y="48006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33830" name="Oval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194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33831" name="Oval 39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971800" y="48006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33832" name="Oval 40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3581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33833" name="Oval 41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800600" y="4495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33834" name="Oval 42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33835" name="Oval 43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646863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33836" name="Line 4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6400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Problems with Grammars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Grammars can cause problems when constructing a LR parser</a:t>
            </a:r>
          </a:p>
          <a:p>
            <a:pPr lvl="1" eaLnBrk="1" hangingPunct="1"/>
            <a:r>
              <a:rPr lang="en-US"/>
              <a:t>Shift-reduce conflicts</a:t>
            </a:r>
          </a:p>
          <a:p>
            <a:pPr lvl="1" eaLnBrk="1" hangingPunct="1"/>
            <a:r>
              <a:rPr lang="en-US"/>
              <a:t>Reduce-reduce conflicts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9D46E0B-2418-4678-A345-7843CE2751A7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Conflicts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Situation: both a shift and a reduce are possible at a given point in the parse (equivalently: in a particular state of the DFA)</a:t>
            </a:r>
          </a:p>
          <a:p>
            <a:pPr eaLnBrk="1" hangingPunct="1"/>
            <a:r>
              <a:rPr lang="en-US"/>
              <a:t>Classic example: if-else 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ifthen </a:t>
            </a:r>
            <a:r>
              <a:rPr lang="en-US" i="1"/>
              <a:t>S</a:t>
            </a:r>
            <a:r>
              <a:rPr lang="en-US"/>
              <a:t>  | ifthen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F76AE2B-0BEE-4E13-BD52-3855BC386896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States for</a:t>
            </a:r>
          </a:p>
        </p:txBody>
      </p:sp>
      <p:sp>
        <p:nvSpPr>
          <p:cNvPr id="36870" name="Rectangle 2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8006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/>
              <a:t>State 3 has a shift-reduce conflict</a:t>
            </a:r>
          </a:p>
          <a:p>
            <a:pPr lvl="1" eaLnBrk="1" hangingPunct="1"/>
            <a:r>
              <a:rPr lang="en-US" dirty="0"/>
              <a:t>Can shift past else into state 4 (s4)</a:t>
            </a:r>
          </a:p>
          <a:p>
            <a:pPr lvl="1" eaLnBrk="1" hangingPunct="1"/>
            <a:r>
              <a:rPr lang="en-US" dirty="0"/>
              <a:t>Can reduce (r1)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S</a:t>
            </a:r>
            <a:r>
              <a:rPr lang="en-US" dirty="0"/>
              <a:t> ::= </a:t>
            </a:r>
            <a:r>
              <a:rPr lang="en-US" dirty="0" err="1"/>
              <a:t>ifthen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(Note: other </a:t>
            </a:r>
            <a:r>
              <a:rPr lang="en-US" sz="2000" i="1" dirty="0"/>
              <a:t>S </a:t>
            </a:r>
            <a:r>
              <a:rPr lang="en-US" sz="2000" dirty="0"/>
              <a:t>::= . </a:t>
            </a:r>
            <a:r>
              <a:rPr lang="en-US" sz="2000" dirty="0" err="1"/>
              <a:t>ifthen</a:t>
            </a:r>
            <a:r>
              <a:rPr lang="en-US" sz="2000" dirty="0"/>
              <a:t> items not included in states 2-4 to save space)</a:t>
            </a:r>
            <a:endParaRPr lang="en-US" dirty="0"/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92B68F5-C79F-41C4-B78D-A595BDD0E244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687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3225" y="711200"/>
            <a:ext cx="3417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ifthen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2.</a:t>
            </a:r>
            <a:r>
              <a:rPr lang="en-US" sz="2400" i="1" dirty="0">
                <a:solidFill>
                  <a:srgbClr val="0000FF"/>
                </a:solidFill>
              </a:rPr>
              <a:t>  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ifthen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else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687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19812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. ifthen </a:t>
            </a:r>
            <a:r>
              <a:rPr lang="en-US" i="1"/>
              <a:t>S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. ifthen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7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9718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11388" y="260508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ifthen</a:t>
            </a:r>
          </a:p>
        </p:txBody>
      </p:sp>
      <p:sp>
        <p:nvSpPr>
          <p:cNvPr id="36875" name="Oval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5163" y="30480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ifthen . </a:t>
            </a:r>
            <a:r>
              <a:rPr lang="en-US" i="1"/>
              <a:t>S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ifthen .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77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971800" y="3733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28900" y="3671888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</a:p>
        </p:txBody>
      </p:sp>
      <p:sp>
        <p:nvSpPr>
          <p:cNvPr id="36879" name="Oval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1242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35163" y="41148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::= </a:t>
            </a:r>
            <a:r>
              <a:rPr lang="en-US" dirty="0" err="1">
                <a:solidFill>
                  <a:srgbClr val="FF0000"/>
                </a:solidFill>
              </a:rPr>
              <a:t>ifthen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S .</a:t>
            </a:r>
            <a:endParaRPr lang="en-US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::= </a:t>
            </a:r>
            <a:r>
              <a:rPr lang="en-US" dirty="0" err="1">
                <a:solidFill>
                  <a:srgbClr val="FF0000"/>
                </a:solidFill>
              </a:rPr>
              <a:t>ifthen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. else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6881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971800" y="4800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25687" y="4738688"/>
            <a:ext cx="722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else </a:t>
            </a:r>
            <a:r>
              <a:rPr lang="en-US" i="1" dirty="0"/>
              <a:t> </a:t>
            </a:r>
          </a:p>
        </p:txBody>
      </p:sp>
      <p:sp>
        <p:nvSpPr>
          <p:cNvPr id="36883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24000" y="41910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35163" y="5183188"/>
            <a:ext cx="2457450" cy="3698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ifthen </a:t>
            </a:r>
            <a:r>
              <a:rPr lang="en-US" i="1"/>
              <a:t>S</a:t>
            </a:r>
            <a:r>
              <a:rPr lang="en-US"/>
              <a:t> else .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85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24000" y="521335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Solving Shift-Reduce Conflicts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Fix the grammar</a:t>
            </a:r>
          </a:p>
          <a:p>
            <a:pPr lvl="1" eaLnBrk="1" hangingPunct="1"/>
            <a:r>
              <a:rPr lang="en-US" dirty="0"/>
              <a:t>Done in Java reference grammar, others</a:t>
            </a:r>
          </a:p>
          <a:p>
            <a:pPr eaLnBrk="1" hangingPunct="1"/>
            <a:r>
              <a:rPr lang="en-US" dirty="0"/>
              <a:t>Use a parse tool with a “longest match” rule – i.e., if there is a conflict, choose to shift instead of reduce</a:t>
            </a:r>
          </a:p>
          <a:p>
            <a:pPr lvl="1" eaLnBrk="1" hangingPunct="1"/>
            <a:r>
              <a:rPr lang="en-US" dirty="0"/>
              <a:t>Does exactly what we want for if-else case</a:t>
            </a:r>
          </a:p>
          <a:p>
            <a:pPr lvl="1" eaLnBrk="1" hangingPunct="1"/>
            <a:r>
              <a:rPr lang="en-US" dirty="0"/>
              <a:t>Guideline: a few shift-reduce conflicts are fine, but be sure they do what you want (and that this behavior is guaranteed by the tool specification)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D729E92-601F-4F3E-8873-AB91BB6807F8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Reduce-Reduce Conflicts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Situation: two different reductions are possible in a given state</a:t>
            </a:r>
          </a:p>
          <a:p>
            <a:pPr eaLnBrk="1" hangingPunct="1"/>
            <a:r>
              <a:rPr lang="en-US"/>
              <a:t>Contrived 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</a:t>
            </a:r>
            <a:r>
              <a:rPr lang="en-US" i="1"/>
              <a:t>A</a:t>
            </a: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</a:t>
            </a:r>
            <a:r>
              <a:rPr lang="en-US" i="1"/>
              <a:t>B</a:t>
            </a: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A</a:t>
            </a:r>
            <a:r>
              <a:rPr lang="en-US"/>
              <a:t> ::= 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B</a:t>
            </a:r>
            <a:r>
              <a:rPr lang="en-US"/>
              <a:t> ::= x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B452EF4-B7FE-49A4-9CF1-0460C0B1A3AA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States for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343400" y="2017713"/>
            <a:ext cx="3886200" cy="4114800"/>
          </a:xfrm>
        </p:spPr>
        <p:txBody>
          <a:bodyPr/>
          <a:lstStyle/>
          <a:p>
            <a:pPr eaLnBrk="1" hangingPunct="1"/>
            <a:r>
              <a:rPr lang="en-US"/>
              <a:t>State 2 has a reduce-reduce conflict (r3, r4)</a:t>
            </a:r>
          </a:p>
        </p:txBody>
      </p:sp>
      <p:sp>
        <p:nvSpPr>
          <p:cNvPr id="3993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CD7BA58-9A91-4DF4-9EE5-1F356411DC5A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39943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3225" y="6588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endParaRPr lang="en-US" sz="2800" i="1">
              <a:solidFill>
                <a:schemeClr val="tx2"/>
              </a:solidFill>
            </a:endParaRPr>
          </a:p>
        </p:txBody>
      </p:sp>
      <p:sp>
        <p:nvSpPr>
          <p:cNvPr id="39944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1981200"/>
            <a:ext cx="1057275" cy="1203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.</a:t>
            </a:r>
            <a:r>
              <a:rPr lang="en-US" i="1"/>
              <a:t>A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.</a:t>
            </a:r>
            <a:r>
              <a:rPr lang="en-US" i="1"/>
              <a:t>B</a:t>
            </a:r>
            <a:endParaRPr lang="en-US"/>
          </a:p>
          <a:p>
            <a:pPr algn="l" eaLnBrk="1" hangingPunct="1"/>
            <a:r>
              <a:rPr lang="en-US" i="1"/>
              <a:t>A</a:t>
            </a:r>
            <a:r>
              <a:rPr lang="en-US"/>
              <a:t> ::= .x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.x </a:t>
            </a:r>
            <a:endParaRPr lang="en-US" i="1"/>
          </a:p>
        </p:txBody>
      </p:sp>
      <p:sp>
        <p:nvSpPr>
          <p:cNvPr id="39945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38400" y="31861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09800" y="31242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39947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9948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51038" y="3581400"/>
            <a:ext cx="987425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::= x.</a:t>
            </a:r>
          </a:p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::= x.</a:t>
            </a:r>
          </a:p>
        </p:txBody>
      </p:sp>
      <p:sp>
        <p:nvSpPr>
          <p:cNvPr id="39949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240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9950" name="Text Box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62675" y="230188"/>
            <a:ext cx="21193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sz="2000">
                <a:sym typeface="ZapfDingbats" pitchFamily="82" charset="2"/>
              </a:rPr>
              <a:t>1.</a:t>
            </a:r>
            <a:r>
              <a:rPr lang="en-US" sz="2400"/>
              <a:t>  </a:t>
            </a:r>
            <a:r>
              <a:rPr lang="en-US" sz="2400" i="1"/>
              <a:t>S</a:t>
            </a:r>
            <a:r>
              <a:rPr lang="en-US" sz="2400"/>
              <a:t> ::= </a:t>
            </a:r>
            <a:r>
              <a:rPr lang="en-US" sz="2400" i="1"/>
              <a:t>A</a:t>
            </a:r>
            <a:endParaRPr lang="en-US" sz="2400"/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2.</a:t>
            </a:r>
            <a:r>
              <a:rPr lang="en-US" sz="2400"/>
              <a:t>  </a:t>
            </a:r>
            <a:r>
              <a:rPr lang="en-US" sz="2400" i="1"/>
              <a:t>S</a:t>
            </a:r>
            <a:r>
              <a:rPr lang="en-US" sz="2400"/>
              <a:t> ::= </a:t>
            </a:r>
            <a:r>
              <a:rPr lang="en-US" sz="2400" i="1"/>
              <a:t>B </a:t>
            </a:r>
            <a:endParaRPr lang="en-US" sz="2400"/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3.</a:t>
            </a:r>
            <a:r>
              <a:rPr lang="en-US" sz="2400"/>
              <a:t>  </a:t>
            </a:r>
            <a:r>
              <a:rPr lang="en-US" sz="2400" i="1"/>
              <a:t>A</a:t>
            </a:r>
            <a:r>
              <a:rPr lang="en-US" sz="2400"/>
              <a:t> ::= x</a:t>
            </a:r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4.</a:t>
            </a:r>
            <a:r>
              <a:rPr lang="en-US" sz="2400"/>
              <a:t>  </a:t>
            </a:r>
            <a:r>
              <a:rPr lang="en-US" sz="2400" i="1"/>
              <a:t>B</a:t>
            </a:r>
            <a:r>
              <a:rPr lang="en-US" sz="2400"/>
              <a:t> ::= 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Handling Reduce-Reduce Conflicts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These normally indicate a serious problem with the grammar. 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Fixes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a different kind of parser generator that takes lookahead information into account when constructing the states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Most practical tools use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Fix the grammar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D5DD98B-7383-42A0-90EE-F57E023C6C56}" type="slidenum">
              <a:rPr lang="en-US" smtClean="0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Grammar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 </a:t>
            </a:r>
            <a:r>
              <a:rPr lang="en-US"/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 | 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B ::= d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7175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 Parse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a    b    b    c    d    e</a:t>
            </a: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A10DD3B-A6A0-40A3-B2AF-86EA6754987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Reduce-Reduce Conflict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the grammar tries to separate arithmetic and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aexp</a:t>
            </a:r>
            <a:r>
              <a:rPr lang="en-US" dirty="0"/>
              <a:t> | </a:t>
            </a:r>
            <a:r>
              <a:rPr lang="en-US" i="1" dirty="0" err="1"/>
              <a:t>bexp</a:t>
            </a:r>
            <a:endParaRPr lang="en-US" i="1" dirty="0"/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aexp</a:t>
            </a:r>
            <a:r>
              <a:rPr lang="en-US" dirty="0"/>
              <a:t> ::= </a:t>
            </a:r>
            <a:r>
              <a:rPr lang="en-US" i="1" dirty="0" err="1"/>
              <a:t>aexp</a:t>
            </a:r>
            <a:r>
              <a:rPr lang="en-US" dirty="0"/>
              <a:t> * </a:t>
            </a:r>
            <a:r>
              <a:rPr lang="en-US" i="1" dirty="0" err="1"/>
              <a:t>aident</a:t>
            </a:r>
            <a:r>
              <a:rPr lang="en-US" dirty="0"/>
              <a:t> | </a:t>
            </a:r>
            <a:r>
              <a:rPr lang="en-US" i="1" dirty="0" err="1"/>
              <a:t>aident</a:t>
            </a:r>
            <a:r>
              <a:rPr lang="en-US" dirty="0"/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bexp</a:t>
            </a:r>
            <a:r>
              <a:rPr lang="en-US" dirty="0"/>
              <a:t> ::= </a:t>
            </a:r>
            <a:r>
              <a:rPr lang="en-US" i="1" dirty="0" err="1"/>
              <a:t>bexp</a:t>
            </a:r>
            <a:r>
              <a:rPr lang="en-US" dirty="0"/>
              <a:t> &amp;&amp; </a:t>
            </a:r>
            <a:r>
              <a:rPr lang="en-US" i="1" dirty="0" err="1"/>
              <a:t>bident</a:t>
            </a:r>
            <a:r>
              <a:rPr lang="en-US" dirty="0"/>
              <a:t> | </a:t>
            </a:r>
            <a:r>
              <a:rPr lang="en-US" i="1" dirty="0" err="1"/>
              <a:t>bident</a:t>
            </a:r>
            <a:r>
              <a:rPr lang="en-US" dirty="0"/>
              <a:t> </a:t>
            </a:r>
            <a:endParaRPr lang="en-US" i="1" dirty="0"/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aident</a:t>
            </a:r>
            <a:r>
              <a:rPr lang="en-US" dirty="0"/>
              <a:t> ::= </a:t>
            </a:r>
            <a:r>
              <a:rPr lang="en-US" i="1" dirty="0"/>
              <a:t>id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i="1" dirty="0"/>
              <a:t>	</a:t>
            </a:r>
            <a:r>
              <a:rPr lang="en-US" i="1" dirty="0" err="1"/>
              <a:t>bident</a:t>
            </a:r>
            <a:r>
              <a:rPr lang="en-US" dirty="0"/>
              <a:t> ::= </a:t>
            </a:r>
            <a:r>
              <a:rPr lang="en-US" i="1" dirty="0"/>
              <a:t>id</a:t>
            </a:r>
            <a:r>
              <a:rPr lang="en-US" dirty="0"/>
              <a:t> </a:t>
            </a:r>
            <a:endParaRPr lang="en-US" i="1" dirty="0"/>
          </a:p>
          <a:p>
            <a:pPr eaLnBrk="1" hangingPunct="1"/>
            <a:r>
              <a:rPr lang="en-US" dirty="0"/>
              <a:t>This will create a reduce-reduce conflict after recognizing </a:t>
            </a:r>
            <a:r>
              <a:rPr lang="en-US" i="1" dirty="0"/>
              <a:t>id</a:t>
            </a:r>
            <a:r>
              <a:rPr lang="en-US" dirty="0"/>
              <a:t> 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A4ACE31-668A-483E-8E4E-99B55FCA5CCC}" type="slidenum">
              <a:rPr lang="en-US" smtClean="0"/>
              <a:pPr eaLnBrk="1" hangingPunct="1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Covering Grammars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solution is to merge </a:t>
            </a:r>
            <a:r>
              <a:rPr lang="en-US" sz="2800" i="1" dirty="0" err="1"/>
              <a:t>aident</a:t>
            </a:r>
            <a:r>
              <a:rPr lang="en-US" sz="2800" dirty="0"/>
              <a:t> and </a:t>
            </a:r>
            <a:r>
              <a:rPr lang="en-US" sz="2800" i="1" dirty="0" err="1"/>
              <a:t>bident</a:t>
            </a:r>
            <a:r>
              <a:rPr lang="en-US" sz="2800" dirty="0"/>
              <a:t> into a single non-terminal like </a:t>
            </a:r>
            <a:r>
              <a:rPr lang="en-US" sz="2800" i="1" dirty="0" err="1"/>
              <a:t>ident</a:t>
            </a:r>
            <a:r>
              <a:rPr lang="en-US" sz="2800" dirty="0"/>
              <a:t> (or just use </a:t>
            </a:r>
            <a:r>
              <a:rPr lang="en-US" sz="2800" i="1" dirty="0"/>
              <a:t>id</a:t>
            </a:r>
            <a:r>
              <a:rPr lang="en-US" sz="2800" dirty="0"/>
              <a:t> in place of </a:t>
            </a:r>
            <a:r>
              <a:rPr lang="en-US" sz="2800" i="1" dirty="0" err="1"/>
              <a:t>aident</a:t>
            </a:r>
            <a:r>
              <a:rPr lang="en-US" sz="2800" dirty="0"/>
              <a:t> and </a:t>
            </a:r>
            <a:r>
              <a:rPr lang="en-US" sz="2800" i="1" dirty="0" err="1"/>
              <a:t>bident</a:t>
            </a:r>
            <a:r>
              <a:rPr lang="en-US" sz="2800" dirty="0"/>
              <a:t> everywhere they appear)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>
                <a:solidFill>
                  <a:srgbClr val="0000FF"/>
                </a:solidFill>
              </a:rPr>
              <a:t>covering grammar</a:t>
            </a:r>
          </a:p>
          <a:p>
            <a:pPr lvl="1" eaLnBrk="1" hangingPunct="1"/>
            <a:r>
              <a:rPr lang="en-US" sz="2400" dirty="0"/>
              <a:t>Will generate some programs (sentences) that are not generated by the original grammar</a:t>
            </a:r>
          </a:p>
          <a:p>
            <a:pPr lvl="1" eaLnBrk="1" hangingPunct="1"/>
            <a:r>
              <a:rPr lang="en-US" sz="2400" dirty="0"/>
              <a:t>Use the type checker or other static semantic analysis to weed out illegal programs later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2BF813A-E57A-467D-8A1B-DD6BD7DCA9A2}" type="slidenum">
              <a:rPr lang="en-US" smtClean="0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Constructing LR tables</a:t>
            </a:r>
          </a:p>
          <a:p>
            <a:pPr lvl="1" eaLnBrk="1" hangingPunct="1"/>
            <a:r>
              <a:rPr lang="en-US" dirty="0"/>
              <a:t>We’ll present a simple version (SLR(0)) in lecture, then talk about adding </a:t>
            </a:r>
            <a:r>
              <a:rPr lang="en-US" dirty="0" err="1"/>
              <a:t>lookahead</a:t>
            </a:r>
            <a:r>
              <a:rPr lang="en-US" dirty="0"/>
              <a:t> and then a little bit about how this relates to LALR(1) used in most parser generators </a:t>
            </a:r>
          </a:p>
          <a:p>
            <a:pPr eaLnBrk="1" hangingPunct="1"/>
            <a:r>
              <a:rPr lang="en-US" dirty="0"/>
              <a:t>LL parsers and recursive descent</a:t>
            </a:r>
          </a:p>
          <a:p>
            <a:pPr eaLnBrk="1" hangingPunct="1"/>
            <a:r>
              <a:rPr lang="en-US" dirty="0"/>
              <a:t>Continue reading </a:t>
            </a:r>
            <a:r>
              <a:rPr lang="en-US" dirty="0" err="1"/>
              <a:t>ch.</a:t>
            </a:r>
            <a:r>
              <a:rPr lang="en-US" dirty="0"/>
              <a:t> 3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2514A45-1183-4E51-A247-8F688896CC66}" type="slidenum">
              <a:rPr lang="en-US" smtClean="0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LR(1) Parsing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We’ll look at LR(1) parsers</a:t>
            </a:r>
          </a:p>
          <a:p>
            <a:pPr lvl="1" eaLnBrk="1" hangingPunct="1"/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 scan, </a:t>
            </a:r>
            <a:r>
              <a:rPr lang="en-US" u="sng" dirty="0">
                <a:solidFill>
                  <a:srgbClr val="0000FF"/>
                </a:solidFill>
              </a:rPr>
              <a:t>R</a:t>
            </a:r>
            <a:r>
              <a:rPr lang="en-US" dirty="0"/>
              <a:t>ightmost derivation, </a:t>
            </a:r>
            <a:r>
              <a:rPr lang="en-US" u="sng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symbol </a:t>
            </a:r>
            <a:r>
              <a:rPr lang="en-US" dirty="0" err="1"/>
              <a:t>lookahead</a:t>
            </a:r>
            <a:endParaRPr lang="en-US" dirty="0"/>
          </a:p>
          <a:p>
            <a:pPr lvl="1" eaLnBrk="1" hangingPunct="1"/>
            <a:r>
              <a:rPr lang="en-US" dirty="0"/>
              <a:t>Almost all practical programming languages have a LR(1) grammar</a:t>
            </a:r>
          </a:p>
          <a:p>
            <a:pPr lvl="1" eaLnBrk="1" hangingPunct="1"/>
            <a:r>
              <a:rPr lang="en-US" dirty="0"/>
              <a:t>LALR(1), SLR(1), etc. – subsets of LR(1)</a:t>
            </a:r>
          </a:p>
          <a:p>
            <a:pPr lvl="2" eaLnBrk="1" hangingPunct="1"/>
            <a:r>
              <a:rPr lang="en-US" dirty="0"/>
              <a:t>LALR(1) can parse most real languages, tables are more compact, and is used by YACC/Bison/CUP/etc.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D6A8D36-8361-40D3-936A-4E84629B1FF7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 Parsing in Greek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bottom-up parser reconstructs a reverse rightmost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Given the rightmost derivation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S</a:t>
            </a:r>
            <a:r>
              <a:rPr lang="en-US" sz="2400" dirty="0"/>
              <a:t> =&gt;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=&gt;…=&gt;</a:t>
            </a:r>
            <a:r>
              <a:rPr lang="en-US" sz="2400" i="1" baseline="-25000" dirty="0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-2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i="1" baseline="-25000" dirty="0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-1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i="1" baseline="-25000" dirty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i="1" dirty="0">
                <a:sym typeface="Symbol" pitchFamily="18" charset="2"/>
              </a:rPr>
              <a:t>w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>
                <a:sym typeface="Symbol" pitchFamily="18" charset="2"/>
              </a:rPr>
              <a:t>	</a:t>
            </a:r>
            <a:r>
              <a:rPr lang="en-US" sz="2800" dirty="0">
                <a:sym typeface="Symbol" pitchFamily="18" charset="2"/>
              </a:rPr>
              <a:t>the parser will first discover 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, then 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-2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 </a:t>
            </a:r>
            <a:r>
              <a:rPr lang="en-US" sz="2800" dirty="0">
                <a:sym typeface="Symbol" pitchFamily="18" charset="2"/>
              </a:rPr>
              <a:t>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Parsing terminates when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reduced to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 (start symbol, success),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No match can be found (syntax error)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EACB1DA-845A-489A-BD09-4C9016B7C722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Parse with This?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Key: given what we’ve already seen and the next input symbol (the </a:t>
            </a:r>
            <a:r>
              <a:rPr lang="en-US" sz="2800" dirty="0" err="1"/>
              <a:t>lookahead</a:t>
            </a:r>
            <a:r>
              <a:rPr lang="en-US" sz="2800" dirty="0"/>
              <a:t>), decide what to do.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Choices: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Perform a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Look ahead further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reduce </a:t>
            </a:r>
            <a:r>
              <a:rPr lang="en-US" sz="2800" i="1" dirty="0"/>
              <a:t>A</a:t>
            </a:r>
            <a:r>
              <a:rPr lang="en-US" sz="2800" dirty="0"/>
              <a:t>=&gt;</a:t>
            </a:r>
            <a:r>
              <a:rPr lang="en-US" sz="2800" dirty="0">
                <a:sym typeface="Symbol" pitchFamily="18" charset="2"/>
              </a:rPr>
              <a:t> if both of these hold: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=&gt;</a:t>
            </a:r>
            <a:r>
              <a:rPr lang="en-US" sz="2400" dirty="0">
                <a:sym typeface="Symbol" pitchFamily="18" charset="2"/>
              </a:rPr>
              <a:t> is a valid production, </a:t>
            </a:r>
            <a:r>
              <a:rPr lang="en-US" sz="2400" i="1" dirty="0">
                <a:sym typeface="Symbol" pitchFamily="18" charset="2"/>
              </a:rPr>
              <a:t>and</a:t>
            </a:r>
            <a:endParaRPr lang="en-US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=&gt;</a:t>
            </a:r>
            <a:r>
              <a:rPr lang="en-US" sz="2400" dirty="0">
                <a:sym typeface="Symbol" pitchFamily="18" charset="2"/>
              </a:rPr>
              <a:t> is a step in </a:t>
            </a: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this</a:t>
            </a:r>
            <a:r>
              <a:rPr lang="en-US" sz="2400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rightmost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This is known as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shift-reduce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parser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D85050E-6A1E-4D72-8FA9-29C62BC1BE9F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Sentential Forms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</a:t>
            </a:r>
            <a:r>
              <a:rPr lang="en-US" sz="2800" i="1" dirty="0"/>
              <a:t>S </a:t>
            </a:r>
            <a:r>
              <a:rPr lang="en-US" sz="2800" dirty="0"/>
              <a:t>=&gt;* </a:t>
            </a:r>
            <a:r>
              <a:rPr lang="en-US" sz="2800" dirty="0">
                <a:sym typeface="Symbol" pitchFamily="18" charset="2"/>
              </a:rPr>
              <a:t>, the string  is called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sentential form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of the grammar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In the derivation </a:t>
            </a:r>
            <a:br>
              <a:rPr lang="en-US" sz="2800" dirty="0">
                <a:sym typeface="Symbol" pitchFamily="18" charset="2"/>
              </a:rPr>
            </a:br>
            <a:r>
              <a:rPr lang="en-US" sz="2800" i="1" dirty="0"/>
              <a:t>S</a:t>
            </a:r>
            <a:r>
              <a:rPr lang="en-US" sz="2800" dirty="0"/>
              <a:t> =&gt;</a:t>
            </a:r>
            <a:r>
              <a:rPr lang="en-US" sz="2800" dirty="0">
                <a:sym typeface="Symbol" pitchFamily="18" charset="2"/>
              </a:rPr>
              <a:t>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=&gt;…=&gt;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-2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i="1" dirty="0">
                <a:sym typeface="Symbol" pitchFamily="18" charset="2"/>
              </a:rPr>
              <a:t>w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each of the </a:t>
            </a:r>
            <a:r>
              <a:rPr lang="en-US" sz="2800" i="1" baseline="-25000" dirty="0" err="1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are sentential forms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A sentential form in a rightmost derivation is called a right-sentential form (similarly for leftmost and left-sentential)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E7FC306C-6DF5-44DF-B1E9-7B7D6FBFB53B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Informally, a production whose right hand side matches a substring of the tree frontier </a:t>
            </a:r>
            <a:r>
              <a:rPr lang="en-US" i="1" dirty="0"/>
              <a:t>that is part of the rightmost derivation of the current input string</a:t>
            </a:r>
            <a:r>
              <a:rPr lang="en-US" dirty="0"/>
              <a:t> (i.e., the “correct” production)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 if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is a production, it is a handle only if  matches the frontier at a point where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was used in </a:t>
            </a:r>
            <a:r>
              <a:rPr lang="en-US" i="1" dirty="0">
                <a:sym typeface="Symbol" pitchFamily="18" charset="2"/>
              </a:rPr>
              <a:t>this specific</a:t>
            </a:r>
            <a:r>
              <a:rPr lang="en-US" dirty="0">
                <a:sym typeface="Symbol" pitchFamily="18" charset="2"/>
              </a:rPr>
              <a:t>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 may appear in many other places in the frontier without designating a handle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Bottom-up parsing is all about finding handles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484254A-D5C1-4809-8248-5EC1515FB60C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a48920f2-5b7a-405b-b1c2-ab630a0cb5c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2325</Words>
  <Application>Microsoft Macintosh PowerPoint</Application>
  <PresentationFormat>On-screen Show (4:3)</PresentationFormat>
  <Paragraphs>596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Bottom-Up Parsing</vt:lpstr>
      <vt:lpstr>Example</vt:lpstr>
      <vt:lpstr>LR(1) Parsing</vt:lpstr>
      <vt:lpstr>LR Parsing in Greek</vt:lpstr>
      <vt:lpstr>How Do We Parse with This?</vt:lpstr>
      <vt:lpstr>Sentential Forms</vt:lpstr>
      <vt:lpstr>Handles</vt:lpstr>
      <vt:lpstr>Handle Examples</vt:lpstr>
      <vt:lpstr>Handles – The Dragon Book Defn.</vt:lpstr>
      <vt:lpstr>Implementing Shift-Reduce Parsers</vt:lpstr>
      <vt:lpstr>Shift-Reduce Parser Operations</vt:lpstr>
      <vt:lpstr>Shift-Reduce Example</vt:lpstr>
      <vt:lpstr>How Do We Automate This?</vt:lpstr>
      <vt:lpstr>How Do We Automate This?</vt:lpstr>
      <vt:lpstr>DFA for prefixes of</vt:lpstr>
      <vt:lpstr>Trace</vt:lpstr>
      <vt:lpstr>Observations</vt:lpstr>
      <vt:lpstr>Avoiding DFA Rescanning</vt:lpstr>
      <vt:lpstr>Stack</vt:lpstr>
      <vt:lpstr>Encoding the DFA in a Table</vt:lpstr>
      <vt:lpstr>Actions (1)</vt:lpstr>
      <vt:lpstr>Actions (2)</vt:lpstr>
      <vt:lpstr>Goto</vt:lpstr>
      <vt:lpstr>Reminder: DFA for</vt:lpstr>
      <vt:lpstr>LR Parse Table for</vt:lpstr>
      <vt:lpstr>LR Parsing Algorithm</vt:lpstr>
      <vt:lpstr>Example</vt:lpstr>
      <vt:lpstr>LR States</vt:lpstr>
      <vt:lpstr>Items</vt:lpstr>
      <vt:lpstr>DFA for</vt:lpstr>
      <vt:lpstr>Problems with Grammars</vt:lpstr>
      <vt:lpstr>Shift-Reduce Conflicts</vt:lpstr>
      <vt:lpstr>Parser States for</vt:lpstr>
      <vt:lpstr>Solving Shift-Reduce Conflicts</vt:lpstr>
      <vt:lpstr>Reduce-Reduce Conflicts</vt:lpstr>
      <vt:lpstr>Parser States for</vt:lpstr>
      <vt:lpstr>Handling Reduce-Reduce Conflicts</vt:lpstr>
      <vt:lpstr>Another Reduce-Reduce Conflict</vt:lpstr>
      <vt:lpstr>Covering Grammars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145</cp:revision>
  <cp:lastPrinted>2016-01-12T19:42:30Z</cp:lastPrinted>
  <dcterms:created xsi:type="dcterms:W3CDTF">2002-10-01T01:44:57Z</dcterms:created>
  <dcterms:modified xsi:type="dcterms:W3CDTF">2019-04-18T06:16:33Z</dcterms:modified>
  <cp:category/>
</cp:coreProperties>
</file>