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305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61" r:id="rId17"/>
    <p:sldId id="359" r:id="rId18"/>
    <p:sldId id="360" r:id="rId19"/>
    <p:sldId id="362" r:id="rId20"/>
    <p:sldId id="363" r:id="rId21"/>
    <p:sldId id="364" r:id="rId22"/>
    <p:sldId id="366" r:id="rId23"/>
    <p:sldId id="382" r:id="rId24"/>
    <p:sldId id="383" r:id="rId25"/>
    <p:sldId id="368" r:id="rId26"/>
    <p:sldId id="369" r:id="rId27"/>
    <p:sldId id="370" r:id="rId28"/>
    <p:sldId id="371" r:id="rId29"/>
    <p:sldId id="372" r:id="rId30"/>
    <p:sldId id="381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02" r:id="rId40"/>
  </p:sldIdLst>
  <p:sldSz cx="9144000" cy="6858000" type="screen4x3"/>
  <p:notesSz cx="7315200" cy="9601200"/>
  <p:custDataLst>
    <p:tags r:id="rId4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40"/>
  </p:normalViewPr>
  <p:slideViewPr>
    <p:cSldViewPr>
      <p:cViewPr varScale="1">
        <p:scale>
          <a:sx n="146" d="100"/>
          <a:sy n="146" d="100"/>
        </p:scale>
        <p:origin x="18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40"/>
    </p:cViewPr>
  </p:sorterViewPr>
  <p:notesViewPr>
    <p:cSldViewPr>
      <p:cViewPr varScale="1">
        <p:scale>
          <a:sx n="98" d="100"/>
          <a:sy n="98" d="100"/>
        </p:scale>
        <p:origin x="2296" y="20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7" tIns="48317" rIns="96637" bIns="48317" numCol="1" anchor="b" anchorCtr="0" compatLnSpc="1">
            <a:prstTxWarp prst="textNoShape">
              <a:avLst/>
            </a:prstTxWarp>
          </a:bodyPr>
          <a:lstStyle>
            <a:lvl1pPr algn="l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is-IS" dirty="0"/>
              <a:t>CSE P 501</a:t>
            </a:r>
            <a:r>
              <a:rPr lang="en-US" dirty="0"/>
              <a:t> </a:t>
            </a:r>
            <a:r>
              <a:rPr lang="pl-PL" dirty="0"/>
              <a:t>18sp</a:t>
            </a:r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7" tIns="48317" rIns="96637" bIns="48317" numCol="1" anchor="b" anchorCtr="0" compatLnSpc="1">
            <a:prstTxWarp prst="textNoShape">
              <a:avLst/>
            </a:prstTxWarp>
          </a:bodyPr>
          <a:lstStyle>
            <a:lvl1pPr algn="r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E-</a:t>
            </a:r>
            <a:fld id="{B21BD39A-8359-4541-A9DB-B6317729E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40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7" tIns="48317" rIns="96637" bIns="48317" numCol="1" anchor="t" anchorCtr="0" compatLnSpc="1">
            <a:prstTxWarp prst="textNoShape">
              <a:avLst/>
            </a:prstTxWarp>
          </a:bodyPr>
          <a:lstStyle>
            <a:lvl1pPr algn="l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7" tIns="48317" rIns="96637" bIns="48317" numCol="1" anchor="t" anchorCtr="0" compatLnSpc="1">
            <a:prstTxWarp prst="textNoShape">
              <a:avLst/>
            </a:prstTxWarp>
          </a:bodyPr>
          <a:lstStyle>
            <a:lvl1pPr algn="r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2313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7" tIns="48317" rIns="96637" bIns="48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7" tIns="48317" rIns="96637" bIns="48317" numCol="1" anchor="b" anchorCtr="0" compatLnSpc="1">
            <a:prstTxWarp prst="textNoShape">
              <a:avLst/>
            </a:prstTxWarp>
          </a:bodyPr>
          <a:lstStyle>
            <a:lvl1pPr algn="l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7" tIns="48317" rIns="96637" bIns="48317" numCol="1" anchor="b" anchorCtr="0" compatLnSpc="1">
            <a:prstTxWarp prst="textNoShape">
              <a:avLst/>
            </a:prstTxWarp>
          </a:bodyPr>
          <a:lstStyle>
            <a:lvl1pPr algn="r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fld id="{EEF488D0-BD74-4AEF-A873-0FCEA29CB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318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DE1CD10-1ED8-4747-829B-A18E38EAC16D}" type="slidenum">
              <a:rPr lang="en-US" smtClean="0">
                <a:latin typeface="Arial" charset="0"/>
              </a:rPr>
              <a:pPr eaLnBrk="1" hangingPunct="1"/>
              <a:t>2</a:t>
            </a:fld>
            <a:endParaRPr lang="en-US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4061BF8-96E9-4A4B-BC88-F9233650E5AD}" type="slidenum">
              <a:rPr lang="en-US" smtClean="0">
                <a:latin typeface="Arial" charset="0"/>
              </a:rPr>
              <a:pPr eaLnBrk="1" hangingPunct="1"/>
              <a:t>5</a:t>
            </a:fld>
            <a:endParaRPr lang="en-US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Taken from Appel’s book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84831E-927C-844E-960F-6EEDEF7D3465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E-</a:t>
            </a:r>
            <a:fld id="{F7265FFF-DFC0-41E8-A838-0FEB9E4E64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8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3E3EA7-1BDD-2245-95F6-E33A5AED743D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E-</a:t>
            </a:r>
            <a:fld id="{18292AC1-56E0-4F10-AC49-D05E31EE27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6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C58CD1-B787-6547-960A-AFAB10242D2F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E-</a:t>
            </a:r>
            <a:fld id="{478253D2-826B-46D2-8F25-E3B0171232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35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1CCFA-8F02-1747-AF44-8884C8E501F1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E-</a:t>
            </a:r>
            <a:fld id="{25A86508-4AFB-4901-A10B-75B075DDF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7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9CCC6C-E76A-9442-BCD5-E0C5D4420CA5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E-</a:t>
            </a:r>
            <a:fld id="{A1DDCDC6-CB6A-42A1-BF12-E7E7F7EB9C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702A14-0E95-784A-9AB3-D8A296952162}" type="datetime1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E-</a:t>
            </a:r>
            <a:fld id="{A77BB413-E039-460C-8EAD-B8884CAB7D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4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07E543-83C9-3B48-B284-436E6423F58A}" type="datetime1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E-</a:t>
            </a:r>
            <a:fld id="{967D24ED-E63B-40F1-937D-4C1847C44D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1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446A3A-F9F5-4D4A-812F-5C97FD3779DE}" type="datetime1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E-</a:t>
            </a:r>
            <a:fld id="{09CEB4CA-91D7-4FFD-8CA6-0257B900D4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5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D74C8C-1D09-DA44-8C37-C0536CF0F45C}" type="datetime1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E-</a:t>
            </a:r>
            <a:fld id="{57CC65F5-36A6-490D-A76C-0879C804CA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3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EEFFC3-B420-B743-BF6A-BAE81B077C20}" type="datetime1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E-</a:t>
            </a:r>
            <a:fld id="{728F62C1-7FEC-4687-B783-47B7FAA582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6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50F1B4-449F-5A45-ACB7-01B43B34FE85}" type="datetime1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E-</a:t>
            </a:r>
            <a:fld id="{3DDC17A7-E8C0-4851-A48E-D5E6717B1B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3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D3E3DF-644F-6341-980C-8268D2F09EA6}" type="datetime1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E-</a:t>
            </a:r>
            <a:fld id="{368FDD78-CF37-451C-992D-F2B1F267FE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4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01D9242-531A-5347-B19F-791F23A442DC}" type="datetime1">
              <a:rPr lang="en-US" smtClean="0"/>
              <a:pPr>
                <a:defRPr/>
              </a:pPr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E-</a:t>
            </a:r>
            <a:fld id="{8BB88500-82F2-4048-8DBB-CF05423A43A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4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00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hyperlink" Target="https://courses.cs.washington.edu/courses/csep501/18sp/calendar/lecturelist.html" TargetMode="Externa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9.xml"/><Relationship Id="rId9" Type="http://schemas.openxmlformats.org/officeDocument/2006/relationships/tags" Target="../tags/tag6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9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5.xml"/><Relationship Id="rId4" Type="http://schemas.openxmlformats.org/officeDocument/2006/relationships/tags" Target="../tags/tag9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0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tags" Target="../tags/tag124.xml"/><Relationship Id="rId18" Type="http://schemas.openxmlformats.org/officeDocument/2006/relationships/tags" Target="../tags/tag129.xml"/><Relationship Id="rId26" Type="http://schemas.openxmlformats.org/officeDocument/2006/relationships/tags" Target="../tags/tag137.xml"/><Relationship Id="rId3" Type="http://schemas.openxmlformats.org/officeDocument/2006/relationships/tags" Target="../tags/tag114.xml"/><Relationship Id="rId21" Type="http://schemas.openxmlformats.org/officeDocument/2006/relationships/tags" Target="../tags/tag132.xml"/><Relationship Id="rId7" Type="http://schemas.openxmlformats.org/officeDocument/2006/relationships/tags" Target="../tags/tag118.xml"/><Relationship Id="rId12" Type="http://schemas.openxmlformats.org/officeDocument/2006/relationships/tags" Target="../tags/tag123.xml"/><Relationship Id="rId17" Type="http://schemas.openxmlformats.org/officeDocument/2006/relationships/tags" Target="../tags/tag128.xml"/><Relationship Id="rId25" Type="http://schemas.openxmlformats.org/officeDocument/2006/relationships/tags" Target="../tags/tag136.xml"/><Relationship Id="rId2" Type="http://schemas.openxmlformats.org/officeDocument/2006/relationships/tags" Target="../tags/tag113.xml"/><Relationship Id="rId16" Type="http://schemas.openxmlformats.org/officeDocument/2006/relationships/tags" Target="../tags/tag127.xml"/><Relationship Id="rId20" Type="http://schemas.openxmlformats.org/officeDocument/2006/relationships/tags" Target="../tags/tag131.xml"/><Relationship Id="rId29" Type="http://schemas.openxmlformats.org/officeDocument/2006/relationships/tags" Target="../tags/tag140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tags" Target="../tags/tag122.xml"/><Relationship Id="rId24" Type="http://schemas.openxmlformats.org/officeDocument/2006/relationships/tags" Target="../tags/tag135.xml"/><Relationship Id="rId5" Type="http://schemas.openxmlformats.org/officeDocument/2006/relationships/tags" Target="../tags/tag116.xml"/><Relationship Id="rId15" Type="http://schemas.openxmlformats.org/officeDocument/2006/relationships/tags" Target="../tags/tag126.xml"/><Relationship Id="rId23" Type="http://schemas.openxmlformats.org/officeDocument/2006/relationships/tags" Target="../tags/tag134.xml"/><Relationship Id="rId28" Type="http://schemas.openxmlformats.org/officeDocument/2006/relationships/tags" Target="../tags/tag139.xml"/><Relationship Id="rId10" Type="http://schemas.openxmlformats.org/officeDocument/2006/relationships/tags" Target="../tags/tag121.xml"/><Relationship Id="rId19" Type="http://schemas.openxmlformats.org/officeDocument/2006/relationships/tags" Target="../tags/tag130.xml"/><Relationship Id="rId31" Type="http://schemas.openxmlformats.org/officeDocument/2006/relationships/slideLayout" Target="../slideLayouts/slideLayout12.xml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4" Type="http://schemas.openxmlformats.org/officeDocument/2006/relationships/tags" Target="../tags/tag125.xml"/><Relationship Id="rId22" Type="http://schemas.openxmlformats.org/officeDocument/2006/relationships/tags" Target="../tags/tag133.xml"/><Relationship Id="rId27" Type="http://schemas.openxmlformats.org/officeDocument/2006/relationships/tags" Target="../tags/tag138.xml"/><Relationship Id="rId30" Type="http://schemas.openxmlformats.org/officeDocument/2006/relationships/tags" Target="../tags/tag14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13" Type="http://schemas.openxmlformats.org/officeDocument/2006/relationships/tags" Target="../tags/tag192.xml"/><Relationship Id="rId18" Type="http://schemas.openxmlformats.org/officeDocument/2006/relationships/tags" Target="../tags/tag197.xml"/><Relationship Id="rId26" Type="http://schemas.openxmlformats.org/officeDocument/2006/relationships/tags" Target="../tags/tag205.xml"/><Relationship Id="rId3" Type="http://schemas.openxmlformats.org/officeDocument/2006/relationships/tags" Target="../tags/tag182.xml"/><Relationship Id="rId21" Type="http://schemas.openxmlformats.org/officeDocument/2006/relationships/tags" Target="../tags/tag200.xml"/><Relationship Id="rId7" Type="http://schemas.openxmlformats.org/officeDocument/2006/relationships/tags" Target="../tags/tag186.xml"/><Relationship Id="rId12" Type="http://schemas.openxmlformats.org/officeDocument/2006/relationships/tags" Target="../tags/tag191.xml"/><Relationship Id="rId17" Type="http://schemas.openxmlformats.org/officeDocument/2006/relationships/tags" Target="../tags/tag196.xml"/><Relationship Id="rId25" Type="http://schemas.openxmlformats.org/officeDocument/2006/relationships/tags" Target="../tags/tag204.xml"/><Relationship Id="rId2" Type="http://schemas.openxmlformats.org/officeDocument/2006/relationships/tags" Target="../tags/tag181.xml"/><Relationship Id="rId16" Type="http://schemas.openxmlformats.org/officeDocument/2006/relationships/tags" Target="../tags/tag195.xml"/><Relationship Id="rId20" Type="http://schemas.openxmlformats.org/officeDocument/2006/relationships/tags" Target="../tags/tag199.xml"/><Relationship Id="rId29" Type="http://schemas.openxmlformats.org/officeDocument/2006/relationships/tags" Target="../tags/tag208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11" Type="http://schemas.openxmlformats.org/officeDocument/2006/relationships/tags" Target="../tags/tag190.xml"/><Relationship Id="rId24" Type="http://schemas.openxmlformats.org/officeDocument/2006/relationships/tags" Target="../tags/tag203.xml"/><Relationship Id="rId5" Type="http://schemas.openxmlformats.org/officeDocument/2006/relationships/tags" Target="../tags/tag184.xml"/><Relationship Id="rId15" Type="http://schemas.openxmlformats.org/officeDocument/2006/relationships/tags" Target="../tags/tag194.xml"/><Relationship Id="rId23" Type="http://schemas.openxmlformats.org/officeDocument/2006/relationships/tags" Target="../tags/tag202.xml"/><Relationship Id="rId28" Type="http://schemas.openxmlformats.org/officeDocument/2006/relationships/tags" Target="../tags/tag207.xml"/><Relationship Id="rId10" Type="http://schemas.openxmlformats.org/officeDocument/2006/relationships/tags" Target="../tags/tag189.xml"/><Relationship Id="rId19" Type="http://schemas.openxmlformats.org/officeDocument/2006/relationships/tags" Target="../tags/tag198.xml"/><Relationship Id="rId4" Type="http://schemas.openxmlformats.org/officeDocument/2006/relationships/tags" Target="../tags/tag183.xml"/><Relationship Id="rId9" Type="http://schemas.openxmlformats.org/officeDocument/2006/relationships/tags" Target="../tags/tag188.xml"/><Relationship Id="rId14" Type="http://schemas.openxmlformats.org/officeDocument/2006/relationships/tags" Target="../tags/tag193.xml"/><Relationship Id="rId22" Type="http://schemas.openxmlformats.org/officeDocument/2006/relationships/tags" Target="../tags/tag201.xml"/><Relationship Id="rId27" Type="http://schemas.openxmlformats.org/officeDocument/2006/relationships/tags" Target="../tags/tag206.xml"/><Relationship Id="rId30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13" Type="http://schemas.openxmlformats.org/officeDocument/2006/relationships/tags" Target="../tags/tag241.xml"/><Relationship Id="rId18" Type="http://schemas.openxmlformats.org/officeDocument/2006/relationships/tags" Target="../tags/tag246.xml"/><Relationship Id="rId3" Type="http://schemas.openxmlformats.org/officeDocument/2006/relationships/tags" Target="../tags/tag231.xml"/><Relationship Id="rId21" Type="http://schemas.openxmlformats.org/officeDocument/2006/relationships/tags" Target="../tags/tag249.xml"/><Relationship Id="rId7" Type="http://schemas.openxmlformats.org/officeDocument/2006/relationships/tags" Target="../tags/tag235.xml"/><Relationship Id="rId12" Type="http://schemas.openxmlformats.org/officeDocument/2006/relationships/tags" Target="../tags/tag240.xml"/><Relationship Id="rId17" Type="http://schemas.openxmlformats.org/officeDocument/2006/relationships/tags" Target="../tags/tag245.xml"/><Relationship Id="rId2" Type="http://schemas.openxmlformats.org/officeDocument/2006/relationships/tags" Target="../tags/tag230.xml"/><Relationship Id="rId16" Type="http://schemas.openxmlformats.org/officeDocument/2006/relationships/tags" Target="../tags/tag244.xml"/><Relationship Id="rId20" Type="http://schemas.openxmlformats.org/officeDocument/2006/relationships/tags" Target="../tags/tag248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11" Type="http://schemas.openxmlformats.org/officeDocument/2006/relationships/tags" Target="../tags/tag239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233.xml"/><Relationship Id="rId15" Type="http://schemas.openxmlformats.org/officeDocument/2006/relationships/tags" Target="../tags/tag243.xml"/><Relationship Id="rId23" Type="http://schemas.openxmlformats.org/officeDocument/2006/relationships/tags" Target="../tags/tag251.xml"/><Relationship Id="rId10" Type="http://schemas.openxmlformats.org/officeDocument/2006/relationships/tags" Target="../tags/tag238.xml"/><Relationship Id="rId19" Type="http://schemas.openxmlformats.org/officeDocument/2006/relationships/tags" Target="../tags/tag247.xml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tags" Target="../tags/tag242.xml"/><Relationship Id="rId22" Type="http://schemas.openxmlformats.org/officeDocument/2006/relationships/tags" Target="../tags/tag25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0.xml"/><Relationship Id="rId9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5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Compiler Design</a:t>
            </a:r>
            <a:endParaRPr lang="en-US" dirty="0"/>
          </a:p>
        </p:txBody>
      </p:sp>
      <p:sp>
        <p:nvSpPr>
          <p:cNvPr id="3078" name="Rectangle 16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LR Parser Construction</a:t>
            </a:r>
          </a:p>
          <a:p>
            <a:endParaRPr lang="en-US" dirty="0"/>
          </a:p>
          <a:p>
            <a:r>
              <a:rPr lang="en-US" dirty="0">
                <a:hlinkClick r:id="rId6"/>
              </a:rPr>
              <a:t>Credit: UW (Perkins)</a:t>
            </a:r>
            <a:endParaRPr lang="en-US" dirty="0"/>
          </a:p>
        </p:txBody>
      </p:sp>
      <p:sp>
        <p:nvSpPr>
          <p:cNvPr id="3075" name="Rectangle 15"/>
          <p:cNvSpPr>
            <a:spLocks noGrp="1" noChangeArrowheads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>
                <a:solidFill>
                  <a:schemeClr val="bg2"/>
                </a:solidFill>
              </a:rPr>
              <a:t>UW </a:t>
            </a:r>
            <a:r>
              <a:rPr lang="is-IS" dirty="0">
                <a:solidFill>
                  <a:schemeClr val="bg2"/>
                </a:solidFill>
              </a:rPr>
              <a:t>CSE P 501</a:t>
            </a:r>
            <a:r>
              <a:rPr lang="pl-PL" dirty="0">
                <a:solidFill>
                  <a:schemeClr val="bg2"/>
                </a:solidFill>
              </a:rPr>
              <a:t> Spring 2018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76" name="Rectangle 16"/>
          <p:cNvSpPr>
            <a:spLocks noGrp="1" noChangeArrowheads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>
                <a:solidFill>
                  <a:schemeClr val="bg2"/>
                </a:solidFill>
              </a:rPr>
              <a:t>E-</a:t>
            </a:r>
            <a:fld id="{58E14C26-BEB7-4DAB-B43B-19AC902CA576}" type="slidenum">
              <a:rPr lang="en-US" smtClean="0">
                <a:solidFill>
                  <a:schemeClr val="bg2"/>
                </a:solidFill>
              </a:rPr>
              <a:pPr eaLnBrk="1" hangingPunct="1"/>
              <a:t>1</a:t>
            </a:fld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Goto Actions</a:t>
            </a:r>
          </a:p>
        </p:txBody>
      </p:sp>
      <p:sp>
        <p:nvSpPr>
          <p:cNvPr id="12293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Once we reduce </a:t>
            </a:r>
            <a:r>
              <a:rPr lang="en-US" i="1"/>
              <a:t>S</a:t>
            </a:r>
            <a:r>
              <a:rPr lang="en-US"/>
              <a:t>, we’ll pop the rhs from the stack exposing the first state.  Add a </a:t>
            </a:r>
            <a:r>
              <a:rPr lang="en-US" i="1"/>
              <a:t>goto</a:t>
            </a:r>
            <a:r>
              <a:rPr lang="en-US"/>
              <a:t> transition on </a:t>
            </a:r>
            <a:r>
              <a:rPr lang="en-US" i="1"/>
              <a:t>S</a:t>
            </a:r>
            <a:r>
              <a:rPr lang="en-US"/>
              <a:t>  for this.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0E10FB7E-2615-4AB3-9401-1FCB5F429527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12295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35088" y="2311400"/>
            <a:ext cx="2017712" cy="138588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sz="2800" i="1"/>
              <a:t>S’</a:t>
            </a:r>
            <a:r>
              <a:rPr lang="en-US" sz="2800"/>
              <a:t> ::= . </a:t>
            </a:r>
            <a:r>
              <a:rPr lang="en-US" sz="2800" i="1"/>
              <a:t>S </a:t>
            </a:r>
            <a:r>
              <a:rPr lang="en-US" sz="2800"/>
              <a:t>$</a:t>
            </a:r>
          </a:p>
          <a:p>
            <a:pPr algn="l" eaLnBrk="1" hangingPunct="1"/>
            <a:r>
              <a:rPr lang="en-US" sz="2800" i="1"/>
              <a:t>S</a:t>
            </a:r>
            <a:r>
              <a:rPr lang="en-US" sz="2800"/>
              <a:t> ::= . ( </a:t>
            </a:r>
            <a:r>
              <a:rPr lang="en-US" sz="2800" i="1"/>
              <a:t>L</a:t>
            </a:r>
            <a:r>
              <a:rPr lang="en-US" sz="2800"/>
              <a:t> )</a:t>
            </a:r>
          </a:p>
          <a:p>
            <a:pPr algn="l" eaLnBrk="1" hangingPunct="1"/>
            <a:r>
              <a:rPr lang="en-US" sz="2800" i="1"/>
              <a:t>S</a:t>
            </a:r>
            <a:r>
              <a:rPr lang="en-US" sz="2800"/>
              <a:t> ::= . x</a:t>
            </a:r>
          </a:p>
        </p:txBody>
      </p:sp>
      <p:sp>
        <p:nvSpPr>
          <p:cNvPr id="12296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343400" y="2668588"/>
            <a:ext cx="1924050" cy="5318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sz="2800" i="1"/>
              <a:t>S’</a:t>
            </a:r>
            <a:r>
              <a:rPr lang="en-US" sz="2800"/>
              <a:t> ::= </a:t>
            </a:r>
            <a:r>
              <a:rPr lang="en-US" sz="2800" i="1"/>
              <a:t>S</a:t>
            </a:r>
            <a:r>
              <a:rPr lang="en-US" sz="2800"/>
              <a:t> . $</a:t>
            </a:r>
            <a:endParaRPr lang="en-US" sz="2800" i="1"/>
          </a:p>
        </p:txBody>
      </p:sp>
      <p:sp>
        <p:nvSpPr>
          <p:cNvPr id="12297" name="Line 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352800" y="29718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Text Box 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654425" y="25463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i="1"/>
              <a:t>S</a:t>
            </a:r>
          </a:p>
        </p:txBody>
      </p:sp>
      <p:sp>
        <p:nvSpPr>
          <p:cNvPr id="12299" name="Text Box 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705600" y="228600"/>
            <a:ext cx="2133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0.  </a:t>
            </a:r>
            <a:r>
              <a:rPr lang="en-US" i="1" dirty="0">
                <a:solidFill>
                  <a:srgbClr val="0000FF"/>
                </a:solidFill>
              </a:rPr>
              <a:t>S’</a:t>
            </a:r>
            <a:r>
              <a:rPr lang="en-US" dirty="0">
                <a:solidFill>
                  <a:srgbClr val="0000FF"/>
                </a:solidFill>
              </a:rPr>
              <a:t> ::= </a:t>
            </a:r>
            <a:r>
              <a:rPr lang="en-US" i="1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</a:rPr>
              <a:t>$</a:t>
            </a:r>
          </a:p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1. 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 ::= ( </a:t>
            </a:r>
            <a:r>
              <a:rPr lang="en-US" i="1" dirty="0">
                <a:solidFill>
                  <a:srgbClr val="0000FF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 )</a:t>
            </a:r>
          </a:p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2. 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 ::= x</a:t>
            </a:r>
          </a:p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3.  </a:t>
            </a:r>
            <a:r>
              <a:rPr lang="en-US" i="1" dirty="0">
                <a:solidFill>
                  <a:srgbClr val="0000FF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 ::=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</a:p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4.  </a:t>
            </a:r>
            <a:r>
              <a:rPr lang="en-US" i="1" dirty="0">
                <a:solidFill>
                  <a:srgbClr val="0000FF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 ::= </a:t>
            </a:r>
            <a:r>
              <a:rPr lang="en-US" i="1" dirty="0">
                <a:solidFill>
                  <a:srgbClr val="0000FF"/>
                </a:solidFill>
              </a:rPr>
              <a:t>L 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Basic Operations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i="1"/>
              <a:t>Closure 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 )</a:t>
            </a:r>
          </a:p>
          <a:p>
            <a:pPr lvl="1" eaLnBrk="1" hangingPunct="1"/>
            <a:r>
              <a:rPr lang="en-US"/>
              <a:t>Adds all items implied by items already in </a:t>
            </a:r>
            <a:r>
              <a:rPr lang="en-US" i="1"/>
              <a:t>S</a:t>
            </a:r>
            <a:endParaRPr lang="en-US"/>
          </a:p>
          <a:p>
            <a:pPr eaLnBrk="1" hangingPunct="1"/>
            <a:r>
              <a:rPr lang="en-US" i="1"/>
              <a:t>Goto</a:t>
            </a:r>
            <a:r>
              <a:rPr lang="en-US"/>
              <a:t> (</a:t>
            </a:r>
            <a:r>
              <a:rPr lang="en-US" i="1"/>
              <a:t>I, X</a:t>
            </a:r>
            <a:r>
              <a:rPr lang="en-US"/>
              <a:t> )</a:t>
            </a:r>
          </a:p>
          <a:p>
            <a:pPr lvl="1" eaLnBrk="1" hangingPunct="1"/>
            <a:r>
              <a:rPr lang="en-US" i="1"/>
              <a:t>I</a:t>
            </a:r>
            <a:r>
              <a:rPr lang="en-US"/>
              <a:t> is a set of items</a:t>
            </a:r>
          </a:p>
          <a:p>
            <a:pPr lvl="1" eaLnBrk="1" hangingPunct="1"/>
            <a:r>
              <a:rPr lang="en-US" i="1"/>
              <a:t>X</a:t>
            </a:r>
            <a:r>
              <a:rPr lang="en-US"/>
              <a:t> is a grammar symbol (terminal or non-terminal)</a:t>
            </a:r>
          </a:p>
          <a:p>
            <a:pPr lvl="1" eaLnBrk="1" hangingPunct="1"/>
            <a:r>
              <a:rPr lang="en-US" i="1"/>
              <a:t>Goto</a:t>
            </a:r>
            <a:r>
              <a:rPr lang="en-US"/>
              <a:t> moves the dot past the symbol </a:t>
            </a:r>
            <a:r>
              <a:rPr lang="en-US" i="1"/>
              <a:t>X</a:t>
            </a:r>
            <a:r>
              <a:rPr lang="en-US"/>
              <a:t>  in all appropriate items in set </a:t>
            </a:r>
            <a:r>
              <a:rPr lang="en-US" i="1"/>
              <a:t>I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39840AD2-500B-47E6-8367-E03474CE7EFF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Closure Algorithm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i="1" dirty="0"/>
              <a:t>Closure 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 ) =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repeat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	 for any item [A ::= </a:t>
            </a:r>
            <a:r>
              <a:rPr lang="en-US" dirty="0">
                <a:sym typeface="Symbol" pitchFamily="18" charset="2"/>
              </a:rPr>
              <a:t> </a:t>
            </a:r>
            <a:r>
              <a:rPr lang="en-US" b="1" dirty="0">
                <a:sym typeface="Symbol" pitchFamily="18" charset="2"/>
              </a:rPr>
              <a:t>.</a:t>
            </a:r>
            <a:r>
              <a:rPr lang="en-US" dirty="0">
                <a:sym typeface="Symbol" pitchFamily="18" charset="2"/>
              </a:rPr>
              <a:t> B ] in </a:t>
            </a:r>
            <a:r>
              <a:rPr lang="en-US" i="1" dirty="0">
                <a:sym typeface="Symbol" pitchFamily="18" charset="2"/>
              </a:rPr>
              <a:t>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 dirty="0">
                <a:sym typeface="Symbol" pitchFamily="18" charset="2"/>
              </a:rPr>
              <a:t>		    </a:t>
            </a:r>
            <a:r>
              <a:rPr lang="en-US" dirty="0">
                <a:sym typeface="Symbol" pitchFamily="18" charset="2"/>
              </a:rPr>
              <a:t>for all productions B ::= 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			add [B ::= </a:t>
            </a:r>
            <a:r>
              <a:rPr lang="en-US" b="1" dirty="0">
                <a:sym typeface="Symbol" pitchFamily="18" charset="2"/>
              </a:rPr>
              <a:t>.</a:t>
            </a:r>
            <a:r>
              <a:rPr lang="en-US" dirty="0">
                <a:sym typeface="Symbol" pitchFamily="18" charset="2"/>
              </a:rPr>
              <a:t> ] to </a:t>
            </a:r>
            <a:r>
              <a:rPr lang="en-US" i="1" dirty="0">
                <a:sym typeface="Symbol" pitchFamily="18" charset="2"/>
              </a:rPr>
              <a:t>S</a:t>
            </a:r>
            <a:endParaRPr lang="en-US" dirty="0">
              <a:sym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	until </a:t>
            </a:r>
            <a:r>
              <a:rPr lang="en-US" i="1" dirty="0"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  does not change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	return </a:t>
            </a:r>
            <a:r>
              <a:rPr lang="en-US" i="1" dirty="0"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 </a:t>
            </a:r>
          </a:p>
          <a:p>
            <a:r>
              <a:rPr lang="en-US" dirty="0">
                <a:sym typeface="Symbol" pitchFamily="18" charset="2"/>
              </a:rPr>
              <a:t>Classic example of a fixed-point algorithm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E7F5D460-7D56-444C-9C37-12621456368B}" type="slidenum">
              <a:rPr lang="en-US" smtClean="0"/>
              <a:pPr eaLnBrk="1" hangingPunct="1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Goto Algorithm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7620000" cy="4525963"/>
          </a:xfrm>
        </p:spPr>
        <p:txBody>
          <a:bodyPr/>
          <a:lstStyle/>
          <a:p>
            <a:pPr eaLnBrk="1" hangingPunct="1"/>
            <a:r>
              <a:rPr lang="en-US" i="1" dirty="0" err="1"/>
              <a:t>Goto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I, X</a:t>
            </a:r>
            <a:r>
              <a:rPr lang="en-US" dirty="0"/>
              <a:t> ) =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	set </a:t>
            </a:r>
            <a:r>
              <a:rPr lang="en-US" i="1" dirty="0"/>
              <a:t>new</a:t>
            </a:r>
            <a:r>
              <a:rPr lang="en-US" dirty="0"/>
              <a:t>  to the empty set	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	for each item [A ::= </a:t>
            </a:r>
            <a:r>
              <a:rPr lang="en-US" dirty="0">
                <a:sym typeface="Symbol" pitchFamily="18" charset="2"/>
              </a:rPr>
              <a:t> </a:t>
            </a:r>
            <a:r>
              <a:rPr lang="en-US" b="1" dirty="0">
                <a:sym typeface="Symbol" pitchFamily="18" charset="2"/>
              </a:rPr>
              <a:t>.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X </a:t>
            </a:r>
            <a:r>
              <a:rPr lang="en-US" dirty="0">
                <a:sym typeface="Symbol" pitchFamily="18" charset="2"/>
              </a:rPr>
              <a:t> ] in </a:t>
            </a:r>
            <a:r>
              <a:rPr lang="en-US" i="1" dirty="0">
                <a:sym typeface="Symbol" pitchFamily="18" charset="2"/>
              </a:rPr>
              <a:t>I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 dirty="0">
                <a:sym typeface="Symbol" pitchFamily="18" charset="2"/>
              </a:rPr>
              <a:t>			</a:t>
            </a:r>
            <a:r>
              <a:rPr lang="en-US" dirty="0">
                <a:sym typeface="Symbol" pitchFamily="18" charset="2"/>
              </a:rPr>
              <a:t>add [</a:t>
            </a:r>
            <a:r>
              <a:rPr lang="en-US" dirty="0"/>
              <a:t>A ::= </a:t>
            </a:r>
            <a:r>
              <a:rPr lang="en-US" dirty="0">
                <a:sym typeface="Symbol" pitchFamily="18" charset="2"/>
              </a:rPr>
              <a:t> 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.</a:t>
            </a:r>
            <a:r>
              <a:rPr lang="en-US" dirty="0">
                <a:sym typeface="Symbol" pitchFamily="18" charset="2"/>
              </a:rPr>
              <a:t> ] to </a:t>
            </a:r>
            <a:r>
              <a:rPr lang="en-US" i="1" dirty="0">
                <a:sym typeface="Symbol" pitchFamily="18" charset="2"/>
              </a:rPr>
              <a:t>new</a:t>
            </a:r>
            <a:endParaRPr lang="en-US" dirty="0">
              <a:sym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		return </a:t>
            </a:r>
            <a:r>
              <a:rPr lang="en-US" i="1" dirty="0">
                <a:sym typeface="Symbol" pitchFamily="18" charset="2"/>
              </a:rPr>
              <a:t>Closure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new 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lvl="2" eaLnBrk="1" hangingPunct="1"/>
            <a:endParaRPr lang="en-US" dirty="0">
              <a:sym typeface="Symbol" pitchFamily="18" charset="2"/>
            </a:endParaRPr>
          </a:p>
          <a:p>
            <a:pPr lvl="2" eaLnBrk="1" hangingPunct="1"/>
            <a:r>
              <a:rPr lang="en-US" dirty="0">
                <a:sym typeface="Symbol" pitchFamily="18" charset="2"/>
              </a:rPr>
              <a:t>This may create a new state, or may return an existing one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5A3E8F0B-8510-42E3-8891-4329B7DC2183}" type="slidenum">
              <a:rPr lang="en-US" smtClean="0"/>
              <a:pPr eaLnBrk="1" hangingPunct="1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LR(0) Construction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First, augment the grammar with an extra start production </a:t>
            </a:r>
            <a:r>
              <a:rPr lang="en-US" i="1" dirty="0"/>
              <a:t>S’</a:t>
            </a:r>
            <a:r>
              <a:rPr lang="en-US" dirty="0"/>
              <a:t> ::= </a:t>
            </a:r>
            <a:r>
              <a:rPr lang="en-US" i="1" dirty="0"/>
              <a:t>S</a:t>
            </a:r>
            <a:r>
              <a:rPr lang="en-US" dirty="0"/>
              <a:t> $</a:t>
            </a:r>
          </a:p>
          <a:p>
            <a:pPr eaLnBrk="1" hangingPunct="1"/>
            <a:r>
              <a:rPr lang="en-US" dirty="0"/>
              <a:t>Let </a:t>
            </a:r>
            <a:r>
              <a:rPr lang="en-US" i="1" dirty="0"/>
              <a:t>T</a:t>
            </a:r>
            <a:r>
              <a:rPr lang="en-US" dirty="0"/>
              <a:t>  be the set of states</a:t>
            </a:r>
          </a:p>
          <a:p>
            <a:pPr eaLnBrk="1" hangingPunct="1"/>
            <a:r>
              <a:rPr lang="en-US" dirty="0"/>
              <a:t>Let </a:t>
            </a:r>
            <a:r>
              <a:rPr lang="en-US" i="1" dirty="0"/>
              <a:t>E</a:t>
            </a:r>
            <a:r>
              <a:rPr lang="en-US" dirty="0"/>
              <a:t>  be the set of edges</a:t>
            </a:r>
          </a:p>
          <a:p>
            <a:pPr eaLnBrk="1" hangingPunct="1"/>
            <a:r>
              <a:rPr lang="en-US" dirty="0"/>
              <a:t>Initialize </a:t>
            </a:r>
            <a:r>
              <a:rPr lang="en-US" i="1" dirty="0"/>
              <a:t>T</a:t>
            </a:r>
            <a:r>
              <a:rPr lang="en-US" dirty="0"/>
              <a:t>  to </a:t>
            </a:r>
            <a:r>
              <a:rPr lang="en-US" i="1" dirty="0"/>
              <a:t>Closure</a:t>
            </a:r>
            <a:r>
              <a:rPr lang="en-US" dirty="0"/>
              <a:t> ( [</a:t>
            </a:r>
            <a:r>
              <a:rPr lang="en-US" i="1" dirty="0"/>
              <a:t>S’</a:t>
            </a:r>
            <a:r>
              <a:rPr lang="en-US" dirty="0"/>
              <a:t> ::= 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$] )</a:t>
            </a:r>
          </a:p>
          <a:p>
            <a:pPr eaLnBrk="1" hangingPunct="1"/>
            <a:r>
              <a:rPr lang="en-US" dirty="0"/>
              <a:t>Initialize </a:t>
            </a:r>
            <a:r>
              <a:rPr lang="en-US" i="1" dirty="0"/>
              <a:t>E</a:t>
            </a:r>
            <a:r>
              <a:rPr lang="en-US" dirty="0"/>
              <a:t>  to empty</a:t>
            </a:r>
          </a:p>
          <a:p>
            <a:pPr eaLnBrk="1" hangingPunct="1"/>
            <a:endParaRPr lang="en-US" dirty="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B95BDDD0-89E5-4F3B-B88F-DD2C4CAF52A3}" type="slidenum">
              <a:rPr lang="en-US" smtClean="0"/>
              <a:pPr eaLnBrk="1" hangingPunct="1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LR(0) Construction Algorithm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repeat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for each state </a:t>
            </a:r>
            <a:r>
              <a:rPr lang="en-US" sz="2400" i="1" dirty="0"/>
              <a:t>I</a:t>
            </a:r>
            <a:r>
              <a:rPr lang="en-US" sz="2400" dirty="0"/>
              <a:t> in </a:t>
            </a:r>
            <a:r>
              <a:rPr lang="en-US" sz="2400" i="1" dirty="0"/>
              <a:t>T</a:t>
            </a:r>
            <a:r>
              <a:rPr lang="en-US" sz="2400" dirty="0"/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	for each item [</a:t>
            </a:r>
            <a:r>
              <a:rPr lang="en-US" sz="2400" i="1" dirty="0"/>
              <a:t>A</a:t>
            </a:r>
            <a:r>
              <a:rPr lang="en-US" sz="2400" dirty="0"/>
              <a:t> ::= </a:t>
            </a:r>
            <a:r>
              <a:rPr lang="en-US" sz="2400" dirty="0">
                <a:sym typeface="Symbol" pitchFamily="18" charset="2"/>
              </a:rPr>
              <a:t> </a:t>
            </a:r>
            <a:r>
              <a:rPr lang="en-US" sz="2400" b="1" dirty="0">
                <a:sym typeface="Symbol" pitchFamily="18" charset="2"/>
              </a:rPr>
              <a:t>.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i="1" dirty="0">
                <a:sym typeface="Symbol" pitchFamily="18" charset="2"/>
              </a:rPr>
              <a:t>X </a:t>
            </a:r>
            <a:r>
              <a:rPr lang="en-US" sz="2400" dirty="0">
                <a:sym typeface="Symbol" pitchFamily="18" charset="2"/>
              </a:rPr>
              <a:t> ] in </a:t>
            </a:r>
            <a:r>
              <a:rPr lang="en-US" sz="2400" i="1" dirty="0">
                <a:sym typeface="Symbol" pitchFamily="18" charset="2"/>
              </a:rPr>
              <a:t>I</a:t>
            </a:r>
            <a:endParaRPr lang="en-US" sz="2400" dirty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		   Let </a:t>
            </a:r>
            <a:r>
              <a:rPr lang="en-US" sz="2400" i="1" dirty="0">
                <a:sym typeface="Symbol" pitchFamily="18" charset="2"/>
              </a:rPr>
              <a:t>new</a:t>
            </a:r>
            <a:r>
              <a:rPr lang="en-US" sz="2400" dirty="0">
                <a:sym typeface="Symbol" pitchFamily="18" charset="2"/>
              </a:rPr>
              <a:t> be </a:t>
            </a:r>
            <a:r>
              <a:rPr lang="en-US" sz="2400" i="1" dirty="0" err="1">
                <a:sym typeface="Symbol" pitchFamily="18" charset="2"/>
              </a:rPr>
              <a:t>Goto</a:t>
            </a:r>
            <a:r>
              <a:rPr lang="en-US" sz="2400" dirty="0">
                <a:sym typeface="Symbol" pitchFamily="18" charset="2"/>
              </a:rPr>
              <a:t>( </a:t>
            </a:r>
            <a:r>
              <a:rPr lang="en-US" sz="2400" i="1" dirty="0">
                <a:sym typeface="Symbol" pitchFamily="18" charset="2"/>
              </a:rPr>
              <a:t>I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i="1" dirty="0">
                <a:sym typeface="Symbol" pitchFamily="18" charset="2"/>
              </a:rPr>
              <a:t>X</a:t>
            </a:r>
            <a:r>
              <a:rPr lang="en-US" sz="2400" dirty="0">
                <a:sym typeface="Symbol" pitchFamily="18" charset="2"/>
              </a:rPr>
              <a:t> 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		   Add </a:t>
            </a:r>
            <a:r>
              <a:rPr lang="en-US" sz="2400" i="1" dirty="0">
                <a:sym typeface="Symbol" pitchFamily="18" charset="2"/>
              </a:rPr>
              <a:t>new</a:t>
            </a:r>
            <a:r>
              <a:rPr lang="en-US" sz="2400" dirty="0">
                <a:sym typeface="Symbol" pitchFamily="18" charset="2"/>
              </a:rPr>
              <a:t> to </a:t>
            </a:r>
            <a:r>
              <a:rPr lang="en-US" sz="2400" i="1" dirty="0">
                <a:sym typeface="Symbol" pitchFamily="18" charset="2"/>
              </a:rPr>
              <a:t>T</a:t>
            </a:r>
            <a:r>
              <a:rPr lang="en-US" sz="2400" dirty="0">
                <a:sym typeface="Symbol" pitchFamily="18" charset="2"/>
              </a:rPr>
              <a:t> if not present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		   Add </a:t>
            </a:r>
            <a:r>
              <a:rPr lang="en-US" sz="2400" i="1" dirty="0">
                <a:sym typeface="Symbol" pitchFamily="18" charset="2"/>
              </a:rPr>
              <a:t>I</a:t>
            </a:r>
            <a:r>
              <a:rPr lang="en-US" sz="2400" dirty="0">
                <a:sym typeface="Symbol" pitchFamily="18" charset="2"/>
              </a:rPr>
              <a:t> ⟶ </a:t>
            </a:r>
            <a:r>
              <a:rPr lang="en-US" sz="2400" i="1" dirty="0">
                <a:sym typeface="Symbol" pitchFamily="18" charset="2"/>
              </a:rPr>
              <a:t>new</a:t>
            </a:r>
            <a:r>
              <a:rPr lang="en-US" sz="2400" dirty="0">
                <a:sym typeface="Symbol" pitchFamily="18" charset="2"/>
              </a:rPr>
              <a:t>  to </a:t>
            </a:r>
            <a:r>
              <a:rPr lang="en-US" sz="2400" i="1" dirty="0">
                <a:sym typeface="Symbol" pitchFamily="18" charset="2"/>
              </a:rPr>
              <a:t>E</a:t>
            </a:r>
            <a:r>
              <a:rPr lang="en-US" sz="2400" dirty="0">
                <a:sym typeface="Symbol" pitchFamily="18" charset="2"/>
              </a:rPr>
              <a:t> if not present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until </a:t>
            </a:r>
            <a:r>
              <a:rPr lang="en-US" sz="2400" i="1" dirty="0">
                <a:sym typeface="Symbol" pitchFamily="18" charset="2"/>
              </a:rPr>
              <a:t>E</a:t>
            </a:r>
            <a:r>
              <a:rPr lang="en-US" sz="2400" dirty="0">
                <a:sym typeface="Symbol" pitchFamily="18" charset="2"/>
              </a:rPr>
              <a:t> and </a:t>
            </a:r>
            <a:r>
              <a:rPr lang="en-US" sz="2400" i="1" dirty="0">
                <a:sym typeface="Symbol" pitchFamily="18" charset="2"/>
              </a:rPr>
              <a:t>T</a:t>
            </a:r>
            <a:r>
              <a:rPr lang="en-US" sz="2400" dirty="0">
                <a:sym typeface="Symbol" pitchFamily="18" charset="2"/>
              </a:rPr>
              <a:t> do not change in this iteration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Footnote:</a:t>
            </a:r>
            <a:r>
              <a:rPr lang="en-US" sz="1600" dirty="0"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For symbol $, we don’t compute </a:t>
            </a:r>
            <a:r>
              <a:rPr lang="en-US" sz="2000" i="1" dirty="0" err="1">
                <a:sym typeface="Symbol" pitchFamily="18" charset="2"/>
              </a:rPr>
              <a:t>goto</a:t>
            </a:r>
            <a:r>
              <a:rPr lang="en-US" sz="2000" dirty="0">
                <a:sym typeface="Symbol" pitchFamily="18" charset="2"/>
              </a:rPr>
              <a:t>(</a:t>
            </a:r>
            <a:r>
              <a:rPr lang="en-US" sz="2000" i="1" dirty="0">
                <a:sym typeface="Symbol" pitchFamily="18" charset="2"/>
              </a:rPr>
              <a:t>I</a:t>
            </a:r>
            <a:r>
              <a:rPr lang="en-US" sz="2000" dirty="0">
                <a:sym typeface="Symbol" pitchFamily="18" charset="2"/>
              </a:rPr>
              <a:t>, $); instead, we make this an </a:t>
            </a:r>
            <a:r>
              <a:rPr lang="en-US" sz="2000" i="1" dirty="0">
                <a:sym typeface="Symbol" pitchFamily="18" charset="2"/>
              </a:rPr>
              <a:t>accept</a:t>
            </a:r>
            <a:r>
              <a:rPr lang="en-US" sz="2000" dirty="0">
                <a:sym typeface="Symbol" pitchFamily="18" charset="2"/>
              </a:rPr>
              <a:t> action.</a:t>
            </a:r>
          </a:p>
          <a:p>
            <a:pPr eaLnBrk="1" hangingPunct="1">
              <a:lnSpc>
                <a:spcPct val="90000"/>
              </a:lnSpc>
            </a:pPr>
            <a:endParaRPr lang="en-US" sz="1600" dirty="0">
              <a:sym typeface="Symbol" pitchFamily="18" charset="2"/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68229CD3-CBA2-4583-BA22-E7A74CD6CB52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17416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05000" y="354965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sz="1600" dirty="0"/>
              <a:t>X</a:t>
            </a:r>
          </a:p>
        </p:txBody>
      </p:sp>
      <p:sp>
        <p:nvSpPr>
          <p:cNvPr id="17417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27925" y="514350"/>
            <a:ext cx="641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Example: States for</a:t>
            </a: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795D8821-930A-4727-9A61-EF11BAFB9A32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18438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72200" y="228600"/>
            <a:ext cx="2133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0.  </a:t>
            </a:r>
            <a:r>
              <a:rPr lang="en-US" i="1" dirty="0">
                <a:solidFill>
                  <a:srgbClr val="0000FF"/>
                </a:solidFill>
              </a:rPr>
              <a:t>S’</a:t>
            </a:r>
            <a:r>
              <a:rPr lang="en-US" dirty="0">
                <a:solidFill>
                  <a:srgbClr val="0000FF"/>
                </a:solidFill>
              </a:rPr>
              <a:t> ::= </a:t>
            </a:r>
            <a:r>
              <a:rPr lang="en-US" i="1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</a:rPr>
              <a:t>$</a:t>
            </a:r>
          </a:p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1. 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 ::= ( </a:t>
            </a:r>
            <a:r>
              <a:rPr lang="en-US" i="1" dirty="0">
                <a:solidFill>
                  <a:srgbClr val="0000FF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 )</a:t>
            </a:r>
          </a:p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2. 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 ::= x</a:t>
            </a:r>
          </a:p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3.  </a:t>
            </a:r>
            <a:r>
              <a:rPr lang="en-US" i="1" dirty="0">
                <a:solidFill>
                  <a:srgbClr val="0000FF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 ::=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</a:p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4.  </a:t>
            </a:r>
            <a:r>
              <a:rPr lang="en-US" i="1" dirty="0">
                <a:solidFill>
                  <a:srgbClr val="0000FF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 ::= </a:t>
            </a:r>
            <a:r>
              <a:rPr lang="en-US" i="1" dirty="0">
                <a:solidFill>
                  <a:srgbClr val="0000FF"/>
                </a:solidFill>
              </a:rPr>
              <a:t>L 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Building the Parse Tables (1)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For each edge </a:t>
            </a:r>
            <a:r>
              <a:rPr lang="en-US" i="1" dirty="0"/>
              <a:t>I ⟶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  </a:t>
            </a:r>
          </a:p>
          <a:p>
            <a:pPr lvl="1" eaLnBrk="1" hangingPunct="1"/>
            <a:r>
              <a:rPr lang="en-US" dirty="0"/>
              <a:t>if X is a terminal, put </a:t>
            </a:r>
            <a:r>
              <a:rPr lang="en-US" dirty="0" err="1">
                <a:solidFill>
                  <a:srgbClr val="0000FF"/>
                </a:solidFill>
              </a:rPr>
              <a:t>s</a:t>
            </a:r>
            <a:r>
              <a:rPr lang="en-US" i="1" dirty="0" err="1">
                <a:solidFill>
                  <a:srgbClr val="0000FF"/>
                </a:solidFill>
              </a:rPr>
              <a:t>j</a:t>
            </a:r>
            <a:r>
              <a:rPr lang="en-US" dirty="0"/>
              <a:t> in column X, row </a:t>
            </a:r>
            <a:r>
              <a:rPr lang="en-US" i="1" dirty="0"/>
              <a:t>I</a:t>
            </a:r>
            <a:r>
              <a:rPr lang="en-US" dirty="0"/>
              <a:t> of the action table (shift to state </a:t>
            </a:r>
            <a:r>
              <a:rPr lang="en-US" i="1" dirty="0"/>
              <a:t>j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If X is a non-terminal, put </a:t>
            </a:r>
            <a:r>
              <a:rPr lang="en-US" dirty="0" err="1">
                <a:solidFill>
                  <a:srgbClr val="0000FF"/>
                </a:solidFill>
              </a:rPr>
              <a:t>g</a:t>
            </a:r>
            <a:r>
              <a:rPr lang="en-US" i="1" dirty="0" err="1">
                <a:solidFill>
                  <a:srgbClr val="0000FF"/>
                </a:solidFill>
              </a:rPr>
              <a:t>j</a:t>
            </a:r>
            <a:r>
              <a:rPr lang="en-US" dirty="0"/>
              <a:t> in column X, row </a:t>
            </a:r>
            <a:r>
              <a:rPr lang="en-US" i="1" dirty="0"/>
              <a:t>I</a:t>
            </a:r>
            <a:r>
              <a:rPr lang="en-US" dirty="0"/>
              <a:t> of the </a:t>
            </a:r>
            <a:r>
              <a:rPr lang="en-US" dirty="0" err="1"/>
              <a:t>goto</a:t>
            </a:r>
            <a:r>
              <a:rPr lang="en-US" dirty="0"/>
              <a:t> table (go to state </a:t>
            </a:r>
            <a:r>
              <a:rPr lang="en-US" i="1" dirty="0"/>
              <a:t>j</a:t>
            </a:r>
            <a:r>
              <a:rPr lang="en-US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</a:t>
            </a:r>
          </a:p>
          <a:p>
            <a:pPr eaLnBrk="1" hangingPunct="1"/>
            <a:endParaRPr lang="en-US" dirty="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86F972E1-32CA-4326-B73B-7814DF43015A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19464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05200" y="1614487"/>
            <a:ext cx="296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dirty="0"/>
              <a:t>x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Building the Parse Tables (2)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For each state </a:t>
            </a:r>
            <a:r>
              <a:rPr lang="en-US" i="1" dirty="0"/>
              <a:t>I</a:t>
            </a:r>
            <a:r>
              <a:rPr lang="en-US" dirty="0"/>
              <a:t> containing an item </a:t>
            </a:r>
            <a:br>
              <a:rPr lang="en-US" dirty="0"/>
            </a:br>
            <a:r>
              <a:rPr lang="en-US" dirty="0"/>
              <a:t>[</a:t>
            </a:r>
            <a:r>
              <a:rPr lang="en-US" i="1" dirty="0"/>
              <a:t>S’</a:t>
            </a:r>
            <a:r>
              <a:rPr lang="en-US" dirty="0"/>
              <a:t>  ::= 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b="1" dirty="0"/>
              <a:t>.</a:t>
            </a:r>
            <a:r>
              <a:rPr lang="en-US" dirty="0"/>
              <a:t> $], put </a:t>
            </a:r>
            <a:r>
              <a:rPr lang="en-US" i="1" dirty="0">
                <a:solidFill>
                  <a:srgbClr val="0000FF"/>
                </a:solidFill>
              </a:rPr>
              <a:t>accept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in column $ of row </a:t>
            </a:r>
            <a:r>
              <a:rPr lang="en-US" i="1" dirty="0"/>
              <a:t>I</a:t>
            </a:r>
            <a:r>
              <a:rPr lang="en-US" dirty="0"/>
              <a:t>  </a:t>
            </a:r>
          </a:p>
          <a:p>
            <a:pPr eaLnBrk="1" hangingPunct="1"/>
            <a:r>
              <a:rPr lang="en-US" dirty="0"/>
              <a:t>Finally, for any state containing </a:t>
            </a:r>
            <a:br>
              <a:rPr lang="en-US" dirty="0"/>
            </a:b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dirty="0"/>
              <a:t> ::= </a:t>
            </a:r>
            <a:r>
              <a:rPr lang="en-US" dirty="0">
                <a:sym typeface="Symbol" pitchFamily="18" charset="2"/>
              </a:rPr>
              <a:t> </a:t>
            </a:r>
            <a:r>
              <a:rPr lang="en-US" b="1" dirty="0">
                <a:sym typeface="Symbol" pitchFamily="18" charset="2"/>
              </a:rPr>
              <a:t>.</a:t>
            </a:r>
            <a:r>
              <a:rPr lang="en-US" dirty="0">
                <a:sym typeface="Symbol" pitchFamily="18" charset="2"/>
              </a:rPr>
              <a:t>] put action </a:t>
            </a:r>
            <a:r>
              <a:rPr lang="en-US" dirty="0" err="1">
                <a:solidFill>
                  <a:srgbClr val="0000FF"/>
                </a:solidFill>
                <a:sym typeface="Symbol" pitchFamily="18" charset="2"/>
              </a:rPr>
              <a:t>r</a:t>
            </a:r>
            <a:r>
              <a:rPr lang="en-US" i="1" dirty="0" err="1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(reduce) in every column of row </a:t>
            </a:r>
            <a:r>
              <a:rPr lang="en-US" i="1" dirty="0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in the table, where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is the </a:t>
            </a:r>
            <a:r>
              <a:rPr lang="en-US" i="1" dirty="0">
                <a:sym typeface="Symbol" pitchFamily="18" charset="2"/>
              </a:rPr>
              <a:t>production</a:t>
            </a:r>
            <a:r>
              <a:rPr lang="en-US" dirty="0">
                <a:sym typeface="Symbol" pitchFamily="18" charset="2"/>
              </a:rPr>
              <a:t> number (</a:t>
            </a:r>
            <a:r>
              <a:rPr lang="en-US" i="1" dirty="0">
                <a:sym typeface="Symbol" pitchFamily="18" charset="2"/>
              </a:rPr>
              <a:t>not</a:t>
            </a:r>
            <a:r>
              <a:rPr lang="en-US" dirty="0">
                <a:sym typeface="Symbol" pitchFamily="18" charset="2"/>
              </a:rPr>
              <a:t> a state number)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49211850-1ADE-4464-B246-427CBB1C716E}" type="slidenum">
              <a:rPr lang="en-US" smtClean="0"/>
              <a:pPr eaLnBrk="1" hangingPunct="1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Example: Tables for</a:t>
            </a:r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8B7F0417-950E-4A93-94C6-8420E027FD72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215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72200" y="228600"/>
            <a:ext cx="2133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0.  </a:t>
            </a:r>
            <a:r>
              <a:rPr lang="en-US" i="1" dirty="0">
                <a:solidFill>
                  <a:srgbClr val="0000FF"/>
                </a:solidFill>
              </a:rPr>
              <a:t>S’</a:t>
            </a:r>
            <a:r>
              <a:rPr lang="en-US" dirty="0">
                <a:solidFill>
                  <a:srgbClr val="0000FF"/>
                </a:solidFill>
              </a:rPr>
              <a:t> ::= </a:t>
            </a:r>
            <a:r>
              <a:rPr lang="en-US" i="1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</a:rPr>
              <a:t>$</a:t>
            </a:r>
          </a:p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1. 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 ::= ( </a:t>
            </a:r>
            <a:r>
              <a:rPr lang="en-US" i="1" dirty="0">
                <a:solidFill>
                  <a:srgbClr val="0000FF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 )</a:t>
            </a:r>
          </a:p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2. 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 ::= x</a:t>
            </a:r>
          </a:p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3.  </a:t>
            </a:r>
            <a:r>
              <a:rPr lang="en-US" i="1" dirty="0">
                <a:solidFill>
                  <a:srgbClr val="0000FF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 ::=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</a:p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4.  </a:t>
            </a:r>
            <a:r>
              <a:rPr lang="en-US" i="1" dirty="0">
                <a:solidFill>
                  <a:srgbClr val="0000FF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 ::= </a:t>
            </a:r>
            <a:r>
              <a:rPr lang="en-US" i="1" dirty="0">
                <a:solidFill>
                  <a:srgbClr val="0000FF"/>
                </a:solidFill>
              </a:rPr>
              <a:t>L 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Agenda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LR(0) state construction</a:t>
            </a:r>
          </a:p>
          <a:p>
            <a:pPr eaLnBrk="1" hangingPunct="1"/>
            <a:r>
              <a:rPr lang="en-US"/>
              <a:t>FIRST, FOLLOW, and nullable</a:t>
            </a:r>
          </a:p>
          <a:p>
            <a:pPr eaLnBrk="1" hangingPunct="1"/>
            <a:r>
              <a:rPr lang="en-US"/>
              <a:t>Variations: SLR, LR(1), LALR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9078C435-910F-497E-AB6F-93C83F88DF2F}" type="slidenum">
              <a:rPr lang="en-US" smtClean="0"/>
              <a:pPr eaLnBrk="1" hangingPunct="1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Where Do We Stand?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We have built the LR(0) state machine and parser tables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lookahead</a:t>
            </a:r>
            <a:r>
              <a:rPr lang="en-US" dirty="0"/>
              <a:t> yet</a:t>
            </a:r>
          </a:p>
          <a:p>
            <a:pPr lvl="1"/>
            <a:r>
              <a:rPr lang="en-US" dirty="0"/>
              <a:t>Different variations of LR parsers add </a:t>
            </a:r>
            <a:r>
              <a:rPr lang="en-US" dirty="0" err="1"/>
              <a:t>lookahead</a:t>
            </a:r>
            <a:r>
              <a:rPr lang="en-US" dirty="0"/>
              <a:t> information, but basic idea of states, closures, and edges remains the same</a:t>
            </a:r>
          </a:p>
          <a:p>
            <a:r>
              <a:rPr lang="en-US" dirty="0"/>
              <a:t>A grammar is LR(0) if its LR(0) state machine (equiv. parser tables) has no shift-reduce or reduce-reduce conflicts.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E-</a:t>
            </a:r>
            <a:fld id="{893D7F7C-A679-450D-9E22-74AA38D96F9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 Grammar that is not LR(0)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Build the state machine and parse tables for a simple expression grammar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	</a:t>
            </a:r>
            <a:r>
              <a:rPr lang="en-US" i="1"/>
              <a:t>S</a:t>
            </a:r>
            <a:r>
              <a:rPr lang="en-US"/>
              <a:t> ::= </a:t>
            </a:r>
            <a:r>
              <a:rPr lang="en-US" i="1"/>
              <a:t>E</a:t>
            </a:r>
            <a:r>
              <a:rPr lang="en-US"/>
              <a:t> $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	</a:t>
            </a:r>
            <a:r>
              <a:rPr lang="en-US" i="1"/>
              <a:t>E</a:t>
            </a:r>
            <a:r>
              <a:rPr lang="en-US"/>
              <a:t> ::= </a:t>
            </a:r>
            <a:r>
              <a:rPr lang="en-US" i="1"/>
              <a:t>T</a:t>
            </a:r>
            <a:r>
              <a:rPr lang="en-US"/>
              <a:t> + </a:t>
            </a:r>
            <a:r>
              <a:rPr lang="en-US" i="1"/>
              <a:t>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	</a:t>
            </a:r>
            <a:r>
              <a:rPr lang="en-US" i="1"/>
              <a:t>E</a:t>
            </a:r>
            <a:r>
              <a:rPr lang="en-US"/>
              <a:t> ::= </a:t>
            </a:r>
            <a:r>
              <a:rPr lang="en-US" i="1"/>
              <a:t>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	</a:t>
            </a:r>
            <a:r>
              <a:rPr lang="en-US" i="1"/>
              <a:t>T</a:t>
            </a:r>
            <a:r>
              <a:rPr lang="en-US"/>
              <a:t> ::= x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A2274541-0362-4A97-96DA-064DC03DEC62}" type="slidenum">
              <a:rPr lang="en-US" smtClean="0"/>
              <a:pPr eaLnBrk="1" hangingPunct="1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LR(0) Parser for</a:t>
            </a:r>
          </a:p>
        </p:txBody>
      </p:sp>
      <p:graphicFrame>
        <p:nvGraphicFramePr>
          <p:cNvPr id="370039" name="Group 375"/>
          <p:cNvGraphicFramePr>
            <a:graphicFrameLocks noGrp="1"/>
          </p:cNvGraphicFramePr>
          <p:nvPr>
            <p:ph type="tbl"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5901391"/>
              </p:ext>
            </p:extLst>
          </p:nvPr>
        </p:nvGraphicFramePr>
        <p:xfrm>
          <a:off x="4800600" y="2017713"/>
          <a:ext cx="3810000" cy="2478089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+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$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acc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s4,r2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57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AAE34965-B240-40C0-93F4-FABD2CFF148F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24582" name="Text 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15000" y="123825"/>
            <a:ext cx="2438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sz="2400" dirty="0">
                <a:solidFill>
                  <a:srgbClr val="0000FF"/>
                </a:solidFill>
              </a:rPr>
              <a:t>0.  </a:t>
            </a:r>
            <a:r>
              <a:rPr lang="en-US" sz="2400" i="1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::= </a:t>
            </a:r>
            <a:r>
              <a:rPr lang="en-US" sz="2400" i="1" dirty="0">
                <a:solidFill>
                  <a:srgbClr val="0000FF"/>
                </a:solidFill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 $</a:t>
            </a:r>
          </a:p>
          <a:p>
            <a:pPr algn="l" eaLnBrk="1" hangingPunct="1"/>
            <a:r>
              <a:rPr lang="en-US" sz="2400" dirty="0">
                <a:solidFill>
                  <a:srgbClr val="0000FF"/>
                </a:solidFill>
              </a:rPr>
              <a:t>1.  </a:t>
            </a:r>
            <a:r>
              <a:rPr lang="en-US" sz="2400" i="1" dirty="0">
                <a:solidFill>
                  <a:srgbClr val="0000FF"/>
                </a:solidFill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 ::= </a:t>
            </a:r>
            <a:r>
              <a:rPr lang="en-US" sz="2400" i="1" dirty="0">
                <a:solidFill>
                  <a:srgbClr val="0000FF"/>
                </a:solidFill>
              </a:rPr>
              <a:t>T</a:t>
            </a:r>
            <a:r>
              <a:rPr lang="en-US" sz="2400" dirty="0">
                <a:solidFill>
                  <a:srgbClr val="0000FF"/>
                </a:solidFill>
              </a:rPr>
              <a:t> + </a:t>
            </a:r>
            <a:r>
              <a:rPr lang="en-US" sz="2400" i="1" dirty="0">
                <a:solidFill>
                  <a:srgbClr val="0000FF"/>
                </a:solidFill>
              </a:rPr>
              <a:t>E</a:t>
            </a:r>
          </a:p>
          <a:p>
            <a:pPr algn="l" eaLnBrk="1" hangingPunct="1"/>
            <a:r>
              <a:rPr lang="en-US" sz="2400" dirty="0">
                <a:solidFill>
                  <a:srgbClr val="0000FF"/>
                </a:solidFill>
              </a:rPr>
              <a:t>2.  </a:t>
            </a:r>
            <a:r>
              <a:rPr lang="en-US" sz="2400" i="1" dirty="0">
                <a:solidFill>
                  <a:srgbClr val="0000FF"/>
                </a:solidFill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 ::= </a:t>
            </a:r>
            <a:r>
              <a:rPr lang="en-US" sz="2400" i="1" dirty="0">
                <a:solidFill>
                  <a:srgbClr val="0000FF"/>
                </a:solidFill>
              </a:rPr>
              <a:t>T</a:t>
            </a:r>
          </a:p>
          <a:p>
            <a:pPr algn="l" eaLnBrk="1" hangingPunct="1"/>
            <a:r>
              <a:rPr lang="en-US" sz="2400" dirty="0">
                <a:solidFill>
                  <a:srgbClr val="0000FF"/>
                </a:solidFill>
              </a:rPr>
              <a:t>3.  </a:t>
            </a:r>
            <a:r>
              <a:rPr lang="en-US" sz="2400" i="1" dirty="0">
                <a:solidFill>
                  <a:srgbClr val="0000FF"/>
                </a:solidFill>
              </a:rPr>
              <a:t>T</a:t>
            </a:r>
            <a:r>
              <a:rPr lang="en-US" sz="2400" dirty="0">
                <a:solidFill>
                  <a:srgbClr val="0000FF"/>
                </a:solidFill>
              </a:rPr>
              <a:t> ::= x</a:t>
            </a:r>
          </a:p>
        </p:txBody>
      </p:sp>
      <p:sp>
        <p:nvSpPr>
          <p:cNvPr id="24583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74738" y="2454275"/>
            <a:ext cx="1516062" cy="120967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/>
              <a:t>S ::= . E $</a:t>
            </a:r>
          </a:p>
          <a:p>
            <a:pPr algn="l" eaLnBrk="1" hangingPunct="1"/>
            <a:r>
              <a:rPr lang="en-US"/>
              <a:t>E ::= . T + E</a:t>
            </a:r>
          </a:p>
          <a:p>
            <a:pPr algn="l" eaLnBrk="1" hangingPunct="1"/>
            <a:r>
              <a:rPr lang="en-US"/>
              <a:t>E ::= . T</a:t>
            </a:r>
          </a:p>
          <a:p>
            <a:pPr algn="l" eaLnBrk="1" hangingPunct="1"/>
            <a:r>
              <a:rPr lang="en-US"/>
              <a:t>T ::= . x</a:t>
            </a:r>
          </a:p>
        </p:txBody>
      </p:sp>
      <p:sp>
        <p:nvSpPr>
          <p:cNvPr id="24584" name="Text Box 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19200" y="4267200"/>
            <a:ext cx="1062038" cy="38576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/>
              <a:t>T ::= x .</a:t>
            </a:r>
          </a:p>
        </p:txBody>
      </p:sp>
      <p:sp>
        <p:nvSpPr>
          <p:cNvPr id="24585" name="Text Box 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71800" y="2447925"/>
            <a:ext cx="1268413" cy="38576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/>
              <a:t>S ::= E . $</a:t>
            </a:r>
          </a:p>
        </p:txBody>
      </p:sp>
      <p:sp>
        <p:nvSpPr>
          <p:cNvPr id="24586" name="Text Box 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971800" y="3302000"/>
            <a:ext cx="1516063" cy="6604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rgbClr val="FF0000"/>
                </a:solidFill>
              </a:rPr>
              <a:t>E ::= T . + E</a:t>
            </a:r>
          </a:p>
          <a:p>
            <a:pPr algn="l" eaLnBrk="1" hangingPunct="1"/>
            <a:r>
              <a:rPr lang="en-US" dirty="0">
                <a:solidFill>
                  <a:srgbClr val="FF0000"/>
                </a:solidFill>
              </a:rPr>
              <a:t>E ::= T .</a:t>
            </a:r>
          </a:p>
        </p:txBody>
      </p:sp>
      <p:sp>
        <p:nvSpPr>
          <p:cNvPr id="24587" name="Text Box 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971800" y="4657725"/>
            <a:ext cx="1516063" cy="120967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/>
              <a:t>E ::= T + . E</a:t>
            </a:r>
          </a:p>
          <a:p>
            <a:pPr algn="l" eaLnBrk="1" hangingPunct="1"/>
            <a:r>
              <a:rPr lang="en-US"/>
              <a:t>E ::= . T + E</a:t>
            </a:r>
          </a:p>
          <a:p>
            <a:pPr algn="l" eaLnBrk="1" hangingPunct="1"/>
            <a:r>
              <a:rPr lang="en-US"/>
              <a:t>E ::= . T</a:t>
            </a:r>
          </a:p>
          <a:p>
            <a:pPr algn="l" eaLnBrk="1" hangingPunct="1"/>
            <a:r>
              <a:rPr lang="en-US"/>
              <a:t>E ::= . x</a:t>
            </a:r>
          </a:p>
        </p:txBody>
      </p:sp>
      <p:sp>
        <p:nvSpPr>
          <p:cNvPr id="24588" name="Text Box 9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38200" y="5329238"/>
            <a:ext cx="1444625" cy="385762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/>
              <a:t>E ::= T + E.</a:t>
            </a:r>
          </a:p>
        </p:txBody>
      </p:sp>
      <p:sp>
        <p:nvSpPr>
          <p:cNvPr id="24589" name="Oval 10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074738" y="20574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1</a:t>
            </a:r>
          </a:p>
        </p:txBody>
      </p:sp>
      <p:sp>
        <p:nvSpPr>
          <p:cNvPr id="24590" name="Oval 1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895600" y="20574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2</a:t>
            </a:r>
          </a:p>
        </p:txBody>
      </p:sp>
      <p:sp>
        <p:nvSpPr>
          <p:cNvPr id="24591" name="Oval 1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895600" y="295275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3</a:t>
            </a:r>
          </a:p>
        </p:txBody>
      </p:sp>
      <p:sp>
        <p:nvSpPr>
          <p:cNvPr id="24592" name="Oval 13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895600" y="42672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4</a:t>
            </a:r>
          </a:p>
        </p:txBody>
      </p:sp>
      <p:sp>
        <p:nvSpPr>
          <p:cNvPr id="24593" name="Oval 14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43000" y="38862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5</a:t>
            </a:r>
          </a:p>
        </p:txBody>
      </p:sp>
      <p:sp>
        <p:nvSpPr>
          <p:cNvPr id="24594" name="Oval 15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38200" y="49530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 dirty="0"/>
              <a:t>6</a:t>
            </a:r>
          </a:p>
        </p:txBody>
      </p:sp>
      <p:sp>
        <p:nvSpPr>
          <p:cNvPr id="24595" name="Line 16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2590800" y="27432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596" name="Line 17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2590800" y="35052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597" name="Line 18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3429000" y="39624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598" name="Line 19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V="1">
            <a:off x="4191000" y="39624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599" name="Line 20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1752600" y="36576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600" name="Line 21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H="1">
            <a:off x="22860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601" name="Text Box 22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587625" y="2317750"/>
            <a:ext cx="31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</a:t>
            </a:r>
          </a:p>
        </p:txBody>
      </p:sp>
      <p:sp>
        <p:nvSpPr>
          <p:cNvPr id="24602" name="Text Box 23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589213" y="3138488"/>
            <a:ext cx="317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T</a:t>
            </a:r>
          </a:p>
        </p:txBody>
      </p:sp>
      <p:sp>
        <p:nvSpPr>
          <p:cNvPr id="24603" name="Text Box 24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400425" y="4052888"/>
            <a:ext cx="350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+</a:t>
            </a:r>
          </a:p>
        </p:txBody>
      </p:sp>
      <p:sp>
        <p:nvSpPr>
          <p:cNvPr id="24604" name="Text Box 25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160838" y="41148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T</a:t>
            </a:r>
          </a:p>
        </p:txBody>
      </p:sp>
      <p:sp>
        <p:nvSpPr>
          <p:cNvPr id="24605" name="Text Box 26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809750" y="3810000"/>
            <a:ext cx="296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x</a:t>
            </a:r>
          </a:p>
        </p:txBody>
      </p:sp>
      <p:sp>
        <p:nvSpPr>
          <p:cNvPr id="24606" name="Text Box 27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514600" y="5195888"/>
            <a:ext cx="312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</a:t>
            </a:r>
          </a:p>
        </p:txBody>
      </p:sp>
      <p:sp>
        <p:nvSpPr>
          <p:cNvPr id="24655" name="Text Box 376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410200" y="4724400"/>
            <a:ext cx="33528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en-US" dirty="0"/>
              <a:t>State 3 is has two possible actions on +</a:t>
            </a:r>
          </a:p>
          <a:p>
            <a:pPr lvl="1" algn="l"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en-US" dirty="0"/>
              <a:t> shift 4, or reduce 2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en-US" dirty="0">
                <a:sym typeface="Symbol" pitchFamily="18" charset="2"/>
              </a:rPr>
              <a:t> Grammar is not LR(0)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can we solve conflicts like this?</a:t>
            </a:r>
            <a:endParaRPr lang="en-US" dirty="0"/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Idea: look at the next symbol after the handle before deciding whether to reduce</a:t>
            </a:r>
          </a:p>
          <a:p>
            <a:r>
              <a:rPr lang="en-US"/>
              <a:t>Easiest: SLR – Simple LR.  Reduce only if next input terminal symbol could follow the nonterminal on the left of the production in some possible derivation(s)</a:t>
            </a:r>
          </a:p>
          <a:p>
            <a:r>
              <a:rPr lang="en-US"/>
              <a:t>More complex: LR and LALR.  Store lookahead symbols in items to keep track of what can follow a particular instance of a reduction</a:t>
            </a:r>
          </a:p>
          <a:p>
            <a:pPr lvl="1"/>
            <a:r>
              <a:rPr lang="en-US"/>
              <a:t>LALR used by YACC/Bison/CUP; we won’t examine in detail – see your favorite compiler book for explanations</a:t>
            </a:r>
            <a:endParaRPr lang="en-US" dirty="0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E-</a:t>
            </a:r>
            <a:fld id="{65D0A5C6-DC36-45CA-9A63-C8DEEA0B39B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87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SLR Parsers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Idea: Use information about what can follow a non-terminal to decide if we should perform a reduction; don’t reduce if the next input symbol can’t follow the resulting non-terminal</a:t>
            </a:r>
          </a:p>
          <a:p>
            <a:r>
              <a:rPr lang="en-US" dirty="0"/>
              <a:t>We need to be able to compute FOLLOW(</a:t>
            </a:r>
            <a:r>
              <a:rPr lang="en-US" i="1" dirty="0"/>
              <a:t>A</a:t>
            </a:r>
            <a:r>
              <a:rPr lang="en-US" dirty="0"/>
              <a:t>) – the set of symbols that can follow </a:t>
            </a:r>
            <a:r>
              <a:rPr lang="en-US" i="1" dirty="0"/>
              <a:t>A</a:t>
            </a:r>
            <a:r>
              <a:rPr lang="en-US" dirty="0"/>
              <a:t> in any possible derivation</a:t>
            </a:r>
          </a:p>
          <a:p>
            <a:pPr lvl="1"/>
            <a:r>
              <a:rPr lang="en-US" dirty="0"/>
              <a:t>i.e., t is in FOLLOW(</a:t>
            </a:r>
            <a:r>
              <a:rPr lang="en-US" i="1" dirty="0"/>
              <a:t>A</a:t>
            </a:r>
            <a:r>
              <a:rPr lang="en-US" dirty="0"/>
              <a:t>) if any derivation contains </a:t>
            </a:r>
            <a:r>
              <a:rPr lang="en-US" i="1" dirty="0"/>
              <a:t>A</a:t>
            </a:r>
            <a:r>
              <a:rPr lang="en-US" dirty="0"/>
              <a:t>t</a:t>
            </a:r>
          </a:p>
          <a:p>
            <a:pPr lvl="1"/>
            <a:r>
              <a:rPr lang="en-US" dirty="0"/>
              <a:t>To compute this, we need to compute FIRST(</a:t>
            </a:r>
            <a:r>
              <a:rPr lang="en-US" dirty="0">
                <a:sym typeface="Symbol" pitchFamily="18" charset="2"/>
              </a:rPr>
              <a:t>) for strings  that can follow </a:t>
            </a:r>
            <a:r>
              <a:rPr lang="en-US" i="1" dirty="0">
                <a:sym typeface="Symbol" pitchFamily="18" charset="2"/>
              </a:rPr>
              <a:t>A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E-</a:t>
            </a:r>
            <a:fld id="{65D0A5C6-DC36-45CA-9A63-C8DEEA0B39B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3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Calculating FIRST(</a:t>
            </a:r>
            <a:r>
              <a:rPr lang="en-US">
                <a:sym typeface="Symbol" pitchFamily="18" charset="2"/>
              </a:rPr>
              <a:t>)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>
                <a:sym typeface="Symbol" pitchFamily="18" charset="2"/>
              </a:rPr>
              <a:t>Sounds easy… If  = </a:t>
            </a:r>
            <a:r>
              <a:rPr lang="en-US" i="1" dirty="0">
                <a:sym typeface="Symbol" pitchFamily="18" charset="2"/>
              </a:rPr>
              <a:t>X Y Z</a:t>
            </a:r>
            <a:r>
              <a:rPr lang="en-US" dirty="0">
                <a:sym typeface="Symbol" pitchFamily="18" charset="2"/>
              </a:rPr>
              <a:t> , then FIRST() is FIRST(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), right?</a:t>
            </a: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r>
              <a:rPr lang="en-US" dirty="0">
                <a:sym typeface="Symbol" pitchFamily="18" charset="2"/>
              </a:rPr>
              <a:t>But what if we have the rule 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::= </a:t>
            </a:r>
            <a:r>
              <a:rPr lang="el-GR" dirty="0">
                <a:sym typeface="Symbol" pitchFamily="18" charset="2"/>
              </a:rPr>
              <a:t>ε</a:t>
            </a:r>
            <a:r>
              <a:rPr lang="en-US" dirty="0">
                <a:sym typeface="Symbol" pitchFamily="18" charset="2"/>
              </a:rPr>
              <a:t>?</a:t>
            </a:r>
          </a:p>
          <a:p>
            <a:pPr lvl="1"/>
            <a:r>
              <a:rPr lang="en-US" dirty="0">
                <a:sym typeface="Symbol" pitchFamily="18" charset="2"/>
              </a:rPr>
              <a:t>In that case, FIRST() includes anything that can follow </a:t>
            </a:r>
            <a:r>
              <a:rPr lang="en-US" i="1" dirty="0">
                <a:sym typeface="Symbol" pitchFamily="18" charset="2"/>
              </a:rPr>
              <a:t>X, </a:t>
            </a:r>
            <a:r>
              <a:rPr lang="en-US" dirty="0">
                <a:sym typeface="Symbol" pitchFamily="18" charset="2"/>
              </a:rPr>
              <a:t>i.e. FOLLOW(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), which includes FIRST(</a:t>
            </a:r>
            <a:r>
              <a:rPr lang="en-US" i="1" dirty="0">
                <a:sym typeface="Symbol" pitchFamily="18" charset="2"/>
              </a:rPr>
              <a:t>Y</a:t>
            </a:r>
            <a:r>
              <a:rPr lang="en-US" dirty="0">
                <a:sym typeface="Symbol" pitchFamily="18" charset="2"/>
              </a:rPr>
              <a:t>) and, if </a:t>
            </a:r>
            <a:r>
              <a:rPr lang="en-US" i="1" dirty="0">
                <a:sym typeface="Symbol" pitchFamily="18" charset="2"/>
              </a:rPr>
              <a:t>Y</a:t>
            </a:r>
            <a:r>
              <a:rPr lang="en-US" dirty="0">
                <a:sym typeface="Symbol" pitchFamily="18" charset="2"/>
              </a:rPr>
              <a:t> can derive </a:t>
            </a:r>
            <a:r>
              <a:rPr lang="el-GR" dirty="0">
                <a:sym typeface="Symbol" pitchFamily="18" charset="2"/>
              </a:rPr>
              <a:t>ε</a:t>
            </a:r>
            <a:r>
              <a:rPr lang="en-US" dirty="0">
                <a:sym typeface="Symbol" pitchFamily="18" charset="2"/>
              </a:rPr>
              <a:t>, FIRST(</a:t>
            </a:r>
            <a:r>
              <a:rPr lang="en-US" i="1" dirty="0">
                <a:sym typeface="Symbol" pitchFamily="18" charset="2"/>
              </a:rPr>
              <a:t>Z</a:t>
            </a:r>
            <a:r>
              <a:rPr lang="en-US" dirty="0">
                <a:sym typeface="Symbol" pitchFamily="18" charset="2"/>
              </a:rPr>
              <a:t>), and if </a:t>
            </a:r>
            <a:r>
              <a:rPr lang="en-US" i="1" dirty="0">
                <a:sym typeface="Symbol" pitchFamily="18" charset="2"/>
              </a:rPr>
              <a:t>Z</a:t>
            </a:r>
            <a:r>
              <a:rPr lang="en-US" dirty="0">
                <a:sym typeface="Symbol" pitchFamily="18" charset="2"/>
              </a:rPr>
              <a:t> can derive </a:t>
            </a:r>
            <a:r>
              <a:rPr lang="el-GR" dirty="0">
                <a:sym typeface="Symbol" pitchFamily="18" charset="2"/>
              </a:rPr>
              <a:t>ε</a:t>
            </a:r>
            <a:r>
              <a:rPr lang="en-US" dirty="0">
                <a:sym typeface="Symbol" pitchFamily="18" charset="2"/>
              </a:rPr>
              <a:t>, …</a:t>
            </a:r>
          </a:p>
          <a:p>
            <a:pPr lvl="1"/>
            <a:r>
              <a:rPr lang="en-US" dirty="0">
                <a:sym typeface="Symbol" pitchFamily="18" charset="2"/>
              </a:rPr>
              <a:t>So computing FIRST and FOLLOW involves knowing FIRST and FOLLOW for other symbols, as well as which ones can derive </a:t>
            </a:r>
            <a:r>
              <a:rPr lang="el-GR" dirty="0">
                <a:sym typeface="Symbol" pitchFamily="18" charset="2"/>
              </a:rPr>
              <a:t>ε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06A0A2E1-60FA-40E6-8BAF-7711A37EB39B}" type="slidenum">
              <a:rPr lang="en-US" smtClean="0"/>
              <a:pPr eaLnBrk="1" hangingPunct="1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FIRST, FOLLOW, and nullable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 dirty="0" err="1">
                <a:solidFill>
                  <a:schemeClr val="folHlink"/>
                </a:solidFill>
              </a:rPr>
              <a:t>nullable</a:t>
            </a:r>
            <a:r>
              <a:rPr lang="en-US" sz="2800" dirty="0">
                <a:solidFill>
                  <a:schemeClr val="folHlink"/>
                </a:solidFill>
              </a:rPr>
              <a:t>(</a:t>
            </a:r>
            <a:r>
              <a:rPr lang="en-US" sz="2800" i="1" dirty="0">
                <a:solidFill>
                  <a:schemeClr val="folHlink"/>
                </a:solidFill>
              </a:rPr>
              <a:t>X</a:t>
            </a:r>
            <a:r>
              <a:rPr lang="en-US" sz="2800" dirty="0">
                <a:solidFill>
                  <a:schemeClr val="folHlink"/>
                </a:solidFill>
              </a:rPr>
              <a:t>)</a:t>
            </a:r>
            <a:r>
              <a:rPr lang="en-US" sz="2800" dirty="0"/>
              <a:t> is true if </a:t>
            </a:r>
            <a:r>
              <a:rPr lang="en-US" sz="2800" i="1" dirty="0"/>
              <a:t>X</a:t>
            </a:r>
            <a:r>
              <a:rPr lang="en-US" sz="2800" dirty="0"/>
              <a:t> can derive the empty string</a:t>
            </a:r>
          </a:p>
          <a:p>
            <a:pPr eaLnBrk="1" hangingPunct="1"/>
            <a:r>
              <a:rPr lang="en-US" sz="2800" dirty="0"/>
              <a:t>Given a string </a:t>
            </a:r>
            <a:r>
              <a:rPr lang="en-US" sz="2800" dirty="0">
                <a:sym typeface="Symbol" pitchFamily="18" charset="2"/>
              </a:rPr>
              <a:t> of terminals and non-terminals, </a:t>
            </a:r>
            <a:r>
              <a:rPr lang="en-US" sz="2800" dirty="0">
                <a:solidFill>
                  <a:schemeClr val="folHlink"/>
                </a:solidFill>
                <a:sym typeface="Symbol" pitchFamily="18" charset="2"/>
              </a:rPr>
              <a:t>FIRST()</a:t>
            </a:r>
            <a:r>
              <a:rPr lang="en-US" sz="2800" dirty="0">
                <a:sym typeface="Symbol" pitchFamily="18" charset="2"/>
              </a:rPr>
              <a:t> is the set of terminals that can begin any strings derived from </a:t>
            </a:r>
          </a:p>
          <a:p>
            <a:pPr lvl="1"/>
            <a:r>
              <a:rPr lang="en-US" sz="2400" dirty="0">
                <a:sym typeface="Symbol" pitchFamily="18" charset="2"/>
              </a:rPr>
              <a:t>For SLR we only need this for single terminal or non-terminal symbols, not arbitrary strings </a:t>
            </a:r>
          </a:p>
          <a:p>
            <a:pPr eaLnBrk="1" hangingPunct="1"/>
            <a:r>
              <a:rPr lang="en-US" sz="2800" dirty="0">
                <a:solidFill>
                  <a:schemeClr val="folHlink"/>
                </a:solidFill>
                <a:sym typeface="Symbol" pitchFamily="18" charset="2"/>
              </a:rPr>
              <a:t>FOLLOW(</a:t>
            </a:r>
            <a:r>
              <a:rPr lang="en-US" sz="2800" i="1" dirty="0">
                <a:solidFill>
                  <a:schemeClr val="folHlink"/>
                </a:solidFill>
                <a:sym typeface="Symbol" pitchFamily="18" charset="2"/>
              </a:rPr>
              <a:t>X</a:t>
            </a:r>
            <a:r>
              <a:rPr lang="en-US" sz="2800" dirty="0">
                <a:solidFill>
                  <a:schemeClr val="folHlink"/>
                </a:solidFill>
                <a:sym typeface="Symbol" pitchFamily="18" charset="2"/>
              </a:rPr>
              <a:t>)</a:t>
            </a:r>
            <a:r>
              <a:rPr lang="en-US" sz="2800" dirty="0">
                <a:sym typeface="Symbol" pitchFamily="18" charset="2"/>
              </a:rPr>
              <a:t> is the set of terminals that can immediately follow </a:t>
            </a:r>
            <a:r>
              <a:rPr lang="en-US" sz="2800" i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  in some derivation</a:t>
            </a:r>
          </a:p>
          <a:p>
            <a:pPr eaLnBrk="1" hangingPunct="1"/>
            <a:r>
              <a:rPr lang="en-US" sz="2800" dirty="0">
                <a:sym typeface="Symbol" pitchFamily="18" charset="2"/>
              </a:rPr>
              <a:t>All three of these are computed together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066CAF41-1D61-4238-A857-34EE10E42FA1}" type="slidenum">
              <a:rPr lang="en-US" smtClean="0"/>
              <a:pPr eaLnBrk="1" hangingPunct="1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Computing FIRST, FOLLOW, and nullable (1)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Initialization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set FIRST and FOLLOW to be empty sets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set </a:t>
            </a:r>
            <a:r>
              <a:rPr lang="en-US" dirty="0" err="1"/>
              <a:t>nullable</a:t>
            </a:r>
            <a:r>
              <a:rPr lang="en-US" dirty="0"/>
              <a:t> to false for all non-terminals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set FIRST[a] to a for all terminal symbols a</a:t>
            </a:r>
          </a:p>
          <a:p>
            <a:r>
              <a:rPr lang="en-US" dirty="0"/>
              <a:t>Repeatedly apply four simple observations to update these sets</a:t>
            </a:r>
          </a:p>
          <a:p>
            <a:pPr lvl="1"/>
            <a:r>
              <a:rPr lang="en-US" dirty="0"/>
              <a:t>Stop when there are no further changes</a:t>
            </a:r>
          </a:p>
          <a:p>
            <a:pPr lvl="1"/>
            <a:r>
              <a:rPr lang="en-US" dirty="0"/>
              <a:t>Another fixed-point algorithm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82DBEF41-03E2-4FD8-81C5-1BEAA3C88A92}" type="slidenum">
              <a:rPr lang="en-US" smtClean="0"/>
              <a:pPr eaLnBrk="1" hangingPunct="1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Computing FIRST, FOLLOW, and nullable (2)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676400"/>
            <a:ext cx="77724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repeat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for each production </a:t>
            </a:r>
            <a:r>
              <a:rPr lang="en-US" sz="2400" i="1" dirty="0"/>
              <a:t>X</a:t>
            </a:r>
            <a:r>
              <a:rPr lang="en-US" sz="2400" dirty="0"/>
              <a:t> := </a:t>
            </a:r>
            <a:r>
              <a:rPr lang="en-US" sz="2400" i="1" dirty="0"/>
              <a:t>Y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i="1" dirty="0"/>
              <a:t>Y</a:t>
            </a:r>
            <a:r>
              <a:rPr lang="en-US" sz="2400" baseline="-25000" dirty="0"/>
              <a:t>2</a:t>
            </a:r>
            <a:r>
              <a:rPr lang="en-US" sz="2400" dirty="0"/>
              <a:t> … </a:t>
            </a:r>
            <a:r>
              <a:rPr lang="en-US" sz="2400" i="1" dirty="0" err="1"/>
              <a:t>Y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	if </a:t>
            </a:r>
            <a:r>
              <a:rPr lang="en-US" sz="2400" i="1" dirty="0"/>
              <a:t>Y</a:t>
            </a:r>
            <a:r>
              <a:rPr lang="en-US" sz="2400" baseline="-25000" dirty="0"/>
              <a:t>1</a:t>
            </a:r>
            <a:r>
              <a:rPr lang="en-US" sz="2400" dirty="0"/>
              <a:t> … </a:t>
            </a:r>
            <a:r>
              <a:rPr lang="en-US" sz="2400" i="1" dirty="0" err="1"/>
              <a:t>Y</a:t>
            </a:r>
            <a:r>
              <a:rPr lang="en-US" sz="2400" baseline="-25000" dirty="0" err="1"/>
              <a:t>k</a:t>
            </a:r>
            <a:r>
              <a:rPr lang="en-US" sz="2400" dirty="0"/>
              <a:t> are all </a:t>
            </a:r>
            <a:r>
              <a:rPr lang="en-US" sz="2400" dirty="0" err="1"/>
              <a:t>nullable</a:t>
            </a:r>
            <a:r>
              <a:rPr lang="en-US" sz="2400" dirty="0"/>
              <a:t> (or if </a:t>
            </a:r>
            <a:r>
              <a:rPr lang="en-US" sz="2400" i="1" dirty="0"/>
              <a:t>k </a:t>
            </a:r>
            <a:r>
              <a:rPr lang="en-US" sz="2400" dirty="0"/>
              <a:t>=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	   set </a:t>
            </a:r>
            <a:r>
              <a:rPr lang="en-US" sz="2400" dirty="0" err="1"/>
              <a:t>nullable</a:t>
            </a:r>
            <a:r>
              <a:rPr lang="en-US" sz="2400" dirty="0"/>
              <a:t>[</a:t>
            </a:r>
            <a:r>
              <a:rPr lang="en-US" sz="2400" i="1" dirty="0"/>
              <a:t>X</a:t>
            </a:r>
            <a:r>
              <a:rPr lang="en-US" sz="2400" dirty="0"/>
              <a:t>] = true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	for each </a:t>
            </a:r>
            <a:r>
              <a:rPr lang="en-US" sz="2400" i="1" dirty="0" err="1"/>
              <a:t>i</a:t>
            </a:r>
            <a:r>
              <a:rPr lang="en-US" sz="2400" dirty="0"/>
              <a:t>  from 1 to k and each </a:t>
            </a:r>
            <a:r>
              <a:rPr lang="en-US" sz="2400" i="1" dirty="0"/>
              <a:t>j</a:t>
            </a:r>
            <a:r>
              <a:rPr lang="en-US" sz="2400" dirty="0"/>
              <a:t>  from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+1 to </a:t>
            </a:r>
            <a:r>
              <a:rPr lang="en-US" sz="2400" i="1" dirty="0"/>
              <a:t>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	   if </a:t>
            </a:r>
            <a:r>
              <a:rPr lang="en-US" sz="2400" i="1" dirty="0"/>
              <a:t>Y</a:t>
            </a:r>
            <a:r>
              <a:rPr lang="en-US" sz="2400" baseline="-25000" dirty="0"/>
              <a:t>1</a:t>
            </a:r>
            <a:r>
              <a:rPr lang="en-US" sz="2400" dirty="0"/>
              <a:t> … </a:t>
            </a:r>
            <a:r>
              <a:rPr lang="en-US" sz="2400" i="1" dirty="0"/>
              <a:t>Y</a:t>
            </a:r>
            <a:r>
              <a:rPr lang="en-US" sz="2400" baseline="-25000" dirty="0"/>
              <a:t>i-1</a:t>
            </a:r>
            <a:r>
              <a:rPr lang="en-US" sz="2400" dirty="0"/>
              <a:t> are all </a:t>
            </a:r>
            <a:r>
              <a:rPr lang="en-US" sz="2400" dirty="0" err="1"/>
              <a:t>nullable</a:t>
            </a:r>
            <a:r>
              <a:rPr lang="en-US" sz="2400" dirty="0"/>
              <a:t> (or if </a:t>
            </a:r>
            <a:r>
              <a:rPr lang="en-US" sz="2400" i="1" dirty="0" err="1"/>
              <a:t>i</a:t>
            </a:r>
            <a:r>
              <a:rPr lang="en-US" sz="2400" dirty="0"/>
              <a:t> = 1)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		add FIRST[</a:t>
            </a:r>
            <a:r>
              <a:rPr lang="en-US" sz="2400" i="1" dirty="0"/>
              <a:t>Y</a:t>
            </a:r>
            <a:r>
              <a:rPr lang="en-US" sz="2400" baseline="-25000" dirty="0"/>
              <a:t>i</a:t>
            </a:r>
            <a:r>
              <a:rPr lang="en-US" sz="2400" dirty="0"/>
              <a:t>] to FIRST[</a:t>
            </a:r>
            <a:r>
              <a:rPr lang="en-US" sz="2400" i="1" dirty="0"/>
              <a:t>X</a:t>
            </a:r>
            <a:r>
              <a:rPr lang="en-US" sz="2400" dirty="0"/>
              <a:t>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	   if </a:t>
            </a:r>
            <a:r>
              <a:rPr lang="en-US" sz="2400" i="1" dirty="0"/>
              <a:t>Y</a:t>
            </a:r>
            <a:r>
              <a:rPr lang="en-US" sz="2400" baseline="-25000" dirty="0"/>
              <a:t>i+1</a:t>
            </a:r>
            <a:r>
              <a:rPr lang="en-US" sz="2400" dirty="0"/>
              <a:t> … </a:t>
            </a:r>
            <a:r>
              <a:rPr lang="en-US" sz="2400" i="1" dirty="0" err="1"/>
              <a:t>Y</a:t>
            </a:r>
            <a:r>
              <a:rPr lang="en-US" sz="2400" baseline="-25000" dirty="0" err="1"/>
              <a:t>k</a:t>
            </a:r>
            <a:r>
              <a:rPr lang="en-US" sz="2400" dirty="0"/>
              <a:t> are all </a:t>
            </a:r>
            <a:r>
              <a:rPr lang="en-US" sz="2400" dirty="0" err="1"/>
              <a:t>nullable</a:t>
            </a:r>
            <a:r>
              <a:rPr lang="en-US" sz="2400" dirty="0"/>
              <a:t> (or if </a:t>
            </a:r>
            <a:r>
              <a:rPr lang="en-US" sz="2400" i="1" dirty="0" err="1"/>
              <a:t>i</a:t>
            </a:r>
            <a:r>
              <a:rPr lang="en-US" sz="2400" dirty="0"/>
              <a:t> = </a:t>
            </a:r>
            <a:r>
              <a:rPr lang="en-US" sz="2400" i="1" dirty="0"/>
              <a:t>k</a:t>
            </a:r>
            <a:r>
              <a:rPr lang="en-US" sz="2400" dirty="0"/>
              <a:t>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		add FOLLOW[</a:t>
            </a:r>
            <a:r>
              <a:rPr lang="en-US" sz="2400" i="1" dirty="0"/>
              <a:t>X</a:t>
            </a:r>
            <a:r>
              <a:rPr lang="en-US" sz="2400" dirty="0"/>
              <a:t>] to FOLLOW[</a:t>
            </a:r>
            <a:r>
              <a:rPr lang="en-US" sz="2400" i="1" dirty="0"/>
              <a:t>Y</a:t>
            </a:r>
            <a:r>
              <a:rPr lang="en-US" sz="2400" baseline="-25000" dirty="0"/>
              <a:t>i</a:t>
            </a:r>
            <a:r>
              <a:rPr lang="en-US" sz="2400" dirty="0"/>
              <a:t>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	   if </a:t>
            </a:r>
            <a:r>
              <a:rPr lang="en-US" sz="2400" i="1" dirty="0"/>
              <a:t>Y</a:t>
            </a:r>
            <a:r>
              <a:rPr lang="en-US" sz="2400" baseline="-25000" dirty="0"/>
              <a:t>i+1</a:t>
            </a:r>
            <a:r>
              <a:rPr lang="en-US" sz="2400" dirty="0"/>
              <a:t> … </a:t>
            </a:r>
            <a:r>
              <a:rPr lang="en-US" sz="2400" i="1" dirty="0"/>
              <a:t>Y</a:t>
            </a:r>
            <a:r>
              <a:rPr lang="en-US" sz="2400" baseline="-25000" dirty="0"/>
              <a:t>j-1</a:t>
            </a:r>
            <a:r>
              <a:rPr lang="en-US" sz="2400" dirty="0"/>
              <a:t> are all </a:t>
            </a:r>
            <a:r>
              <a:rPr lang="en-US" sz="2400" dirty="0" err="1"/>
              <a:t>nullable</a:t>
            </a:r>
            <a:r>
              <a:rPr lang="en-US" sz="2400" dirty="0"/>
              <a:t> (or if i+1=j)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		add FIRST[</a:t>
            </a:r>
            <a:r>
              <a:rPr lang="en-US" sz="2400" i="1" dirty="0" err="1"/>
              <a:t>Y</a:t>
            </a:r>
            <a:r>
              <a:rPr lang="en-US" sz="2400" baseline="-25000" dirty="0" err="1"/>
              <a:t>j</a:t>
            </a:r>
            <a:r>
              <a:rPr lang="en-US" sz="2400" dirty="0"/>
              <a:t>] to FOLLOW[</a:t>
            </a:r>
            <a:r>
              <a:rPr lang="en-US" sz="2400" i="1" dirty="0"/>
              <a:t>Y</a:t>
            </a:r>
            <a:r>
              <a:rPr lang="en-US" sz="2400" baseline="-25000" dirty="0"/>
              <a:t>i</a:t>
            </a:r>
            <a:r>
              <a:rPr lang="en-US" sz="2400" dirty="0"/>
              <a:t>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Until FIRST, FOLLOW, and </a:t>
            </a:r>
            <a:r>
              <a:rPr lang="en-US" sz="2400" dirty="0" err="1"/>
              <a:t>nullable</a:t>
            </a:r>
            <a:r>
              <a:rPr lang="en-US" sz="2400" dirty="0"/>
              <a:t> do not change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AB59CA1B-6A5A-46D2-94B0-68FE1849492F}" type="slidenum">
              <a:rPr lang="en-US" smtClean="0"/>
              <a:pPr eaLnBrk="1" hangingPunct="1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30726" name="Rectangle 4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Grammar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/>
              <a:t>Z</a:t>
            </a:r>
            <a:r>
              <a:rPr lang="en-US"/>
              <a:t> ::= d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/>
              <a:t>Z</a:t>
            </a:r>
            <a:r>
              <a:rPr lang="en-US"/>
              <a:t> ::= </a:t>
            </a:r>
            <a:r>
              <a:rPr lang="en-US" i="1"/>
              <a:t>X Y Z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/>
              <a:t>Y</a:t>
            </a:r>
            <a:r>
              <a:rPr lang="en-US"/>
              <a:t> ::= </a:t>
            </a:r>
            <a:r>
              <a:rPr lang="el-GR"/>
              <a:t>ε</a:t>
            </a:r>
            <a:endParaRPr lang="en-US"/>
          </a:p>
          <a:p>
            <a:pPr lvl="1" eaLnBrk="1" hangingPunct="1">
              <a:buFont typeface="Wingdings" pitchFamily="2" charset="2"/>
              <a:buNone/>
            </a:pPr>
            <a:r>
              <a:rPr lang="en-US" i="1"/>
              <a:t>Y</a:t>
            </a:r>
            <a:r>
              <a:rPr lang="en-US"/>
              <a:t> ::= c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/>
              <a:t>X</a:t>
            </a:r>
            <a:r>
              <a:rPr lang="en-US"/>
              <a:t> ::= </a:t>
            </a:r>
            <a:r>
              <a:rPr lang="en-US" i="1"/>
              <a:t>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/>
              <a:t>X</a:t>
            </a:r>
            <a:r>
              <a:rPr lang="en-US"/>
              <a:t> ::= a</a:t>
            </a:r>
            <a:endParaRPr lang="el-GR"/>
          </a:p>
        </p:txBody>
      </p:sp>
      <p:sp>
        <p:nvSpPr>
          <p:cNvPr id="30727" name="Rectangle 5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>
          <a:xfrm>
            <a:off x="3657600" y="1447800"/>
            <a:ext cx="49530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 dirty="0"/>
              <a:t>	  </a:t>
            </a:r>
            <a:r>
              <a:rPr lang="en-US" sz="1800" dirty="0" err="1"/>
              <a:t>nullable</a:t>
            </a:r>
            <a:r>
              <a:rPr lang="en-US" sz="1800" dirty="0"/>
              <a:t>		FIRST	    	FOLLOW</a:t>
            </a:r>
          </a:p>
          <a:p>
            <a:pPr eaLnBrk="1" hangingPunct="1">
              <a:buFont typeface="Wingdings" pitchFamily="2" charset="2"/>
              <a:buNone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</a:pPr>
            <a:r>
              <a:rPr lang="en-US" sz="1800" i="1" dirty="0"/>
              <a:t>X</a:t>
            </a:r>
            <a:endParaRPr lang="en-US" sz="1800" dirty="0"/>
          </a:p>
          <a:p>
            <a:pPr eaLnBrk="1" hangingPunct="1">
              <a:buFont typeface="Wingdings" pitchFamily="2" charset="2"/>
              <a:buNone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</a:pPr>
            <a:r>
              <a:rPr lang="en-US" sz="1800" i="1" dirty="0"/>
              <a:t>Y</a:t>
            </a:r>
            <a:endParaRPr lang="en-US" sz="1800" dirty="0"/>
          </a:p>
          <a:p>
            <a:pPr eaLnBrk="1" hangingPunct="1">
              <a:buFont typeface="Wingdings" pitchFamily="2" charset="2"/>
              <a:buNone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</a:pPr>
            <a:r>
              <a:rPr lang="en-US" sz="1800" i="1" dirty="0"/>
              <a:t>Z</a:t>
            </a:r>
          </a:p>
        </p:txBody>
      </p:sp>
      <p:sp>
        <p:nvSpPr>
          <p:cNvPr id="30723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30724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EDD2DE0E-7B04-4FF2-BEBC-1B0E7B9CD070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30728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200400" y="21336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LR State Machine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Idea: Build a DFA that recognizes handles </a:t>
            </a:r>
          </a:p>
          <a:p>
            <a:pPr lvl="1" eaLnBrk="1" hangingPunct="1"/>
            <a:r>
              <a:rPr lang="en-US" dirty="0"/>
              <a:t>Language generated by a CFG is generally not regular, but</a:t>
            </a:r>
          </a:p>
          <a:p>
            <a:pPr lvl="1" eaLnBrk="1" hangingPunct="1"/>
            <a:r>
              <a:rPr lang="en-US" dirty="0"/>
              <a:t>Language of viable prefixes for a CFG is regular</a:t>
            </a:r>
          </a:p>
          <a:p>
            <a:pPr lvl="2" eaLnBrk="1" hangingPunct="1"/>
            <a:r>
              <a:rPr lang="en-US" dirty="0"/>
              <a:t>So a DFA can be used to recognize handles</a:t>
            </a:r>
          </a:p>
          <a:p>
            <a:pPr lvl="1" eaLnBrk="1" hangingPunct="1"/>
            <a:r>
              <a:rPr lang="en-US" dirty="0"/>
              <a:t>LR Parser reduces when DFA accepts a handle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080A91C8-4847-4839-9D51-0456A604FBA3}" type="slidenum">
              <a:rPr lang="en-US" smtClean="0"/>
              <a:pPr eaLnBrk="1" hangingPunct="1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LR(0) Reduce Actions (review)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In a LR(0) parser, if a state contains a reduction, it is unconditional regardless of the next input symbol</a:t>
            </a:r>
          </a:p>
          <a:p>
            <a:pPr eaLnBrk="1" hangingPunct="1"/>
            <a:r>
              <a:rPr lang="en-US" dirty="0"/>
              <a:t>Algorithm: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	Initialize </a:t>
            </a:r>
            <a:r>
              <a:rPr lang="en-US" i="1" dirty="0"/>
              <a:t>R</a:t>
            </a:r>
            <a:r>
              <a:rPr lang="en-US" dirty="0"/>
              <a:t> to empty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	for each state </a:t>
            </a:r>
            <a:r>
              <a:rPr lang="en-US" i="1" dirty="0"/>
              <a:t>I</a:t>
            </a:r>
            <a:r>
              <a:rPr lang="en-US" dirty="0"/>
              <a:t> in </a:t>
            </a:r>
            <a:r>
              <a:rPr lang="en-US" i="1" dirty="0"/>
              <a:t>T</a:t>
            </a:r>
            <a:r>
              <a:rPr lang="en-US" dirty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	   for each item [</a:t>
            </a:r>
            <a:r>
              <a:rPr lang="en-US" i="1" dirty="0"/>
              <a:t>A</a:t>
            </a:r>
            <a:r>
              <a:rPr lang="en-US" dirty="0"/>
              <a:t> ::= </a:t>
            </a:r>
            <a:r>
              <a:rPr lang="en-US" dirty="0">
                <a:sym typeface="Symbol" pitchFamily="18" charset="2"/>
              </a:rPr>
              <a:t> .] in </a:t>
            </a:r>
            <a:r>
              <a:rPr lang="en-US" i="1" dirty="0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			add (</a:t>
            </a:r>
            <a:r>
              <a:rPr lang="en-US" i="1" dirty="0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/>
              <a:t>A</a:t>
            </a:r>
            <a:r>
              <a:rPr lang="en-US" dirty="0"/>
              <a:t> ::= </a:t>
            </a:r>
            <a:r>
              <a:rPr lang="en-US" dirty="0">
                <a:sym typeface="Symbol" pitchFamily="18" charset="2"/>
              </a:rPr>
              <a:t>) to </a:t>
            </a:r>
            <a:r>
              <a:rPr lang="en-US" i="1" dirty="0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 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3CE16F01-48E2-4DDE-A7BC-A55D1E79C13E}" type="slidenum">
              <a:rPr lang="en-US" smtClean="0"/>
              <a:pPr eaLnBrk="1" hangingPunct="1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SLR Construction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This is identical to LR(0) – states, etc., except for the calculation of reduce actions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Algorithm: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	Initialize </a:t>
            </a:r>
            <a:r>
              <a:rPr lang="en-US" sz="2800" i="1" dirty="0"/>
              <a:t>R</a:t>
            </a:r>
            <a:r>
              <a:rPr lang="en-US" sz="2800" dirty="0"/>
              <a:t> to empty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	for each state </a:t>
            </a:r>
            <a:r>
              <a:rPr lang="en-US" sz="2800" i="1" dirty="0"/>
              <a:t>I</a:t>
            </a:r>
            <a:r>
              <a:rPr lang="en-US" sz="2800" dirty="0"/>
              <a:t> in </a:t>
            </a:r>
            <a:r>
              <a:rPr lang="en-US" sz="2800" i="1" dirty="0"/>
              <a:t>T</a:t>
            </a:r>
            <a:r>
              <a:rPr lang="en-US" sz="2800" dirty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	   for each item [</a:t>
            </a:r>
            <a:r>
              <a:rPr lang="en-US" sz="2800" i="1" dirty="0"/>
              <a:t>A</a:t>
            </a:r>
            <a:r>
              <a:rPr lang="en-US" sz="2800" dirty="0"/>
              <a:t> ::= </a:t>
            </a:r>
            <a:r>
              <a:rPr lang="en-US" sz="2800" dirty="0">
                <a:sym typeface="Symbol" pitchFamily="18" charset="2"/>
              </a:rPr>
              <a:t> .] in </a:t>
            </a:r>
            <a:r>
              <a:rPr lang="en-US" sz="2800" i="1" dirty="0">
                <a:sym typeface="Symbol" pitchFamily="18" charset="2"/>
              </a:rPr>
              <a:t>I</a:t>
            </a:r>
            <a:endParaRPr lang="en-US" sz="28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ym typeface="Symbol" pitchFamily="18" charset="2"/>
              </a:rPr>
              <a:t>		      </a:t>
            </a:r>
            <a:r>
              <a:rPr lang="en-US" sz="2800" dirty="0">
                <a:solidFill>
                  <a:schemeClr val="folHlink"/>
                </a:solidFill>
                <a:sym typeface="Symbol" pitchFamily="18" charset="2"/>
              </a:rPr>
              <a:t>for each terminal a in FOLLOW(</a:t>
            </a:r>
            <a:r>
              <a:rPr lang="en-US" sz="2800" i="1" dirty="0">
                <a:solidFill>
                  <a:schemeClr val="folHlink"/>
                </a:solidFill>
                <a:sym typeface="Symbol" pitchFamily="18" charset="2"/>
              </a:rPr>
              <a:t>A</a:t>
            </a:r>
            <a:r>
              <a:rPr lang="en-US" sz="2800" dirty="0">
                <a:solidFill>
                  <a:schemeClr val="folHlink"/>
                </a:solidFill>
                <a:sym typeface="Symbol" pitchFamily="18" charset="2"/>
              </a:rPr>
              <a:t>)</a:t>
            </a:r>
            <a:r>
              <a:rPr lang="en-US" sz="2800" dirty="0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ym typeface="Symbol" pitchFamily="18" charset="2"/>
              </a:rPr>
              <a:t>				add (</a:t>
            </a:r>
            <a:r>
              <a:rPr lang="en-US" sz="2800" i="1" dirty="0">
                <a:sym typeface="Symbol" pitchFamily="18" charset="2"/>
              </a:rPr>
              <a:t>I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solidFill>
                  <a:schemeClr val="folHlink"/>
                </a:solidFill>
                <a:sym typeface="Symbol" pitchFamily="18" charset="2"/>
              </a:rPr>
              <a:t>a,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i="1" dirty="0"/>
              <a:t>A</a:t>
            </a:r>
            <a:r>
              <a:rPr lang="en-US" sz="2800" dirty="0"/>
              <a:t> ::= </a:t>
            </a:r>
            <a:r>
              <a:rPr lang="en-US" sz="2800" dirty="0">
                <a:sym typeface="Symbol" pitchFamily="18" charset="2"/>
              </a:rPr>
              <a:t>) to </a:t>
            </a:r>
            <a:r>
              <a:rPr lang="en-US" sz="2800" i="1" dirty="0">
                <a:sym typeface="Symbol" pitchFamily="18" charset="2"/>
              </a:rPr>
              <a:t>R</a:t>
            </a:r>
            <a:r>
              <a:rPr lang="en-US" sz="2800" dirty="0">
                <a:sym typeface="Symbol" pitchFamily="18" charset="2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i.e., reduce </a:t>
            </a:r>
            <a:r>
              <a:rPr lang="en-US" sz="2400" dirty="0">
                <a:sym typeface="Symbol" pitchFamily="18" charset="2"/>
              </a:rPr>
              <a:t> to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>
                <a:sym typeface="Symbol" pitchFamily="18" charset="2"/>
              </a:rPr>
              <a:t> in state </a:t>
            </a:r>
            <a:r>
              <a:rPr lang="en-US" sz="2400" i="1" dirty="0">
                <a:sym typeface="Symbol" pitchFamily="18" charset="2"/>
              </a:rPr>
              <a:t>I</a:t>
            </a:r>
            <a:r>
              <a:rPr lang="en-US" sz="2400" dirty="0">
                <a:sym typeface="Symbol" pitchFamily="18" charset="2"/>
              </a:rPr>
              <a:t> only on </a:t>
            </a:r>
            <a:r>
              <a:rPr lang="en-US" sz="2400" dirty="0" err="1">
                <a:sym typeface="Symbol" pitchFamily="18" charset="2"/>
              </a:rPr>
              <a:t>lookahead</a:t>
            </a:r>
            <a:r>
              <a:rPr lang="en-US" sz="2400" dirty="0">
                <a:sym typeface="Symbol" pitchFamily="18" charset="2"/>
              </a:rPr>
              <a:t> a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D4873653-E79B-4D9C-B325-BC0CFF78B3EF}" type="slidenum">
              <a:rPr lang="en-US" smtClean="0"/>
              <a:pPr eaLnBrk="1" hangingPunct="1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SLR Parser for</a:t>
            </a:r>
          </a:p>
        </p:txBody>
      </p:sp>
      <p:graphicFrame>
        <p:nvGraphicFramePr>
          <p:cNvPr id="379997" name="Group 93"/>
          <p:cNvGraphicFramePr>
            <a:graphicFrameLocks noGrp="1"/>
          </p:cNvGraphicFramePr>
          <p:nvPr>
            <p:ph type="tbl"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05834461"/>
              </p:ext>
            </p:extLst>
          </p:nvPr>
        </p:nvGraphicFramePr>
        <p:xfrm>
          <a:off x="4800600" y="2017713"/>
          <a:ext cx="3810000" cy="2478089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</a:rPr>
                        <a:t>x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</a:rPr>
                        <a:t>+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</a:rPr>
                        <a:t>$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</a:rPr>
                        <a:t>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</a:rPr>
                        <a:t>T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</a:rPr>
                        <a:t>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</a:rPr>
                        <a:t>s5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</a:rPr>
                        <a:t>g2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</a:rPr>
                        <a:t>g3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</a:rPr>
                        <a:t>acc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FFFF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999999"/>
                              </a:outerShdw>
                            </a:cont>
                            <a:effect ref="fillLine"/>
                          </a:effectDag>
                          <a:latin typeface="Tahoma" charset="0"/>
                        </a:rPr>
                        <a:t>r2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</a:rPr>
                        <a:t>s4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FFFF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999999"/>
                              </a:outerShdw>
                            </a:cont>
                            <a:effect ref="fillLine"/>
                          </a:effectDag>
                          <a:latin typeface="Tahoma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FFFF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999999"/>
                              </a:outerShdw>
                            </a:cont>
                            <a:effect ref="fillLine"/>
                          </a:effectDag>
                          <a:latin typeface="Tahoma" charset="0"/>
                        </a:rPr>
                        <a:t>r2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</a:rPr>
                        <a:t>r2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</a:rPr>
                        <a:t>4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</a:rPr>
                        <a:t>s5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</a:rPr>
                        <a:t>g6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</a:rPr>
                        <a:t>g3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FFFF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999999"/>
                              </a:outerShdw>
                            </a:cont>
                            <a:effect ref="fillLine"/>
                          </a:effectDag>
                          <a:latin typeface="Tahoma" charset="0"/>
                        </a:rPr>
                        <a:t>r3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</a:rPr>
                        <a:t>r3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</a:rPr>
                        <a:t>r3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</a:rPr>
                        <a:t>6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FFFF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999999"/>
                              </a:outerShdw>
                            </a:cont>
                            <a:effect ref="fillLine"/>
                          </a:effectDag>
                          <a:latin typeface="Tahoma" charset="0"/>
                        </a:rPr>
                        <a:t>r1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Dag name="">
                            <a:cont type="tree" name="">
                              <a:effect ref="fillLine"/>
                              <a:outerShdw dist="38100" dir="13500000" algn="br">
                                <a:srgbClr val="FFFFFF"/>
                              </a:outerShdw>
                            </a:cont>
                            <a:cont type="tree" name="">
                              <a:effect ref="fillLine"/>
                              <a:outerShdw dist="38100" dir="2700000" algn="tl">
                                <a:srgbClr val="999999"/>
                              </a:outerShdw>
                            </a:cont>
                            <a:effect ref="fillLine"/>
                          </a:effectDag>
                          <a:latin typeface="Tahoma" charset="0"/>
                        </a:rPr>
                        <a:t>r1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charset="0"/>
                        </a:rPr>
                        <a:t>r1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79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3D10B5F5-56A0-43AE-B0F5-8655C6590226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33798" name="Text 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57800" y="123825"/>
            <a:ext cx="2438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sz="2400" dirty="0">
                <a:solidFill>
                  <a:srgbClr val="0000FF"/>
                </a:solidFill>
              </a:rPr>
              <a:t>0.  S ::= E $</a:t>
            </a:r>
          </a:p>
          <a:p>
            <a:pPr algn="l" eaLnBrk="1" hangingPunct="1"/>
            <a:r>
              <a:rPr lang="en-US" sz="2400" dirty="0">
                <a:solidFill>
                  <a:srgbClr val="0000FF"/>
                </a:solidFill>
              </a:rPr>
              <a:t>1.  E ::= T + E</a:t>
            </a:r>
          </a:p>
          <a:p>
            <a:pPr algn="l" eaLnBrk="1" hangingPunct="1"/>
            <a:r>
              <a:rPr lang="en-US" sz="2400" dirty="0">
                <a:solidFill>
                  <a:srgbClr val="0000FF"/>
                </a:solidFill>
              </a:rPr>
              <a:t>2.  E ::= T</a:t>
            </a:r>
          </a:p>
          <a:p>
            <a:pPr algn="l" eaLnBrk="1" hangingPunct="1"/>
            <a:r>
              <a:rPr lang="en-US" sz="2400" dirty="0">
                <a:solidFill>
                  <a:srgbClr val="0000FF"/>
                </a:solidFill>
              </a:rPr>
              <a:t>3.  T ::= x</a:t>
            </a:r>
          </a:p>
        </p:txBody>
      </p:sp>
      <p:sp>
        <p:nvSpPr>
          <p:cNvPr id="33799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74738" y="2454275"/>
            <a:ext cx="1516062" cy="120967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/>
              <a:t>S ::= . E $</a:t>
            </a:r>
          </a:p>
          <a:p>
            <a:pPr algn="l" eaLnBrk="1" hangingPunct="1"/>
            <a:r>
              <a:rPr lang="en-US"/>
              <a:t>E ::= . T + E</a:t>
            </a:r>
          </a:p>
          <a:p>
            <a:pPr algn="l" eaLnBrk="1" hangingPunct="1"/>
            <a:r>
              <a:rPr lang="en-US"/>
              <a:t>E ::= . T</a:t>
            </a:r>
          </a:p>
          <a:p>
            <a:pPr algn="l" eaLnBrk="1" hangingPunct="1"/>
            <a:r>
              <a:rPr lang="en-US"/>
              <a:t>T ::= . x</a:t>
            </a:r>
          </a:p>
        </p:txBody>
      </p:sp>
      <p:sp>
        <p:nvSpPr>
          <p:cNvPr id="33800" name="Text Box 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23963" y="4267200"/>
            <a:ext cx="1062037" cy="38576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/>
              <a:t>T ::= x .</a:t>
            </a:r>
          </a:p>
        </p:txBody>
      </p:sp>
      <p:sp>
        <p:nvSpPr>
          <p:cNvPr id="33801" name="Text Box 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71800" y="2447925"/>
            <a:ext cx="1268413" cy="38576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/>
              <a:t>S ::= E . $</a:t>
            </a:r>
          </a:p>
        </p:txBody>
      </p:sp>
      <p:sp>
        <p:nvSpPr>
          <p:cNvPr id="33802" name="Text Box 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971800" y="3302000"/>
            <a:ext cx="1516063" cy="6604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/>
              <a:t>E ::= T . + E</a:t>
            </a:r>
          </a:p>
          <a:p>
            <a:pPr algn="l" eaLnBrk="1" hangingPunct="1"/>
            <a:r>
              <a:rPr lang="en-US"/>
              <a:t>E ::= T .</a:t>
            </a:r>
          </a:p>
        </p:txBody>
      </p:sp>
      <p:sp>
        <p:nvSpPr>
          <p:cNvPr id="33803" name="Text Box 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971800" y="4657725"/>
            <a:ext cx="1516063" cy="120967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/>
              <a:t>E ::= T + . E</a:t>
            </a:r>
          </a:p>
          <a:p>
            <a:pPr algn="l" eaLnBrk="1" hangingPunct="1"/>
            <a:r>
              <a:rPr lang="en-US"/>
              <a:t>E ::= . T + E</a:t>
            </a:r>
          </a:p>
          <a:p>
            <a:pPr algn="l" eaLnBrk="1" hangingPunct="1"/>
            <a:r>
              <a:rPr lang="en-US"/>
              <a:t>E ::= . T</a:t>
            </a:r>
          </a:p>
          <a:p>
            <a:pPr algn="l" eaLnBrk="1" hangingPunct="1"/>
            <a:r>
              <a:rPr lang="en-US"/>
              <a:t>E ::= . x</a:t>
            </a:r>
          </a:p>
        </p:txBody>
      </p:sp>
      <p:sp>
        <p:nvSpPr>
          <p:cNvPr id="33804" name="Text Box 9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41375" y="5329238"/>
            <a:ext cx="1444625" cy="385762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/>
              <a:t>E ::= T + E.</a:t>
            </a:r>
          </a:p>
        </p:txBody>
      </p:sp>
      <p:sp>
        <p:nvSpPr>
          <p:cNvPr id="33805" name="Oval 10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066800" y="20574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1</a:t>
            </a:r>
          </a:p>
        </p:txBody>
      </p:sp>
      <p:sp>
        <p:nvSpPr>
          <p:cNvPr id="33806" name="Oval 1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895600" y="20574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2</a:t>
            </a:r>
          </a:p>
        </p:txBody>
      </p:sp>
      <p:sp>
        <p:nvSpPr>
          <p:cNvPr id="33807" name="Oval 1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895600" y="295275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3</a:t>
            </a:r>
          </a:p>
        </p:txBody>
      </p:sp>
      <p:sp>
        <p:nvSpPr>
          <p:cNvPr id="33808" name="Oval 13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895600" y="43434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4</a:t>
            </a:r>
          </a:p>
        </p:txBody>
      </p:sp>
      <p:sp>
        <p:nvSpPr>
          <p:cNvPr id="33809" name="Oval 14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23963" y="39624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5</a:t>
            </a:r>
          </a:p>
        </p:txBody>
      </p:sp>
      <p:sp>
        <p:nvSpPr>
          <p:cNvPr id="33810" name="Oval 15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41375" y="50292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6</a:t>
            </a:r>
          </a:p>
        </p:txBody>
      </p:sp>
      <p:sp>
        <p:nvSpPr>
          <p:cNvPr id="33811" name="Line 16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2590800" y="27432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812" name="Line 17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2590800" y="35052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813" name="Line 18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3429000" y="39624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814" name="Line 19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V="1">
            <a:off x="4191000" y="39624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815" name="Line 20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1779588" y="36576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816" name="Line 21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H="1">
            <a:off x="22860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817" name="Text Box 22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587625" y="2317750"/>
            <a:ext cx="31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</a:t>
            </a:r>
          </a:p>
        </p:txBody>
      </p:sp>
      <p:sp>
        <p:nvSpPr>
          <p:cNvPr id="33818" name="Text Box 23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589213" y="3138488"/>
            <a:ext cx="317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T</a:t>
            </a:r>
          </a:p>
        </p:txBody>
      </p:sp>
      <p:sp>
        <p:nvSpPr>
          <p:cNvPr id="33819" name="Text Box 24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400425" y="4052888"/>
            <a:ext cx="350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+</a:t>
            </a:r>
          </a:p>
        </p:txBody>
      </p:sp>
      <p:sp>
        <p:nvSpPr>
          <p:cNvPr id="33820" name="Text Box 25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160838" y="41148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T</a:t>
            </a:r>
          </a:p>
        </p:txBody>
      </p:sp>
      <p:sp>
        <p:nvSpPr>
          <p:cNvPr id="33821" name="Text Box 26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836738" y="3810000"/>
            <a:ext cx="296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x</a:t>
            </a:r>
          </a:p>
        </p:txBody>
      </p:sp>
      <p:sp>
        <p:nvSpPr>
          <p:cNvPr id="33822" name="Text Box 27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514600" y="5195888"/>
            <a:ext cx="312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On To LR(1)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Many practical grammars are SLR</a:t>
            </a:r>
          </a:p>
          <a:p>
            <a:pPr eaLnBrk="1" hangingPunct="1"/>
            <a:r>
              <a:rPr lang="en-US"/>
              <a:t>LR(1) is more powerful yet</a:t>
            </a:r>
          </a:p>
          <a:p>
            <a:pPr eaLnBrk="1" hangingPunct="1"/>
            <a:r>
              <a:rPr lang="en-US"/>
              <a:t>Similar construction, but notion of an item is more complex, incorporating lookahead information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8888D5AF-091D-4032-B2C9-730A75F6745D}" type="slidenum">
              <a:rPr lang="en-US" smtClean="0"/>
              <a:pPr eaLnBrk="1" hangingPunct="1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LR(1) Items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An LR(1) item [</a:t>
            </a:r>
            <a:r>
              <a:rPr lang="en-US" i="1" dirty="0"/>
              <a:t>A</a:t>
            </a:r>
            <a:r>
              <a:rPr lang="en-US" dirty="0"/>
              <a:t> ::= </a:t>
            </a:r>
            <a:r>
              <a:rPr lang="en-US" dirty="0">
                <a:sym typeface="Symbol" pitchFamily="18" charset="2"/>
              </a:rPr>
              <a:t> . , a] 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A grammar production (</a:t>
            </a:r>
            <a:r>
              <a:rPr lang="en-US" i="1" dirty="0"/>
              <a:t>A</a:t>
            </a:r>
            <a:r>
              <a:rPr lang="en-US" dirty="0"/>
              <a:t> ::= </a:t>
            </a:r>
            <a:r>
              <a:rPr lang="en-US" dirty="0">
                <a:sym typeface="Symbol" pitchFamily="18" charset="2"/>
              </a:rPr>
              <a:t>)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A right hand side position (the dot)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A </a:t>
            </a:r>
            <a:r>
              <a:rPr lang="en-US" dirty="0" err="1">
                <a:sym typeface="Symbol" pitchFamily="18" charset="2"/>
              </a:rPr>
              <a:t>lookahead</a:t>
            </a:r>
            <a:r>
              <a:rPr lang="en-US" dirty="0">
                <a:sym typeface="Symbol" pitchFamily="18" charset="2"/>
              </a:rPr>
              <a:t> symbol (a)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Idea: This item indicates that  is the top of the stack and the next input is derivable from a.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Full construction: see the book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E38F54DC-D22D-4A9C-B3F2-1326A7999273}" type="slidenum">
              <a:rPr lang="en-US" smtClean="0"/>
              <a:pPr eaLnBrk="1" hangingPunct="1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LR(1) Tradeoffs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LR(1)</a:t>
            </a:r>
          </a:p>
          <a:p>
            <a:pPr lvl="1" eaLnBrk="1" hangingPunct="1"/>
            <a:r>
              <a:rPr lang="en-US" dirty="0"/>
              <a:t>Pro: extremely precise; largest set of grammars</a:t>
            </a:r>
          </a:p>
          <a:p>
            <a:pPr lvl="1" eaLnBrk="1" hangingPunct="1"/>
            <a:r>
              <a:rPr lang="en-US" dirty="0"/>
              <a:t>Con: potentially </a:t>
            </a:r>
            <a:r>
              <a:rPr lang="en-US" b="1" i="1" dirty="0"/>
              <a:t>very</a:t>
            </a:r>
            <a:r>
              <a:rPr lang="en-US" dirty="0"/>
              <a:t> large parse tables with many states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B786099B-7881-406F-9157-D749D7EB4CE3}" type="slidenum">
              <a:rPr lang="en-US" smtClean="0"/>
              <a:pPr eaLnBrk="1" hangingPunct="1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LALR(1)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Variation of LR(1), but merge any two states that differ only in lookahead</a:t>
            </a:r>
          </a:p>
          <a:p>
            <a:pPr lvl="1" eaLnBrk="1" hangingPunct="1"/>
            <a:r>
              <a:rPr lang="en-US"/>
              <a:t>Example: these two would be merged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/>
              <a:t>	[</a:t>
            </a:r>
            <a:r>
              <a:rPr lang="en-US" i="1"/>
              <a:t>A</a:t>
            </a:r>
            <a:r>
              <a:rPr lang="en-US"/>
              <a:t> ::= x . , a]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/>
              <a:t>	[</a:t>
            </a:r>
            <a:r>
              <a:rPr lang="en-US" i="1"/>
              <a:t>A</a:t>
            </a:r>
            <a:r>
              <a:rPr lang="en-US"/>
              <a:t> ::= x . , b]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68AC84BA-4AFB-4DB5-BB04-CEDC7F62FE7E}" type="slidenum">
              <a:rPr lang="en-US" smtClean="0"/>
              <a:pPr eaLnBrk="1" hangingPunct="1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LALR(1) vs LR(1)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/>
              <a:t>LALR(1) tables can have many fewer states than LR(1)</a:t>
            </a:r>
          </a:p>
          <a:p>
            <a:pPr lvl="1"/>
            <a:r>
              <a:rPr lang="en-US" dirty="0"/>
              <a:t>Somewhat surprising result: will actually have same number of states as SLR parsers, even though LALR(1) is more powerful</a:t>
            </a:r>
          </a:p>
          <a:p>
            <a:pPr lvl="1"/>
            <a:r>
              <a:rPr lang="en-US" dirty="0"/>
              <a:t>After the merge step, acts like SLR parser with “smarter” FOLLOW sets (can be specific to particular handles)</a:t>
            </a:r>
          </a:p>
          <a:p>
            <a:pPr eaLnBrk="1" hangingPunct="1"/>
            <a:r>
              <a:rPr lang="en-US" dirty="0"/>
              <a:t>LALR(1) may have reduce conflicts where LR(1) would not (but in practice this doesn’t happen often)</a:t>
            </a:r>
          </a:p>
          <a:p>
            <a:pPr eaLnBrk="1" hangingPunct="1"/>
            <a:r>
              <a:rPr lang="en-US" dirty="0"/>
              <a:t>Most practical bottom-up parser tools are LALR(1) (e.g., </a:t>
            </a:r>
            <a:r>
              <a:rPr lang="en-US" dirty="0" err="1"/>
              <a:t>yacc</a:t>
            </a:r>
            <a:r>
              <a:rPr lang="en-US" dirty="0"/>
              <a:t>, bison, CUP, …)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CDEAF28F-3241-47EF-9258-185364B5562D}" type="slidenum">
              <a:rPr lang="en-US" smtClean="0"/>
              <a:pPr eaLnBrk="1" hangingPunct="1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Language Heirarchies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ADC771A2-6337-46B5-8BB7-B2A888CF1DE4}" type="slidenum">
              <a:rPr lang="en-US" smtClean="0"/>
              <a:pPr eaLnBrk="1" hangingPunct="1"/>
              <a:t>38</a:t>
            </a:fld>
            <a:endParaRPr lang="en-US"/>
          </a:p>
        </p:txBody>
      </p:sp>
      <p:sp>
        <p:nvSpPr>
          <p:cNvPr id="39942" name="AutoShap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2057400"/>
            <a:ext cx="6629400" cy="42672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3" name="Text Box 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48400" y="2101850"/>
            <a:ext cx="16049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ambiguous</a:t>
            </a:r>
          </a:p>
          <a:p>
            <a:pPr eaLnBrk="1" hangingPunct="1"/>
            <a:r>
              <a:rPr lang="en-US"/>
              <a:t>grammars</a:t>
            </a:r>
          </a:p>
        </p:txBody>
      </p:sp>
      <p:sp>
        <p:nvSpPr>
          <p:cNvPr id="39944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6248400" y="2057400"/>
            <a:ext cx="0" cy="426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5" name="Text 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433638" y="2133600"/>
            <a:ext cx="3357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unambiguous grammars</a:t>
            </a:r>
          </a:p>
        </p:txBody>
      </p:sp>
      <p:sp>
        <p:nvSpPr>
          <p:cNvPr id="39946" name="AutoShap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05000" y="2590800"/>
            <a:ext cx="3886200" cy="35814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7" name="AutoShape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286000" y="2971800"/>
            <a:ext cx="3124200" cy="31242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8" name="Text Box 1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86238" y="2605088"/>
            <a:ext cx="1452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LR(k)</a:t>
            </a:r>
          </a:p>
        </p:txBody>
      </p:sp>
      <p:sp>
        <p:nvSpPr>
          <p:cNvPr id="39949" name="Text Box 1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038600" y="2971800"/>
            <a:ext cx="1452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LR(1)</a:t>
            </a:r>
          </a:p>
        </p:txBody>
      </p:sp>
      <p:sp>
        <p:nvSpPr>
          <p:cNvPr id="39950" name="AutoShape 1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438400" y="3352800"/>
            <a:ext cx="2743200" cy="25908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51" name="Text Box 17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805238" y="3367088"/>
            <a:ext cx="1452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LALR(1)</a:t>
            </a:r>
          </a:p>
        </p:txBody>
      </p:sp>
      <p:sp>
        <p:nvSpPr>
          <p:cNvPr id="39952" name="AutoShape 18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590800" y="3810000"/>
            <a:ext cx="2362200" cy="19812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53" name="Text Box 19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733800" y="3824288"/>
            <a:ext cx="1452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SLR</a:t>
            </a:r>
          </a:p>
        </p:txBody>
      </p:sp>
      <p:sp>
        <p:nvSpPr>
          <p:cNvPr id="39954" name="Oval 2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95600" y="4114800"/>
            <a:ext cx="1905000" cy="14478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55" name="Text Box 2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657600" y="4419600"/>
            <a:ext cx="1452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LR(0)</a:t>
            </a:r>
          </a:p>
        </p:txBody>
      </p:sp>
      <p:sp>
        <p:nvSpPr>
          <p:cNvPr id="39956" name="Oval 22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048000" y="4495800"/>
            <a:ext cx="838200" cy="6858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7" name="Text Box 23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738438" y="4662488"/>
            <a:ext cx="1452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LL(0)</a:t>
            </a:r>
          </a:p>
        </p:txBody>
      </p:sp>
      <p:sp>
        <p:nvSpPr>
          <p:cNvPr id="39958" name="AutoShape 2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3048000"/>
            <a:ext cx="1143000" cy="25908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59" name="Text Box 25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738438" y="2994025"/>
            <a:ext cx="1452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LL(1)</a:t>
            </a:r>
          </a:p>
        </p:txBody>
      </p:sp>
      <p:sp>
        <p:nvSpPr>
          <p:cNvPr id="39960" name="AutoShape 26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743200" y="2667000"/>
            <a:ext cx="1295400" cy="30480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61" name="Text Box 27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738438" y="2605088"/>
            <a:ext cx="1452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LL(k)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Coming Attractions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pPr marL="0" indent="0" eaLnBrk="1" hangingPunct="1">
              <a:buNone/>
            </a:pPr>
            <a:r>
              <a:rPr lang="en-US" dirty="0"/>
              <a:t>Rest of Parsing</a:t>
            </a:r>
            <a:r>
              <a:rPr lang="is-IS" dirty="0"/>
              <a:t>…</a:t>
            </a:r>
            <a:endParaRPr lang="en-US" dirty="0"/>
          </a:p>
          <a:p>
            <a:pPr eaLnBrk="1" hangingPunct="1"/>
            <a:r>
              <a:rPr lang="en-US" dirty="0"/>
              <a:t>LL(k) Parsing – Top-Down</a:t>
            </a:r>
          </a:p>
          <a:p>
            <a:pPr eaLnBrk="1" hangingPunct="1"/>
            <a:r>
              <a:rPr lang="en-US" dirty="0"/>
              <a:t>Recursive Descent Parsers</a:t>
            </a:r>
          </a:p>
          <a:p>
            <a:pPr lvl="1" eaLnBrk="1" hangingPunct="1"/>
            <a:r>
              <a:rPr lang="en-US" dirty="0"/>
              <a:t>What you can do if you want a parser in a hurry</a:t>
            </a:r>
          </a:p>
          <a:p>
            <a:pPr marL="0" indent="0">
              <a:buNone/>
            </a:pPr>
            <a:r>
              <a:rPr lang="en-US" dirty="0"/>
              <a:t>Then</a:t>
            </a:r>
            <a:r>
              <a:rPr lang="is-IS" dirty="0"/>
              <a:t>…</a:t>
            </a:r>
            <a:endParaRPr lang="en-US" dirty="0"/>
          </a:p>
          <a:p>
            <a:r>
              <a:rPr lang="en-US" dirty="0"/>
              <a:t>AST construction – what do do while you parse!</a:t>
            </a:r>
          </a:p>
          <a:p>
            <a:r>
              <a:rPr lang="en-US" dirty="0"/>
              <a:t>Visitor Pattern – how to traverse ASTs for further processing (type checking, code generation, …)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7420C2E7-1FDD-422F-93DA-B69131AC85A1}" type="slidenum">
              <a:rPr lang="en-US" smtClean="0"/>
              <a:pPr eaLnBrk="1" hangingPunct="1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Prefixes, Handles, &amp;c (review)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If </a:t>
            </a:r>
            <a:r>
              <a:rPr lang="en-US" sz="2800" i="1" dirty="0"/>
              <a:t>S</a:t>
            </a:r>
            <a:r>
              <a:rPr lang="en-US" sz="2800" dirty="0"/>
              <a:t> is the start symbol of a grammar </a:t>
            </a:r>
            <a:r>
              <a:rPr lang="en-US" sz="2800" i="1" dirty="0"/>
              <a:t>G</a:t>
            </a:r>
            <a:r>
              <a:rPr lang="en-US" sz="2800" dirty="0"/>
              <a:t>,</a:t>
            </a:r>
          </a:p>
          <a:p>
            <a:pPr lvl="1" eaLnBrk="1" hangingPunct="1"/>
            <a:r>
              <a:rPr lang="en-US" sz="2400" dirty="0"/>
              <a:t>If </a:t>
            </a:r>
            <a:r>
              <a:rPr lang="en-US" sz="2400" i="1" dirty="0"/>
              <a:t>S</a:t>
            </a:r>
            <a:r>
              <a:rPr lang="en-US" sz="2400" dirty="0"/>
              <a:t> =&gt;* </a:t>
            </a:r>
            <a:r>
              <a:rPr lang="en-US" sz="2400" dirty="0">
                <a:sym typeface="Symbol" pitchFamily="18" charset="2"/>
              </a:rPr>
              <a:t> then  is a </a:t>
            </a:r>
            <a:r>
              <a:rPr lang="en-US" sz="2400" i="1" dirty="0">
                <a:solidFill>
                  <a:schemeClr val="folHlink"/>
                </a:solidFill>
                <a:sym typeface="Symbol" pitchFamily="18" charset="2"/>
              </a:rPr>
              <a:t>sentential form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of </a:t>
            </a:r>
            <a:r>
              <a:rPr lang="en-US" sz="2400" i="1" dirty="0">
                <a:sym typeface="Symbol" pitchFamily="18" charset="2"/>
              </a:rPr>
              <a:t>G</a:t>
            </a:r>
            <a:endParaRPr lang="en-US" sz="2400" dirty="0">
              <a:sym typeface="Symbol" pitchFamily="18" charset="2"/>
            </a:endParaRP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 is a </a:t>
            </a:r>
            <a:r>
              <a:rPr lang="en-US" sz="2400" i="1" dirty="0">
                <a:solidFill>
                  <a:schemeClr val="folHlink"/>
                </a:solidFill>
                <a:sym typeface="Symbol" pitchFamily="18" charset="2"/>
              </a:rPr>
              <a:t>viable prefix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of</a:t>
            </a:r>
            <a:r>
              <a:rPr lang="en-US" sz="2400" i="1" dirty="0">
                <a:sym typeface="Symbol" pitchFamily="18" charset="2"/>
              </a:rPr>
              <a:t> G</a:t>
            </a:r>
            <a:r>
              <a:rPr lang="en-US" sz="2400" dirty="0">
                <a:sym typeface="Symbol" pitchFamily="18" charset="2"/>
              </a:rPr>
              <a:t> if there is some derivation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S =&gt;*</a:t>
            </a:r>
            <a:r>
              <a:rPr lang="en-US" sz="2400" baseline="-25000" dirty="0" err="1">
                <a:sym typeface="Symbol" pitchFamily="18" charset="2"/>
              </a:rPr>
              <a:t>rm</a:t>
            </a:r>
            <a:r>
              <a:rPr lang="en-US" sz="2400" dirty="0">
                <a:sym typeface="Symbol" pitchFamily="18" charset="2"/>
              </a:rPr>
              <a:t> </a:t>
            </a:r>
            <a:r>
              <a:rPr lang="en-US" sz="2400" i="1" dirty="0">
                <a:sym typeface="Symbol" pitchFamily="18" charset="2"/>
              </a:rPr>
              <a:t>A</a:t>
            </a:r>
            <a:r>
              <a:rPr lang="en-US" sz="2400" dirty="0">
                <a:sym typeface="Symbol" pitchFamily="18" charset="2"/>
              </a:rPr>
              <a:t>w =&gt;*</a:t>
            </a:r>
            <a:r>
              <a:rPr lang="en-US" sz="2400" baseline="-25000" dirty="0" err="1">
                <a:sym typeface="Symbol" pitchFamily="18" charset="2"/>
              </a:rPr>
              <a:t>rm</a:t>
            </a:r>
            <a:r>
              <a:rPr lang="en-US" sz="2400" dirty="0">
                <a:sym typeface="Symbol" pitchFamily="18" charset="2"/>
              </a:rPr>
              <a:t> w and  is a prefix of .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The occurrence of  in w is a </a:t>
            </a:r>
            <a:r>
              <a:rPr lang="en-US" sz="2400" i="1" dirty="0">
                <a:solidFill>
                  <a:schemeClr val="folHlink"/>
                </a:solidFill>
                <a:sym typeface="Symbol" pitchFamily="18" charset="2"/>
              </a:rPr>
              <a:t>handle</a:t>
            </a:r>
            <a:r>
              <a:rPr lang="en-US" sz="2400" dirty="0">
                <a:sym typeface="Symbol" pitchFamily="18" charset="2"/>
              </a:rPr>
              <a:t> of w</a:t>
            </a:r>
          </a:p>
          <a:p>
            <a:pPr eaLnBrk="1" hangingPunct="1"/>
            <a:r>
              <a:rPr lang="en-US" sz="2800" dirty="0">
                <a:sym typeface="Symbol" pitchFamily="18" charset="2"/>
              </a:rPr>
              <a:t>An </a:t>
            </a:r>
            <a:r>
              <a:rPr lang="en-US" sz="2800" i="1" dirty="0">
                <a:solidFill>
                  <a:schemeClr val="folHlink"/>
                </a:solidFill>
                <a:sym typeface="Symbol" pitchFamily="18" charset="2"/>
              </a:rPr>
              <a:t>item</a:t>
            </a:r>
            <a:r>
              <a:rPr lang="en-US" sz="2800" dirty="0">
                <a:sym typeface="Symbol" pitchFamily="18" charset="2"/>
              </a:rPr>
              <a:t> is a marked production (a . at some position in the right hand side)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[</a:t>
            </a:r>
            <a:r>
              <a:rPr lang="en-US" sz="2400" i="1" dirty="0">
                <a:sym typeface="Symbol" pitchFamily="18" charset="2"/>
              </a:rPr>
              <a:t>A</a:t>
            </a:r>
            <a:r>
              <a:rPr lang="en-US" sz="2400" dirty="0">
                <a:sym typeface="Symbol" pitchFamily="18" charset="2"/>
              </a:rPr>
              <a:t> ::= . </a:t>
            </a:r>
            <a:r>
              <a:rPr lang="en-US" sz="2400" i="1" dirty="0">
                <a:sym typeface="Symbol" pitchFamily="18" charset="2"/>
              </a:rPr>
              <a:t>X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i="1" dirty="0">
                <a:sym typeface="Symbol" pitchFamily="18" charset="2"/>
              </a:rPr>
              <a:t>Y</a:t>
            </a:r>
            <a:r>
              <a:rPr lang="en-US" sz="2400" dirty="0">
                <a:sym typeface="Symbol" pitchFamily="18" charset="2"/>
              </a:rPr>
              <a:t> ]   [</a:t>
            </a:r>
            <a:r>
              <a:rPr lang="en-US" sz="2400" i="1" dirty="0">
                <a:sym typeface="Symbol" pitchFamily="18" charset="2"/>
              </a:rPr>
              <a:t>A</a:t>
            </a:r>
            <a:r>
              <a:rPr lang="en-US" sz="2400" dirty="0">
                <a:sym typeface="Symbol" pitchFamily="18" charset="2"/>
              </a:rPr>
              <a:t> ::= </a:t>
            </a:r>
            <a:r>
              <a:rPr lang="en-US" sz="2400" i="1" dirty="0">
                <a:sym typeface="Symbol" pitchFamily="18" charset="2"/>
              </a:rPr>
              <a:t>X</a:t>
            </a:r>
            <a:r>
              <a:rPr lang="en-US" sz="2400" dirty="0">
                <a:sym typeface="Symbol" pitchFamily="18" charset="2"/>
              </a:rPr>
              <a:t> . </a:t>
            </a:r>
            <a:r>
              <a:rPr lang="en-US" sz="2400" i="1" dirty="0">
                <a:sym typeface="Symbol" pitchFamily="18" charset="2"/>
              </a:rPr>
              <a:t>Y</a:t>
            </a:r>
            <a:r>
              <a:rPr lang="en-US" sz="2400" dirty="0">
                <a:sym typeface="Symbol" pitchFamily="18" charset="2"/>
              </a:rPr>
              <a:t> ]   [</a:t>
            </a:r>
            <a:r>
              <a:rPr lang="en-US" sz="2400" i="1" dirty="0">
                <a:sym typeface="Symbol" pitchFamily="18" charset="2"/>
              </a:rPr>
              <a:t>A</a:t>
            </a:r>
            <a:r>
              <a:rPr lang="en-US" sz="2400" dirty="0">
                <a:sym typeface="Symbol" pitchFamily="18" charset="2"/>
              </a:rPr>
              <a:t> ::= </a:t>
            </a:r>
            <a:r>
              <a:rPr lang="en-US" sz="2400" i="1" dirty="0">
                <a:sym typeface="Symbol" pitchFamily="18" charset="2"/>
              </a:rPr>
              <a:t>X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i="1" dirty="0">
                <a:sym typeface="Symbol" pitchFamily="18" charset="2"/>
              </a:rPr>
              <a:t>Y</a:t>
            </a:r>
            <a:r>
              <a:rPr lang="en-US" sz="2400" dirty="0">
                <a:sym typeface="Symbol" pitchFamily="18" charset="2"/>
              </a:rPr>
              <a:t> . ] 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4DE73EC5-C843-41B1-9B52-E5BAB9968E28}" type="slidenum">
              <a:rPr lang="en-US" smtClean="0"/>
              <a:pPr eaLnBrk="1" hangingPunct="1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Building the LR(0) States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Example grammar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400" i="1" dirty="0"/>
              <a:t>S’</a:t>
            </a:r>
            <a:r>
              <a:rPr lang="en-US" sz="2400" dirty="0"/>
              <a:t> ::= </a:t>
            </a:r>
            <a:r>
              <a:rPr lang="en-US" sz="2400" i="1" dirty="0"/>
              <a:t>S </a:t>
            </a:r>
            <a:r>
              <a:rPr lang="en-US" sz="2400" dirty="0"/>
              <a:t>$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400" i="1" dirty="0"/>
              <a:t>S</a:t>
            </a:r>
            <a:r>
              <a:rPr lang="en-US" sz="2400" dirty="0"/>
              <a:t> ::= ( </a:t>
            </a:r>
            <a:r>
              <a:rPr lang="en-US" sz="2400" i="1" dirty="0"/>
              <a:t>L</a:t>
            </a:r>
            <a:r>
              <a:rPr lang="en-US" sz="2400" dirty="0"/>
              <a:t> 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400" i="1" dirty="0"/>
              <a:t>S</a:t>
            </a:r>
            <a:r>
              <a:rPr lang="en-US" sz="2400" dirty="0"/>
              <a:t> ::= x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400" i="1" dirty="0"/>
              <a:t>L</a:t>
            </a:r>
            <a:r>
              <a:rPr lang="en-US" sz="2400" dirty="0"/>
              <a:t> ::= </a:t>
            </a:r>
            <a:r>
              <a:rPr lang="en-US" sz="2400" i="1" dirty="0"/>
              <a:t>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400" i="1" dirty="0"/>
              <a:t>L</a:t>
            </a:r>
            <a:r>
              <a:rPr lang="en-US" sz="2400" dirty="0"/>
              <a:t> ::= </a:t>
            </a:r>
            <a:r>
              <a:rPr lang="en-US" sz="2400" i="1" dirty="0"/>
              <a:t>L </a:t>
            </a:r>
            <a:r>
              <a:rPr lang="en-US" sz="2400" dirty="0"/>
              <a:t>, </a:t>
            </a:r>
            <a:r>
              <a:rPr lang="en-US" sz="2400" i="1" dirty="0"/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We add a production S’ with the original start symbol followed by end of file ($)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We accept if we reach the end of this production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Question: What language does this grammar generate?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C2F74D4F-821A-4B11-8BD8-16C0E2326B65}" type="slidenum">
              <a:rPr lang="en-US" smtClean="0"/>
              <a:pPr eaLnBrk="1" hangingPunct="1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Start of LR Parse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Initially</a:t>
            </a:r>
          </a:p>
          <a:p>
            <a:pPr lvl="1" eaLnBrk="1" hangingPunct="1"/>
            <a:r>
              <a:rPr lang="en-US" dirty="0"/>
              <a:t>Stack is empty</a:t>
            </a:r>
          </a:p>
          <a:p>
            <a:pPr lvl="1" eaLnBrk="1" hangingPunct="1"/>
            <a:r>
              <a:rPr lang="en-US" dirty="0"/>
              <a:t>Input is the right hand side of </a:t>
            </a:r>
            <a:r>
              <a:rPr lang="en-US" i="1" dirty="0"/>
              <a:t>S’</a:t>
            </a:r>
            <a:r>
              <a:rPr lang="en-US" dirty="0"/>
              <a:t>, i.e., </a:t>
            </a:r>
            <a:r>
              <a:rPr lang="en-US" i="1" dirty="0"/>
              <a:t>S</a:t>
            </a:r>
            <a:r>
              <a:rPr lang="en-US" dirty="0"/>
              <a:t> $</a:t>
            </a:r>
          </a:p>
          <a:p>
            <a:pPr lvl="1" eaLnBrk="1" hangingPunct="1"/>
            <a:r>
              <a:rPr lang="en-US" dirty="0"/>
              <a:t>Initial configuration is [</a:t>
            </a:r>
            <a:r>
              <a:rPr lang="en-US" i="1" dirty="0"/>
              <a:t>S’</a:t>
            </a:r>
            <a:r>
              <a:rPr lang="en-US" dirty="0"/>
              <a:t> ::= . </a:t>
            </a:r>
            <a:r>
              <a:rPr lang="en-US" i="1" dirty="0"/>
              <a:t>S</a:t>
            </a:r>
            <a:r>
              <a:rPr lang="en-US" dirty="0"/>
              <a:t> $]</a:t>
            </a:r>
          </a:p>
          <a:p>
            <a:pPr lvl="1" eaLnBrk="1" hangingPunct="1"/>
            <a:r>
              <a:rPr lang="en-US" dirty="0"/>
              <a:t>But, since position is just before </a:t>
            </a:r>
            <a:r>
              <a:rPr lang="en-US" i="1" dirty="0"/>
              <a:t>S</a:t>
            </a:r>
            <a:r>
              <a:rPr lang="en-US" dirty="0"/>
              <a:t>, we are also just before anything that can be derived from </a:t>
            </a:r>
            <a:r>
              <a:rPr lang="en-US" i="1" dirty="0"/>
              <a:t>S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92B0A442-842F-4539-B3E3-923E6B64C4A7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8199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705600" y="228600"/>
            <a:ext cx="2133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0.  </a:t>
            </a:r>
            <a:r>
              <a:rPr lang="en-US" i="1" dirty="0">
                <a:solidFill>
                  <a:srgbClr val="0000FF"/>
                </a:solidFill>
              </a:rPr>
              <a:t>S’</a:t>
            </a:r>
            <a:r>
              <a:rPr lang="en-US" dirty="0">
                <a:solidFill>
                  <a:srgbClr val="0000FF"/>
                </a:solidFill>
              </a:rPr>
              <a:t> ::= </a:t>
            </a:r>
            <a:r>
              <a:rPr lang="en-US" i="1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</a:rPr>
              <a:t>$</a:t>
            </a:r>
          </a:p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1. 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 ::= ( </a:t>
            </a:r>
            <a:r>
              <a:rPr lang="en-US" i="1" dirty="0">
                <a:solidFill>
                  <a:srgbClr val="0000FF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 )</a:t>
            </a:r>
          </a:p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2. 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 ::= x</a:t>
            </a:r>
          </a:p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3.  </a:t>
            </a:r>
            <a:r>
              <a:rPr lang="en-US" i="1" dirty="0">
                <a:solidFill>
                  <a:srgbClr val="0000FF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 ::=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</a:p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4.  </a:t>
            </a:r>
            <a:r>
              <a:rPr lang="en-US" i="1" dirty="0">
                <a:solidFill>
                  <a:srgbClr val="0000FF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 ::= </a:t>
            </a:r>
            <a:r>
              <a:rPr lang="en-US" i="1" dirty="0">
                <a:solidFill>
                  <a:srgbClr val="0000FF"/>
                </a:solidFill>
              </a:rPr>
              <a:t>L 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Initial state</a:t>
            </a:r>
          </a:p>
        </p:txBody>
      </p:sp>
      <p:sp>
        <p:nvSpPr>
          <p:cNvPr id="9221" name="Rectangle 1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A state is just a set of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Start: an initial set of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Completion (or closure): additional productions whose left hand side appears to the right of the dot in some item already in the state 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BC7B5EF7-AB1E-4655-96F0-E60815007FA2}" type="slidenum">
              <a:rPr lang="en-US" smtClean="0"/>
              <a:pPr eaLnBrk="1" hangingPunct="1"/>
              <a:t>7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63663" y="1752600"/>
            <a:ext cx="4046537" cy="1385888"/>
            <a:chOff x="1363663" y="2311400"/>
            <a:chExt cx="4046537" cy="1385888"/>
          </a:xfrm>
        </p:grpSpPr>
        <p:sp>
          <p:nvSpPr>
            <p:cNvPr id="9223" name="Text Box 6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363663" y="2311400"/>
              <a:ext cx="2017712" cy="138588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l" eaLnBrk="1" hangingPunct="1"/>
              <a:r>
                <a:rPr lang="en-US" sz="2800" i="1" dirty="0"/>
                <a:t>S’</a:t>
              </a:r>
              <a:r>
                <a:rPr lang="en-US" sz="2800" dirty="0"/>
                <a:t> ::= . </a:t>
              </a:r>
              <a:r>
                <a:rPr lang="en-US" sz="2800" i="1" dirty="0"/>
                <a:t>S </a:t>
              </a:r>
              <a:r>
                <a:rPr lang="en-US" sz="2800" dirty="0"/>
                <a:t>$</a:t>
              </a:r>
            </a:p>
            <a:p>
              <a:pPr algn="l" eaLnBrk="1" hangingPunct="1"/>
              <a:r>
                <a:rPr lang="en-US" sz="2800" i="1" dirty="0"/>
                <a:t>S</a:t>
              </a:r>
              <a:r>
                <a:rPr lang="en-US" sz="2800" dirty="0"/>
                <a:t> ::= . ( </a:t>
              </a:r>
              <a:r>
                <a:rPr lang="en-US" sz="2800" i="1" dirty="0"/>
                <a:t>L</a:t>
              </a:r>
              <a:r>
                <a:rPr lang="en-US" sz="2800" dirty="0"/>
                <a:t> )</a:t>
              </a:r>
            </a:p>
            <a:p>
              <a:pPr algn="l" eaLnBrk="1" hangingPunct="1"/>
              <a:r>
                <a:rPr lang="en-US" sz="2800" i="1" dirty="0"/>
                <a:t>S</a:t>
              </a:r>
              <a:r>
                <a:rPr lang="en-US" sz="2800" dirty="0"/>
                <a:t> ::= . x</a:t>
              </a:r>
            </a:p>
          </p:txBody>
        </p:sp>
        <p:sp>
          <p:nvSpPr>
            <p:cNvPr id="9224" name="Text Box 7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083050" y="2317750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/>
                <a:t>start</a:t>
              </a:r>
            </a:p>
          </p:txBody>
        </p:sp>
        <p:sp>
          <p:nvSpPr>
            <p:cNvPr id="9225" name="Text Box 8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125913" y="3155950"/>
              <a:ext cx="128428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/>
                <a:t>completion</a:t>
              </a:r>
            </a:p>
          </p:txBody>
        </p:sp>
        <p:sp>
          <p:nvSpPr>
            <p:cNvPr id="9226" name="Line 9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3276600" y="2514600"/>
              <a:ext cx="8382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Line 10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H="1" flipV="1">
              <a:off x="3276600" y="3124200"/>
              <a:ext cx="8382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Line 11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2971800" y="3352800"/>
              <a:ext cx="11430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9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705600" y="228600"/>
            <a:ext cx="2133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0.  </a:t>
            </a:r>
            <a:r>
              <a:rPr lang="en-US" i="1" dirty="0">
                <a:solidFill>
                  <a:srgbClr val="0000FF"/>
                </a:solidFill>
              </a:rPr>
              <a:t>S’</a:t>
            </a:r>
            <a:r>
              <a:rPr lang="en-US" dirty="0">
                <a:solidFill>
                  <a:srgbClr val="0000FF"/>
                </a:solidFill>
              </a:rPr>
              <a:t> ::= </a:t>
            </a:r>
            <a:r>
              <a:rPr lang="en-US" i="1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</a:rPr>
              <a:t>$</a:t>
            </a:r>
          </a:p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1. 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 ::= ( </a:t>
            </a:r>
            <a:r>
              <a:rPr lang="en-US" i="1" dirty="0">
                <a:solidFill>
                  <a:srgbClr val="0000FF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 )</a:t>
            </a:r>
          </a:p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2. 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 ::= x</a:t>
            </a:r>
          </a:p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3.  </a:t>
            </a:r>
            <a:r>
              <a:rPr lang="en-US" i="1" dirty="0">
                <a:solidFill>
                  <a:srgbClr val="0000FF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 ::=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</a:p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4.  </a:t>
            </a:r>
            <a:r>
              <a:rPr lang="en-US" i="1" dirty="0">
                <a:solidFill>
                  <a:srgbClr val="0000FF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 ::= </a:t>
            </a:r>
            <a:r>
              <a:rPr lang="en-US" i="1" dirty="0">
                <a:solidFill>
                  <a:srgbClr val="0000FF"/>
                </a:solidFill>
              </a:rPr>
              <a:t>L 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Shift Actions (1)</a:t>
            </a:r>
          </a:p>
        </p:txBody>
      </p:sp>
      <p:sp>
        <p:nvSpPr>
          <p:cNvPr id="10245" name="Rectangle 10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To shift past the x, add a new state with appropriate item(s), including their closure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 this case, a single item; the closure adds nothing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This state will lead to a reduction since no further shift is possible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E78BB8BA-C6B4-457D-AEC6-193BF0D131FA}" type="slidenum">
              <a:rPr lang="en-US" smtClean="0"/>
              <a:pPr eaLnBrk="1" hangingPunct="1"/>
              <a:t>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35088" y="1905000"/>
            <a:ext cx="4530725" cy="1385888"/>
            <a:chOff x="1335088" y="2311400"/>
            <a:chExt cx="4530725" cy="1385888"/>
          </a:xfrm>
        </p:grpSpPr>
        <p:sp>
          <p:nvSpPr>
            <p:cNvPr id="10247" name="Text Box 4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335088" y="2311400"/>
              <a:ext cx="2017712" cy="138588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l" eaLnBrk="1" hangingPunct="1"/>
              <a:r>
                <a:rPr lang="en-US" sz="2800" i="1"/>
                <a:t>S’</a:t>
              </a:r>
              <a:r>
                <a:rPr lang="en-US" sz="2800"/>
                <a:t> ::= . </a:t>
              </a:r>
              <a:r>
                <a:rPr lang="en-US" sz="2800" i="1"/>
                <a:t>S </a:t>
              </a:r>
              <a:r>
                <a:rPr lang="en-US" sz="2800"/>
                <a:t>$</a:t>
              </a:r>
            </a:p>
            <a:p>
              <a:pPr algn="l" eaLnBrk="1" hangingPunct="1"/>
              <a:r>
                <a:rPr lang="en-US" sz="2800" i="1"/>
                <a:t>S</a:t>
              </a:r>
              <a:r>
                <a:rPr lang="en-US" sz="2800"/>
                <a:t> ::= . ( </a:t>
              </a:r>
              <a:r>
                <a:rPr lang="en-US" sz="2800" i="1"/>
                <a:t>L</a:t>
              </a:r>
              <a:r>
                <a:rPr lang="en-US" sz="2800"/>
                <a:t> )</a:t>
              </a:r>
            </a:p>
            <a:p>
              <a:pPr algn="l" eaLnBrk="1" hangingPunct="1"/>
              <a:r>
                <a:rPr lang="en-US" sz="2800" i="1"/>
                <a:t>S</a:t>
              </a:r>
              <a:r>
                <a:rPr lang="en-US" sz="2800"/>
                <a:t> ::= . x</a:t>
              </a:r>
            </a:p>
          </p:txBody>
        </p:sp>
        <p:sp>
          <p:nvSpPr>
            <p:cNvPr id="10248" name="Text Box 1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343400" y="2668588"/>
              <a:ext cx="1522413" cy="53181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l" eaLnBrk="1" hangingPunct="1"/>
              <a:r>
                <a:rPr lang="en-US" sz="2800" i="1"/>
                <a:t>S</a:t>
              </a:r>
              <a:r>
                <a:rPr lang="en-US" sz="2800"/>
                <a:t> ::= x .</a:t>
              </a:r>
            </a:p>
          </p:txBody>
        </p:sp>
        <p:sp>
          <p:nvSpPr>
            <p:cNvPr id="10249" name="Line 12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3352800" y="2971800"/>
              <a:ext cx="990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Text Box 13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657600" y="2605088"/>
              <a:ext cx="2968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dirty="0"/>
                <a:t>x</a:t>
              </a:r>
            </a:p>
          </p:txBody>
        </p:sp>
      </p:grpSp>
      <p:sp>
        <p:nvSpPr>
          <p:cNvPr id="10251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705600" y="228600"/>
            <a:ext cx="2133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0.  </a:t>
            </a:r>
            <a:r>
              <a:rPr lang="en-US" i="1" dirty="0">
                <a:solidFill>
                  <a:srgbClr val="0000FF"/>
                </a:solidFill>
              </a:rPr>
              <a:t>S’</a:t>
            </a:r>
            <a:r>
              <a:rPr lang="en-US" dirty="0">
                <a:solidFill>
                  <a:srgbClr val="0000FF"/>
                </a:solidFill>
              </a:rPr>
              <a:t> ::= </a:t>
            </a:r>
            <a:r>
              <a:rPr lang="en-US" i="1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</a:rPr>
              <a:t>$</a:t>
            </a:r>
          </a:p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1. 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 ::= ( </a:t>
            </a:r>
            <a:r>
              <a:rPr lang="en-US" i="1" dirty="0">
                <a:solidFill>
                  <a:srgbClr val="0000FF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 )</a:t>
            </a:r>
          </a:p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2. 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 ::= x</a:t>
            </a:r>
          </a:p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3.  </a:t>
            </a:r>
            <a:r>
              <a:rPr lang="en-US" i="1" dirty="0">
                <a:solidFill>
                  <a:srgbClr val="0000FF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 ::=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</a:p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4.  </a:t>
            </a:r>
            <a:r>
              <a:rPr lang="en-US" i="1" dirty="0">
                <a:solidFill>
                  <a:srgbClr val="0000FF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 ::= </a:t>
            </a:r>
            <a:r>
              <a:rPr lang="en-US" i="1" dirty="0">
                <a:solidFill>
                  <a:srgbClr val="0000FF"/>
                </a:solidFill>
              </a:rPr>
              <a:t>L 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Shift Actions (2)</a:t>
            </a:r>
          </a:p>
        </p:txBody>
      </p:sp>
      <p:sp>
        <p:nvSpPr>
          <p:cNvPr id="11269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If we shift past the ( , we are at the beginning of </a:t>
            </a:r>
            <a:r>
              <a:rPr lang="en-US" sz="2400" i="1" dirty="0"/>
              <a:t>L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closure adds all productions that start with </a:t>
            </a:r>
            <a:r>
              <a:rPr lang="en-US" sz="2400" i="1" dirty="0"/>
              <a:t>L</a:t>
            </a:r>
            <a:r>
              <a:rPr lang="en-US" sz="2400" dirty="0"/>
              <a:t>, which also requires adding all productions starting with </a:t>
            </a:r>
            <a:r>
              <a:rPr lang="en-US" sz="2400" i="1" dirty="0"/>
              <a:t>S</a:t>
            </a:r>
            <a:endParaRPr lang="en-US" sz="2400" dirty="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UW </a:t>
            </a:r>
            <a:r>
              <a:rPr lang="is-IS" dirty="0"/>
              <a:t>CSE P 501</a:t>
            </a:r>
            <a:r>
              <a:rPr lang="pl-PL" dirty="0"/>
              <a:t> Spring 2018</a:t>
            </a:r>
            <a:endParaRPr lang="en-US" dirty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E-</a:t>
            </a:r>
            <a:fld id="{A76DDFAE-72B8-4C98-B601-5224718665A6}" type="slidenum">
              <a:rPr lang="en-US" smtClean="0"/>
              <a:pPr eaLnBrk="1" hangingPunct="1"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335088" y="1676400"/>
            <a:ext cx="5137150" cy="2239962"/>
            <a:chOff x="1335088" y="2179638"/>
            <a:chExt cx="5137150" cy="2239962"/>
          </a:xfrm>
        </p:grpSpPr>
        <p:sp>
          <p:nvSpPr>
            <p:cNvPr id="11271" name="Text Box 5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335088" y="2590800"/>
              <a:ext cx="2017712" cy="138588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l" eaLnBrk="1" hangingPunct="1"/>
              <a:r>
                <a:rPr lang="en-US" sz="2800" i="1"/>
                <a:t>S’</a:t>
              </a:r>
              <a:r>
                <a:rPr lang="en-US" sz="2800"/>
                <a:t> ::= . </a:t>
              </a:r>
              <a:r>
                <a:rPr lang="en-US" sz="2800" i="1"/>
                <a:t>S </a:t>
              </a:r>
              <a:r>
                <a:rPr lang="en-US" sz="2800"/>
                <a:t>$</a:t>
              </a:r>
            </a:p>
            <a:p>
              <a:pPr algn="l" eaLnBrk="1" hangingPunct="1"/>
              <a:r>
                <a:rPr lang="en-US" sz="2800" i="1"/>
                <a:t>S</a:t>
              </a:r>
              <a:r>
                <a:rPr lang="en-US" sz="2800"/>
                <a:t> ::= . ( </a:t>
              </a:r>
              <a:r>
                <a:rPr lang="en-US" sz="2800" i="1"/>
                <a:t>L</a:t>
              </a:r>
              <a:r>
                <a:rPr lang="en-US" sz="2800"/>
                <a:t> )</a:t>
              </a:r>
            </a:p>
            <a:p>
              <a:pPr algn="l" eaLnBrk="1" hangingPunct="1"/>
              <a:r>
                <a:rPr lang="en-US" sz="2800" i="1"/>
                <a:t>S</a:t>
              </a:r>
              <a:r>
                <a:rPr lang="en-US" sz="2800"/>
                <a:t> ::= . x </a:t>
              </a:r>
            </a:p>
          </p:txBody>
        </p:sp>
        <p:sp>
          <p:nvSpPr>
            <p:cNvPr id="11272" name="Text Box 6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343400" y="2179638"/>
              <a:ext cx="2128838" cy="223996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l" eaLnBrk="1" hangingPunct="1"/>
              <a:r>
                <a:rPr lang="en-US" sz="2800" i="1"/>
                <a:t>S</a:t>
              </a:r>
              <a:r>
                <a:rPr lang="en-US" sz="2800"/>
                <a:t> ::= ( . </a:t>
              </a:r>
              <a:r>
                <a:rPr lang="en-US" sz="2800" i="1"/>
                <a:t>L</a:t>
              </a:r>
              <a:r>
                <a:rPr lang="en-US" sz="2800"/>
                <a:t> )</a:t>
              </a:r>
            </a:p>
            <a:p>
              <a:pPr algn="l" eaLnBrk="1" hangingPunct="1"/>
              <a:r>
                <a:rPr lang="en-US" sz="2800" i="1"/>
                <a:t>L ::=</a:t>
              </a:r>
              <a:r>
                <a:rPr lang="en-US" sz="2800"/>
                <a:t> . </a:t>
              </a:r>
              <a:r>
                <a:rPr lang="en-US" sz="2800" i="1"/>
                <a:t>L , S</a:t>
              </a:r>
            </a:p>
            <a:p>
              <a:pPr algn="l" eaLnBrk="1" hangingPunct="1"/>
              <a:r>
                <a:rPr lang="en-US" sz="2800" i="1"/>
                <a:t>L ::= </a:t>
              </a:r>
              <a:r>
                <a:rPr lang="en-US" sz="2800"/>
                <a:t>. </a:t>
              </a:r>
              <a:r>
                <a:rPr lang="en-US" sz="2800" i="1"/>
                <a:t>S </a:t>
              </a:r>
            </a:p>
            <a:p>
              <a:pPr algn="l" eaLnBrk="1" hangingPunct="1"/>
              <a:r>
                <a:rPr lang="en-US" sz="2800" i="1"/>
                <a:t>S ::= </a:t>
              </a:r>
              <a:r>
                <a:rPr lang="en-US" sz="2800"/>
                <a:t>. (</a:t>
              </a:r>
              <a:r>
                <a:rPr lang="en-US" sz="2800" i="1"/>
                <a:t> L </a:t>
              </a:r>
              <a:r>
                <a:rPr lang="en-US" sz="2800"/>
                <a:t>)</a:t>
              </a:r>
              <a:r>
                <a:rPr lang="en-US" sz="2800" i="1"/>
                <a:t> </a:t>
              </a:r>
            </a:p>
            <a:p>
              <a:pPr algn="l" eaLnBrk="1" hangingPunct="1"/>
              <a:r>
                <a:rPr lang="en-US" sz="2800" i="1"/>
                <a:t>S ::= </a:t>
              </a:r>
              <a:r>
                <a:rPr lang="en-US" sz="2800"/>
                <a:t>. x</a:t>
              </a:r>
              <a:r>
                <a:rPr lang="en-US" sz="2800" i="1"/>
                <a:t>  </a:t>
              </a:r>
            </a:p>
          </p:txBody>
        </p:sp>
        <p:sp>
          <p:nvSpPr>
            <p:cNvPr id="11273" name="Line 7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3352800" y="3282950"/>
              <a:ext cx="990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4" name="Text Box 8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675063" y="2820988"/>
              <a:ext cx="2714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/>
                <a:t>(</a:t>
              </a:r>
            </a:p>
          </p:txBody>
        </p:sp>
      </p:grpSp>
      <p:sp>
        <p:nvSpPr>
          <p:cNvPr id="11275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705600" y="228600"/>
            <a:ext cx="2133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0.  </a:t>
            </a:r>
            <a:r>
              <a:rPr lang="en-US" i="1" dirty="0">
                <a:solidFill>
                  <a:srgbClr val="0000FF"/>
                </a:solidFill>
              </a:rPr>
              <a:t>S’</a:t>
            </a:r>
            <a:r>
              <a:rPr lang="en-US" dirty="0">
                <a:solidFill>
                  <a:srgbClr val="0000FF"/>
                </a:solidFill>
              </a:rPr>
              <a:t> ::= </a:t>
            </a:r>
            <a:r>
              <a:rPr lang="en-US" i="1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</a:rPr>
              <a:t>$</a:t>
            </a:r>
          </a:p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1. 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 ::= ( </a:t>
            </a:r>
            <a:r>
              <a:rPr lang="en-US" i="1" dirty="0">
                <a:solidFill>
                  <a:srgbClr val="0000FF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 )</a:t>
            </a:r>
          </a:p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2. 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 ::= x</a:t>
            </a:r>
          </a:p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3.  </a:t>
            </a:r>
            <a:r>
              <a:rPr lang="en-US" i="1" dirty="0">
                <a:solidFill>
                  <a:srgbClr val="0000FF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 ::=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</a:p>
          <a:p>
            <a:pPr lvl="1" algn="l" eaLnBrk="1" hangingPunct="1"/>
            <a:r>
              <a:rPr lang="en-US" dirty="0">
                <a:solidFill>
                  <a:srgbClr val="0000FF"/>
                </a:solidFill>
              </a:rPr>
              <a:t>4.  </a:t>
            </a:r>
            <a:r>
              <a:rPr lang="en-US" i="1" dirty="0">
                <a:solidFill>
                  <a:srgbClr val="0000FF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 ::= </a:t>
            </a:r>
            <a:r>
              <a:rPr lang="en-US" i="1" dirty="0">
                <a:solidFill>
                  <a:srgbClr val="0000FF"/>
                </a:solidFill>
              </a:rPr>
              <a:t>L 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  <p:tag name="WEBEXPORTGUID" val="507a905a-f606-4ff8-baca-34bdce4162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</TotalTime>
  <Words>2405</Words>
  <Application>Microsoft Macintosh PowerPoint</Application>
  <PresentationFormat>On-screen Show (4:3)</PresentationFormat>
  <Paragraphs>513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Tahoma</vt:lpstr>
      <vt:lpstr>Wingdings</vt:lpstr>
      <vt:lpstr>Office Theme</vt:lpstr>
      <vt:lpstr>Compiler Design</vt:lpstr>
      <vt:lpstr>Agenda</vt:lpstr>
      <vt:lpstr>LR State Machine</vt:lpstr>
      <vt:lpstr>Prefixes, Handles, &amp;c (review)</vt:lpstr>
      <vt:lpstr>Building the LR(0) States</vt:lpstr>
      <vt:lpstr>Start of LR Parse</vt:lpstr>
      <vt:lpstr>Initial state</vt:lpstr>
      <vt:lpstr>Shift Actions (1)</vt:lpstr>
      <vt:lpstr>Shift Actions (2)</vt:lpstr>
      <vt:lpstr>Goto Actions</vt:lpstr>
      <vt:lpstr>Basic Operations</vt:lpstr>
      <vt:lpstr>Closure Algorithm</vt:lpstr>
      <vt:lpstr>Goto Algorithm</vt:lpstr>
      <vt:lpstr>LR(0) Construction</vt:lpstr>
      <vt:lpstr>LR(0) Construction Algorithm</vt:lpstr>
      <vt:lpstr>Example: States for</vt:lpstr>
      <vt:lpstr>Building the Parse Tables (1)</vt:lpstr>
      <vt:lpstr>Building the Parse Tables (2)</vt:lpstr>
      <vt:lpstr>Example: Tables for</vt:lpstr>
      <vt:lpstr>Where Do We Stand?</vt:lpstr>
      <vt:lpstr>A Grammar that is not LR(0)</vt:lpstr>
      <vt:lpstr>LR(0) Parser for</vt:lpstr>
      <vt:lpstr>How can we solve conflicts like this?</vt:lpstr>
      <vt:lpstr>SLR Parsers</vt:lpstr>
      <vt:lpstr>Calculating FIRST()</vt:lpstr>
      <vt:lpstr>FIRST, FOLLOW, and nullable</vt:lpstr>
      <vt:lpstr>Computing FIRST, FOLLOW, and nullable (1)</vt:lpstr>
      <vt:lpstr>Computing FIRST, FOLLOW, and nullable (2)</vt:lpstr>
      <vt:lpstr>Example</vt:lpstr>
      <vt:lpstr>LR(0) Reduce Actions (review)</vt:lpstr>
      <vt:lpstr>SLR Construction</vt:lpstr>
      <vt:lpstr>SLR Parser for</vt:lpstr>
      <vt:lpstr>On To LR(1)</vt:lpstr>
      <vt:lpstr>LR(1) Items</vt:lpstr>
      <vt:lpstr>LR(1) Tradeoffs</vt:lpstr>
      <vt:lpstr>LALR(1)</vt:lpstr>
      <vt:lpstr>LALR(1) vs LR(1)</vt:lpstr>
      <vt:lpstr>Language Heirarchies</vt:lpstr>
      <vt:lpstr>Coming Attractions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</dc:title>
  <dc:subject/>
  <dc:creator/>
  <cp:keywords/>
  <dc:description/>
  <cp:lastModifiedBy>Pendley, Nick</cp:lastModifiedBy>
  <cp:revision>146</cp:revision>
  <cp:lastPrinted>2015-01-23T21:40:39Z</cp:lastPrinted>
  <dcterms:created xsi:type="dcterms:W3CDTF">2002-10-01T01:44:57Z</dcterms:created>
  <dcterms:modified xsi:type="dcterms:W3CDTF">2019-04-18T06:16:31Z</dcterms:modified>
  <cp:category/>
</cp:coreProperties>
</file>