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0" r:id="rId5"/>
    <p:sldId id="261" r:id="rId6"/>
    <p:sldId id="288" r:id="rId7"/>
    <p:sldId id="278" r:id="rId8"/>
    <p:sldId id="269" r:id="rId9"/>
    <p:sldId id="268" r:id="rId10"/>
    <p:sldId id="263" r:id="rId11"/>
    <p:sldId id="266" r:id="rId12"/>
    <p:sldId id="294" r:id="rId13"/>
    <p:sldId id="267" r:id="rId14"/>
    <p:sldId id="295" r:id="rId15"/>
    <p:sldId id="289" r:id="rId16"/>
    <p:sldId id="264" r:id="rId17"/>
    <p:sldId id="281" r:id="rId18"/>
    <p:sldId id="282" r:id="rId19"/>
    <p:sldId id="287" r:id="rId20"/>
    <p:sldId id="296" r:id="rId21"/>
    <p:sldId id="297" r:id="rId22"/>
    <p:sldId id="298" r:id="rId23"/>
    <p:sldId id="299" r:id="rId24"/>
    <p:sldId id="265" r:id="rId25"/>
    <p:sldId id="290" r:id="rId26"/>
    <p:sldId id="292" r:id="rId27"/>
    <p:sldId id="293" r:id="rId28"/>
    <p:sldId id="300" r:id="rId29"/>
    <p:sldId id="301" r:id="rId30"/>
    <p:sldId id="302" r:id="rId31"/>
    <p:sldId id="303" r:id="rId32"/>
    <p:sldId id="291" r:id="rId33"/>
    <p:sldId id="272" r:id="rId34"/>
    <p:sldId id="273" r:id="rId35"/>
    <p:sldId id="304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63"/>
    <p:restoredTop sz="88100" autoAdjust="0"/>
  </p:normalViewPr>
  <p:slideViewPr>
    <p:cSldViewPr>
      <p:cViewPr varScale="1">
        <p:scale>
          <a:sx n="74" d="100"/>
          <a:sy n="74" d="100"/>
        </p:scale>
        <p:origin x="14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504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G-</a:t>
            </a:r>
            <a:fld id="{25C7CEB1-4E2B-433D-8938-8DF140404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l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62" tIns="48280" rIns="96562" bIns="48280" numCol="1" anchor="b" anchorCtr="0" compatLnSpc="1">
            <a:prstTxWarp prst="textNoShape">
              <a:avLst/>
            </a:prstTxWarp>
          </a:bodyPr>
          <a:lstStyle>
            <a:lvl1pPr algn="r" defTabSz="964842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79BECB91-2DA8-43A2-8CF6-77AAD40E7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07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16wi</a:t>
            </a:r>
            <a:r>
              <a:rPr lang="en-US" dirty="0"/>
              <a:t>: did this after all the x86/</a:t>
            </a:r>
            <a:r>
              <a:rPr lang="en-US" dirty="0" err="1"/>
              <a:t>codeshape</a:t>
            </a:r>
            <a:r>
              <a:rPr lang="en-US" dirty="0"/>
              <a:t> slides,</a:t>
            </a:r>
            <a:r>
              <a:rPr lang="en-US" baseline="0" dirty="0"/>
              <a:t> as a transition to the optimization stuff.  Worked well, and allowed us to move the project along more quickly.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CB91-2DA8-43A2-8CF6-77AAD40E79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66A4D003-F4B7-4100-BE15-7232EE4E72BF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AA93F092-7C29-47AF-90B2-5A96D0F76C01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taken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82B0EE82-F475-4D4E-AE2E-1090F1128189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still borrowing from Cooper’s slides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FFAFF413-2059-4A39-8E7B-897E8C4C7C10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Au02: based on Cooper’s slides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Example on this and next slide taken from Muchnick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32D80F0A-B93B-46DD-BF2E-08420E751660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Main difference: medium-level retains basic symbolic information about variables and computes addresses in terms of variables; low-level makes all memory references and calculations explicit, exposing all details of the low-level layout.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2025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2025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2025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2025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924F9596-03FE-49AF-984E-480A074437A1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8948-1590-BB49-B7D9-66238BF606E0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E70A8AD-1EB2-4FD3-BFD8-E63BD6164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B5CDC-760A-184B-8E51-CFA4FCC87B38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2A90BE33-9BF1-4E64-89B7-F7A3FA4C61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12AD4-7939-DA40-8900-F0882DC8CBAB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6EE8291-1B7B-4DD9-8265-0C17D77924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58B36C-5A57-9443-9516-9CE31913BEB8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6F4DC7-B160-E34A-B289-BB6B562024F3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E18624B4-12B8-4966-A58F-5DB34FA72D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42F5DA-6AE7-6144-9766-1748B11CBC82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06FA9B97-F474-4817-96CB-41D057364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F2F62-EBC1-B243-9D88-D29D0EF8BA45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8553747-5DCA-443C-835F-C297760BE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BDA73-A667-274B-860C-F08D7CC174C6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CF4F1C28-7A93-4827-BBFB-D34067E103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6CC4C-2F2B-2148-A533-1775692CA239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80FA62FC-6283-4231-AA70-E26EE5539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80E62-3042-1745-96CA-8A054A76CFD5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4E1667E6-6E72-4F0B-90B0-63FB3A9D1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2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01E5B-9FCD-7249-A230-BFAD391C4918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54657E4-4082-435C-AC3E-DFA787E13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D52E34C-8960-CD47-94DF-1C6526A4F909}" type="datetime1">
              <a:rPr lang="en-US" smtClean="0"/>
              <a:pPr>
                <a:defRPr/>
              </a:pPr>
              <a:t>5/1/19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G-</a:t>
            </a:r>
            <a:fld id="{8A0933CB-ED3F-456A-8C2E-B5376E50BE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hyperlink" Target="https://courses.cs.washington.edu/courses/csep501/18sp/calendar/lecturelist.html" TargetMode="Externa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tags" Target="../tags/tag114.xml"/><Relationship Id="rId21" Type="http://schemas.openxmlformats.org/officeDocument/2006/relationships/tags" Target="../tags/tag132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Intermediate Representations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7"/>
              </a:rPr>
              <a:t>Credit: UW (Perkins)</a:t>
            </a:r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G-</a:t>
            </a:r>
            <a:fld id="{23A0D6A4-46A3-42B8-B06B-10AFFD7DC6AE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Graphical IRs</a:t>
            </a:r>
            <a:endParaRPr lang="en-US" dirty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 represented as a graph (or tree)</a:t>
            </a:r>
          </a:p>
          <a:p>
            <a:r>
              <a:rPr lang="en-US" dirty="0"/>
              <a:t>Nodes and edges typically reflect some structure of the program</a:t>
            </a:r>
          </a:p>
          <a:p>
            <a:pPr lvl="1"/>
            <a:r>
              <a:rPr lang="en-US" dirty="0"/>
              <a:t>E.g., source code, control flow, data dependence</a:t>
            </a:r>
          </a:p>
          <a:p>
            <a:r>
              <a:rPr lang="en-US" dirty="0"/>
              <a:t>May be large (especially syntax trees)</a:t>
            </a:r>
          </a:p>
          <a:p>
            <a:r>
              <a:rPr lang="en-US" dirty="0"/>
              <a:t>High-level examples: syntax trees, DAGs</a:t>
            </a:r>
          </a:p>
          <a:p>
            <a:pPr lvl="1"/>
            <a:r>
              <a:rPr lang="en-US" dirty="0"/>
              <a:t>Generally used in early phases of compilers</a:t>
            </a:r>
          </a:p>
          <a:p>
            <a:r>
              <a:rPr lang="en-US" dirty="0"/>
              <a:t>Other examples: control flow graphs and data dependency graphs</a:t>
            </a:r>
          </a:p>
          <a:p>
            <a:pPr lvl="1"/>
            <a:r>
              <a:rPr lang="en-US" dirty="0"/>
              <a:t>Often used in optimization and code generation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2B9EB6CE-D6E5-4389-AA16-6900C36D77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Concrete Syntax Trees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The full grammar is needed to guide the parser, but contains many extraneous details</a:t>
            </a:r>
          </a:p>
          <a:p>
            <a:pPr lvl="1"/>
            <a:r>
              <a:rPr lang="en-US" dirty="0"/>
              <a:t>Chain productions</a:t>
            </a:r>
          </a:p>
          <a:p>
            <a:pPr lvl="1"/>
            <a:r>
              <a:rPr lang="en-US" dirty="0"/>
              <a:t>Rules that control precedence and associativity</a:t>
            </a:r>
          </a:p>
          <a:p>
            <a:r>
              <a:rPr lang="en-US" dirty="0"/>
              <a:t>Typically the full syntax tree (parse tree) does not need to be used explicitly, but sometimes we want it (structured source code editors or transformations, …)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C3B285A0-DC07-44E1-AF8B-7D04A78DDD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Concrete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83282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Want only essential structural information</a:t>
            </a:r>
          </a:p>
          <a:p>
            <a:pPr lvl="1"/>
            <a:r>
              <a:rPr lang="en-US" dirty="0"/>
              <a:t>Omit extra junk</a:t>
            </a:r>
          </a:p>
          <a:p>
            <a:r>
              <a:rPr lang="en-US" dirty="0"/>
              <a:t>Can be represented explicitly as a tree or in a linear form</a:t>
            </a:r>
          </a:p>
          <a:p>
            <a:pPr lvl="1"/>
            <a:r>
              <a:rPr lang="en-US" dirty="0"/>
              <a:t>Example: LISP/Scheme S-expressions are essentially ASTs</a:t>
            </a:r>
          </a:p>
          <a:p>
            <a:r>
              <a:rPr lang="en-US" dirty="0"/>
              <a:t>Common output from parser; used for static semantics (type checking, etc.) and sometimes high-level optimizations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9E5A90B-FFF3-4BA2-93F7-4FA0E49775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Abstract syntax for x = 2*(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57800" y="76200"/>
            <a:ext cx="37703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assign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i="1" kern="0" dirty="0">
                <a:latin typeface="+mn-lt"/>
              </a:rPr>
              <a:t> </a:t>
            </a:r>
            <a:r>
              <a:rPr lang="en-US" sz="1400" kern="0" dirty="0">
                <a:latin typeface="+mn-lt"/>
              </a:rPr>
              <a:t>;</a:t>
            </a:r>
            <a:endParaRPr lang="en-US" sz="1400" i="1" kern="0" dirty="0">
              <a:latin typeface="+mn-lt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+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–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*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term</a:t>
            </a:r>
            <a:r>
              <a:rPr lang="en-US" sz="1400" kern="0" dirty="0">
                <a:latin typeface="+mn-lt"/>
              </a:rPr>
              <a:t> / </a:t>
            </a: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factor</a:t>
            </a:r>
          </a:p>
          <a:p>
            <a:pPr marL="342900" indent="-342900" algn="l">
              <a:spcBef>
                <a:spcPct val="20000"/>
              </a:spcBef>
              <a:defRPr/>
            </a:pPr>
            <a:r>
              <a:rPr lang="en-US" sz="1400" i="1" kern="0" dirty="0">
                <a:latin typeface="+mn-lt"/>
              </a:rPr>
              <a:t>factor</a:t>
            </a:r>
            <a:r>
              <a:rPr lang="en-US" sz="1400" kern="0" dirty="0">
                <a:latin typeface="+mn-lt"/>
              </a:rPr>
              <a:t> ::= </a:t>
            </a:r>
            <a:r>
              <a:rPr lang="en-US" sz="1400" i="1" kern="0" dirty="0" err="1">
                <a:latin typeface="+mn-lt"/>
              </a:rPr>
              <a:t>int</a:t>
            </a:r>
            <a:r>
              <a:rPr lang="en-US" sz="1400" kern="0" dirty="0">
                <a:latin typeface="+mn-lt"/>
              </a:rPr>
              <a:t> | </a:t>
            </a:r>
            <a:r>
              <a:rPr lang="en-US" sz="1400" i="1" kern="0" dirty="0">
                <a:latin typeface="+mn-lt"/>
              </a:rPr>
              <a:t>id</a:t>
            </a:r>
            <a:r>
              <a:rPr lang="en-US" sz="1400" kern="0" dirty="0">
                <a:latin typeface="+mn-lt"/>
              </a:rPr>
              <a:t> | ( </a:t>
            </a:r>
            <a:r>
              <a:rPr lang="en-US" sz="1400" i="1" kern="0" dirty="0" err="1">
                <a:latin typeface="+mn-lt"/>
              </a:rPr>
              <a:t>expr</a:t>
            </a:r>
            <a:r>
              <a:rPr lang="en-US" sz="1400" kern="0" dirty="0">
                <a:latin typeface="+mn-lt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0367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(Directed Acyclic 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 on ASTs with shared substructures</a:t>
            </a:r>
          </a:p>
          <a:p>
            <a:r>
              <a:rPr lang="en-US" dirty="0"/>
              <a:t>Pro: saves space, exposes redundant sub-expressions</a:t>
            </a:r>
          </a:p>
          <a:p>
            <a:r>
              <a:rPr lang="en-US" dirty="0"/>
              <a:t>Con: less flexibility if part needs to be 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819400" y="3962400"/>
            <a:ext cx="2743200" cy="2286000"/>
            <a:chOff x="2819400" y="4038600"/>
            <a:chExt cx="2743200" cy="2286000"/>
          </a:xfrm>
        </p:grpSpPr>
        <p:sp>
          <p:nvSpPr>
            <p:cNvPr id="6" name="Oval 5"/>
            <p:cNvSpPr/>
            <p:nvPr/>
          </p:nvSpPr>
          <p:spPr>
            <a:xfrm>
              <a:off x="3429000" y="4038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45720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51816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58674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105400" y="5410200"/>
              <a:ext cx="457200" cy="457200"/>
            </a:xfrm>
            <a:prstGeom prst="ellipse">
              <a:avLst/>
            </a:prstGeom>
            <a:noFill/>
            <a:ln w="158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7" idx="1"/>
            </p:cNvCxnSpPr>
            <p:nvPr/>
          </p:nvCxnSpPr>
          <p:spPr>
            <a:xfrm>
              <a:off x="3819245" y="4428845"/>
              <a:ext cx="591110" cy="2101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8" idx="0"/>
            </p:cNvCxnSpPr>
            <p:nvPr/>
          </p:nvCxnSpPr>
          <p:spPr>
            <a:xfrm flipH="1">
              <a:off x="3581400" y="4495800"/>
              <a:ext cx="76200" cy="685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7"/>
            </p:cNvCxnSpPr>
            <p:nvPr/>
          </p:nvCxnSpPr>
          <p:spPr>
            <a:xfrm flipH="1">
              <a:off x="3743045" y="4962245"/>
              <a:ext cx="667310" cy="2863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1" idx="1"/>
            </p:cNvCxnSpPr>
            <p:nvPr/>
          </p:nvCxnSpPr>
          <p:spPr>
            <a:xfrm>
              <a:off x="4733645" y="4962245"/>
              <a:ext cx="438710" cy="5149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3"/>
              <a:endCxn id="9" idx="7"/>
            </p:cNvCxnSpPr>
            <p:nvPr/>
          </p:nvCxnSpPr>
          <p:spPr>
            <a:xfrm flipH="1">
              <a:off x="3209645" y="5571845"/>
              <a:ext cx="2101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8" idx="5"/>
              <a:endCxn id="10" idx="1"/>
            </p:cNvCxnSpPr>
            <p:nvPr/>
          </p:nvCxnSpPr>
          <p:spPr>
            <a:xfrm>
              <a:off x="3743045" y="5571845"/>
              <a:ext cx="286310" cy="36251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11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Linear IRs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743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Pseudo-code for some abstract machine</a:t>
            </a:r>
          </a:p>
          <a:p>
            <a:r>
              <a:rPr lang="en-US" dirty="0"/>
              <a:t>Level of abstraction varies</a:t>
            </a:r>
          </a:p>
          <a:p>
            <a:r>
              <a:rPr lang="en-US" dirty="0"/>
              <a:t>Simple, compact data structures</a:t>
            </a:r>
          </a:p>
          <a:p>
            <a:pPr lvl="1"/>
            <a:r>
              <a:rPr lang="en-US" dirty="0"/>
              <a:t>Commonly used: arrays, linked lists</a:t>
            </a:r>
          </a:p>
          <a:p>
            <a:r>
              <a:rPr lang="en-US" dirty="0"/>
              <a:t>Examples: 3-address code, stack machine code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3D2AE06-D06B-4F98-89D7-5EB5DEBA4FD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542472"/>
            <a:ext cx="12954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t1 ← 2</a:t>
            </a:r>
          </a:p>
          <a:p>
            <a:pPr algn="l"/>
            <a:r>
              <a:rPr lang="en-US" dirty="0">
                <a:latin typeface="+mn-lt"/>
              </a:rPr>
              <a:t>t2 ← b</a:t>
            </a:r>
          </a:p>
          <a:p>
            <a:pPr algn="l"/>
            <a:r>
              <a:rPr lang="en-US" dirty="0">
                <a:latin typeface="+mn-lt"/>
              </a:rPr>
              <a:t>t3 ← t1 * t2</a:t>
            </a:r>
          </a:p>
          <a:p>
            <a:pPr algn="l"/>
            <a:r>
              <a:rPr lang="en-US" dirty="0">
                <a:latin typeface="+mn-lt"/>
              </a:rPr>
              <a:t>t4 ← a</a:t>
            </a:r>
          </a:p>
          <a:p>
            <a:pPr algn="l"/>
            <a:r>
              <a:rPr lang="en-US" dirty="0">
                <a:latin typeface="+mn-lt"/>
              </a:rPr>
              <a:t>t5 ← t4 – t3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542472"/>
            <a:ext cx="10668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push 2</a:t>
            </a:r>
          </a:p>
          <a:p>
            <a:pPr algn="l"/>
            <a:r>
              <a:rPr lang="en-US" dirty="0">
                <a:latin typeface="+mn-lt"/>
              </a:rPr>
              <a:t>push b</a:t>
            </a:r>
          </a:p>
          <a:p>
            <a:pPr algn="l"/>
            <a:r>
              <a:rPr lang="en-US" dirty="0">
                <a:latin typeface="+mn-lt"/>
              </a:rPr>
              <a:t>multiply</a:t>
            </a:r>
          </a:p>
          <a:p>
            <a:pPr algn="l"/>
            <a:r>
              <a:rPr lang="en-US" dirty="0">
                <a:latin typeface="+mn-lt"/>
              </a:rPr>
              <a:t>push a</a:t>
            </a:r>
          </a:p>
          <a:p>
            <a:pPr algn="l"/>
            <a:r>
              <a:rPr lang="en-US" dirty="0">
                <a:latin typeface="+mn-lt"/>
              </a:rPr>
              <a:t>subtract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4343400"/>
            <a:ext cx="23622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Fairly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Compiler can control reuse of names – clever choice can reveal optimizations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ILOC &amp; similar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4343400"/>
            <a:ext cx="2667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Each instruction consumes top of stack &amp; pushes result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Very compact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Easy to create and interpret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latin typeface="+mn-lt"/>
              </a:rPr>
              <a:t>Java </a:t>
            </a:r>
            <a:r>
              <a:rPr lang="en-US" dirty="0" err="1">
                <a:latin typeface="+mn-lt"/>
              </a:rPr>
              <a:t>bytecode</a:t>
            </a:r>
            <a:r>
              <a:rPr lang="en-US" dirty="0">
                <a:latin typeface="+mn-lt"/>
              </a:rPr>
              <a:t>, MSIL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Levels in Linear IR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IRs can also be close to the source language, very low-level, or somewhere in between.</a:t>
            </a:r>
          </a:p>
          <a:p>
            <a:r>
              <a:rPr lang="en-US" dirty="0"/>
              <a:t>Examples: Linear IRs for C array reference </a:t>
            </a:r>
            <a:br>
              <a:rPr lang="en-US" dirty="0"/>
            </a:b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  <a:p>
            <a:pPr lvl="1"/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High-level:  t1 </a:t>
            </a:r>
            <a:r>
              <a:rPr lang="en-US" dirty="0">
                <a:sym typeface="Symbol" pitchFamily="18" charset="2"/>
              </a:rPr>
              <a:t> a[i,j+2]</a:t>
            </a:r>
            <a:endParaRPr lang="en-US" dirty="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DCC7CAB-3089-4370-A689-2BF6593A3C8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IRs for a[</a:t>
            </a:r>
            <a:r>
              <a:rPr lang="en-US" dirty="0" err="1"/>
              <a:t>i</a:t>
            </a:r>
            <a:r>
              <a:rPr lang="en-US" dirty="0"/>
              <a:t>][j+2]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Medium-level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t1 </a:t>
            </a:r>
            <a:r>
              <a:rPr lang="en-US">
                <a:sym typeface="Symbol" pitchFamily="18" charset="2"/>
              </a:rPr>
              <a:t> j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t2  i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t3  t1 + t2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t4  4 * t3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t5  addr a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t6  t5 + t4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t7  *t6</a:t>
            </a:r>
            <a:endParaRPr lang="en-US"/>
          </a:p>
        </p:txBody>
      </p:sp>
      <p:sp>
        <p:nvSpPr>
          <p:cNvPr id="22532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Low-level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r1 </a:t>
            </a:r>
            <a:r>
              <a:rPr lang="en-US">
                <a:sym typeface="Symbol" pitchFamily="18" charset="2"/>
              </a:rPr>
              <a:t> [fp-4]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r2   r1 + 2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r3  [fp-8]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r4  r3 * 20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r5  r4 + r2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r6  4 * r5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r7  fp – 216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f1  [r7+r6]</a:t>
            </a:r>
            <a:endParaRPr lang="en-US"/>
          </a:p>
        </p:txBody>
      </p:sp>
      <p:sp>
        <p:nvSpPr>
          <p:cNvPr id="225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E8E1D0B-F4CC-41C7-A74F-EE856F95E1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Level Tradeoffs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High-level: good for some source-level optimizations, semantic checking, but can’t optimize things that are hidden – like address arithmetic for array subscripting</a:t>
            </a:r>
          </a:p>
          <a:p>
            <a:r>
              <a:rPr lang="en-US" dirty="0"/>
              <a:t>Low-level: need for good code generation and resource utilization in back end but loses semantic knowledge (e.g., variables, data aggregates, source relationships are usually missing)</a:t>
            </a:r>
          </a:p>
          <a:p>
            <a:r>
              <a:rPr lang="en-US" dirty="0"/>
              <a:t>Medium-level: more detail but keeps more higher-level semantic information – great for machine-independent optimizations.  Many (all?) optimizing compilers work at this level</a:t>
            </a:r>
          </a:p>
          <a:p>
            <a:r>
              <a:rPr lang="en-US" dirty="0"/>
              <a:t>Many compilers use all 3 in different phases</a:t>
            </a:r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ADAD69C4-19FF-4344-824B-D5D10E2191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Survey of Intermediate Representations</a:t>
            </a:r>
          </a:p>
          <a:p>
            <a:pPr lvl="1"/>
            <a:r>
              <a:rPr lang="en-US"/>
              <a:t>Graphical</a:t>
            </a:r>
          </a:p>
          <a:p>
            <a:pPr lvl="2"/>
            <a:r>
              <a:rPr lang="en-US"/>
              <a:t>Concrete/Abstract Syntax Trees (ASTs)</a:t>
            </a:r>
          </a:p>
          <a:p>
            <a:pPr lvl="2"/>
            <a:r>
              <a:rPr lang="en-US"/>
              <a:t>Control Flow Graph</a:t>
            </a:r>
          </a:p>
          <a:p>
            <a:pPr lvl="2"/>
            <a:r>
              <a:rPr lang="en-US"/>
              <a:t>Dependence Graph</a:t>
            </a:r>
          </a:p>
          <a:p>
            <a:pPr lvl="1"/>
            <a:r>
              <a:rPr lang="en-US"/>
              <a:t>Linear Representations</a:t>
            </a:r>
          </a:p>
          <a:p>
            <a:pPr lvl="2"/>
            <a:r>
              <a:rPr lang="en-US"/>
              <a:t>Stack Based</a:t>
            </a:r>
          </a:p>
          <a:p>
            <a:pPr lvl="2"/>
            <a:r>
              <a:rPr lang="en-US"/>
              <a:t>3-Address</a:t>
            </a:r>
          </a:p>
          <a:p>
            <a:r>
              <a:rPr lang="en-US"/>
              <a:t>Several of these will show up as we explore program analysis and optimization</a:t>
            </a:r>
            <a:endParaRPr lang="en-US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F943132-591C-4531-955C-CF52DE21E3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9617A8CE-4D4D-4676-9556-A4A17962B5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Three-Address Code (TAC)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8600" y="1302542"/>
            <a:ext cx="8589962" cy="4717257"/>
          </a:xfrm>
        </p:spPr>
        <p:txBody>
          <a:bodyPr/>
          <a:lstStyle/>
          <a:p>
            <a:pPr eaLnBrk="1" hangingPunct="1"/>
            <a:r>
              <a:rPr lang="en-US" sz="2400" dirty="0"/>
              <a:t>Usual form: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070C0"/>
                </a:solidFill>
              </a:rPr>
              <a:t> y op z</a:t>
            </a:r>
          </a:p>
          <a:p>
            <a:pPr lvl="1" eaLnBrk="1" hangingPunct="1"/>
            <a:r>
              <a:rPr lang="en-US" sz="2000" dirty="0"/>
              <a:t>One operator</a:t>
            </a:r>
          </a:p>
          <a:p>
            <a:pPr lvl="1" eaLnBrk="1" hangingPunct="1"/>
            <a:r>
              <a:rPr lang="en-US" sz="2000" dirty="0"/>
              <a:t>Maximum of 3 names</a:t>
            </a:r>
          </a:p>
          <a:p>
            <a:pPr lvl="1" eaLnBrk="1" hangingPunct="1"/>
            <a:r>
              <a:rPr lang="en-US" sz="2000" dirty="0"/>
              <a:t>(Copes with: </a:t>
            </a:r>
            <a:r>
              <a:rPr lang="en-US" sz="2000" dirty="0" err="1"/>
              <a:t>nullary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y</a:t>
            </a:r>
            <a:r>
              <a:rPr lang="en-US" sz="2000" dirty="0"/>
              <a:t> and unary </a:t>
            </a:r>
            <a:r>
              <a:rPr lang="en-US" sz="2000" dirty="0">
                <a:solidFill>
                  <a:srgbClr val="0070C0"/>
                </a:solidFill>
              </a:rPr>
              <a:t>x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2000" dirty="0">
                <a:solidFill>
                  <a:srgbClr val="0070C0"/>
                </a:solidFill>
              </a:rPr>
              <a:t> op y</a:t>
            </a:r>
            <a:r>
              <a:rPr lang="en-US" sz="2000" dirty="0"/>
              <a:t>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x = 2 * (m + n)</a:t>
            </a:r>
            <a:r>
              <a:rPr lang="en-US" sz="2000" dirty="0"/>
              <a:t> becomes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t1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m + n;     t2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2 * t1;     x  </a:t>
            </a:r>
            <a:r>
              <a:rPr lang="en-US" sz="1800" dirty="0">
                <a:solidFill>
                  <a:srgbClr val="0070C0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0070C0"/>
                </a:solidFill>
              </a:rPr>
              <a:t> t2</a:t>
            </a:r>
          </a:p>
          <a:p>
            <a:pPr lvl="1" eaLnBrk="1" hangingPunct="1"/>
            <a:r>
              <a:rPr lang="en-US" sz="1800" dirty="0"/>
              <a:t>You may prefer: </a:t>
            </a:r>
            <a:r>
              <a:rPr lang="en-US" sz="1800" dirty="0">
                <a:solidFill>
                  <a:srgbClr val="0070C0"/>
                </a:solidFill>
              </a:rPr>
              <a:t>add t1, m, n;    </a:t>
            </a:r>
            <a:r>
              <a:rPr lang="en-US" sz="1800" dirty="0" err="1">
                <a:solidFill>
                  <a:srgbClr val="0070C0"/>
                </a:solidFill>
              </a:rPr>
              <a:t>mul</a:t>
            </a:r>
            <a:r>
              <a:rPr lang="en-US" sz="1800" dirty="0">
                <a:solidFill>
                  <a:srgbClr val="0070C0"/>
                </a:solidFill>
              </a:rPr>
              <a:t> t2, 2, t1;    </a:t>
            </a:r>
            <a:r>
              <a:rPr lang="en-US" sz="1800" dirty="0" err="1">
                <a:solidFill>
                  <a:srgbClr val="0070C0"/>
                </a:solidFill>
              </a:rPr>
              <a:t>mov</a:t>
            </a:r>
            <a:r>
              <a:rPr lang="en-US" sz="1800" dirty="0">
                <a:solidFill>
                  <a:srgbClr val="0070C0"/>
                </a:solidFill>
              </a:rPr>
              <a:t> x, t2</a:t>
            </a:r>
          </a:p>
          <a:p>
            <a:pPr lvl="1" eaLnBrk="1" hangingPunct="1"/>
            <a:r>
              <a:rPr lang="en-US" sz="2000" dirty="0"/>
              <a:t>Invent as many new temp names as needed.  “expression temps” – don’t correspond to any user variables; de-anonymize expressions</a:t>
            </a:r>
          </a:p>
          <a:p>
            <a:pPr lvl="2" eaLnBrk="1" hangingPunct="1"/>
            <a:endParaRPr lang="en-US" sz="1600" dirty="0"/>
          </a:p>
          <a:p>
            <a:pPr eaLnBrk="1" hangingPunct="1"/>
            <a:r>
              <a:rPr lang="en-US" sz="2400" dirty="0"/>
              <a:t>Store in a quad(</a:t>
            </a:r>
            <a:r>
              <a:rPr lang="en-US" sz="2400" dirty="0" err="1"/>
              <a:t>ruple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>
                <a:solidFill>
                  <a:srgbClr val="0070C0"/>
                </a:solidFill>
              </a:rPr>
              <a:t>&lt;lhs, rhs1, op, rhs2&gt;</a:t>
            </a:r>
          </a:p>
        </p:txBody>
      </p:sp>
    </p:spTree>
    <p:extLst>
      <p:ext uri="{BB962C8B-B14F-4D97-AF65-F5344CB8AC3E}">
        <p14:creationId xmlns:p14="http://schemas.microsoft.com/office/powerpoint/2010/main" val="38046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C5FCD0A-CE4E-4233-BAE6-BDBF01999F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Three Address Code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533400" y="1752600"/>
            <a:ext cx="8189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Resembles code for actual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Explicitly names intermediate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easy to rearrange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Various representations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Quadruples, triples, SSA (Static Single Assignment)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We will see much more of this…</a:t>
            </a:r>
          </a:p>
        </p:txBody>
      </p:sp>
    </p:spTree>
    <p:extLst>
      <p:ext uri="{BB962C8B-B14F-4D97-AF65-F5344CB8AC3E}">
        <p14:creationId xmlns:p14="http://schemas.microsoft.com/office/powerpoint/2010/main" val="427359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C6E4C9C-4592-4203-8FC4-3A8F917D77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Stack Machine Code Example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85800" y="1447800"/>
            <a:ext cx="7656512" cy="45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Hypothetical code for </a:t>
            </a:r>
            <a:r>
              <a:rPr lang="en-US" sz="2400" dirty="0">
                <a:solidFill>
                  <a:srgbClr val="0070C0"/>
                </a:solidFill>
              </a:rPr>
              <a:t>x = 2 * (m + 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312" y="5144868"/>
            <a:ext cx="849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Compact: common </a:t>
            </a:r>
            <a:r>
              <a:rPr lang="en-US" dirty="0" err="1"/>
              <a:t>opcodes</a:t>
            </a:r>
            <a:r>
              <a:rPr lang="en-US" dirty="0"/>
              <a:t> just 1 byte wide; instructions have 0 or 1 operand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2286000"/>
            <a:ext cx="1798254" cy="23344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pushaddr</a:t>
            </a:r>
            <a:r>
              <a:rPr lang="en-US" sz="1800" kern="0" dirty="0"/>
              <a:t>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pushconst</a:t>
            </a:r>
            <a:r>
              <a:rPr lang="en-US" sz="1800" kern="0" dirty="0"/>
              <a:t>  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pushval</a:t>
            </a:r>
            <a:r>
              <a:rPr lang="en-US" sz="1800" kern="0" dirty="0"/>
              <a:t>      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add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 err="1"/>
              <a:t>mult</a:t>
            </a:r>
            <a:endParaRPr lang="en-US" sz="1800" kern="0" dirty="0"/>
          </a:p>
          <a:p>
            <a:pPr eaLnBrk="1" hangingPunct="1">
              <a:buFont typeface="Wingdings" pitchFamily="2" charset="2"/>
              <a:buNone/>
            </a:pPr>
            <a:r>
              <a:rPr lang="en-US" sz="1800" kern="0" dirty="0"/>
              <a:t>store</a:t>
            </a:r>
            <a:endParaRPr lang="en-US" sz="2400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052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052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505200" y="29169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05200" y="263630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34688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29200" y="318820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290585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 + 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00800" y="34798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@x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400800" y="3199259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2*(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+n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03086" y="3768790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029200" y="3752915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400800" y="3769383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02946" y="3762214"/>
            <a:ext cx="1066800" cy="28235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Stack Machine Code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Originally used for stack-based computers (famous example: B5000, ~1961)</a:t>
            </a:r>
          </a:p>
          <a:p>
            <a:r>
              <a:rPr lang="en-US" dirty="0"/>
              <a:t>Often used for virtual machines:</a:t>
            </a:r>
          </a:p>
          <a:p>
            <a:pPr lvl="1"/>
            <a:r>
              <a:rPr lang="en-US" dirty="0"/>
              <a:t>Pascal – </a:t>
            </a:r>
            <a:r>
              <a:rPr lang="en-US" dirty="0" err="1"/>
              <a:t>pcode</a:t>
            </a:r>
            <a:endParaRPr lang="en-US" dirty="0"/>
          </a:p>
          <a:p>
            <a:pPr lvl="1"/>
            <a:r>
              <a:rPr lang="en-US" dirty="0"/>
              <a:t>Forth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in a .class files (generated by Java compiler)</a:t>
            </a:r>
          </a:p>
          <a:p>
            <a:pPr lvl="1"/>
            <a:r>
              <a:rPr lang="en-US" dirty="0"/>
              <a:t>MSIL in a .</a:t>
            </a:r>
            <a:r>
              <a:rPr lang="en-US" dirty="0" err="1"/>
              <a:t>dll</a:t>
            </a:r>
            <a:r>
              <a:rPr lang="en-US" dirty="0"/>
              <a:t> or .exe assembly (generated by C#/F#/VB compiler)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Compact; mostly 0-address </a:t>
            </a:r>
            <a:r>
              <a:rPr lang="en-US" dirty="0" err="1"/>
              <a:t>opcodes</a:t>
            </a:r>
            <a:r>
              <a:rPr lang="en-US" dirty="0"/>
              <a:t> (fast download over network)</a:t>
            </a:r>
          </a:p>
          <a:p>
            <a:pPr lvl="1"/>
            <a:r>
              <a:rPr lang="en-US" dirty="0"/>
              <a:t>Easy to generate; easy to write a front-end compiler, leaving the 'heavy lifting' and optimizations to the JIT</a:t>
            </a:r>
          </a:p>
          <a:p>
            <a:pPr lvl="1"/>
            <a:r>
              <a:rPr lang="en-US" dirty="0"/>
              <a:t>Simple to interpret or compile to machine code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inconvenient/difficult to optimize directly</a:t>
            </a:r>
          </a:p>
          <a:p>
            <a:pPr lvl="1"/>
            <a:r>
              <a:rPr lang="en-US" dirty="0"/>
              <a:t>Does not match up with modern chip architectures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6B86BE8-CB50-41ED-9586-9480EDFA3E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8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IRs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Combination of structural and linear</a:t>
            </a:r>
          </a:p>
          <a:p>
            <a:endParaRPr lang="en-US" dirty="0"/>
          </a:p>
          <a:p>
            <a:r>
              <a:rPr lang="en-US" dirty="0"/>
              <a:t>Level of abstraction varies</a:t>
            </a:r>
          </a:p>
          <a:p>
            <a:endParaRPr lang="en-US" dirty="0"/>
          </a:p>
          <a:p>
            <a:r>
              <a:rPr lang="en-US" dirty="0"/>
              <a:t>Most common example: control-flow graph (CFG)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107DA18-C304-484A-9FCB-AB7BB1A6663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Nodes: </a:t>
            </a:r>
            <a:r>
              <a:rPr lang="en-US" i="1" dirty="0">
                <a:solidFill>
                  <a:srgbClr val="0000FF"/>
                </a:solidFill>
              </a:rPr>
              <a:t>basic blocks </a:t>
            </a:r>
          </a:p>
          <a:p>
            <a:r>
              <a:rPr lang="en-US" dirty="0"/>
              <a:t>Edges: represent possible flow of control from one block to another, i.e., possible execution orderings</a:t>
            </a:r>
          </a:p>
          <a:p>
            <a:pPr lvl="1"/>
            <a:r>
              <a:rPr lang="en-US" dirty="0"/>
              <a:t>Edge from A to B if B could execute immediately after A in some possible execution</a:t>
            </a:r>
          </a:p>
          <a:p>
            <a:r>
              <a:rPr lang="en-US" dirty="0"/>
              <a:t>Required for much of the analysis done during optimization phases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Fundamental concept in analysis/optimization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00FF"/>
                </a:solidFill>
              </a:rPr>
              <a:t>basic block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A sequence of code</a:t>
            </a:r>
          </a:p>
          <a:p>
            <a:pPr lvl="1"/>
            <a:r>
              <a:rPr lang="en-US" dirty="0"/>
              <a:t>One entry, one exit</a:t>
            </a:r>
          </a:p>
          <a:p>
            <a:pPr lvl="1"/>
            <a:r>
              <a:rPr lang="en-US" dirty="0"/>
              <a:t>Always executes as a single unit (“</a:t>
            </a:r>
            <a:r>
              <a:rPr lang="en-US" dirty="0" err="1"/>
              <a:t>straightline</a:t>
            </a:r>
            <a:r>
              <a:rPr lang="en-US" dirty="0"/>
              <a:t> code”) – so it can be treated as an indivisible unit</a:t>
            </a:r>
          </a:p>
          <a:p>
            <a:pPr lvl="2"/>
            <a:r>
              <a:rPr lang="en-US" dirty="0"/>
              <a:t>We’ll ignore exceptions, at least for now</a:t>
            </a:r>
          </a:p>
          <a:p>
            <a:r>
              <a:rPr lang="en-US" dirty="0"/>
              <a:t>Usually represented as some sort of a list although Trees/DAGs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print(“hello”);</a:t>
            </a:r>
          </a:p>
          <a:p>
            <a:pPr marL="0" indent="0">
              <a:buNone/>
            </a:pPr>
            <a:r>
              <a:rPr lang="en-US" dirty="0"/>
              <a:t>a=7;</a:t>
            </a:r>
          </a:p>
          <a:p>
            <a:pPr marL="0" indent="0">
              <a:buNone/>
            </a:pPr>
            <a:r>
              <a:rPr lang="en-US" dirty="0"/>
              <a:t>if (x == y) {</a:t>
            </a:r>
          </a:p>
          <a:p>
            <a:pPr marL="0" indent="0">
              <a:buNone/>
            </a:pPr>
            <a:r>
              <a:rPr lang="en-US" dirty="0"/>
              <a:t>  print(“same”);</a:t>
            </a:r>
          </a:p>
          <a:p>
            <a:pPr marL="0" indent="0">
              <a:buNone/>
            </a:pPr>
            <a:r>
              <a:rPr lang="en-US" dirty="0"/>
              <a:t>  b = 9;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b = 10;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(a &lt; b) {</a:t>
            </a:r>
          </a:p>
          <a:p>
            <a:pPr marL="0" indent="0">
              <a:buNone/>
            </a:pPr>
            <a:r>
              <a:rPr lang="en-US" dirty="0"/>
              <a:t>  a++;</a:t>
            </a:r>
          </a:p>
          <a:p>
            <a:pPr marL="0" indent="0">
              <a:buNone/>
            </a:pPr>
            <a:r>
              <a:rPr lang="en-US" dirty="0"/>
              <a:t>  print(“bump”);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print(“finis”);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8864" y="914400"/>
            <a:ext cx="14967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print(“hello”);</a:t>
            </a:r>
          </a:p>
          <a:p>
            <a:pPr algn="l"/>
            <a:r>
              <a:rPr lang="en-US" dirty="0">
                <a:latin typeface="+mn-lt"/>
              </a:rPr>
              <a:t>a = 7;</a:t>
            </a:r>
          </a:p>
          <a:p>
            <a:pPr algn="l"/>
            <a:r>
              <a:rPr lang="en-US" dirty="0">
                <a:latin typeface="+mn-lt"/>
              </a:rPr>
              <a:t>if (x == y);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429470"/>
            <a:ext cx="153302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print(“same”);</a:t>
            </a:r>
          </a:p>
          <a:p>
            <a:pPr algn="l"/>
            <a:r>
              <a:rPr lang="en-US" dirty="0">
                <a:latin typeface="+mn-lt"/>
              </a:rPr>
              <a:t>b = 9;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5167" y="2602468"/>
            <a:ext cx="82103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b = 10;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3833336"/>
            <a:ext cx="13351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while (a &lt; 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7971" y="4623137"/>
            <a:ext cx="158115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a++;</a:t>
            </a:r>
          </a:p>
          <a:p>
            <a:pPr algn="l"/>
            <a:r>
              <a:rPr lang="en-US" dirty="0">
                <a:latin typeface="+mn-lt"/>
              </a:rPr>
              <a:t>print(“bump”);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5726668"/>
            <a:ext cx="141964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print(“finis”);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4805115" y="1837730"/>
            <a:ext cx="1152117" cy="5917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0" idx="0"/>
          </p:cNvCxnSpPr>
          <p:nvPr/>
        </p:nvCxnSpPr>
        <p:spPr>
          <a:xfrm>
            <a:off x="5957232" y="1837730"/>
            <a:ext cx="1328452" cy="76473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805115" y="3075801"/>
            <a:ext cx="1196440" cy="75753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 flipH="1">
            <a:off x="6001555" y="2971800"/>
            <a:ext cx="1284129" cy="8615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6001555" y="4202668"/>
            <a:ext cx="1256995" cy="42046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</p:cNvCxnSpPr>
          <p:nvPr/>
        </p:nvCxnSpPr>
        <p:spPr>
          <a:xfrm>
            <a:off x="6001555" y="4202668"/>
            <a:ext cx="18245" cy="1524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2" idx="2"/>
            <a:endCxn id="11" idx="0"/>
          </p:cNvCxnSpPr>
          <p:nvPr/>
        </p:nvCxnSpPr>
        <p:spPr>
          <a:xfrm rot="5400000" flipH="1">
            <a:off x="5911987" y="3922905"/>
            <a:ext cx="1436132" cy="1256995"/>
          </a:xfrm>
          <a:prstGeom prst="curvedConnector5">
            <a:avLst>
              <a:gd name="adj1" fmla="val -15918"/>
              <a:gd name="adj2" fmla="val -110339"/>
              <a:gd name="adj3" fmla="val 127061"/>
            </a:avLst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Start with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94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94" y="4355068"/>
            <a:ext cx="76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Typical "tuple stew" - IR generated by traversing an 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794" y="4727635"/>
            <a:ext cx="765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Partition into </a:t>
            </a:r>
            <a:r>
              <a:rPr lang="en-US" dirty="0">
                <a:solidFill>
                  <a:srgbClr val="FF0000"/>
                </a:solidFill>
              </a:rPr>
              <a:t>Basic Blocks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Sequence of consecutive instructions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into the middle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No jumps out of the middles of a BB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"I've started, so I'll finish"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(Ignore exceptions)</a:t>
            </a:r>
          </a:p>
        </p:txBody>
      </p:sp>
    </p:spTree>
    <p:extLst>
      <p:ext uri="{BB962C8B-B14F-4D97-AF65-F5344CB8AC3E}">
        <p14:creationId xmlns:p14="http://schemas.microsoft.com/office/powerpoint/2010/main" val="3766864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Blocks: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88" y="1295400"/>
            <a:ext cx="7656512" cy="3048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numCol="2" spcCol="457200"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j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t1 = 10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 t2 = t1 + 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 t3 = 8 * t2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 t4 = t3 - 88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7 a[t4] = 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 j = j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9 if j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11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t5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14 t6 = 88 * t5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15 a[t6] =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16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17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&lt;= 10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#13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572000"/>
            <a:ext cx="765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Identify </a:t>
            </a:r>
            <a:r>
              <a:rPr lang="en-US" dirty="0">
                <a:solidFill>
                  <a:srgbClr val="0000D3"/>
                </a:solidFill>
              </a:rPr>
              <a:t>Leaders</a:t>
            </a:r>
            <a:r>
              <a:rPr lang="en-US" dirty="0"/>
              <a:t> (first instruction in a basic block):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First instruction is a leader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target of a branch/jump/</a:t>
            </a:r>
            <a:r>
              <a:rPr lang="en-US" dirty="0" err="1"/>
              <a:t>goto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Any instruction immediately after a branch/jump/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939998"/>
            <a:ext cx="7656512" cy="36933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Leaders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  Why is each leader a leader?</a:t>
            </a:r>
          </a:p>
        </p:txBody>
      </p:sp>
    </p:spTree>
    <p:extLst>
      <p:ext uri="{BB962C8B-B14F-4D97-AF65-F5344CB8AC3E}">
        <p14:creationId xmlns:p14="http://schemas.microsoft.com/office/powerpoint/2010/main" val="32003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Structure (review)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8C8AABC-2111-46D3-AE7C-F7DC70BBB5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Source</a:t>
            </a:r>
          </a:p>
        </p:txBody>
      </p:sp>
      <p:sp>
        <p:nvSpPr>
          <p:cNvPr id="512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Target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676400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Scanner</a:t>
            </a:r>
          </a:p>
        </p:txBody>
      </p:sp>
      <p:sp>
        <p:nvSpPr>
          <p:cNvPr id="513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668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Parser</a:t>
            </a:r>
          </a:p>
        </p:txBody>
      </p:sp>
      <p:sp>
        <p:nvSpPr>
          <p:cNvPr id="5132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864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Middle</a:t>
            </a:r>
            <a:br>
              <a:rPr lang="en-US" dirty="0"/>
            </a:br>
            <a:r>
              <a:rPr lang="en-US" sz="1600" dirty="0"/>
              <a:t>(optimization)</a:t>
            </a:r>
          </a:p>
        </p:txBody>
      </p:sp>
      <p:sp>
        <p:nvSpPr>
          <p:cNvPr id="5133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864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Code Gen</a:t>
            </a:r>
          </a:p>
        </p:txBody>
      </p:sp>
      <p:sp>
        <p:nvSpPr>
          <p:cNvPr id="5134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5837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3622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419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characters</a:t>
            </a:r>
          </a:p>
        </p:txBody>
      </p:sp>
      <p:sp>
        <p:nvSpPr>
          <p:cNvPr id="513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0" y="29273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tokens</a:t>
            </a:r>
          </a:p>
        </p:txBody>
      </p:sp>
      <p:sp>
        <p:nvSpPr>
          <p:cNvPr id="513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368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  <p:sp>
        <p:nvSpPr>
          <p:cNvPr id="51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75" y="2983468"/>
            <a:ext cx="2116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 (often different)</a:t>
            </a:r>
          </a:p>
        </p:txBody>
      </p:sp>
      <p:sp>
        <p:nvSpPr>
          <p:cNvPr id="51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75" y="4205288"/>
            <a:ext cx="265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Assembly or binary code</a:t>
            </a: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2766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5720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10854" y="2590800"/>
            <a:ext cx="1127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(maybe</a:t>
            </a:r>
          </a:p>
          <a:p>
            <a:pPr algn="l"/>
            <a:r>
              <a:rPr lang="en-US" dirty="0"/>
              <a:t>different)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704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25" y="127115"/>
            <a:ext cx="4629150" cy="623887"/>
          </a:xfrm>
        </p:spPr>
        <p:txBody>
          <a:bodyPr/>
          <a:lstStyle/>
          <a:p>
            <a:r>
              <a:rPr lang="en-US" sz="3200" dirty="0"/>
              <a:t>Basic Blocks: </a:t>
            </a:r>
            <a:r>
              <a:rPr lang="en-US" sz="3200" dirty="0" err="1"/>
              <a:t>Flowgraph</a:t>
            </a:r>
            <a:endParaRPr lang="en-US" sz="32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558E8DB3-952A-4733-A27C-84310DDCBB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12258" y="689578"/>
            <a:ext cx="685800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4558" y="1244013"/>
            <a:ext cx="1977513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4558" y="1806139"/>
            <a:ext cx="1981200" cy="1600438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t1 = 10 * </a:t>
            </a:r>
            <a:r>
              <a:rPr lang="en-US" sz="1400" dirty="0" err="1"/>
              <a:t>i</a:t>
            </a:r>
            <a:endParaRPr lang="en-US" sz="1400" dirty="0"/>
          </a:p>
          <a:p>
            <a:pPr algn="l"/>
            <a:r>
              <a:rPr lang="en-US" sz="1400" dirty="0"/>
              <a:t>t2 = t1 + j</a:t>
            </a:r>
          </a:p>
          <a:p>
            <a:pPr algn="l"/>
            <a:r>
              <a:rPr lang="en-US" sz="1400" dirty="0"/>
              <a:t>t3 = 8 * t2</a:t>
            </a:r>
          </a:p>
          <a:p>
            <a:pPr algn="l"/>
            <a:r>
              <a:rPr lang="en-US" sz="1400" dirty="0"/>
              <a:t>t4 = t3 - 88</a:t>
            </a:r>
          </a:p>
          <a:p>
            <a:pPr algn="l"/>
            <a:r>
              <a:rPr lang="en-US" sz="1400" dirty="0"/>
              <a:t>a[t4] = 0</a:t>
            </a:r>
          </a:p>
          <a:p>
            <a:pPr algn="l"/>
            <a:r>
              <a:rPr lang="en-US" sz="1400" dirty="0"/>
              <a:t>j = j + 1</a:t>
            </a:r>
          </a:p>
          <a:p>
            <a:pPr algn="l"/>
            <a:r>
              <a:rPr lang="en-US" sz="1400" dirty="0"/>
              <a:t>if j &lt;= 10 </a:t>
            </a:r>
            <a:r>
              <a:rPr lang="en-US" sz="1400" dirty="0" err="1"/>
              <a:t>goto</a:t>
            </a:r>
            <a:r>
              <a:rPr lang="en-US" sz="1400" dirty="0"/>
              <a:t> B3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68957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226" y="1253315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750" y="1806139"/>
            <a:ext cx="4572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B3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4558" y="3669668"/>
            <a:ext cx="1981200" cy="52322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2666" y="3669668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7342" y="4436714"/>
            <a:ext cx="695632" cy="3077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i</a:t>
            </a:r>
            <a:r>
              <a:rPr lang="en-US" sz="1400" dirty="0"/>
              <a:t> 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5450" y="4436714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B5</a:t>
            </a:r>
          </a:p>
        </p:txBody>
      </p: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 bwMode="auto">
          <a:xfrm flipH="1">
            <a:off x="2553315" y="997355"/>
            <a:ext cx="1843" cy="24665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58" idx="2"/>
            <a:endCxn id="9" idx="0"/>
          </p:cNvCxnSpPr>
          <p:nvPr/>
        </p:nvCxnSpPr>
        <p:spPr bwMode="auto">
          <a:xfrm>
            <a:off x="2555158" y="452803"/>
            <a:ext cx="0" cy="2367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 bwMode="auto">
          <a:xfrm>
            <a:off x="2553315" y="1551790"/>
            <a:ext cx="1843" cy="25434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564558" y="4998160"/>
            <a:ext cx="1981200" cy="1169551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t5 = </a:t>
            </a:r>
            <a:r>
              <a:rPr lang="en-US" sz="1400" dirty="0" err="1"/>
              <a:t>i</a:t>
            </a:r>
            <a:r>
              <a:rPr lang="en-US" sz="1400" dirty="0"/>
              <a:t> - 1</a:t>
            </a:r>
          </a:p>
          <a:p>
            <a:pPr algn="l"/>
            <a:r>
              <a:rPr lang="en-US" sz="1400" dirty="0"/>
              <a:t>t6 = 88 * t5</a:t>
            </a:r>
          </a:p>
          <a:p>
            <a:pPr algn="l"/>
            <a:r>
              <a:rPr lang="en-US" sz="1400" dirty="0"/>
              <a:t>a[t6] = 1</a:t>
            </a:r>
          </a:p>
          <a:p>
            <a:pPr algn="l"/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+ 1</a:t>
            </a:r>
          </a:p>
          <a:p>
            <a:pPr algn="l"/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&lt;= 10 </a:t>
            </a:r>
            <a:r>
              <a:rPr lang="en-US" sz="1400" dirty="0" err="1"/>
              <a:t>goto</a:t>
            </a:r>
            <a:r>
              <a:rPr lang="en-US" sz="1400" dirty="0"/>
              <a:t> B6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2666" y="4998160"/>
            <a:ext cx="4572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B6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74158" y="6390603"/>
            <a:ext cx="7620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97958" y="145026"/>
            <a:ext cx="914400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ENTRY</a:t>
            </a:r>
          </a:p>
        </p:txBody>
      </p:sp>
      <p:cxnSp>
        <p:nvCxnSpPr>
          <p:cNvPr id="59" name="Straight Arrow Connector 58"/>
          <p:cNvCxnSpPr>
            <a:stCxn id="17" idx="2"/>
            <a:endCxn id="54" idx="0"/>
          </p:cNvCxnSpPr>
          <p:nvPr/>
        </p:nvCxnSpPr>
        <p:spPr bwMode="auto">
          <a:xfrm>
            <a:off x="2555158" y="4744491"/>
            <a:ext cx="0" cy="25366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stCxn id="54" idx="2"/>
            <a:endCxn id="57" idx="0"/>
          </p:cNvCxnSpPr>
          <p:nvPr/>
        </p:nvCxnSpPr>
        <p:spPr bwMode="auto">
          <a:xfrm>
            <a:off x="2555158" y="6167711"/>
            <a:ext cx="0" cy="22289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11" idx="2"/>
            <a:endCxn id="15" idx="0"/>
          </p:cNvCxnSpPr>
          <p:nvPr/>
        </p:nvCxnSpPr>
        <p:spPr bwMode="auto">
          <a:xfrm>
            <a:off x="2555158" y="3406577"/>
            <a:ext cx="0" cy="2630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/>
          <p:cNvCxnSpPr>
            <a:stCxn id="15" idx="2"/>
            <a:endCxn id="17" idx="0"/>
          </p:cNvCxnSpPr>
          <p:nvPr/>
        </p:nvCxnSpPr>
        <p:spPr bwMode="auto">
          <a:xfrm>
            <a:off x="2555158" y="4192888"/>
            <a:ext cx="0" cy="2438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5122606" y="1606084"/>
            <a:ext cx="386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 Graph ("CFG", again!)</a:t>
            </a:r>
          </a:p>
        </p:txBody>
      </p:sp>
      <p:sp>
        <p:nvSpPr>
          <p:cNvPr id="114" name="Circular Arrow 113"/>
          <p:cNvSpPr/>
          <p:nvPr/>
        </p:nvSpPr>
        <p:spPr bwMode="auto">
          <a:xfrm rot="5400000" flipH="1">
            <a:off x="2775033" y="1936833"/>
            <a:ext cx="1538050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5" name="Circular Arrow 114"/>
          <p:cNvSpPr/>
          <p:nvPr/>
        </p:nvSpPr>
        <p:spPr bwMode="auto">
          <a:xfrm rot="5400000" flipH="1">
            <a:off x="2958021" y="4937254"/>
            <a:ext cx="1172073" cy="1293884"/>
          </a:xfrm>
          <a:prstGeom prst="circularArrow">
            <a:avLst>
              <a:gd name="adj1" fmla="val 12500"/>
              <a:gd name="adj2" fmla="val 1096533"/>
              <a:gd name="adj3" fmla="val 20457681"/>
              <a:gd name="adj4" fmla="val 10961835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6" name="Circular Arrow 115"/>
          <p:cNvSpPr/>
          <p:nvPr/>
        </p:nvSpPr>
        <p:spPr bwMode="auto">
          <a:xfrm rot="5400000" flipH="1">
            <a:off x="2079126" y="1261216"/>
            <a:ext cx="2929861" cy="2952443"/>
          </a:xfrm>
          <a:prstGeom prst="circularArrow">
            <a:avLst>
              <a:gd name="adj1" fmla="val 0"/>
              <a:gd name="adj2" fmla="val 1112637"/>
              <a:gd name="adj3" fmla="val 20433051"/>
              <a:gd name="adj4" fmla="val 10873983"/>
              <a:gd name="adj5" fmla="val 0"/>
            </a:avLst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281766" y="3331114"/>
            <a:ext cx="386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 loops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 of the loops are nested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53910" y="5032165"/>
            <a:ext cx="386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Most of the executions likely spent in loop bodies; that's where to focus efforts at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9319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Identifying Basic Blocks: Recap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Perform linear scan of instruction stream</a:t>
            </a:r>
          </a:p>
          <a:p>
            <a:endParaRPr lang="en-US" dirty="0"/>
          </a:p>
          <a:p>
            <a:r>
              <a:rPr lang="en-US" dirty="0"/>
              <a:t>A basic blocks begins at each instruction that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beginning of a method</a:t>
            </a:r>
          </a:p>
          <a:p>
            <a:pPr lvl="1"/>
            <a:r>
              <a:rPr lang="en-US" dirty="0"/>
              <a:t>The target of a branch</a:t>
            </a:r>
          </a:p>
          <a:p>
            <a:pPr lvl="1"/>
            <a:r>
              <a:rPr lang="en-US" dirty="0"/>
              <a:t>Immediately follows a branch or return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65BC4194-5504-4DFE-BD56-4C3259E3A11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used in conjunction with another IR</a:t>
            </a:r>
          </a:p>
          <a:p>
            <a:r>
              <a:rPr lang="en-US" dirty="0"/>
              <a:t>Data dependency: edges between nodes that reference common data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Block A defines x then B reads it (RAW – read after write)</a:t>
            </a:r>
          </a:p>
          <a:p>
            <a:pPr lvl="1"/>
            <a:r>
              <a:rPr lang="en-US" dirty="0"/>
              <a:t>Block A reads x then B writes it (WAR – “anti-dependence)</a:t>
            </a:r>
          </a:p>
          <a:p>
            <a:pPr lvl="1"/>
            <a:r>
              <a:rPr lang="en-US" dirty="0"/>
              <a:t>Blocks A and B both write x (WAW) – order of blocks must reflect original program semantics</a:t>
            </a:r>
          </a:p>
          <a:p>
            <a:r>
              <a:rPr lang="en-US" dirty="0"/>
              <a:t>These restrict </a:t>
            </a:r>
            <a:r>
              <a:rPr lang="en-US" dirty="0" err="1"/>
              <a:t>reorderings</a:t>
            </a:r>
            <a:r>
              <a:rPr lang="en-US" dirty="0"/>
              <a:t> the compiler can do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G-</a:t>
            </a:r>
            <a:fld id="{F3078919-81B1-4A90-B06E-7ED256290D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 IR to Use?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choice: all(!)</a:t>
            </a:r>
          </a:p>
          <a:p>
            <a:pPr lvl="1"/>
            <a:r>
              <a:rPr lang="en-US" dirty="0"/>
              <a:t>AST used in early stages of the compiler</a:t>
            </a:r>
          </a:p>
          <a:p>
            <a:pPr lvl="2"/>
            <a:r>
              <a:rPr lang="en-US" dirty="0"/>
              <a:t>Closer to source code</a:t>
            </a:r>
          </a:p>
          <a:p>
            <a:pPr lvl="2"/>
            <a:r>
              <a:rPr lang="en-US" dirty="0"/>
              <a:t>Good for semantic analysis</a:t>
            </a:r>
          </a:p>
          <a:p>
            <a:pPr lvl="2"/>
            <a:r>
              <a:rPr lang="en-US" dirty="0"/>
              <a:t>Facilitates some higher-level optimizations</a:t>
            </a:r>
          </a:p>
          <a:p>
            <a:pPr lvl="1"/>
            <a:r>
              <a:rPr lang="en-US" dirty="0"/>
              <a:t>Lower to linear IR for optimization and </a:t>
            </a:r>
            <a:r>
              <a:rPr lang="en-US" dirty="0" err="1"/>
              <a:t>codegen</a:t>
            </a:r>
            <a:endParaRPr lang="en-US" dirty="0"/>
          </a:p>
          <a:p>
            <a:pPr lvl="2"/>
            <a:r>
              <a:rPr lang="en-US" dirty="0"/>
              <a:t>Closer to machine code</a:t>
            </a:r>
          </a:p>
          <a:p>
            <a:pPr lvl="2"/>
            <a:r>
              <a:rPr lang="en-US" dirty="0"/>
              <a:t>Use to build control-flow graph</a:t>
            </a:r>
          </a:p>
          <a:p>
            <a:pPr lvl="2"/>
            <a:r>
              <a:rPr lang="en-US" dirty="0"/>
              <a:t>Exposes machine-related optimizations </a:t>
            </a:r>
          </a:p>
          <a:p>
            <a:pPr lvl="1"/>
            <a:r>
              <a:rPr lang="en-US" dirty="0"/>
              <a:t>Hybrid (graph + linear IR = CFG) for dataflow &amp; opt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FEE6F1A1-D22C-4487-8B22-9BDA4AB21A7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Wrap Up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 this class we have covered the front-end of a compiler.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Graduate level studies often cover more kinds of compiler optimizations and work in the back end of the compiler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8A56E952-2FD8-4959-A0FE-BEF3C58005B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End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D8C8AABC-2111-46D3-AE7C-F7DC70BBB57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126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Source</a:t>
            </a:r>
          </a:p>
        </p:txBody>
      </p:sp>
      <p:sp>
        <p:nvSpPr>
          <p:cNvPr id="5127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86400" y="46482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Target</a:t>
            </a:r>
          </a:p>
        </p:txBody>
      </p:sp>
      <p:sp>
        <p:nvSpPr>
          <p:cNvPr id="512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676400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Scanner</a:t>
            </a:r>
          </a:p>
        </p:txBody>
      </p:sp>
      <p:sp>
        <p:nvSpPr>
          <p:cNvPr id="5130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6764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668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Parser</a:t>
            </a:r>
          </a:p>
        </p:txBody>
      </p:sp>
      <p:sp>
        <p:nvSpPr>
          <p:cNvPr id="5132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864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Middle</a:t>
            </a:r>
            <a:br>
              <a:rPr lang="en-US" dirty="0"/>
            </a:br>
            <a:r>
              <a:rPr lang="en-US" sz="1600" dirty="0"/>
              <a:t>(optimization)</a:t>
            </a:r>
          </a:p>
        </p:txBody>
      </p:sp>
      <p:sp>
        <p:nvSpPr>
          <p:cNvPr id="5133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86400" y="34290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Code Gen</a:t>
            </a:r>
          </a:p>
        </p:txBody>
      </p:sp>
      <p:sp>
        <p:nvSpPr>
          <p:cNvPr id="5134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0" y="28956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065837" y="41148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3622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1000" y="41910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characters</a:t>
            </a:r>
          </a:p>
        </p:txBody>
      </p:sp>
      <p:sp>
        <p:nvSpPr>
          <p:cNvPr id="5138" name="Text Box 2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62000" y="2927350"/>
            <a:ext cx="847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tokens</a:t>
            </a:r>
          </a:p>
        </p:txBody>
      </p:sp>
      <p:sp>
        <p:nvSpPr>
          <p:cNvPr id="5139" name="Text Box 2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368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  <p:sp>
        <p:nvSpPr>
          <p:cNvPr id="5140" name="Text Box 2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75" y="2983468"/>
            <a:ext cx="2116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 (often different)</a:t>
            </a:r>
          </a:p>
        </p:txBody>
      </p:sp>
      <p:sp>
        <p:nvSpPr>
          <p:cNvPr id="5141" name="Text Box 2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75" y="4205288"/>
            <a:ext cx="265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/>
              <a:t>Assembly or binary code</a:t>
            </a:r>
          </a:p>
        </p:txBody>
      </p:sp>
      <p:sp>
        <p:nvSpPr>
          <p:cNvPr id="22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276600" y="2209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23" name="Line 1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572000" y="2590800"/>
            <a:ext cx="914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10854" y="2590800"/>
            <a:ext cx="11279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(maybe</a:t>
            </a:r>
          </a:p>
          <a:p>
            <a:pPr algn="l"/>
            <a:r>
              <a:rPr lang="en-US" dirty="0"/>
              <a:t>different)</a:t>
            </a:r>
          </a:p>
        </p:txBody>
      </p:sp>
      <p:sp>
        <p:nvSpPr>
          <p:cNvPr id="25" name="Text Box 2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770438" y="21336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/>
            <a:r>
              <a:rPr lang="en-US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232943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Intermediate Representations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compilers, the parser builds an intermediate representation of the program</a:t>
            </a:r>
          </a:p>
          <a:p>
            <a:pPr lvl="1"/>
            <a:r>
              <a:rPr lang="en-US" dirty="0"/>
              <a:t>Typically an AST, as in the </a:t>
            </a:r>
            <a:r>
              <a:rPr lang="en-US" dirty="0" err="1"/>
              <a:t>MiniJava</a:t>
            </a:r>
            <a:r>
              <a:rPr lang="en-US" dirty="0"/>
              <a:t> project</a:t>
            </a:r>
          </a:p>
          <a:p>
            <a:r>
              <a:rPr lang="en-US" dirty="0"/>
              <a:t>Rest of the compiler transforms the IR to improve (“optimize”) it and eventually translate to final target code</a:t>
            </a:r>
          </a:p>
          <a:p>
            <a:pPr lvl="1"/>
            <a:r>
              <a:rPr lang="en-US" dirty="0"/>
              <a:t>Typically will transform initial IR to one or more different IRs along the way</a:t>
            </a:r>
          </a:p>
          <a:p>
            <a:r>
              <a:rPr lang="en-US" dirty="0"/>
              <a:t>Some general examples now; more specifics later as needed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ED28FB7B-5A65-4658-8897-380819C627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Decisions affect speed and efficiency of the rest of the compiler</a:t>
            </a:r>
          </a:p>
          <a:p>
            <a:pPr lvl="1"/>
            <a:r>
              <a:rPr lang="en-US" dirty="0"/>
              <a:t>General rule: compile time is important, but performance</a:t>
            </a:r>
            <a:r>
              <a:rPr lang="en-US"/>
              <a:t>/quality of generated code often more important</a:t>
            </a:r>
          </a:p>
          <a:p>
            <a:pPr lvl="1"/>
            <a:r>
              <a:rPr lang="en-US" dirty="0"/>
              <a:t>Typical case for production code: compile a few times, run many times</a:t>
            </a:r>
          </a:p>
          <a:p>
            <a:pPr lvl="2"/>
            <a:r>
              <a:rPr lang="en-US" dirty="0"/>
              <a:t>Although the reverse is true during development</a:t>
            </a:r>
          </a:p>
          <a:p>
            <a:pPr lvl="1"/>
            <a:r>
              <a:rPr lang="en-US" dirty="0"/>
              <a:t>So make choices that improve compile time as long as they don’t compromise the result</a:t>
            </a:r>
          </a:p>
          <a:p>
            <a:pPr lvl="1"/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Desirable properties</a:t>
            </a:r>
          </a:p>
          <a:p>
            <a:pPr lvl="1"/>
            <a:r>
              <a:rPr lang="en-US"/>
              <a:t>Easy to generate</a:t>
            </a:r>
          </a:p>
          <a:p>
            <a:pPr lvl="1"/>
            <a:r>
              <a:rPr lang="en-US"/>
              <a:t>Easy to manipulate</a:t>
            </a:r>
          </a:p>
          <a:p>
            <a:pPr lvl="1"/>
            <a:r>
              <a:rPr lang="en-US"/>
              <a:t>Expressive</a:t>
            </a:r>
          </a:p>
          <a:p>
            <a:pPr lvl="1"/>
            <a:r>
              <a:rPr lang="en-US"/>
              <a:t>Appropriate level of abstraction</a:t>
            </a:r>
          </a:p>
          <a:p>
            <a:r>
              <a:rPr lang="en-US"/>
              <a:t>Different tradeoffs depending on compiler goals</a:t>
            </a:r>
          </a:p>
          <a:p>
            <a:r>
              <a:rPr lang="en-US"/>
              <a:t>Different tradeoffs in different parts of the same compiler</a:t>
            </a:r>
          </a:p>
          <a:p>
            <a:pPr lvl="1"/>
            <a:r>
              <a:rPr lang="en-US"/>
              <a:t>So often different IRs in different parts</a:t>
            </a:r>
            <a:endParaRPr lang="en-US" dirty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56117BBD-57B4-4A9E-97A5-46BA10326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Design Taxonomy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Structure</a:t>
            </a:r>
          </a:p>
          <a:p>
            <a:pPr lvl="1"/>
            <a:r>
              <a:rPr lang="en-US"/>
              <a:t>Graphical (trees, graphs, etc.)</a:t>
            </a:r>
          </a:p>
          <a:p>
            <a:pPr lvl="1"/>
            <a:r>
              <a:rPr lang="en-US"/>
              <a:t>Linear (code for some abstract machine)</a:t>
            </a:r>
          </a:p>
          <a:p>
            <a:pPr lvl="1"/>
            <a:r>
              <a:rPr lang="en-US"/>
              <a:t>Hybrids are common (e.g., control-flow graphs whose nodes are basic blocks of linear code)</a:t>
            </a:r>
          </a:p>
          <a:p>
            <a:r>
              <a:rPr lang="en-US"/>
              <a:t>Abstraction Level</a:t>
            </a:r>
          </a:p>
          <a:p>
            <a:pPr lvl="1"/>
            <a:r>
              <a:rPr lang="en-US"/>
              <a:t>High-level, near to source language</a:t>
            </a:r>
          </a:p>
          <a:p>
            <a:pPr lvl="1"/>
            <a:r>
              <a:rPr lang="en-US"/>
              <a:t>Low-level, closer to machine (exposes more details to compiler)</a:t>
            </a:r>
            <a:endParaRPr lang="en-US" dirty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05AD2DA8-5153-46B0-8ECB-8E0D4653C4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Examples: Array Reference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source:  </a:t>
            </a:r>
            <a:r>
              <a:rPr lang="en-US" dirty="0"/>
              <a:t>A[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t1 </a:t>
            </a:r>
            <a:r>
              <a:rPr lang="en-US" sz="2400" dirty="0">
                <a:sym typeface="Symbol" pitchFamily="18" charset="2"/>
              </a:rPr>
              <a:t> A[</a:t>
            </a:r>
            <a:r>
              <a:rPr lang="en-US" sz="2400" dirty="0" err="1">
                <a:sym typeface="Symbol" pitchFamily="18" charset="2"/>
              </a:rPr>
              <a:t>i,j</a:t>
            </a:r>
            <a:r>
              <a:rPr lang="en-US" sz="2400" dirty="0">
                <a:sym typeface="Symbol" pitchFamily="18" charset="2"/>
              </a:rPr>
              <a:t>]</a:t>
            </a:r>
            <a:endParaRPr lang="en-US" sz="2400" dirty="0"/>
          </a:p>
        </p:txBody>
      </p:sp>
      <p:sp>
        <p:nvSpPr>
          <p:cNvPr id="11271" name="Rectangle 12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65713" y="2017713"/>
            <a:ext cx="32400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 1   =&gt; 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rj,r1  =&gt; r2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 10  =&gt; r3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mult</a:t>
            </a:r>
            <a:r>
              <a:rPr lang="en-US" sz="2400" dirty="0"/>
              <a:t> r2,r3 =&gt; r4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sub  ri,r1  =&gt; r5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r4,r5 =&gt; r6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err="1"/>
              <a:t>loadI</a:t>
            </a:r>
            <a:r>
              <a:rPr lang="en-US" sz="2400" dirty="0"/>
              <a:t> @A  =&gt; r7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add  r7,r6 =&gt; r8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load r8     =&gt; r9</a:t>
            </a: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462B0D12-626D-4850-8AEE-BB259E167F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72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81200" y="2971800"/>
            <a:ext cx="11430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subscript</a:t>
            </a:r>
          </a:p>
        </p:txBody>
      </p:sp>
      <p:sp>
        <p:nvSpPr>
          <p:cNvPr id="11273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A</a:t>
            </a:r>
          </a:p>
        </p:txBody>
      </p:sp>
      <p:sp>
        <p:nvSpPr>
          <p:cNvPr id="11274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860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i</a:t>
            </a:r>
          </a:p>
        </p:txBody>
      </p:sp>
      <p:sp>
        <p:nvSpPr>
          <p:cNvPr id="11275" name="Oval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3200" y="403860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j</a:t>
            </a:r>
          </a:p>
        </p:txBody>
      </p:sp>
      <p:sp>
        <p:nvSpPr>
          <p:cNvPr id="11276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481263" y="3505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9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482850" y="3505200"/>
            <a:ext cx="41275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0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057400" y="3505200"/>
            <a:ext cx="42703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Levels of Abstraction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design decision: how much detail to expose</a:t>
            </a:r>
          </a:p>
          <a:p>
            <a:pPr lvl="1"/>
            <a:r>
              <a:rPr lang="en-US" dirty="0"/>
              <a:t>Affects possibility and profitability of various optimizations</a:t>
            </a:r>
          </a:p>
          <a:p>
            <a:pPr lvl="2"/>
            <a:r>
              <a:rPr lang="en-US" dirty="0"/>
              <a:t>Depends on compiler phase: some semantic analysis &amp; optimizations are easier with high-level IRs close to the source code.  Low-level usually preferred for other optimizations, register allocation, code generation, etc.</a:t>
            </a:r>
          </a:p>
          <a:p>
            <a:pPr lvl="1"/>
            <a:r>
              <a:rPr lang="en-US" dirty="0"/>
              <a:t>Structural (graphical) IRs are typically fairly high-level – but are also used for low-level</a:t>
            </a:r>
          </a:p>
          <a:p>
            <a:pPr lvl="1"/>
            <a:r>
              <a:rPr lang="en-US" dirty="0"/>
              <a:t>Linear IRs are typically low-level</a:t>
            </a:r>
          </a:p>
          <a:p>
            <a:pPr lvl="1"/>
            <a:r>
              <a:rPr lang="en-US" dirty="0"/>
              <a:t>But these generalizations don’t always hold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G-</a:t>
            </a:r>
            <a:fld id="{BBC2FC73-B6F8-4837-ABD7-2AC5E81594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2477</Words>
  <Application>Microsoft Macintosh PowerPoint</Application>
  <PresentationFormat>On-screen Show (4:3)</PresentationFormat>
  <Paragraphs>496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Tahoma</vt:lpstr>
      <vt:lpstr>Wingdings</vt:lpstr>
      <vt:lpstr>Office Theme</vt:lpstr>
      <vt:lpstr>Compiler Design</vt:lpstr>
      <vt:lpstr>Agenda</vt:lpstr>
      <vt:lpstr>Compiler Structure (review)</vt:lpstr>
      <vt:lpstr>Intermediate Representations</vt:lpstr>
      <vt:lpstr>IR Design</vt:lpstr>
      <vt:lpstr>IR Design</vt:lpstr>
      <vt:lpstr>IR Design Taxonomy</vt:lpstr>
      <vt:lpstr>Examples: Array Reference</vt:lpstr>
      <vt:lpstr>Levels of Abstraction</vt:lpstr>
      <vt:lpstr>Graphical IRs</vt:lpstr>
      <vt:lpstr>Concrete Syntax Trees</vt:lpstr>
      <vt:lpstr>Example</vt:lpstr>
      <vt:lpstr>Abstract Syntax Trees</vt:lpstr>
      <vt:lpstr>Example</vt:lpstr>
      <vt:lpstr>DAGs (Directed Acyclic Graphs)</vt:lpstr>
      <vt:lpstr>Linear IRs</vt:lpstr>
      <vt:lpstr>Abstraction Levels in Linear IR</vt:lpstr>
      <vt:lpstr>More IRs for a[i][j+2]</vt:lpstr>
      <vt:lpstr>Abstraction Level Tradeoffs</vt:lpstr>
      <vt:lpstr>Three-Address Code (TAC)</vt:lpstr>
      <vt:lpstr>Three Address Code</vt:lpstr>
      <vt:lpstr>Stack Machine Code Example</vt:lpstr>
      <vt:lpstr>Stack Machine Code</vt:lpstr>
      <vt:lpstr>Hybrid IRs</vt:lpstr>
      <vt:lpstr>Control Flow Graph (CFG)</vt:lpstr>
      <vt:lpstr>Basic Blocks</vt:lpstr>
      <vt:lpstr>CFG Example</vt:lpstr>
      <vt:lpstr>Basic Blocks: Start with Tuples</vt:lpstr>
      <vt:lpstr>Basic Blocks: Leaders</vt:lpstr>
      <vt:lpstr>Basic Blocks: Flowgraph</vt:lpstr>
      <vt:lpstr>Identifying Basic Blocks: Recap</vt:lpstr>
      <vt:lpstr>Dependency Graphs</vt:lpstr>
      <vt:lpstr>What IR to Use?</vt:lpstr>
      <vt:lpstr>Wrap Up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99</cp:revision>
  <cp:lastPrinted>2018-05-01T01:28:07Z</cp:lastPrinted>
  <dcterms:created xsi:type="dcterms:W3CDTF">2002-10-01T01:44:57Z</dcterms:created>
  <dcterms:modified xsi:type="dcterms:W3CDTF">2019-05-01T13:48:15Z</dcterms:modified>
  <cp:category/>
</cp:coreProperties>
</file>