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2" r:id="rId3"/>
    <p:sldId id="333" r:id="rId4"/>
    <p:sldId id="393" r:id="rId5"/>
    <p:sldId id="395" r:id="rId6"/>
    <p:sldId id="341" r:id="rId7"/>
    <p:sldId id="396" r:id="rId8"/>
    <p:sldId id="394" r:id="rId9"/>
    <p:sldId id="342" r:id="rId10"/>
    <p:sldId id="392" r:id="rId11"/>
    <p:sldId id="343" r:id="rId12"/>
    <p:sldId id="375" r:id="rId13"/>
    <p:sldId id="399" r:id="rId14"/>
    <p:sldId id="398" r:id="rId15"/>
    <p:sldId id="400" r:id="rId16"/>
    <p:sldId id="397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9" r:id="rId2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67"/>
  </p:normalViewPr>
  <p:slideViewPr>
    <p:cSldViewPr snapToGrid="0">
      <p:cViewPr varScale="1">
        <p:scale>
          <a:sx n="82" d="100"/>
          <a:sy n="82" d="100"/>
        </p:scale>
        <p:origin x="1296" y="6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4A297EC-797E-8C45-876C-2C13AEA04E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C66E07B-DC70-0A47-A64D-FE3D34C992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FAC5B2C-5794-7F45-B1CD-51BDA9A203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88898FCF-B96F-4B49-8CC2-CFF1BFAD7B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FB38B39-693F-4D43-BFE0-C245CC669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E1EE206-91B1-3A44-8332-EAB4C4B5C4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AA3DEA-9456-5C47-8B98-96839FCF8E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D556CA6-449D-4CD3-8413-85D749ED9D7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224876F-A96F-CC4C-8E5C-05D90BAEDF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D9F0E35-BA40-7548-B20A-F6A76679C3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AD3B942-DBE1-AF4F-9E79-12A2CF2AC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A2C681-B0EE-4D57-BE4F-A98BF043B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53002E2-ED3D-4C1A-8AD8-92A88B171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38D81-83FB-4E4F-8AE3-0A0F2D9C9598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F180443-E5A9-45AD-A7D3-2CFCF2DA66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4C0D61-6091-4D6F-9BDD-439C57AB1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8B68AE9-067B-4DE4-A360-1CCDAAC78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2B251-9BAC-4D5E-BDA4-F4D8BFCA3D0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5AE53C3-68CA-464C-80CC-FC5B9596D8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D9639F-17FE-48E0-B883-56E8C4790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D10F503-D548-4078-A1D4-C3F0E2E82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F66081-CABE-4412-950D-832E28529A3D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E721845-DED8-4D3C-9C8D-D940240A3D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66BAE04-6E4A-427C-9155-D70CF0F98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6811E67-20EE-47AB-B83B-5F57938DD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530DDB-035F-49DA-A685-81D62151F0FE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12EF464-103A-4570-8A48-4B63E60477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CB6C8E5-5DD8-41A6-9A79-DE27AAF11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E3BBA94B-F45F-4002-9BCE-EF96A81A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A3D17D-6E6F-4A67-ADA9-D175179887EE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037185A-E763-4380-A288-5674E78129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7F68184-4782-47C0-A5CA-7465E088E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BD3DD14-88CC-41C5-9440-6E0745FAC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EA548D-5B1C-42A5-A4CA-381B943FD7F2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DDB9DAB-3084-4B24-A5C3-BAFDA5372B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2448C93-F769-4995-A8C6-B29E5BEF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8CB45EC-F92A-4322-88F1-0A9F4965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9D9DAE-6A39-4EC9-8DC3-359099FD8B02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E5D436F-5B5B-41B3-92C2-702B2318DD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071D58-8B7C-4787-8E74-4B7C1F71A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42924DD-0919-4A74-B0E5-5B34DAB54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98D8AD-4913-4C91-930A-A0D00824A5AB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0AE3B79-6579-4206-A2A3-40BF65352C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70633DA-ABF0-4BD7-8380-7CFD51DBD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97DB93ED-9D50-4D02-9ECB-DBDF4E456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9890BC-B275-4C26-8386-BCE332A4790F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CD92840-75A0-4FE1-9DD3-BE0E5255082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962BB0B-3526-45D6-8992-DBB0FF89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947DC9D8-CAA8-44F1-AAC3-16D7CC5B3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23534C-138F-454D-B2BE-792F7D09C4E7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D37FC6A-5BC6-461E-A0CE-C3F3660722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75F0AC8-BFB8-42BE-8373-C4B41B18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CEFE35F-D8EB-422E-A811-2E64CA0DD1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7CF1A8-280F-4DD3-ACE3-979AB1D7F6A4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BAEFFB9-D947-4894-A900-DB8F5BBE89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E7331A-53FF-4345-BB33-1A8973D86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55A2F984-D648-4BF4-A098-8CD9EB21E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785BFB-6841-4129-BBA0-2384527089BA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E87D630-9D0B-480C-BBD1-D959AA530F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623E49-50CA-4D73-AE9D-330EBB45A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212123C-8266-46CE-A1E7-6F58C50D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1B87DF-3437-4ADA-8919-E438371DB901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1F20786-0597-4BEE-AF88-6C5DD5358C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45F9BA7-4C29-400D-AA35-539BBD675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F9ED2F0-37FD-4DBA-AD14-CD163E6A9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03154E-ECFF-41DF-B81A-E118E485B747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8914BE-94CD-41D0-8999-3D59F9076F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BACB5ED-4486-416E-9A2C-F1068CEE0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6CC587A-C085-461B-AE82-F7325038A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708C47-13E5-46CD-ABC4-30EF29CD2BB2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9BD6E1D-3651-4601-A312-A02A89B8B5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55A315-1B1D-45F2-967E-8286B217D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40AB8A4-1FF0-4142-A37D-7E58A3DC0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E4EFA4-EDDE-40B5-8F34-200A5FBD38F8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8407C7C-D1F4-45A8-BAAE-F20D818AAC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3B72F7-3EA1-4574-B6C3-B3321E7D6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FC692DCC-7E49-469D-AB1F-DBF038CC3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371644-D7DB-49E6-9E2F-2E803BDFBE6F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E1D84D2-7561-4FAC-820C-8D01BADDD8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0F506B1-3D8C-449A-993F-8CAB47073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CFA8507-FDA6-444A-B470-DB7A44700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211ADB-50B7-4A0F-9AC3-33BF6AFA10B2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5B6EAD1-051D-44E1-88C3-7DA83BC690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B645AB-F852-4AF0-8A8A-8195A6D27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1CC1B6B-5466-4EF6-8B4C-F4291E50D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37648-9649-48DE-BBE8-084DC3FAFC72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3138C6A-ABC9-424D-AE43-5D7D902CFE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1CCD4A-AD2C-4A97-8AD8-D67EA712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80211103-1AB0-4228-802F-B65E0EED0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F71D646-2A68-45F8-B689-9EEC67123C3C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5035921-53F3-4C5A-B78B-A1D686A913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CEB758E-5122-4426-B277-25E91D89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9E9E54C-8928-4C9B-B4C0-76A22259149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822E7B0-46D0-41A8-A84C-46AB8080F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AE7AF79-E317-4A63-A234-32E1CF0D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E32550D-2E37-4044-98B4-B63CF0AB6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1A722D4F-EF25-4905-B472-9F2362DD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021588C-5B00-4946-A8B1-F64990DB7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595941"/>
            <a:ext cx="2730500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3AD545A9-AD19-43FF-97A0-BE5E7002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0BA787AE-27FA-40A5-9400-EFF302DF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71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3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0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99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90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6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69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2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2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62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A1DA0E65-727D-4ED0-BDE9-A00C7A07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E1B2DB8-02CF-4A14-9C2A-A9CFABBB5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3377E6-B5AE-4D23-A0DD-15388FC12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4371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17BCE-C5C6-C24F-9F32-BC0222E1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6C466E79-6545-4BFF-AE3E-E8CE2793C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BC49009-D3E6-AC44-B6B5-2FCFF669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D9ECC46-DB16-4F45-8EBB-3E050131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D412A6C8-16E7-8747-91F4-83F9668A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15.</a:t>
            </a:r>
            <a:fld id="{1E9F18E4-10E3-481C-A997-0C0D3DE9A577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98EBAA7-E5A8-BF4D-B585-4A19BAE90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453F93B4-D7F2-3D4F-931D-D2002B814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6E10B52-B8E3-4C80-9755-4C87631B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0713F3B2-FF7A-47FF-AD8A-D50B5771CD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15:  File System Internals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2FC4F6A-4A32-407D-9A34-C855F002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38549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60BD3DB-62C1-4EC1-8D78-03DE493A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625" y="901700"/>
            <a:ext cx="7620909" cy="127317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200" dirty="0"/>
          </a:p>
          <a:p>
            <a:r>
              <a:rPr lang="en-US" altLang="en-US" dirty="0"/>
              <a:t>The API is to the VFS interface, rather than any specific type of file system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2C3AB0BD-69E3-41B7-8B8C-3C14B448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2317750"/>
            <a:ext cx="41402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79E47F47-918B-4772-A2A4-D1273BA7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274" y="238549"/>
            <a:ext cx="7745413" cy="576262"/>
          </a:xfrm>
        </p:spPr>
        <p:txBody>
          <a:bodyPr/>
          <a:lstStyle/>
          <a:p>
            <a:r>
              <a:rPr lang="en-US" altLang="en-US" dirty="0"/>
              <a:t>Virtual File System Implementation</a:t>
            </a:r>
          </a:p>
        </p:txBody>
      </p:sp>
      <p:sp>
        <p:nvSpPr>
          <p:cNvPr id="19458" name="Content Placeholder 3">
            <a:extLst>
              <a:ext uri="{FF2B5EF4-FFF2-40B4-BE49-F238E27FC236}">
                <a16:creationId xmlns:a16="http://schemas.microsoft.com/office/drawing/2014/main" id="{C2F93A3C-D8B2-4647-931F-5B0D10641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619" y="1154113"/>
            <a:ext cx="7596188" cy="4530725"/>
          </a:xfrm>
        </p:spPr>
        <p:txBody>
          <a:bodyPr/>
          <a:lstStyle/>
          <a:p>
            <a:r>
              <a:rPr lang="en-US" altLang="en-US" dirty="0"/>
              <a:t>For example, Linux has four object types:</a:t>
            </a:r>
          </a:p>
          <a:p>
            <a:pPr lvl="1"/>
            <a:r>
              <a:rPr lang="en-US" altLang="en-US" b="1" dirty="0" err="1">
                <a:solidFill>
                  <a:srgbClr val="3366FF"/>
                </a:solidFill>
              </a:rPr>
              <a:t>inode</a:t>
            </a:r>
            <a:r>
              <a:rPr lang="en-US" altLang="en-US" b="1" dirty="0">
                <a:solidFill>
                  <a:srgbClr val="3366FF"/>
                </a:solidFill>
              </a:rPr>
              <a:t>, file, superblock, </a:t>
            </a:r>
            <a:r>
              <a:rPr lang="en-US" altLang="en-US" b="1" dirty="0" err="1">
                <a:solidFill>
                  <a:srgbClr val="3366FF"/>
                </a:solidFill>
              </a:rPr>
              <a:t>dentry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dirty="0"/>
              <a:t>VFS defines set of operations on the objects that must be implemented</a:t>
            </a:r>
          </a:p>
          <a:p>
            <a:pPr lvl="1"/>
            <a:r>
              <a:rPr lang="en-US" altLang="en-US" dirty="0"/>
              <a:t>Every object has a pointer to a function table</a:t>
            </a:r>
          </a:p>
          <a:p>
            <a:pPr lvl="2"/>
            <a:r>
              <a:rPr lang="en-US" altLang="en-US" dirty="0"/>
              <a:t>Function table has addresses of routines to implement that function on that object</a:t>
            </a:r>
          </a:p>
          <a:p>
            <a:pPr lvl="2"/>
            <a:r>
              <a:rPr lang="en-US" altLang="en-US" dirty="0"/>
              <a:t>For example: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open(. . .)</a:t>
            </a:r>
            <a:r>
              <a:rPr lang="en-US" altLang="en-US" dirty="0"/>
              <a:t>—Open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close(. . .)</a:t>
            </a:r>
            <a:r>
              <a:rPr lang="en-US" altLang="en-US" dirty="0"/>
              <a:t>—Close an already-open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read(. . .)</a:t>
            </a:r>
            <a:r>
              <a:rPr lang="en-US" altLang="en-US" dirty="0"/>
              <a:t>—Read from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write(. . .)</a:t>
            </a:r>
            <a:r>
              <a:rPr lang="en-US" altLang="en-US" dirty="0"/>
              <a:t>—Write to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</a:t>
            </a:r>
            <a:r>
              <a:rPr lang="en-US" altLang="en-US" dirty="0"/>
              <a:t>—Memory-map a file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7CC0D60-679E-4D68-9A4E-A2837298D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35762"/>
            <a:ext cx="720248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Remote File Systems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ACA9E643-4B96-439B-B0F9-A3A1A0BBC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5" y="1233488"/>
            <a:ext cx="7665650" cy="4530725"/>
          </a:xfrm>
        </p:spPr>
        <p:txBody>
          <a:bodyPr/>
          <a:lstStyle/>
          <a:p>
            <a:r>
              <a:rPr lang="en-US" altLang="en-US" dirty="0"/>
              <a:t>Sharing of files across a network</a:t>
            </a:r>
          </a:p>
          <a:p>
            <a:r>
              <a:rPr lang="en-US" altLang="en-US" dirty="0"/>
              <a:t>First method involved manually sharing each file – programs like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</a:p>
          <a:p>
            <a:r>
              <a:rPr lang="en-US" altLang="en-US" dirty="0"/>
              <a:t>Second method uses a </a:t>
            </a:r>
            <a:r>
              <a:rPr lang="en-US" altLang="en-US" b="1" dirty="0">
                <a:solidFill>
                  <a:srgbClr val="3366FF"/>
                </a:solidFill>
              </a:rPr>
              <a:t>distributed file system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DFS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Remote directories visible from local machine</a:t>
            </a:r>
          </a:p>
          <a:p>
            <a:r>
              <a:rPr lang="en-US" altLang="en-US" dirty="0"/>
              <a:t>Third method – </a:t>
            </a:r>
            <a:r>
              <a:rPr lang="en-US" altLang="en-US" b="1" dirty="0">
                <a:solidFill>
                  <a:srgbClr val="3366FF"/>
                </a:solidFill>
              </a:rPr>
              <a:t>World Wide Web</a:t>
            </a:r>
          </a:p>
          <a:p>
            <a:pPr lvl="1"/>
            <a:r>
              <a:rPr lang="en-US" altLang="en-US" dirty="0"/>
              <a:t>A bit of a revision to first method</a:t>
            </a:r>
          </a:p>
          <a:p>
            <a:pPr lvl="1"/>
            <a:r>
              <a:rPr lang="en-US" altLang="en-US" dirty="0"/>
              <a:t>Use browser to locate file/files and download /upload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Anonymous</a:t>
            </a:r>
            <a:r>
              <a:rPr lang="en-US" altLang="en-US" dirty="0"/>
              <a:t> access doesn’t require authentication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2436AF8-72BA-4E9D-BD17-2B8D6CDA8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5676" y="245093"/>
            <a:ext cx="71675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Client-Server Model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DBDB548-44F5-4F56-ADAA-D20C56321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766" y="1233488"/>
            <a:ext cx="7647081" cy="4530725"/>
          </a:xfrm>
        </p:spPr>
        <p:txBody>
          <a:bodyPr/>
          <a:lstStyle/>
          <a:p>
            <a:r>
              <a:rPr lang="en-US" altLang="en-US" dirty="0"/>
              <a:t>Sharing between a server (providing access to a file system via a network protocol) and a client (using the protocol to access the remote file system)</a:t>
            </a:r>
          </a:p>
          <a:p>
            <a:r>
              <a:rPr lang="en-US" altLang="en-US" dirty="0"/>
              <a:t>Identifying each other via network ID can be spoofed, encryption can be performance expensive</a:t>
            </a:r>
          </a:p>
          <a:p>
            <a:r>
              <a:rPr lang="en-US" altLang="en-US" dirty="0"/>
              <a:t>NFS an example</a:t>
            </a:r>
          </a:p>
          <a:p>
            <a:pPr lvl="1"/>
            <a:r>
              <a:rPr lang="en-US" altLang="en-US" dirty="0"/>
              <a:t>User </a:t>
            </a:r>
            <a:r>
              <a:rPr lang="en-US" altLang="en-US" dirty="0" err="1"/>
              <a:t>auth</a:t>
            </a:r>
            <a:r>
              <a:rPr lang="en-US" altLang="en-US" dirty="0"/>
              <a:t> info on clients and servers must match (</a:t>
            </a:r>
            <a:r>
              <a:rPr lang="en-US" altLang="en-US" dirty="0" err="1"/>
              <a:t>UserIDs</a:t>
            </a:r>
            <a:r>
              <a:rPr lang="en-US" altLang="en-US" dirty="0"/>
              <a:t> for example)</a:t>
            </a:r>
          </a:p>
          <a:p>
            <a:pPr lvl="1"/>
            <a:r>
              <a:rPr lang="en-US" altLang="en-US" dirty="0"/>
              <a:t>Remote file system mounted, file operations sent on behalf of user across network to server</a:t>
            </a:r>
          </a:p>
          <a:p>
            <a:pPr lvl="1"/>
            <a:r>
              <a:rPr lang="en-US" altLang="en-US" dirty="0"/>
              <a:t>Server checks permissions, file handle returned</a:t>
            </a:r>
          </a:p>
          <a:p>
            <a:pPr lvl="1"/>
            <a:r>
              <a:rPr lang="en-US" altLang="en-US" dirty="0"/>
              <a:t>Handle used for reads and writes until file closed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D17F966-E487-4A91-866F-EF8DA797D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91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Distributed Information Systems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C5E636F-3407-4A83-882D-60C4BE2AF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dirty="0"/>
              <a:t>Aka </a:t>
            </a:r>
            <a:r>
              <a:rPr lang="en-US" altLang="en-US" b="1" dirty="0">
                <a:solidFill>
                  <a:srgbClr val="3366FF"/>
                </a:solidFill>
              </a:rPr>
              <a:t>distributed naming services</a:t>
            </a:r>
            <a:r>
              <a:rPr lang="en-US" altLang="en-US" dirty="0"/>
              <a:t>, provide unified access to info needed for remote computing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Domain name system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DNS</a:t>
            </a:r>
            <a:r>
              <a:rPr lang="en-US" altLang="en-US" dirty="0"/>
              <a:t>) provides host-name-to-network-address translations for the Internet</a:t>
            </a:r>
          </a:p>
          <a:p>
            <a:r>
              <a:rPr lang="en-US" altLang="en-US" dirty="0"/>
              <a:t>Others like </a:t>
            </a:r>
            <a:r>
              <a:rPr lang="en-US" altLang="en-US" b="1" dirty="0">
                <a:solidFill>
                  <a:srgbClr val="3366FF"/>
                </a:solidFill>
              </a:rPr>
              <a:t>network information service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NIS</a:t>
            </a:r>
            <a:r>
              <a:rPr lang="en-US" altLang="en-US" dirty="0"/>
              <a:t>) provide user-name, password, </a:t>
            </a:r>
            <a:r>
              <a:rPr lang="en-US" altLang="en-US" dirty="0" err="1"/>
              <a:t>userID</a:t>
            </a:r>
            <a:r>
              <a:rPr lang="en-US" altLang="en-US" dirty="0"/>
              <a:t>, group information</a:t>
            </a:r>
          </a:p>
          <a:p>
            <a:r>
              <a:rPr lang="en-US" altLang="en-US" dirty="0"/>
              <a:t>Microsoft’s </a:t>
            </a:r>
            <a:r>
              <a:rPr lang="en-US" altLang="en-US" b="1" dirty="0">
                <a:solidFill>
                  <a:srgbClr val="3366FF"/>
                </a:solidFill>
              </a:rPr>
              <a:t>common Internet file system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CIFS</a:t>
            </a:r>
            <a:r>
              <a:rPr lang="en-US" altLang="en-US" dirty="0"/>
              <a:t>) network info used with user </a:t>
            </a:r>
            <a:r>
              <a:rPr lang="en-US" altLang="en-US" dirty="0" err="1"/>
              <a:t>auth</a:t>
            </a:r>
            <a:r>
              <a:rPr lang="en-US" altLang="en-US" dirty="0"/>
              <a:t> to create network logins that server uses to allow to deny access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Active directory </a:t>
            </a:r>
            <a:r>
              <a:rPr lang="en-US" altLang="en-US" dirty="0"/>
              <a:t>distributed naming service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Kerberos</a:t>
            </a:r>
            <a:r>
              <a:rPr lang="en-US" altLang="en-US" dirty="0"/>
              <a:t>-derived network authentication protocol</a:t>
            </a:r>
          </a:p>
          <a:p>
            <a:r>
              <a:rPr lang="en-US" altLang="en-US" dirty="0"/>
              <a:t>Industry moving toward </a:t>
            </a:r>
            <a:r>
              <a:rPr lang="en-US" altLang="en-US" b="1" dirty="0">
                <a:solidFill>
                  <a:srgbClr val="3366FF"/>
                </a:solidFill>
              </a:rPr>
              <a:t>lightweight directory-access protocol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LDAP</a:t>
            </a:r>
            <a:r>
              <a:rPr lang="en-US" altLang="en-US" dirty="0"/>
              <a:t>) as secure distributed naming mechanism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2469F5A-D054-4E4C-8D73-2CEE36B8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Consistency Semantics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B3D98A-F6BF-3B41-9B2E-150B41DCF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989013"/>
            <a:ext cx="794362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Important criteria for evaluating file sharing-file systems</a:t>
            </a:r>
          </a:p>
          <a:p>
            <a:pPr>
              <a:defRPr/>
            </a:pPr>
            <a:r>
              <a:rPr lang="en-US" altLang="en-US" dirty="0"/>
              <a:t>Specify how multiple users are to access shared file simultaneously</a:t>
            </a:r>
          </a:p>
          <a:p>
            <a:pPr lvl="1">
              <a:defRPr/>
            </a:pPr>
            <a:r>
              <a:rPr lang="en-US" altLang="en-US" dirty="0"/>
              <a:t>When modifications of data will be observed by other users</a:t>
            </a:r>
          </a:p>
          <a:p>
            <a:pPr lvl="1">
              <a:defRPr/>
            </a:pPr>
            <a:r>
              <a:rPr lang="en-US" altLang="en-US" dirty="0"/>
              <a:t>Directly related to process synchronization algorithms, but atomicity across a network has high overhead (see Andrew File System)</a:t>
            </a:r>
          </a:p>
          <a:p>
            <a:pPr>
              <a:defRPr/>
            </a:pPr>
            <a:r>
              <a:rPr lang="en-US" altLang="en-US" dirty="0"/>
              <a:t>The series of accesses between file open and closed called </a:t>
            </a:r>
            <a:r>
              <a:rPr lang="en-US" altLang="en-US" b="1" dirty="0">
                <a:solidFill>
                  <a:srgbClr val="3366FF"/>
                </a:solidFill>
              </a:rPr>
              <a:t>file session</a:t>
            </a:r>
          </a:p>
          <a:p>
            <a:pPr>
              <a:defRPr/>
            </a:pPr>
            <a:r>
              <a:rPr lang="en-US" altLang="en-US" dirty="0"/>
              <a:t>UNIX semantics</a:t>
            </a:r>
          </a:p>
          <a:p>
            <a:pPr lvl="1">
              <a:defRPr/>
            </a:pPr>
            <a:r>
              <a:rPr lang="en-US" altLang="en-US" dirty="0"/>
              <a:t>Writes to open file immediately visible to others with file open</a:t>
            </a:r>
          </a:p>
          <a:p>
            <a:pPr lvl="1">
              <a:defRPr/>
            </a:pPr>
            <a:r>
              <a:rPr lang="en-US" altLang="en-US" dirty="0"/>
              <a:t>One mode of sharing allows users to share pointer to current I/O location in file</a:t>
            </a:r>
          </a:p>
          <a:p>
            <a:pPr lvl="1">
              <a:defRPr/>
            </a:pPr>
            <a:r>
              <a:rPr lang="en-US" altLang="en-US" dirty="0"/>
              <a:t>Single physical image, accessed exclusively, contention causes process delays</a:t>
            </a:r>
          </a:p>
          <a:p>
            <a:pPr>
              <a:defRPr/>
            </a:pPr>
            <a:r>
              <a:rPr lang="en-US" altLang="en-US" dirty="0"/>
              <a:t>Session semantics (Andrew file system (</a:t>
            </a:r>
            <a:r>
              <a:rPr lang="en-US" altLang="en-US" dirty="0" err="1"/>
              <a:t>OpenAFS</a:t>
            </a:r>
            <a:r>
              <a:rPr lang="en-US" altLang="en-US" dirty="0"/>
              <a:t>))</a:t>
            </a:r>
          </a:p>
          <a:p>
            <a:pPr lvl="1">
              <a:defRPr/>
            </a:pPr>
            <a:r>
              <a:rPr lang="en-US" altLang="en-US" dirty="0"/>
              <a:t>Writes to open file not visible during session, only at close</a:t>
            </a:r>
          </a:p>
          <a:p>
            <a:pPr lvl="1">
              <a:defRPr/>
            </a:pPr>
            <a:r>
              <a:rPr lang="en-US" altLang="en-US" dirty="0"/>
              <a:t>Can be several copies, each changed independently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FBA0F71-0223-4CF6-8260-91065F1C7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148" y="254422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Sun Network File System (NFS)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9086A68-4E7A-4431-BCC8-A4315CF33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154" y="1233488"/>
            <a:ext cx="7530387" cy="4530725"/>
          </a:xfrm>
        </p:spPr>
        <p:txBody>
          <a:bodyPr/>
          <a:lstStyle/>
          <a:p>
            <a:r>
              <a:rPr lang="en-US" altLang="en-US" dirty="0"/>
              <a:t>An implementation and a specification of a software system for accessing remote files across LANs (or WANs)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implementation originally part of SunOS operating system, now industry standard / very common</a:t>
            </a:r>
          </a:p>
          <a:p>
            <a:r>
              <a:rPr lang="en-US" altLang="en-US" dirty="0"/>
              <a:t>Can use unreliable datagram protocol (UDP/IP) or TCP/IP, over Ethernet or other network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EABDC6A-9E35-4C08-BC8C-E1595F5BB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064" y="24230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DD3DC2E-6BDD-4355-AB07-8A08AE73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619089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Interconnected workstations viewed as a set of independent machines with independent file systems, which allows sharing among these file systems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remote directory is mounted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mounted directory looks like an integral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Specification of the remote directory for the mount operation is nontransparent;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544443" cy="4530725"/>
          </a:xfrm>
        </p:spPr>
        <p:txBody>
          <a:bodyPr/>
          <a:lstStyle/>
          <a:p>
            <a:r>
              <a:rPr lang="en-US" altLang="en-US" dirty="0"/>
              <a:t>NFS is designed to operate in a heterogeneous environment of different machines, operating systems, and network architectures; the NFS specifications independent of these media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This independence is achieved through the use of RPC primitives built on top of an External Data Representation (XDR) protocol used between two implementation-independent interfaces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NFS specification distinguishes between the services provided by a mount mechanism and the actual remote-file-access services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7771F7E8-B300-423B-ABC7-BE5EC63D8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859" y="242306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Three Independent File Systems</a:t>
            </a:r>
            <a:endParaRPr lang="en-US" altLang="en-US" sz="2400" dirty="0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31162EB1-9ACA-4D23-87D9-F72DCBFA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2090738"/>
            <a:ext cx="6507162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F417A90-2D25-4E2B-91A3-297AEBB9C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518" y="24230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Chapter 15: File System Internals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5D9BE68B-E041-4593-B63A-52679DD1D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836" y="1125538"/>
            <a:ext cx="7583232" cy="4530725"/>
          </a:xfrm>
        </p:spPr>
        <p:txBody>
          <a:bodyPr/>
          <a:lstStyle/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File-System Mounting</a:t>
            </a:r>
          </a:p>
          <a:p>
            <a:r>
              <a:rPr lang="en-US" altLang="en-US" dirty="0"/>
              <a:t>Partitions and Mounting</a:t>
            </a:r>
          </a:p>
          <a:p>
            <a:r>
              <a:rPr lang="en-US" altLang="en-US" dirty="0"/>
              <a:t>File Sharing</a:t>
            </a:r>
          </a:p>
          <a:p>
            <a:r>
              <a:rPr lang="en-US" altLang="en-US" dirty="0"/>
              <a:t>Virtual File Systems</a:t>
            </a:r>
          </a:p>
          <a:p>
            <a:r>
              <a:rPr lang="en-US" altLang="en-US" dirty="0"/>
              <a:t>Remote File Systems</a:t>
            </a:r>
          </a:p>
          <a:p>
            <a:r>
              <a:rPr lang="en-US" altLang="en-US" dirty="0"/>
              <a:t>Consistency Semantics</a:t>
            </a:r>
          </a:p>
          <a:p>
            <a:r>
              <a:rPr lang="en-US" altLang="en-US" dirty="0"/>
              <a:t>NFS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4199887-4B4A-41F5-998B-49122298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C715E1-203F-4E26-AD3A-CAC0A7153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642" y="232005"/>
            <a:ext cx="7635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Mounting in NFS </a:t>
            </a:r>
            <a:endParaRPr lang="en-US" altLang="en-US" sz="2400" dirty="0"/>
          </a:p>
        </p:txBody>
      </p:sp>
      <p:sp>
        <p:nvSpPr>
          <p:cNvPr id="36866" name="Text Box 4">
            <a:extLst>
              <a:ext uri="{FF2B5EF4-FFF2-40B4-BE49-F238E27FC236}">
                <a16:creationId xmlns:a16="http://schemas.microsoft.com/office/drawing/2014/main" id="{5EEFF659-FC68-4EA5-B5E1-98A9A1384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310188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Mounts</a:t>
            </a:r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98F1C3E4-0042-45B0-8CDE-F6A18DD2B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5294313"/>
            <a:ext cx="230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Cascading mounts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73BC0C94-81A8-4E4F-A3F8-3C7976A9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487488"/>
            <a:ext cx="467042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54262BB-0465-494C-A7E7-4885A4402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490" y="247880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 Protocol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667553B-3CC5-4579-8674-30C39BEEE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030" y="1090613"/>
            <a:ext cx="7612158" cy="4884737"/>
          </a:xfrm>
        </p:spPr>
        <p:txBody>
          <a:bodyPr/>
          <a:lstStyle/>
          <a:p>
            <a:r>
              <a:rPr lang="en-US" altLang="en-US" dirty="0"/>
              <a:t>Establishes</a:t>
            </a:r>
            <a:r>
              <a:rPr lang="en-US" altLang="en-US" sz="1600" dirty="0"/>
              <a:t> </a:t>
            </a:r>
            <a:r>
              <a:rPr lang="en-US" altLang="en-US" dirty="0"/>
              <a:t>initial logical connection between server and client</a:t>
            </a:r>
          </a:p>
          <a:p>
            <a:r>
              <a:rPr lang="en-US" altLang="en-US" dirty="0"/>
              <a:t>Mount operation includes name of remote directory to be mounted and name of server machine storing it</a:t>
            </a:r>
          </a:p>
          <a:p>
            <a:pPr lvl="1"/>
            <a:r>
              <a:rPr lang="en-US" altLang="en-US" dirty="0"/>
              <a:t>Mount request is mapped to corresponding RPC and forwarded to mount server running on server machine </a:t>
            </a:r>
          </a:p>
          <a:p>
            <a:pPr lvl="1"/>
            <a:r>
              <a:rPr lang="en-US" altLang="en-US" dirty="0"/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en-US" dirty="0"/>
              <a:t>Following a mount request that conforms to its export list, the server returns a file handle—a key for further accesses</a:t>
            </a:r>
          </a:p>
          <a:p>
            <a:r>
              <a:rPr lang="en-US" altLang="en-US" dirty="0"/>
              <a:t>File handle – a file-system identifier, and an </a:t>
            </a:r>
            <a:r>
              <a:rPr lang="en-US" altLang="en-US" dirty="0" err="1"/>
              <a:t>inode</a:t>
            </a:r>
            <a:r>
              <a:rPr lang="en-US" altLang="en-US" dirty="0"/>
              <a:t> number to identify the mounted directory within the exported file system</a:t>
            </a:r>
          </a:p>
          <a:p>
            <a:r>
              <a:rPr lang="en-US" altLang="en-US" dirty="0"/>
              <a:t>The mount operation changes only the user</a:t>
            </a:r>
            <a:r>
              <a:rPr lang="ja-JP" altLang="en-US" dirty="0"/>
              <a:t>’</a:t>
            </a:r>
            <a:r>
              <a:rPr lang="en-US" altLang="ja-JP" dirty="0"/>
              <a:t>s view and does not affect the server side 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1649B8D-2B20-4DAF-BB4D-90BF8B85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9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Protocol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255955B-56FA-4698-9ECC-97A9E9FFE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38238"/>
            <a:ext cx="763678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Provides a set of remote procedure calls for remote file operations.  The procedures support the following operations: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NFS servers are </a:t>
            </a:r>
            <a:r>
              <a:rPr lang="en-US" altLang="en-US" b="1" dirty="0"/>
              <a:t>stateless</a:t>
            </a:r>
            <a:r>
              <a:rPr lang="en-US" altLang="en-US" dirty="0"/>
              <a:t>; each request has to provide a full set of arguments  (NFS V4 is newer, less used – very different, stateful)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Modified data must be committed to the server</a:t>
            </a:r>
            <a:r>
              <a:rPr lang="ja-JP" altLang="en-US" dirty="0"/>
              <a:t>’</a:t>
            </a:r>
            <a:r>
              <a:rPr lang="en-US" altLang="ja-JP" dirty="0"/>
              <a:t>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NFS protocol does not provide concurrency-control mechanisms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BD32C01-4CF8-4735-80BA-DF6DF76C0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724" y="357805"/>
            <a:ext cx="8047038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Three Major Layers of NFS Architecture 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B32DB85-3482-4DB6-B1E0-09AAF9956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dirty="0"/>
              <a:t>UNIX file-system interface (based on the </a:t>
            </a:r>
            <a:r>
              <a:rPr lang="en-US" altLang="en-US" b="1" dirty="0"/>
              <a:t>open, read, write</a:t>
            </a:r>
            <a:r>
              <a:rPr lang="en-US" altLang="en-US" dirty="0"/>
              <a:t>, and </a:t>
            </a:r>
            <a:r>
              <a:rPr lang="en-US" altLang="en-US" b="1" dirty="0"/>
              <a:t>close</a:t>
            </a:r>
            <a:r>
              <a:rPr lang="en-US" altLang="en-US" dirty="0"/>
              <a:t> calls, and </a:t>
            </a:r>
            <a:r>
              <a:rPr lang="en-US" altLang="en-US" b="1" dirty="0"/>
              <a:t>file descriptors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Virtual File System (VFS) layer – distinguishes local files from remote ones, and local files are further distinguished according to their file-system types</a:t>
            </a:r>
          </a:p>
          <a:p>
            <a:pPr lvl="1"/>
            <a:r>
              <a:rPr lang="en-US" altLang="en-US" dirty="0"/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en-US" dirty="0"/>
              <a:t>Calls the NFS protocol procedures for remote requests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NFS service layer – bottom layer of the architecture</a:t>
            </a:r>
          </a:p>
          <a:p>
            <a:pPr lvl="1"/>
            <a:r>
              <a:rPr lang="en-US" altLang="en-US" dirty="0"/>
              <a:t>Implements the NFS protocol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951C4CDF-9793-439E-A017-D111AE286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610" y="254424"/>
            <a:ext cx="782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Schematic View of NFS Architecture </a:t>
            </a:r>
            <a:endParaRPr lang="en-US" altLang="en-US" sz="2400" dirty="0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7C7D0D35-A11B-46D8-9809-73B369FB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23988"/>
            <a:ext cx="66040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0BA528B-BA92-49E7-A32F-84CB53FF5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5891" y="247880"/>
            <a:ext cx="7654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Path-Name Translation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C796DC7F-9599-4A43-8B91-865902F95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6" y="1233488"/>
            <a:ext cx="7763070" cy="4530725"/>
          </a:xfrm>
        </p:spPr>
        <p:txBody>
          <a:bodyPr/>
          <a:lstStyle/>
          <a:p>
            <a:r>
              <a:rPr lang="en-US" altLang="en-US" dirty="0"/>
              <a:t>Performed by breaking the path into component names and performing a separate NFS lookup call for every pair of component name and directory </a:t>
            </a:r>
            <a:r>
              <a:rPr lang="en-US" altLang="en-US" dirty="0" err="1"/>
              <a:t>vnode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To make lookup faster, a directory name lookup cache on the client</a:t>
            </a:r>
            <a:r>
              <a:rPr lang="ja-JP" altLang="en-US" dirty="0"/>
              <a:t>’</a:t>
            </a:r>
            <a:r>
              <a:rPr lang="en-US" altLang="ja-JP" dirty="0"/>
              <a:t>s side holds the </a:t>
            </a:r>
            <a:r>
              <a:rPr lang="en-US" altLang="ja-JP" dirty="0" err="1"/>
              <a:t>vnodes</a:t>
            </a:r>
            <a:r>
              <a:rPr lang="en-US" altLang="ja-JP" dirty="0"/>
              <a:t> for remote directory names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996B9C00-B6E3-40F6-A357-056E8EC1D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311" y="245093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Remote Operations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3B9F98CD-A8CD-4976-B421-0D3BC86E0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1233488"/>
            <a:ext cx="7697751" cy="4959350"/>
          </a:xfrm>
        </p:spPr>
        <p:txBody>
          <a:bodyPr/>
          <a:lstStyle/>
          <a:p>
            <a:r>
              <a:rPr lang="en-US" altLang="en-US" dirty="0"/>
              <a:t>Nearly one-to-one correspondence between regular UNIX  system calls and the NFS protocol RPCs (except opening and closing files)</a:t>
            </a:r>
            <a:endParaRPr lang="en-US" altLang="en-US" sz="800" dirty="0"/>
          </a:p>
          <a:p>
            <a:r>
              <a:rPr lang="en-US" altLang="en-US" dirty="0"/>
              <a:t>NFS adheres to the remote-service paradigm, but employs buffering and caching techniques for the sake of performance </a:t>
            </a:r>
            <a:endParaRPr lang="en-US" altLang="en-US" sz="800" dirty="0"/>
          </a:p>
          <a:p>
            <a:r>
              <a:rPr lang="en-US" altLang="en-US" dirty="0"/>
              <a:t>File-blocks cache – when a file is opened, the kernel checks with the remote server whether to fetch or revalidate the cached attributes</a:t>
            </a:r>
          </a:p>
          <a:p>
            <a:pPr lvl="1"/>
            <a:r>
              <a:rPr lang="en-US" altLang="en-US" dirty="0"/>
              <a:t>Cached file blocks are used only if the corresponding cached attributes are up to date</a:t>
            </a:r>
            <a:endParaRPr lang="en-US" altLang="en-US" sz="800" dirty="0"/>
          </a:p>
          <a:p>
            <a:r>
              <a:rPr lang="en-US" altLang="en-US" dirty="0"/>
              <a:t>File-attribute cache – the attribute cache is updated whenever new attributes arrive from the server</a:t>
            </a:r>
            <a:endParaRPr lang="en-US" altLang="en-US" sz="800" dirty="0"/>
          </a:p>
          <a:p>
            <a:r>
              <a:rPr lang="en-US" altLang="en-US" dirty="0"/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2C32D9D4-D467-4843-9254-8721133BC4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B0D3800B-48AC-4591-9AF2-22EAF5D09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01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5A6C180F-C95B-4BD2-A135-F305874E2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09" y="1219200"/>
            <a:ext cx="7613777" cy="4530725"/>
          </a:xfrm>
        </p:spPr>
        <p:txBody>
          <a:bodyPr/>
          <a:lstStyle/>
          <a:p>
            <a:r>
              <a:rPr lang="en-US" altLang="en-US" dirty="0"/>
              <a:t>Delve into the details of file systems and their implementation</a:t>
            </a:r>
          </a:p>
          <a:p>
            <a:r>
              <a:rPr lang="en-US" altLang="en-US" dirty="0"/>
              <a:t>Explore booting and file sharing</a:t>
            </a:r>
          </a:p>
          <a:p>
            <a:r>
              <a:rPr lang="en-US" altLang="en-US" dirty="0"/>
              <a:t>Describe remote file systems, using NFS as an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814D08D-6FB8-4844-A813-CA9C5F0B9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64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367-CE0A-974C-9151-9FBD2E1F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1117600"/>
            <a:ext cx="7604449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General-purpose computers can have multiple storage devices</a:t>
            </a:r>
          </a:p>
          <a:p>
            <a:pPr lvl="1">
              <a:defRPr/>
            </a:pPr>
            <a:r>
              <a:rPr lang="en-US" dirty="0"/>
              <a:t>Devices can be sliced into partitions, which hold volumes</a:t>
            </a:r>
          </a:p>
          <a:p>
            <a:pPr lvl="1">
              <a:defRPr/>
            </a:pPr>
            <a:r>
              <a:rPr lang="en-US" dirty="0"/>
              <a:t>Volumes can span multiple partitions</a:t>
            </a:r>
          </a:p>
          <a:p>
            <a:pPr lvl="1">
              <a:defRPr/>
            </a:pPr>
            <a:r>
              <a:rPr lang="en-US" dirty="0"/>
              <a:t>Each volume usually formatted into a file system</a:t>
            </a:r>
          </a:p>
          <a:p>
            <a:pPr lvl="1">
              <a:defRPr/>
            </a:pPr>
            <a:r>
              <a:rPr lang="en-US" dirty="0"/>
              <a:t># of file systems varies, typically dozens available to choose from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Typical storage device organization: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E6434688-2716-43EC-97CB-F25E7240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519488"/>
            <a:ext cx="6319838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62F02F6C-92CB-4BAA-AD0B-806A82305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392" y="242645"/>
            <a:ext cx="7744408" cy="576262"/>
          </a:xfrm>
        </p:spPr>
        <p:txBody>
          <a:bodyPr/>
          <a:lstStyle/>
          <a:p>
            <a:r>
              <a:rPr lang="en-US" altLang="en-US" sz="2400" dirty="0"/>
              <a:t>Example Mount Points and File Systems - Solaris</a:t>
            </a:r>
          </a:p>
        </p:txBody>
      </p:sp>
      <p:pic>
        <p:nvPicPr>
          <p:cNvPr id="12290" name="Picture 3">
            <a:extLst>
              <a:ext uri="{FF2B5EF4-FFF2-40B4-BE49-F238E27FC236}">
                <a16:creationId xmlns:a16="http://schemas.microsoft.com/office/drawing/2014/main" id="{788661C5-0B6A-47D9-8524-C5FFFE7A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158875"/>
            <a:ext cx="36830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6369874C-5070-404B-BAC0-FB5F7E07B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r>
              <a:rPr lang="en-US" altLang="en-US" dirty="0"/>
              <a:t>Partitions and Mounting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3C752C7D-7A8A-4007-9B2E-0DD84B940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108075"/>
            <a:ext cx="7423150" cy="4867275"/>
          </a:xfrm>
        </p:spPr>
        <p:txBody>
          <a:bodyPr/>
          <a:lstStyle/>
          <a:p>
            <a:r>
              <a:rPr lang="en-US" altLang="en-US" dirty="0"/>
              <a:t>Partition can be a volume containing a file system (</a:t>
            </a:r>
            <a:r>
              <a:rPr lang="ja-JP" altLang="en-US" dirty="0"/>
              <a:t>“</a:t>
            </a:r>
            <a:r>
              <a:rPr lang="en-US" altLang="ja-JP" dirty="0"/>
              <a:t>cooked</a:t>
            </a:r>
            <a:r>
              <a:rPr lang="ja-JP" altLang="en-US" dirty="0"/>
              <a:t>”</a:t>
            </a:r>
            <a:r>
              <a:rPr lang="en-US" altLang="ja-JP" dirty="0"/>
              <a:t>) or </a:t>
            </a:r>
            <a:r>
              <a:rPr lang="en-US" altLang="ja-JP" b="1" dirty="0">
                <a:solidFill>
                  <a:srgbClr val="3366FF"/>
                </a:solidFill>
              </a:rPr>
              <a:t>raw </a:t>
            </a:r>
            <a:r>
              <a:rPr lang="en-US" altLang="ja-JP" dirty="0"/>
              <a:t>– just a sequence of blocks with no file system</a:t>
            </a:r>
          </a:p>
          <a:p>
            <a:r>
              <a:rPr lang="en-US" altLang="en-US" dirty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dirty="0"/>
              <a:t>Or a boot management program for multi-</a:t>
            </a:r>
            <a:r>
              <a:rPr lang="en-US" altLang="en-US" dirty="0" err="1"/>
              <a:t>os</a:t>
            </a:r>
            <a:r>
              <a:rPr lang="en-US" altLang="en-US" dirty="0"/>
              <a:t> booting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Root partition </a:t>
            </a:r>
            <a:r>
              <a:rPr lang="en-US" altLang="en-US" dirty="0"/>
              <a:t>contains the OS, other partitions can hold other </a:t>
            </a:r>
            <a:r>
              <a:rPr lang="en-US" altLang="en-US" dirty="0" err="1"/>
              <a:t>Oses</a:t>
            </a:r>
            <a:r>
              <a:rPr lang="en-US" altLang="en-US" dirty="0"/>
              <a:t>, other file systems, or be raw</a:t>
            </a:r>
          </a:p>
          <a:p>
            <a:pPr lvl="1"/>
            <a:r>
              <a:rPr lang="en-US" altLang="en-US" dirty="0"/>
              <a:t>Mounted at boot time</a:t>
            </a:r>
          </a:p>
          <a:p>
            <a:pPr lvl="1"/>
            <a:r>
              <a:rPr lang="en-US" altLang="en-US" dirty="0"/>
              <a:t>Other partitions can mount automatically or manually on </a:t>
            </a:r>
            <a:r>
              <a:rPr lang="en-US" altLang="en-US" b="1" dirty="0">
                <a:solidFill>
                  <a:srgbClr val="3366FF"/>
                </a:solidFill>
              </a:rPr>
              <a:t>mount points </a:t>
            </a:r>
            <a:r>
              <a:rPr lang="en-US" altLang="en-US" dirty="0"/>
              <a:t>– location at which they can be accessed</a:t>
            </a:r>
          </a:p>
          <a:p>
            <a:r>
              <a:rPr lang="en-US" altLang="en-US" dirty="0"/>
              <a:t>At mount time, file system consistency checked</a:t>
            </a:r>
          </a:p>
          <a:p>
            <a:pPr lvl="1"/>
            <a:r>
              <a:rPr lang="en-US" altLang="en-US" dirty="0"/>
              <a:t>Is all metadata correct?</a:t>
            </a:r>
          </a:p>
          <a:p>
            <a:pPr lvl="2"/>
            <a:r>
              <a:rPr lang="en-US" altLang="en-US" dirty="0"/>
              <a:t>If not, fix it, try again</a:t>
            </a:r>
          </a:p>
          <a:p>
            <a:pPr lvl="2"/>
            <a:r>
              <a:rPr lang="en-US" altLang="en-US" dirty="0"/>
              <a:t>If yes, add to mount table, allow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D589C942-0865-4D49-9205-2032D8B16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 and Mounting</a:t>
            </a:r>
          </a:p>
        </p:txBody>
      </p:sp>
      <p:pic>
        <p:nvPicPr>
          <p:cNvPr id="54274" name="Content Placeholder 4">
            <a:extLst>
              <a:ext uri="{FF2B5EF4-FFF2-40B4-BE49-F238E27FC236}">
                <a16:creationId xmlns:a16="http://schemas.microsoft.com/office/drawing/2014/main" id="{D75790F5-C872-4676-907B-551ECF0CE3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1088" y="1200150"/>
            <a:ext cx="4254500" cy="2451100"/>
          </a:xfrm>
        </p:spPr>
      </p:pic>
      <p:pic>
        <p:nvPicPr>
          <p:cNvPr id="54275" name="Picture 6">
            <a:extLst>
              <a:ext uri="{FF2B5EF4-FFF2-40B4-BE49-F238E27FC236}">
                <a16:creationId xmlns:a16="http://schemas.microsoft.com/office/drawing/2014/main" id="{E3A49A31-6B9F-422C-8E61-04633708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995738"/>
            <a:ext cx="1879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D7D0E-87D9-A64B-9E4A-04BE84DFDCEC}"/>
              </a:ext>
            </a:extLst>
          </p:cNvPr>
          <p:cNvSpPr txBox="1"/>
          <p:nvPr/>
        </p:nvSpPr>
        <p:spPr>
          <a:xfrm>
            <a:off x="830423" y="1082675"/>
            <a:ext cx="22794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Unix-like file system directory tree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Unmounted file system</a:t>
            </a:r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After mounting (b) into the existing directory tree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474AC88-EBEA-4F6E-ADFA-272E42AE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r>
              <a:rPr lang="en-US" altLang="en-US" dirty="0"/>
              <a:t>File Sharing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66E3DBF8-5790-4CCB-A3C4-F20A7486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7" y="1147763"/>
            <a:ext cx="7466628" cy="4676775"/>
          </a:xfrm>
        </p:spPr>
        <p:txBody>
          <a:bodyPr/>
          <a:lstStyle/>
          <a:p>
            <a:r>
              <a:rPr lang="en-US" altLang="en-US" dirty="0"/>
              <a:t>Allows multiple users / systems access to the same files</a:t>
            </a:r>
          </a:p>
          <a:p>
            <a:r>
              <a:rPr lang="en-US" altLang="en-US" dirty="0"/>
              <a:t>Permissions / protection must be implement and accurate</a:t>
            </a:r>
          </a:p>
          <a:p>
            <a:pPr lvl="1"/>
            <a:r>
              <a:rPr lang="en-US" altLang="en-US" dirty="0"/>
              <a:t>Most systems provide concepts of owner, group member</a:t>
            </a:r>
          </a:p>
          <a:p>
            <a:pPr lvl="1"/>
            <a:r>
              <a:rPr lang="en-US" altLang="en-US" dirty="0"/>
              <a:t>Must have a way to apply these between systems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FDFE2F9-1C2A-4A5B-9DA3-6DB7A8D5D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47880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897DF0B-676D-46CC-8493-0370D9E9F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154113"/>
            <a:ext cx="7615335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Virtual File Systems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VFS</a:t>
            </a:r>
            <a:r>
              <a:rPr lang="en-US" altLang="en-US" dirty="0"/>
              <a:t>) on Unix provide an object-oriented way of implementing file systems</a:t>
            </a:r>
          </a:p>
          <a:p>
            <a:r>
              <a:rPr lang="en-US" altLang="en-US" dirty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dirty="0"/>
              <a:t>Separates file-system generic operations from implementation details</a:t>
            </a:r>
          </a:p>
          <a:p>
            <a:pPr lvl="1"/>
            <a:r>
              <a:rPr lang="en-US" altLang="en-US" dirty="0"/>
              <a:t>Implementation can be one of many file systems types, or network file system</a:t>
            </a:r>
          </a:p>
          <a:p>
            <a:pPr lvl="2"/>
            <a:r>
              <a:rPr lang="en-US" altLang="en-US" dirty="0"/>
              <a:t>Implements </a:t>
            </a:r>
            <a:r>
              <a:rPr lang="en-US" altLang="en-US" b="1" dirty="0" err="1">
                <a:solidFill>
                  <a:srgbClr val="3366FF"/>
                </a:solidFill>
              </a:rPr>
              <a:t>vnodes</a:t>
            </a:r>
            <a:r>
              <a:rPr lang="en-US" altLang="en-US" dirty="0"/>
              <a:t> which hold </a:t>
            </a:r>
            <a:r>
              <a:rPr lang="en-US" altLang="en-US" dirty="0" err="1"/>
              <a:t>inodes</a:t>
            </a:r>
            <a:r>
              <a:rPr lang="en-US" altLang="en-US" dirty="0"/>
              <a:t> or network file details</a:t>
            </a:r>
          </a:p>
          <a:p>
            <a:pPr lvl="1"/>
            <a:r>
              <a:rPr lang="en-US" altLang="en-US" dirty="0"/>
              <a:t>Then dispatches operation to appropriate file system implementation routines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15029</TotalTime>
  <Words>1555</Words>
  <Application>Microsoft Office PowerPoint</Application>
  <PresentationFormat>On-screen Show (4:3)</PresentationFormat>
  <Paragraphs>184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Verdana</vt:lpstr>
      <vt:lpstr>MS PGothic</vt:lpstr>
      <vt:lpstr>Arial</vt:lpstr>
      <vt:lpstr>Helvetica</vt:lpstr>
      <vt:lpstr>Monotype Sorts</vt:lpstr>
      <vt:lpstr>Webdings</vt:lpstr>
      <vt:lpstr>Times New Roman</vt:lpstr>
      <vt:lpstr>Courier New</vt:lpstr>
      <vt:lpstr>os-8</vt:lpstr>
      <vt:lpstr>Chapter 15:  File System Internals</vt:lpstr>
      <vt:lpstr> Chapter 15: File System Internals</vt:lpstr>
      <vt:lpstr>Objectives</vt:lpstr>
      <vt:lpstr>File System</vt:lpstr>
      <vt:lpstr>Example Mount Points and File Systems - Solaris</vt:lpstr>
      <vt:lpstr>Partitions and Mounting</vt:lpstr>
      <vt:lpstr>File Systems and Mounting</vt:lpstr>
      <vt:lpstr>File Sharing</vt:lpstr>
      <vt:lpstr>Virtual File Systems</vt:lpstr>
      <vt:lpstr>Virtual File Systems (Cont.)</vt:lpstr>
      <vt:lpstr>Virtual File System Implementation</vt:lpstr>
      <vt:lpstr>Remote File Systems</vt:lpstr>
      <vt:lpstr>Client-Server Model</vt:lpstr>
      <vt:lpstr>Distributed Information Systems</vt:lpstr>
      <vt:lpstr>Consistency Semantics</vt:lpstr>
      <vt:lpstr>The Sun Network File System (NFS)</vt:lpstr>
      <vt:lpstr>NFS (Cont.)</vt:lpstr>
      <vt:lpstr>NFS (Cont.)</vt:lpstr>
      <vt:lpstr>Three Independent File Systems</vt:lpstr>
      <vt:lpstr>Mounting in NFS </vt:lpstr>
      <vt:lpstr>NFS Mount Protocol</vt:lpstr>
      <vt:lpstr>NFS Protocol</vt:lpstr>
      <vt:lpstr>Three Major Layers of NFS Architecture </vt:lpstr>
      <vt:lpstr>Schematic View of NFS Architecture </vt:lpstr>
      <vt:lpstr>NFS Path-Name Translation</vt:lpstr>
      <vt:lpstr>NFS Remote Operations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Paige, Judi</cp:lastModifiedBy>
  <cp:revision>225</cp:revision>
  <cp:lastPrinted>2013-09-10T17:57:57Z</cp:lastPrinted>
  <dcterms:created xsi:type="dcterms:W3CDTF">2011-01-13T23:43:38Z</dcterms:created>
  <dcterms:modified xsi:type="dcterms:W3CDTF">2020-02-03T19:49:24Z</dcterms:modified>
</cp:coreProperties>
</file>