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4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5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58" r:id="rId4"/>
    <p:sldId id="270" r:id="rId5"/>
    <p:sldId id="308" r:id="rId6"/>
    <p:sldId id="259" r:id="rId7"/>
    <p:sldId id="314" r:id="rId8"/>
    <p:sldId id="264" r:id="rId9"/>
    <p:sldId id="303" r:id="rId10"/>
    <p:sldId id="261" r:id="rId11"/>
    <p:sldId id="262" r:id="rId12"/>
    <p:sldId id="263" r:id="rId13"/>
    <p:sldId id="306" r:id="rId14"/>
    <p:sldId id="267" r:id="rId15"/>
    <p:sldId id="268" r:id="rId16"/>
    <p:sldId id="305" r:id="rId17"/>
    <p:sldId id="269" r:id="rId18"/>
    <p:sldId id="271" r:id="rId19"/>
    <p:sldId id="272" r:id="rId20"/>
    <p:sldId id="273" r:id="rId21"/>
    <p:sldId id="275" r:id="rId22"/>
    <p:sldId id="274" r:id="rId23"/>
    <p:sldId id="276" r:id="rId24"/>
    <p:sldId id="277" r:id="rId25"/>
    <p:sldId id="278" r:id="rId26"/>
    <p:sldId id="280" r:id="rId27"/>
    <p:sldId id="281" r:id="rId28"/>
    <p:sldId id="283" r:id="rId29"/>
    <p:sldId id="282" r:id="rId30"/>
    <p:sldId id="284" r:id="rId31"/>
    <p:sldId id="285" r:id="rId32"/>
    <p:sldId id="286" r:id="rId33"/>
    <p:sldId id="287" r:id="rId34"/>
    <p:sldId id="288" r:id="rId35"/>
    <p:sldId id="315" r:id="rId36"/>
    <p:sldId id="289" r:id="rId37"/>
    <p:sldId id="316" r:id="rId38"/>
    <p:sldId id="310" r:id="rId39"/>
    <p:sldId id="319" r:id="rId40"/>
    <p:sldId id="320" r:id="rId41"/>
    <p:sldId id="321" r:id="rId42"/>
    <p:sldId id="322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4" r:id="rId54"/>
    <p:sldId id="313" r:id="rId55"/>
  </p:sldIdLst>
  <p:sldSz cx="9144000" cy="6858000" type="screen4x3"/>
  <p:notesSz cx="6934200" cy="9220200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70"/>
    <p:restoredTop sz="94626"/>
  </p:normalViewPr>
  <p:slideViewPr>
    <p:cSldViewPr>
      <p:cViewPr varScale="1">
        <p:scale>
          <a:sx n="121" d="100"/>
          <a:sy n="121" d="100"/>
        </p:scale>
        <p:origin x="23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568"/>
    </p:cViewPr>
  </p:sorterViewPr>
  <p:notesViewPr>
    <p:cSldViewPr>
      <p:cViewPr varScale="1">
        <p:scale>
          <a:sx n="102" d="100"/>
          <a:sy n="102" d="100"/>
        </p:scale>
        <p:origin x="2320" y="192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7D24E2-F3E8-45E0-BA0D-4AF814C3AB59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E261A2-9B1D-4E81-99A7-403A92A4CAAA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Turing</a:t>
          </a:r>
        </a:p>
      </dgm:t>
    </dgm:pt>
    <dgm:pt modelId="{05AE0B2C-F92B-4316-B038-BD087C990276}" type="parTrans" cxnId="{6E31E2CF-9916-4083-A17B-41CAF3F04211}">
      <dgm:prSet/>
      <dgm:spPr/>
      <dgm:t>
        <a:bodyPr/>
        <a:lstStyle/>
        <a:p>
          <a:endParaRPr lang="en-US"/>
        </a:p>
      </dgm:t>
    </dgm:pt>
    <dgm:pt modelId="{7B35287C-1EC9-4D46-ACA6-5DD349F7AC07}" type="sibTrans" cxnId="{6E31E2CF-9916-4083-A17B-41CAF3F04211}">
      <dgm:prSet/>
      <dgm:spPr/>
      <dgm:t>
        <a:bodyPr/>
        <a:lstStyle/>
        <a:p>
          <a:endParaRPr lang="en-US"/>
        </a:p>
      </dgm:t>
    </dgm:pt>
    <dgm:pt modelId="{2030C04B-7E0E-4C2B-8A62-DA9D2FC51C09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CSL</a:t>
          </a:r>
        </a:p>
      </dgm:t>
    </dgm:pt>
    <dgm:pt modelId="{131A3513-ECA0-48A3-8602-8CCB0A0E95F8}" type="parTrans" cxnId="{1D8A9DFC-2293-473D-8780-B70A9A7E4BBC}">
      <dgm:prSet/>
      <dgm:spPr/>
      <dgm:t>
        <a:bodyPr/>
        <a:lstStyle/>
        <a:p>
          <a:endParaRPr lang="en-US"/>
        </a:p>
      </dgm:t>
    </dgm:pt>
    <dgm:pt modelId="{872E9E1E-7047-408A-BBE1-A744ACAEE05F}" type="sibTrans" cxnId="{1D8A9DFC-2293-473D-8780-B70A9A7E4BBC}">
      <dgm:prSet/>
      <dgm:spPr/>
      <dgm:t>
        <a:bodyPr/>
        <a:lstStyle/>
        <a:p>
          <a:endParaRPr lang="en-US"/>
        </a:p>
      </dgm:t>
    </dgm:pt>
    <dgm:pt modelId="{D76B0A45-2DA8-433C-A30F-02CC7988E55F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CFL</a:t>
          </a:r>
        </a:p>
      </dgm:t>
    </dgm:pt>
    <dgm:pt modelId="{7F444965-D09E-4906-9672-194C2C707887}" type="parTrans" cxnId="{F134FEFB-C0A1-4826-B611-CB5C2C1EABD8}">
      <dgm:prSet/>
      <dgm:spPr/>
      <dgm:t>
        <a:bodyPr/>
        <a:lstStyle/>
        <a:p>
          <a:endParaRPr lang="en-US"/>
        </a:p>
      </dgm:t>
    </dgm:pt>
    <dgm:pt modelId="{E1EABB60-602E-420A-90C7-F997E4591FFF}" type="sibTrans" cxnId="{F134FEFB-C0A1-4826-B611-CB5C2C1EABD8}">
      <dgm:prSet/>
      <dgm:spPr/>
      <dgm:t>
        <a:bodyPr/>
        <a:lstStyle/>
        <a:p>
          <a:endParaRPr lang="en-US"/>
        </a:p>
      </dgm:t>
    </dgm:pt>
    <dgm:pt modelId="{E9D095A9-CDC9-494E-964F-8B86D6395E79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Regular</a:t>
          </a:r>
        </a:p>
      </dgm:t>
    </dgm:pt>
    <dgm:pt modelId="{178DE189-1A5F-418A-9291-A21B83210494}" type="parTrans" cxnId="{ED0B3471-7C48-4C15-8948-5A60CD308035}">
      <dgm:prSet/>
      <dgm:spPr/>
      <dgm:t>
        <a:bodyPr/>
        <a:lstStyle/>
        <a:p>
          <a:endParaRPr lang="en-US"/>
        </a:p>
      </dgm:t>
    </dgm:pt>
    <dgm:pt modelId="{D357A836-E98D-4280-ACB3-4944AA9C26FD}" type="sibTrans" cxnId="{ED0B3471-7C48-4C15-8948-5A60CD308035}">
      <dgm:prSet/>
      <dgm:spPr/>
      <dgm:t>
        <a:bodyPr/>
        <a:lstStyle/>
        <a:p>
          <a:endParaRPr lang="en-US"/>
        </a:p>
      </dgm:t>
    </dgm:pt>
    <dgm:pt modelId="{90BB00C1-0B13-41C1-936F-873CF9E96988}" type="pres">
      <dgm:prSet presAssocID="{A67D24E2-F3E8-45E0-BA0D-4AF814C3AB59}" presName="Name0" presStyleCnt="0">
        <dgm:presLayoutVars>
          <dgm:chMax val="7"/>
          <dgm:resizeHandles val="exact"/>
        </dgm:presLayoutVars>
      </dgm:prSet>
      <dgm:spPr/>
    </dgm:pt>
    <dgm:pt modelId="{F7CD33E7-887D-45BD-99BB-F06E30D9313D}" type="pres">
      <dgm:prSet presAssocID="{A67D24E2-F3E8-45E0-BA0D-4AF814C3AB59}" presName="comp1" presStyleCnt="0"/>
      <dgm:spPr/>
    </dgm:pt>
    <dgm:pt modelId="{2540DFAD-42F9-40DF-8508-6D77B3FC278B}" type="pres">
      <dgm:prSet presAssocID="{A67D24E2-F3E8-45E0-BA0D-4AF814C3AB59}" presName="circle1" presStyleLbl="node1" presStyleIdx="0" presStyleCnt="4" custLinFactNeighborY="-7000"/>
      <dgm:spPr/>
    </dgm:pt>
    <dgm:pt modelId="{606EE3D4-BBBE-4863-B52E-4CFFD44C4A16}" type="pres">
      <dgm:prSet presAssocID="{A67D24E2-F3E8-45E0-BA0D-4AF814C3AB59}" presName="c1text" presStyleLbl="node1" presStyleIdx="0" presStyleCnt="4">
        <dgm:presLayoutVars>
          <dgm:bulletEnabled val="1"/>
        </dgm:presLayoutVars>
      </dgm:prSet>
      <dgm:spPr/>
    </dgm:pt>
    <dgm:pt modelId="{1370027B-18DC-42A4-8005-1125051315B0}" type="pres">
      <dgm:prSet presAssocID="{A67D24E2-F3E8-45E0-BA0D-4AF814C3AB59}" presName="comp2" presStyleCnt="0"/>
      <dgm:spPr/>
    </dgm:pt>
    <dgm:pt modelId="{834B6686-F286-4774-8D2E-683BE19478A1}" type="pres">
      <dgm:prSet presAssocID="{A67D24E2-F3E8-45E0-BA0D-4AF814C3AB59}" presName="circle2" presStyleLbl="node1" presStyleIdx="1" presStyleCnt="4"/>
      <dgm:spPr/>
    </dgm:pt>
    <dgm:pt modelId="{22ED34AE-A301-42D3-BDDF-9802EB82DD2F}" type="pres">
      <dgm:prSet presAssocID="{A67D24E2-F3E8-45E0-BA0D-4AF814C3AB59}" presName="c2text" presStyleLbl="node1" presStyleIdx="1" presStyleCnt="4">
        <dgm:presLayoutVars>
          <dgm:bulletEnabled val="1"/>
        </dgm:presLayoutVars>
      </dgm:prSet>
      <dgm:spPr/>
    </dgm:pt>
    <dgm:pt modelId="{E3C9733A-835C-4E6C-B65B-46CEF5CA20FC}" type="pres">
      <dgm:prSet presAssocID="{A67D24E2-F3E8-45E0-BA0D-4AF814C3AB59}" presName="comp3" presStyleCnt="0"/>
      <dgm:spPr/>
    </dgm:pt>
    <dgm:pt modelId="{3BEBA6C6-790F-4AE2-8FC0-E78863507A0F}" type="pres">
      <dgm:prSet presAssocID="{A67D24E2-F3E8-45E0-BA0D-4AF814C3AB59}" presName="circle3" presStyleLbl="node1" presStyleIdx="2" presStyleCnt="4"/>
      <dgm:spPr/>
    </dgm:pt>
    <dgm:pt modelId="{9B7DC827-1EB6-4C6D-96C6-5C9088DAD95A}" type="pres">
      <dgm:prSet presAssocID="{A67D24E2-F3E8-45E0-BA0D-4AF814C3AB59}" presName="c3text" presStyleLbl="node1" presStyleIdx="2" presStyleCnt="4">
        <dgm:presLayoutVars>
          <dgm:bulletEnabled val="1"/>
        </dgm:presLayoutVars>
      </dgm:prSet>
      <dgm:spPr/>
    </dgm:pt>
    <dgm:pt modelId="{D7BB44E0-D359-4169-B0C0-B8F945A239DF}" type="pres">
      <dgm:prSet presAssocID="{A67D24E2-F3E8-45E0-BA0D-4AF814C3AB59}" presName="comp4" presStyleCnt="0"/>
      <dgm:spPr/>
    </dgm:pt>
    <dgm:pt modelId="{0BF9353A-F08C-41AB-9867-E5D02BDFAD74}" type="pres">
      <dgm:prSet presAssocID="{A67D24E2-F3E8-45E0-BA0D-4AF814C3AB59}" presName="circle4" presStyleLbl="node1" presStyleIdx="3" presStyleCnt="4"/>
      <dgm:spPr/>
    </dgm:pt>
    <dgm:pt modelId="{B6E85CD9-999C-4B1C-BD11-D0BD8DF3CE12}" type="pres">
      <dgm:prSet presAssocID="{A67D24E2-F3E8-45E0-BA0D-4AF814C3AB59}" presName="c4text" presStyleLbl="node1" presStyleIdx="3" presStyleCnt="4">
        <dgm:presLayoutVars>
          <dgm:bulletEnabled val="1"/>
        </dgm:presLayoutVars>
      </dgm:prSet>
      <dgm:spPr/>
    </dgm:pt>
  </dgm:ptLst>
  <dgm:cxnLst>
    <dgm:cxn modelId="{46331D24-5705-4F9E-B673-C9AD020888F1}" type="presOf" srcId="{D76B0A45-2DA8-433C-A30F-02CC7988E55F}" destId="{9B7DC827-1EB6-4C6D-96C6-5C9088DAD95A}" srcOrd="1" destOrd="0" presId="urn:microsoft.com/office/officeart/2005/8/layout/venn2"/>
    <dgm:cxn modelId="{D7AD6630-7D7D-472C-A5FA-5CD40FE8D502}" type="presOf" srcId="{2030C04B-7E0E-4C2B-8A62-DA9D2FC51C09}" destId="{22ED34AE-A301-42D3-BDDF-9802EB82DD2F}" srcOrd="1" destOrd="0" presId="urn:microsoft.com/office/officeart/2005/8/layout/venn2"/>
    <dgm:cxn modelId="{E6396A38-3B58-4BAB-B8F9-FE64563D99D9}" type="presOf" srcId="{BCE261A2-9B1D-4E81-99A7-403A92A4CAAA}" destId="{2540DFAD-42F9-40DF-8508-6D77B3FC278B}" srcOrd="0" destOrd="0" presId="urn:microsoft.com/office/officeart/2005/8/layout/venn2"/>
    <dgm:cxn modelId="{25AF7161-5389-4C77-9CEA-897971C34D29}" type="presOf" srcId="{2030C04B-7E0E-4C2B-8A62-DA9D2FC51C09}" destId="{834B6686-F286-4774-8D2E-683BE19478A1}" srcOrd="0" destOrd="0" presId="urn:microsoft.com/office/officeart/2005/8/layout/venn2"/>
    <dgm:cxn modelId="{ED0B3471-7C48-4C15-8948-5A60CD308035}" srcId="{A67D24E2-F3E8-45E0-BA0D-4AF814C3AB59}" destId="{E9D095A9-CDC9-494E-964F-8B86D6395E79}" srcOrd="3" destOrd="0" parTransId="{178DE189-1A5F-418A-9291-A21B83210494}" sibTransId="{D357A836-E98D-4280-ACB3-4944AA9C26FD}"/>
    <dgm:cxn modelId="{F7687296-AF54-4BCB-B072-B37E49036B76}" type="presOf" srcId="{A67D24E2-F3E8-45E0-BA0D-4AF814C3AB59}" destId="{90BB00C1-0B13-41C1-936F-873CF9E96988}" srcOrd="0" destOrd="0" presId="urn:microsoft.com/office/officeart/2005/8/layout/venn2"/>
    <dgm:cxn modelId="{002D539D-80C6-4DEA-B172-1F45E5A4CF7E}" type="presOf" srcId="{E9D095A9-CDC9-494E-964F-8B86D6395E79}" destId="{B6E85CD9-999C-4B1C-BD11-D0BD8DF3CE12}" srcOrd="1" destOrd="0" presId="urn:microsoft.com/office/officeart/2005/8/layout/venn2"/>
    <dgm:cxn modelId="{941B8DA0-386F-47E1-BBB7-8C07D4F5A86B}" type="presOf" srcId="{E9D095A9-CDC9-494E-964F-8B86D6395E79}" destId="{0BF9353A-F08C-41AB-9867-E5D02BDFAD74}" srcOrd="0" destOrd="0" presId="urn:microsoft.com/office/officeart/2005/8/layout/venn2"/>
    <dgm:cxn modelId="{047859B7-B00C-42D2-9A05-651B64C05004}" type="presOf" srcId="{D76B0A45-2DA8-433C-A30F-02CC7988E55F}" destId="{3BEBA6C6-790F-4AE2-8FC0-E78863507A0F}" srcOrd="0" destOrd="0" presId="urn:microsoft.com/office/officeart/2005/8/layout/venn2"/>
    <dgm:cxn modelId="{6E31E2CF-9916-4083-A17B-41CAF3F04211}" srcId="{A67D24E2-F3E8-45E0-BA0D-4AF814C3AB59}" destId="{BCE261A2-9B1D-4E81-99A7-403A92A4CAAA}" srcOrd="0" destOrd="0" parTransId="{05AE0B2C-F92B-4316-B038-BD087C990276}" sibTransId="{7B35287C-1EC9-4D46-ACA6-5DD349F7AC07}"/>
    <dgm:cxn modelId="{8E40F1E1-AB40-48EA-906B-96D95535C984}" type="presOf" srcId="{BCE261A2-9B1D-4E81-99A7-403A92A4CAAA}" destId="{606EE3D4-BBBE-4863-B52E-4CFFD44C4A16}" srcOrd="1" destOrd="0" presId="urn:microsoft.com/office/officeart/2005/8/layout/venn2"/>
    <dgm:cxn modelId="{F134FEFB-C0A1-4826-B611-CB5C2C1EABD8}" srcId="{A67D24E2-F3E8-45E0-BA0D-4AF814C3AB59}" destId="{D76B0A45-2DA8-433C-A30F-02CC7988E55F}" srcOrd="2" destOrd="0" parTransId="{7F444965-D09E-4906-9672-194C2C707887}" sibTransId="{E1EABB60-602E-420A-90C7-F997E4591FFF}"/>
    <dgm:cxn modelId="{1D8A9DFC-2293-473D-8780-B70A9A7E4BBC}" srcId="{A67D24E2-F3E8-45E0-BA0D-4AF814C3AB59}" destId="{2030C04B-7E0E-4C2B-8A62-DA9D2FC51C09}" srcOrd="1" destOrd="0" parTransId="{131A3513-ECA0-48A3-8602-8CCB0A0E95F8}" sibTransId="{872E9E1E-7047-408A-BBE1-A744ACAEE05F}"/>
    <dgm:cxn modelId="{280C3E63-19BD-4B5B-9242-EE77647727CC}" type="presParOf" srcId="{90BB00C1-0B13-41C1-936F-873CF9E96988}" destId="{F7CD33E7-887D-45BD-99BB-F06E30D9313D}" srcOrd="0" destOrd="0" presId="urn:microsoft.com/office/officeart/2005/8/layout/venn2"/>
    <dgm:cxn modelId="{398BF14C-063D-4A59-80AB-DE1DEFD837C1}" type="presParOf" srcId="{F7CD33E7-887D-45BD-99BB-F06E30D9313D}" destId="{2540DFAD-42F9-40DF-8508-6D77B3FC278B}" srcOrd="0" destOrd="0" presId="urn:microsoft.com/office/officeart/2005/8/layout/venn2"/>
    <dgm:cxn modelId="{B9D87B0D-8053-419D-811E-D1C271011CC5}" type="presParOf" srcId="{F7CD33E7-887D-45BD-99BB-F06E30D9313D}" destId="{606EE3D4-BBBE-4863-B52E-4CFFD44C4A16}" srcOrd="1" destOrd="0" presId="urn:microsoft.com/office/officeart/2005/8/layout/venn2"/>
    <dgm:cxn modelId="{972A5C2E-B29B-4F61-9E1F-99D4E5DF3A4B}" type="presParOf" srcId="{90BB00C1-0B13-41C1-936F-873CF9E96988}" destId="{1370027B-18DC-42A4-8005-1125051315B0}" srcOrd="1" destOrd="0" presId="urn:microsoft.com/office/officeart/2005/8/layout/venn2"/>
    <dgm:cxn modelId="{2A5600B5-B3E4-4F7E-9490-9804AEFA8B6F}" type="presParOf" srcId="{1370027B-18DC-42A4-8005-1125051315B0}" destId="{834B6686-F286-4774-8D2E-683BE19478A1}" srcOrd="0" destOrd="0" presId="urn:microsoft.com/office/officeart/2005/8/layout/venn2"/>
    <dgm:cxn modelId="{1A8F0A77-4AE1-4465-B3B9-6E4D7FF05CED}" type="presParOf" srcId="{1370027B-18DC-42A4-8005-1125051315B0}" destId="{22ED34AE-A301-42D3-BDDF-9802EB82DD2F}" srcOrd="1" destOrd="0" presId="urn:microsoft.com/office/officeart/2005/8/layout/venn2"/>
    <dgm:cxn modelId="{19851F38-14AA-4E42-BB31-3BA733DF79B0}" type="presParOf" srcId="{90BB00C1-0B13-41C1-936F-873CF9E96988}" destId="{E3C9733A-835C-4E6C-B65B-46CEF5CA20FC}" srcOrd="2" destOrd="0" presId="urn:microsoft.com/office/officeart/2005/8/layout/venn2"/>
    <dgm:cxn modelId="{F88769D2-1CE4-49F5-AE84-EEDE1F3F4561}" type="presParOf" srcId="{E3C9733A-835C-4E6C-B65B-46CEF5CA20FC}" destId="{3BEBA6C6-790F-4AE2-8FC0-E78863507A0F}" srcOrd="0" destOrd="0" presId="urn:microsoft.com/office/officeart/2005/8/layout/venn2"/>
    <dgm:cxn modelId="{05402C99-B5EF-4745-9D41-5A9A7ED7A14B}" type="presParOf" srcId="{E3C9733A-835C-4E6C-B65B-46CEF5CA20FC}" destId="{9B7DC827-1EB6-4C6D-96C6-5C9088DAD95A}" srcOrd="1" destOrd="0" presId="urn:microsoft.com/office/officeart/2005/8/layout/venn2"/>
    <dgm:cxn modelId="{F57FDEC5-0DBF-4CCA-B4C2-7813DE702170}" type="presParOf" srcId="{90BB00C1-0B13-41C1-936F-873CF9E96988}" destId="{D7BB44E0-D359-4169-B0C0-B8F945A239DF}" srcOrd="3" destOrd="0" presId="urn:microsoft.com/office/officeart/2005/8/layout/venn2"/>
    <dgm:cxn modelId="{D59AB1D6-08E9-4C58-B4B2-0165C1A97254}" type="presParOf" srcId="{D7BB44E0-D359-4169-B0C0-B8F945A239DF}" destId="{0BF9353A-F08C-41AB-9867-E5D02BDFAD74}" srcOrd="0" destOrd="0" presId="urn:microsoft.com/office/officeart/2005/8/layout/venn2"/>
    <dgm:cxn modelId="{F3025ABF-5ECA-4623-8AD2-BD2826387FCA}" type="presParOf" srcId="{D7BB44E0-D359-4169-B0C0-B8F945A239DF}" destId="{B6E85CD9-999C-4B1C-BD11-D0BD8DF3CE12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0DFAD-42F9-40DF-8508-6D77B3FC278B}">
      <dsp:nvSpPr>
        <dsp:cNvPr id="0" name=""/>
        <dsp:cNvSpPr/>
      </dsp:nvSpPr>
      <dsp:spPr>
        <a:xfrm>
          <a:off x="0" y="76200"/>
          <a:ext cx="3810000" cy="3810000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Turing</a:t>
          </a:r>
        </a:p>
      </dsp:txBody>
      <dsp:txXfrm>
        <a:off x="1372362" y="266700"/>
        <a:ext cx="1065276" cy="571500"/>
      </dsp:txXfrm>
    </dsp:sp>
    <dsp:sp modelId="{834B6686-F286-4774-8D2E-683BE19478A1}">
      <dsp:nvSpPr>
        <dsp:cNvPr id="0" name=""/>
        <dsp:cNvSpPr/>
      </dsp:nvSpPr>
      <dsp:spPr>
        <a:xfrm>
          <a:off x="380999" y="1104899"/>
          <a:ext cx="3048000" cy="3048000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CSL</a:t>
          </a:r>
        </a:p>
      </dsp:txBody>
      <dsp:txXfrm>
        <a:off x="1372361" y="1287779"/>
        <a:ext cx="1065276" cy="548640"/>
      </dsp:txXfrm>
    </dsp:sp>
    <dsp:sp modelId="{3BEBA6C6-790F-4AE2-8FC0-E78863507A0F}">
      <dsp:nvSpPr>
        <dsp:cNvPr id="0" name=""/>
        <dsp:cNvSpPr/>
      </dsp:nvSpPr>
      <dsp:spPr>
        <a:xfrm>
          <a:off x="761999" y="1866899"/>
          <a:ext cx="2286000" cy="2286000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CFL</a:t>
          </a:r>
        </a:p>
      </dsp:txBody>
      <dsp:txXfrm>
        <a:off x="1372362" y="2038350"/>
        <a:ext cx="1065276" cy="514350"/>
      </dsp:txXfrm>
    </dsp:sp>
    <dsp:sp modelId="{0BF9353A-F08C-41AB-9867-E5D02BDFAD74}">
      <dsp:nvSpPr>
        <dsp:cNvPr id="0" name=""/>
        <dsp:cNvSpPr/>
      </dsp:nvSpPr>
      <dsp:spPr>
        <a:xfrm>
          <a:off x="1142999" y="2628900"/>
          <a:ext cx="1524000" cy="1524000"/>
        </a:xfrm>
        <a:prstGeom prst="ellipse">
          <a:avLst/>
        </a:prstGeom>
        <a:gradFill rotWithShape="1">
          <a:gsLst>
            <a:gs pos="0">
              <a:schemeClr val="accent6">
                <a:tint val="100000"/>
                <a:shade val="100000"/>
                <a:satMod val="130000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Regular</a:t>
          </a:r>
        </a:p>
      </dsp:txBody>
      <dsp:txXfrm>
        <a:off x="1366184" y="3009900"/>
        <a:ext cx="1077630" cy="76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b" anchorCtr="0" compatLnSpc="1">
            <a:prstTxWarp prst="textNoShape">
              <a:avLst/>
            </a:prstTxWarp>
          </a:bodyPr>
          <a:lstStyle>
            <a:lvl1pPr defTabSz="923921"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CSE P 501 18sp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b" anchorCtr="0" compatLnSpc="1">
            <a:prstTxWarp prst="textNoShape">
              <a:avLst/>
            </a:prstTxWarp>
          </a:bodyPr>
          <a:lstStyle>
            <a:lvl1pPr algn="r" defTabSz="923921"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B-</a:t>
            </a:r>
            <a:fld id="{F2620468-94EB-4146-9903-F21929018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16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>
            <a:lvl1pPr defTabSz="923921"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>
            <a:lvl1pPr algn="r" defTabSz="923921"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b" anchorCtr="0" compatLnSpc="1">
            <a:prstTxWarp prst="textNoShape">
              <a:avLst/>
            </a:prstTxWarp>
          </a:bodyPr>
          <a:lstStyle>
            <a:lvl1pPr defTabSz="923921"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b" anchorCtr="0" compatLnSpc="1">
            <a:prstTxWarp prst="textNoShape">
              <a:avLst/>
            </a:prstTxWarp>
          </a:bodyPr>
          <a:lstStyle>
            <a:lvl1pPr algn="r" defTabSz="923921"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9F19C2AF-E9AD-415E-9C72-56B8A7BB9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042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D479FB1-093C-436A-9E31-718A79B3DDF7}" type="slidenum">
              <a:rPr lang="en-US" smtClean="0">
                <a:latin typeface="Arial" charset="0"/>
              </a:rPr>
              <a:pPr eaLnBrk="1" hangingPunct="1"/>
              <a:t>2</a:t>
            </a:fld>
            <a:endParaRPr lang="en-US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349583D-94DB-412F-8C39-62C43A7D9DF8}" type="slidenum">
              <a:rPr lang="en-US" smtClean="0">
                <a:latin typeface="Arial" charset="0"/>
              </a:rPr>
              <a:pPr eaLnBrk="1" hangingPunct="1"/>
              <a:t>4</a:t>
            </a:fld>
            <a:endParaRPr lang="en-US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Au02: taken from CSE P 501 slides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FDC17FA-830B-46A1-B9BD-37A61C01B46F}" type="slidenum">
              <a:rPr lang="en-US" smtClean="0">
                <a:latin typeface="Arial" charset="0"/>
              </a:rPr>
              <a:pPr eaLnBrk="1" hangingPunct="1"/>
              <a:t>5</a:t>
            </a:fld>
            <a:endParaRPr lang="en-US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5BE5E1A-3162-4532-ABDA-B3C80EFE5A77}" type="slidenum">
              <a:rPr lang="en-US" smtClean="0">
                <a:latin typeface="Arial" charset="0"/>
              </a:rPr>
              <a:pPr eaLnBrk="1" hangingPunct="1"/>
              <a:t>27</a:t>
            </a:fld>
            <a:endParaRPr lang="en-US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from CSE401 Sp02 notes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187F998-4C51-45CB-8005-A287ECC594A6}" type="slidenum">
              <a:rPr lang="en-US" smtClean="0">
                <a:latin typeface="Arial" charset="0"/>
              </a:rPr>
              <a:pPr eaLnBrk="1" hangingPunct="1"/>
              <a:t>29</a:t>
            </a:fld>
            <a:endParaRPr lang="en-US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Au02: from CSE P 501 Sp02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28D8CC-C59D-E942-8B1F-5A0F853FE6B1}" type="datetime1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B1BAB097-6C2E-436C-958B-BAD5D3308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0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1392A0-8826-5745-9AA4-9D9D2FDEAC75}" type="datetime1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44B99CC4-4034-4622-BF5A-5797AA4FE4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9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24CA73-9AFD-5D40-9CA2-4DB51C3731CC}" type="datetime1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113A1169-6001-447A-BDB9-93C92A82E9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90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0D2CD-4DCC-3C4A-B063-881B17AE33A0}" type="datetime1">
              <a:rPr lang="en-US" smtClean="0"/>
              <a:t>1/19/20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B-</a:t>
            </a:r>
            <a:fld id="{362114ED-8017-4FCA-8B66-E7F29114E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7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C3A741-08EA-824E-8C4B-A090D6F3CDDB}" type="datetime1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FF72E316-E37A-40E5-B99B-3D24A6F2D5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7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3AE256-43D3-794A-BDBF-0F3FE075F13F}" type="datetime1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0E042F13-9D40-4DC3-922C-BB0E9020D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BEDF48-7945-854B-9C9B-8247F8140DDE}" type="datetime1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BAE157B6-D3F5-44F0-829D-E475EB795A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8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699A-5FE3-AA45-A838-66BF52FC275C}" type="datetime1">
              <a:rPr lang="en-US" smtClean="0"/>
              <a:t>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C01CBA72-D033-48E4-936B-01EF8107A4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4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74A9D2-BC94-404C-A761-ABEE72C5C037}" type="datetime1">
              <a:rPr lang="en-US" smtClean="0"/>
              <a:t>1/19/20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24C9C294-0681-4E95-B195-7A4D964A1C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2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25B90B-D289-0D47-B219-0308C1F167A7}" type="datetime1">
              <a:rPr lang="en-US" smtClean="0"/>
              <a:t>1/19/20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F81EECB8-D991-42C9-A49B-A42F40FD58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2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94787C-E30C-304C-9253-EED4D39533FA}" type="datetime1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CCBA3C05-38D7-46B8-B014-109DA4A6B6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0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D14EE-6524-FD4C-AA74-42C378F71DFE}" type="datetime1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30E6BCE6-BEFA-4233-A151-4903239FAA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4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86A08E2-9259-1047-97A5-E922C387BF82}" type="datetime1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B-</a:t>
            </a:r>
            <a:fld id="{EC253CCB-314D-495A-8003-FEE5E5FF50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5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00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hyperlink" Target="https://courses.cs.washington.edu/courses/csep501/18sp/calendar/lecturelist.html" TargetMode="Externa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9" Type="http://schemas.openxmlformats.org/officeDocument/2006/relationships/tags" Target="../tags/tag7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1.xml"/><Relationship Id="rId4" Type="http://schemas.openxmlformats.org/officeDocument/2006/relationships/tags" Target="../tags/tag10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tags" Target="../tags/tag134.xml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12" Type="http://schemas.openxmlformats.org/officeDocument/2006/relationships/tags" Target="../tags/tag133.xml"/><Relationship Id="rId17" Type="http://schemas.openxmlformats.org/officeDocument/2006/relationships/slideLayout" Target="../slideLayouts/slideLayout6.xml"/><Relationship Id="rId2" Type="http://schemas.openxmlformats.org/officeDocument/2006/relationships/tags" Target="../tags/tag123.xml"/><Relationship Id="rId16" Type="http://schemas.openxmlformats.org/officeDocument/2006/relationships/tags" Target="../tags/tag137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5" Type="http://schemas.openxmlformats.org/officeDocument/2006/relationships/tags" Target="../tags/tag126.xml"/><Relationship Id="rId15" Type="http://schemas.openxmlformats.org/officeDocument/2006/relationships/tags" Target="../tags/tag136.xml"/><Relationship Id="rId10" Type="http://schemas.openxmlformats.org/officeDocument/2006/relationships/tags" Target="../tags/tag131.xml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tags" Target="../tags/tag1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tags" Target="../tags/tag158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12" Type="http://schemas.openxmlformats.org/officeDocument/2006/relationships/tags" Target="../tags/tag157.xml"/><Relationship Id="rId17" Type="http://schemas.openxmlformats.org/officeDocument/2006/relationships/tags" Target="../tags/tag162.xml"/><Relationship Id="rId2" Type="http://schemas.openxmlformats.org/officeDocument/2006/relationships/tags" Target="../tags/tag147.xml"/><Relationship Id="rId16" Type="http://schemas.openxmlformats.org/officeDocument/2006/relationships/tags" Target="../tags/tag161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tags" Target="../tags/tag156.xml"/><Relationship Id="rId5" Type="http://schemas.openxmlformats.org/officeDocument/2006/relationships/tags" Target="../tags/tag150.xml"/><Relationship Id="rId15" Type="http://schemas.openxmlformats.org/officeDocument/2006/relationships/tags" Target="../tags/tag160.xml"/><Relationship Id="rId10" Type="http://schemas.openxmlformats.org/officeDocument/2006/relationships/tags" Target="../tags/tag155.xml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tags" Target="../tags/tag15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tags" Target="../tags/tag175.xml"/><Relationship Id="rId18" Type="http://schemas.openxmlformats.org/officeDocument/2006/relationships/tags" Target="../tags/tag180.xml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12" Type="http://schemas.openxmlformats.org/officeDocument/2006/relationships/tags" Target="../tags/tag174.xml"/><Relationship Id="rId17" Type="http://schemas.openxmlformats.org/officeDocument/2006/relationships/tags" Target="../tags/tag179.xml"/><Relationship Id="rId2" Type="http://schemas.openxmlformats.org/officeDocument/2006/relationships/tags" Target="../tags/tag164.xml"/><Relationship Id="rId16" Type="http://schemas.openxmlformats.org/officeDocument/2006/relationships/tags" Target="../tags/tag178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5" Type="http://schemas.openxmlformats.org/officeDocument/2006/relationships/tags" Target="../tags/tag167.xml"/><Relationship Id="rId15" Type="http://schemas.openxmlformats.org/officeDocument/2006/relationships/tags" Target="../tags/tag177.xml"/><Relationship Id="rId10" Type="http://schemas.openxmlformats.org/officeDocument/2006/relationships/tags" Target="../tags/tag172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tags" Target="../tags/tag17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13" Type="http://schemas.openxmlformats.org/officeDocument/2006/relationships/tags" Target="../tags/tag193.xml"/><Relationship Id="rId18" Type="http://schemas.openxmlformats.org/officeDocument/2006/relationships/tags" Target="../tags/tag198.xml"/><Relationship Id="rId26" Type="http://schemas.openxmlformats.org/officeDocument/2006/relationships/tags" Target="../tags/tag206.xml"/><Relationship Id="rId3" Type="http://schemas.openxmlformats.org/officeDocument/2006/relationships/tags" Target="../tags/tag183.xml"/><Relationship Id="rId21" Type="http://schemas.openxmlformats.org/officeDocument/2006/relationships/tags" Target="../tags/tag201.xml"/><Relationship Id="rId7" Type="http://schemas.openxmlformats.org/officeDocument/2006/relationships/tags" Target="../tags/tag187.xml"/><Relationship Id="rId12" Type="http://schemas.openxmlformats.org/officeDocument/2006/relationships/tags" Target="../tags/tag192.xml"/><Relationship Id="rId17" Type="http://schemas.openxmlformats.org/officeDocument/2006/relationships/tags" Target="../tags/tag197.xml"/><Relationship Id="rId25" Type="http://schemas.openxmlformats.org/officeDocument/2006/relationships/tags" Target="../tags/tag205.xml"/><Relationship Id="rId2" Type="http://schemas.openxmlformats.org/officeDocument/2006/relationships/tags" Target="../tags/tag182.xml"/><Relationship Id="rId16" Type="http://schemas.openxmlformats.org/officeDocument/2006/relationships/tags" Target="../tags/tag196.xml"/><Relationship Id="rId20" Type="http://schemas.openxmlformats.org/officeDocument/2006/relationships/tags" Target="../tags/tag200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tags" Target="../tags/tag191.xml"/><Relationship Id="rId24" Type="http://schemas.openxmlformats.org/officeDocument/2006/relationships/tags" Target="../tags/tag204.xml"/><Relationship Id="rId5" Type="http://schemas.openxmlformats.org/officeDocument/2006/relationships/tags" Target="../tags/tag185.xml"/><Relationship Id="rId15" Type="http://schemas.openxmlformats.org/officeDocument/2006/relationships/tags" Target="../tags/tag195.xml"/><Relationship Id="rId23" Type="http://schemas.openxmlformats.org/officeDocument/2006/relationships/tags" Target="../tags/tag203.xml"/><Relationship Id="rId28" Type="http://schemas.openxmlformats.org/officeDocument/2006/relationships/tags" Target="../tags/tag208.xml"/><Relationship Id="rId10" Type="http://schemas.openxmlformats.org/officeDocument/2006/relationships/tags" Target="../tags/tag190.xml"/><Relationship Id="rId19" Type="http://schemas.openxmlformats.org/officeDocument/2006/relationships/tags" Target="../tags/tag199.xml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4" Type="http://schemas.openxmlformats.org/officeDocument/2006/relationships/tags" Target="../tags/tag194.xml"/><Relationship Id="rId22" Type="http://schemas.openxmlformats.org/officeDocument/2006/relationships/tags" Target="../tags/tag202.xml"/><Relationship Id="rId27" Type="http://schemas.openxmlformats.org/officeDocument/2006/relationships/tags" Target="../tags/tag20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216.xml"/><Relationship Id="rId13" Type="http://schemas.openxmlformats.org/officeDocument/2006/relationships/tags" Target="../tags/tag221.xml"/><Relationship Id="rId18" Type="http://schemas.openxmlformats.org/officeDocument/2006/relationships/tags" Target="../tags/tag226.xml"/><Relationship Id="rId3" Type="http://schemas.openxmlformats.org/officeDocument/2006/relationships/tags" Target="../tags/tag211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215.xml"/><Relationship Id="rId12" Type="http://schemas.openxmlformats.org/officeDocument/2006/relationships/tags" Target="../tags/tag220.xml"/><Relationship Id="rId17" Type="http://schemas.openxmlformats.org/officeDocument/2006/relationships/tags" Target="../tags/tag225.xml"/><Relationship Id="rId2" Type="http://schemas.openxmlformats.org/officeDocument/2006/relationships/tags" Target="../tags/tag210.xml"/><Relationship Id="rId16" Type="http://schemas.openxmlformats.org/officeDocument/2006/relationships/tags" Target="../tags/tag224.xml"/><Relationship Id="rId20" Type="http://schemas.openxmlformats.org/officeDocument/2006/relationships/tags" Target="../tags/tag228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11" Type="http://schemas.openxmlformats.org/officeDocument/2006/relationships/tags" Target="../tags/tag219.xml"/><Relationship Id="rId5" Type="http://schemas.openxmlformats.org/officeDocument/2006/relationships/tags" Target="../tags/tag213.xml"/><Relationship Id="rId15" Type="http://schemas.openxmlformats.org/officeDocument/2006/relationships/tags" Target="../tags/tag223.xml"/><Relationship Id="rId10" Type="http://schemas.openxmlformats.org/officeDocument/2006/relationships/tags" Target="../tags/tag218.xml"/><Relationship Id="rId19" Type="http://schemas.openxmlformats.org/officeDocument/2006/relationships/tags" Target="../tags/tag227.xml"/><Relationship Id="rId4" Type="http://schemas.openxmlformats.org/officeDocument/2006/relationships/tags" Target="../tags/tag212.xml"/><Relationship Id="rId9" Type="http://schemas.openxmlformats.org/officeDocument/2006/relationships/tags" Target="../tags/tag217.xml"/><Relationship Id="rId14" Type="http://schemas.openxmlformats.org/officeDocument/2006/relationships/tags" Target="../tags/tag2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6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tags" Target="../tags/tag259.xml"/><Relationship Id="rId18" Type="http://schemas.openxmlformats.org/officeDocument/2006/relationships/tags" Target="../tags/tag264.xml"/><Relationship Id="rId26" Type="http://schemas.openxmlformats.org/officeDocument/2006/relationships/tags" Target="../tags/tag272.xml"/><Relationship Id="rId3" Type="http://schemas.openxmlformats.org/officeDocument/2006/relationships/tags" Target="../tags/tag249.xml"/><Relationship Id="rId21" Type="http://schemas.openxmlformats.org/officeDocument/2006/relationships/tags" Target="../tags/tag267.xml"/><Relationship Id="rId7" Type="http://schemas.openxmlformats.org/officeDocument/2006/relationships/tags" Target="../tags/tag253.xml"/><Relationship Id="rId12" Type="http://schemas.openxmlformats.org/officeDocument/2006/relationships/tags" Target="../tags/tag258.xml"/><Relationship Id="rId17" Type="http://schemas.openxmlformats.org/officeDocument/2006/relationships/tags" Target="../tags/tag263.xml"/><Relationship Id="rId25" Type="http://schemas.openxmlformats.org/officeDocument/2006/relationships/tags" Target="../tags/tag271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248.xml"/><Relationship Id="rId16" Type="http://schemas.openxmlformats.org/officeDocument/2006/relationships/tags" Target="../tags/tag262.xml"/><Relationship Id="rId20" Type="http://schemas.openxmlformats.org/officeDocument/2006/relationships/tags" Target="../tags/tag266.xml"/><Relationship Id="rId29" Type="http://schemas.openxmlformats.org/officeDocument/2006/relationships/tags" Target="../tags/tag275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11" Type="http://schemas.openxmlformats.org/officeDocument/2006/relationships/tags" Target="../tags/tag257.xml"/><Relationship Id="rId24" Type="http://schemas.openxmlformats.org/officeDocument/2006/relationships/tags" Target="../tags/tag270.xml"/><Relationship Id="rId32" Type="http://schemas.openxmlformats.org/officeDocument/2006/relationships/tags" Target="../tags/tag278.xml"/><Relationship Id="rId5" Type="http://schemas.openxmlformats.org/officeDocument/2006/relationships/tags" Target="../tags/tag251.xml"/><Relationship Id="rId15" Type="http://schemas.openxmlformats.org/officeDocument/2006/relationships/tags" Target="../tags/tag261.xml"/><Relationship Id="rId23" Type="http://schemas.openxmlformats.org/officeDocument/2006/relationships/tags" Target="../tags/tag269.xml"/><Relationship Id="rId28" Type="http://schemas.openxmlformats.org/officeDocument/2006/relationships/tags" Target="../tags/tag274.xml"/><Relationship Id="rId10" Type="http://schemas.openxmlformats.org/officeDocument/2006/relationships/tags" Target="../tags/tag256.xml"/><Relationship Id="rId19" Type="http://schemas.openxmlformats.org/officeDocument/2006/relationships/tags" Target="../tags/tag265.xml"/><Relationship Id="rId31" Type="http://schemas.openxmlformats.org/officeDocument/2006/relationships/tags" Target="../tags/tag277.xml"/><Relationship Id="rId4" Type="http://schemas.openxmlformats.org/officeDocument/2006/relationships/tags" Target="../tags/tag250.xml"/><Relationship Id="rId9" Type="http://schemas.openxmlformats.org/officeDocument/2006/relationships/tags" Target="../tags/tag255.xml"/><Relationship Id="rId14" Type="http://schemas.openxmlformats.org/officeDocument/2006/relationships/tags" Target="../tags/tag260.xml"/><Relationship Id="rId22" Type="http://schemas.openxmlformats.org/officeDocument/2006/relationships/tags" Target="../tags/tag268.xml"/><Relationship Id="rId27" Type="http://schemas.openxmlformats.org/officeDocument/2006/relationships/tags" Target="../tags/tag273.xml"/><Relationship Id="rId30" Type="http://schemas.openxmlformats.org/officeDocument/2006/relationships/tags" Target="../tags/tag276.xml"/><Relationship Id="rId8" Type="http://schemas.openxmlformats.org/officeDocument/2006/relationships/tags" Target="../tags/tag254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tags" Target="../tags/tag291.xml"/><Relationship Id="rId18" Type="http://schemas.openxmlformats.org/officeDocument/2006/relationships/tags" Target="../tags/tag296.xml"/><Relationship Id="rId26" Type="http://schemas.openxmlformats.org/officeDocument/2006/relationships/tags" Target="../tags/tag304.xml"/><Relationship Id="rId21" Type="http://schemas.openxmlformats.org/officeDocument/2006/relationships/tags" Target="../tags/tag299.xml"/><Relationship Id="rId34" Type="http://schemas.openxmlformats.org/officeDocument/2006/relationships/tags" Target="../tags/tag312.xml"/><Relationship Id="rId7" Type="http://schemas.openxmlformats.org/officeDocument/2006/relationships/tags" Target="../tags/tag285.xml"/><Relationship Id="rId12" Type="http://schemas.openxmlformats.org/officeDocument/2006/relationships/tags" Target="../tags/tag290.xml"/><Relationship Id="rId17" Type="http://schemas.openxmlformats.org/officeDocument/2006/relationships/tags" Target="../tags/tag295.xml"/><Relationship Id="rId25" Type="http://schemas.openxmlformats.org/officeDocument/2006/relationships/tags" Target="../tags/tag303.xml"/><Relationship Id="rId33" Type="http://schemas.openxmlformats.org/officeDocument/2006/relationships/tags" Target="../tags/tag311.xml"/><Relationship Id="rId2" Type="http://schemas.openxmlformats.org/officeDocument/2006/relationships/tags" Target="../tags/tag280.xml"/><Relationship Id="rId16" Type="http://schemas.openxmlformats.org/officeDocument/2006/relationships/tags" Target="../tags/tag294.xml"/><Relationship Id="rId20" Type="http://schemas.openxmlformats.org/officeDocument/2006/relationships/tags" Target="../tags/tag298.xml"/><Relationship Id="rId29" Type="http://schemas.openxmlformats.org/officeDocument/2006/relationships/tags" Target="../tags/tag307.xml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11" Type="http://schemas.openxmlformats.org/officeDocument/2006/relationships/tags" Target="../tags/tag289.xml"/><Relationship Id="rId24" Type="http://schemas.openxmlformats.org/officeDocument/2006/relationships/tags" Target="../tags/tag302.xml"/><Relationship Id="rId32" Type="http://schemas.openxmlformats.org/officeDocument/2006/relationships/tags" Target="../tags/tag310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283.xml"/><Relationship Id="rId15" Type="http://schemas.openxmlformats.org/officeDocument/2006/relationships/tags" Target="../tags/tag293.xml"/><Relationship Id="rId23" Type="http://schemas.openxmlformats.org/officeDocument/2006/relationships/tags" Target="../tags/tag301.xml"/><Relationship Id="rId28" Type="http://schemas.openxmlformats.org/officeDocument/2006/relationships/tags" Target="../tags/tag306.xml"/><Relationship Id="rId36" Type="http://schemas.openxmlformats.org/officeDocument/2006/relationships/tags" Target="../tags/tag314.xml"/><Relationship Id="rId10" Type="http://schemas.openxmlformats.org/officeDocument/2006/relationships/tags" Target="../tags/tag288.xml"/><Relationship Id="rId19" Type="http://schemas.openxmlformats.org/officeDocument/2006/relationships/tags" Target="../tags/tag297.xml"/><Relationship Id="rId31" Type="http://schemas.openxmlformats.org/officeDocument/2006/relationships/tags" Target="../tags/tag309.xml"/><Relationship Id="rId4" Type="http://schemas.openxmlformats.org/officeDocument/2006/relationships/tags" Target="../tags/tag282.xml"/><Relationship Id="rId9" Type="http://schemas.openxmlformats.org/officeDocument/2006/relationships/tags" Target="../tags/tag287.xml"/><Relationship Id="rId14" Type="http://schemas.openxmlformats.org/officeDocument/2006/relationships/tags" Target="../tags/tag292.xml"/><Relationship Id="rId22" Type="http://schemas.openxmlformats.org/officeDocument/2006/relationships/tags" Target="../tags/tag300.xml"/><Relationship Id="rId27" Type="http://schemas.openxmlformats.org/officeDocument/2006/relationships/tags" Target="../tags/tag305.xml"/><Relationship Id="rId30" Type="http://schemas.openxmlformats.org/officeDocument/2006/relationships/tags" Target="../tags/tag308.xml"/><Relationship Id="rId35" Type="http://schemas.openxmlformats.org/officeDocument/2006/relationships/tags" Target="../tags/tag313.xml"/><Relationship Id="rId8" Type="http://schemas.openxmlformats.org/officeDocument/2006/relationships/tags" Target="../tags/tag286.xml"/><Relationship Id="rId3" Type="http://schemas.openxmlformats.org/officeDocument/2006/relationships/tags" Target="../tags/tag28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322.xml"/><Relationship Id="rId13" Type="http://schemas.openxmlformats.org/officeDocument/2006/relationships/tags" Target="../tags/tag327.xml"/><Relationship Id="rId3" Type="http://schemas.openxmlformats.org/officeDocument/2006/relationships/tags" Target="../tags/tag317.xml"/><Relationship Id="rId7" Type="http://schemas.openxmlformats.org/officeDocument/2006/relationships/tags" Target="../tags/tag321.xml"/><Relationship Id="rId12" Type="http://schemas.openxmlformats.org/officeDocument/2006/relationships/tags" Target="../tags/tag326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16.xml"/><Relationship Id="rId16" Type="http://schemas.openxmlformats.org/officeDocument/2006/relationships/tags" Target="../tags/tag330.xml"/><Relationship Id="rId1" Type="http://schemas.openxmlformats.org/officeDocument/2006/relationships/tags" Target="../tags/tag315.xml"/><Relationship Id="rId6" Type="http://schemas.openxmlformats.org/officeDocument/2006/relationships/tags" Target="../tags/tag320.xml"/><Relationship Id="rId11" Type="http://schemas.openxmlformats.org/officeDocument/2006/relationships/tags" Target="../tags/tag325.xml"/><Relationship Id="rId5" Type="http://schemas.openxmlformats.org/officeDocument/2006/relationships/tags" Target="../tags/tag319.xml"/><Relationship Id="rId15" Type="http://schemas.openxmlformats.org/officeDocument/2006/relationships/tags" Target="../tags/tag329.xml"/><Relationship Id="rId10" Type="http://schemas.openxmlformats.org/officeDocument/2006/relationships/tags" Target="../tags/tag324.xml"/><Relationship Id="rId4" Type="http://schemas.openxmlformats.org/officeDocument/2006/relationships/tags" Target="../tags/tag318.xml"/><Relationship Id="rId9" Type="http://schemas.openxmlformats.org/officeDocument/2006/relationships/tags" Target="../tags/tag323.xml"/><Relationship Id="rId14" Type="http://schemas.openxmlformats.org/officeDocument/2006/relationships/tags" Target="../tags/tag328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338.xml"/><Relationship Id="rId13" Type="http://schemas.openxmlformats.org/officeDocument/2006/relationships/tags" Target="../tags/tag34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33.xml"/><Relationship Id="rId7" Type="http://schemas.openxmlformats.org/officeDocument/2006/relationships/tags" Target="../tags/tag337.xml"/><Relationship Id="rId12" Type="http://schemas.openxmlformats.org/officeDocument/2006/relationships/tags" Target="../tags/tag342.xml"/><Relationship Id="rId17" Type="http://schemas.openxmlformats.org/officeDocument/2006/relationships/tags" Target="../tags/tag347.xml"/><Relationship Id="rId2" Type="http://schemas.openxmlformats.org/officeDocument/2006/relationships/tags" Target="../tags/tag332.xml"/><Relationship Id="rId16" Type="http://schemas.openxmlformats.org/officeDocument/2006/relationships/tags" Target="../tags/tag346.xml"/><Relationship Id="rId1" Type="http://schemas.openxmlformats.org/officeDocument/2006/relationships/tags" Target="../tags/tag331.xml"/><Relationship Id="rId6" Type="http://schemas.openxmlformats.org/officeDocument/2006/relationships/tags" Target="../tags/tag336.xml"/><Relationship Id="rId11" Type="http://schemas.openxmlformats.org/officeDocument/2006/relationships/tags" Target="../tags/tag341.xml"/><Relationship Id="rId5" Type="http://schemas.openxmlformats.org/officeDocument/2006/relationships/tags" Target="../tags/tag335.xml"/><Relationship Id="rId15" Type="http://schemas.openxmlformats.org/officeDocument/2006/relationships/tags" Target="../tags/tag345.xml"/><Relationship Id="rId10" Type="http://schemas.openxmlformats.org/officeDocument/2006/relationships/tags" Target="../tags/tag340.xml"/><Relationship Id="rId4" Type="http://schemas.openxmlformats.org/officeDocument/2006/relationships/tags" Target="../tags/tag334.xml"/><Relationship Id="rId9" Type="http://schemas.openxmlformats.org/officeDocument/2006/relationships/tags" Target="../tags/tag339.xml"/><Relationship Id="rId14" Type="http://schemas.openxmlformats.org/officeDocument/2006/relationships/tags" Target="../tags/tag34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354.xml"/><Relationship Id="rId2" Type="http://schemas.openxmlformats.org/officeDocument/2006/relationships/tags" Target="../tags/tag353.xml"/><Relationship Id="rId1" Type="http://schemas.openxmlformats.org/officeDocument/2006/relationships/tags" Target="../tags/tag35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20.xml"/><Relationship Id="rId7" Type="http://schemas.openxmlformats.org/officeDocument/2006/relationships/diagramData" Target="../diagrams/data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3.xml"/><Relationship Id="rId11" Type="http://schemas.microsoft.com/office/2007/relationships/diagramDrawing" Target="../diagrams/drawing1.xml"/><Relationship Id="rId5" Type="http://schemas.openxmlformats.org/officeDocument/2006/relationships/slideLayout" Target="../slideLayouts/slideLayout4.xml"/><Relationship Id="rId10" Type="http://schemas.openxmlformats.org/officeDocument/2006/relationships/diagramColors" Target="../diagrams/colors1.xml"/><Relationship Id="rId4" Type="http://schemas.openxmlformats.org/officeDocument/2006/relationships/tags" Target="../tags/tag21.xml"/><Relationship Id="rId9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358.xml"/><Relationship Id="rId2" Type="http://schemas.openxmlformats.org/officeDocument/2006/relationships/tags" Target="../tags/tag357.xml"/><Relationship Id="rId1" Type="http://schemas.openxmlformats.org/officeDocument/2006/relationships/tags" Target="../tags/tag35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362.xml"/><Relationship Id="rId2" Type="http://schemas.openxmlformats.org/officeDocument/2006/relationships/tags" Target="../tags/tag361.xml"/><Relationship Id="rId1" Type="http://schemas.openxmlformats.org/officeDocument/2006/relationships/tags" Target="../tags/tag36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366.xml"/><Relationship Id="rId2" Type="http://schemas.openxmlformats.org/officeDocument/2006/relationships/tags" Target="../tags/tag365.xml"/><Relationship Id="rId1" Type="http://schemas.openxmlformats.org/officeDocument/2006/relationships/tags" Target="../tags/tag36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370.xml"/><Relationship Id="rId2" Type="http://schemas.openxmlformats.org/officeDocument/2006/relationships/tags" Target="../tags/tag369.xml"/><Relationship Id="rId1" Type="http://schemas.openxmlformats.org/officeDocument/2006/relationships/tags" Target="../tags/tag36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3.xml"/><Relationship Id="rId1" Type="http://schemas.openxmlformats.org/officeDocument/2006/relationships/tags" Target="../tags/tag37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5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Compiler Design</a:t>
            </a:r>
          </a:p>
        </p:txBody>
      </p:sp>
      <p:sp>
        <p:nvSpPr>
          <p:cNvPr id="3078" name="Rectangle 16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Languages, Automata, Regular Expressions &amp; Scanners</a:t>
            </a:r>
          </a:p>
          <a:p>
            <a:r>
              <a:rPr lang="en-US" dirty="0">
                <a:hlinkClick r:id="rId6"/>
              </a:rPr>
              <a:t>Credit: UW (Perkins)</a:t>
            </a:r>
            <a:endParaRPr lang="en-US" dirty="0"/>
          </a:p>
        </p:txBody>
      </p:sp>
      <p:sp>
        <p:nvSpPr>
          <p:cNvPr id="3075" name="Rectangle 15"/>
          <p:cNvSpPr>
            <a:spLocks noGrp="1" noChangeArrowheads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076" name="Rectangle 16"/>
          <p:cNvSpPr>
            <a:spLocks noGrp="1" noChangeArrowheads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C1C3E0C2-ED38-431C-A810-7B9D0DC92A4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Parsing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Parsing: reconstruct the derivation (syntactic structure) of a program</a:t>
            </a:r>
          </a:p>
          <a:p>
            <a:pPr eaLnBrk="1" hangingPunct="1"/>
            <a:r>
              <a:rPr lang="en-US"/>
              <a:t>In principle, a single recognizer could work directly from a concrete, character-by-character grammar</a:t>
            </a:r>
          </a:p>
          <a:p>
            <a:pPr eaLnBrk="1" hangingPunct="1"/>
            <a:r>
              <a:rPr lang="en-US"/>
              <a:t>In practice this is never done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5FCF1683-185F-480C-92E4-E22B29360947}" type="slidenum">
              <a:rPr lang="en-US" smtClean="0"/>
              <a:pPr eaLnBrk="1" hangingPunct="1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Parsing &amp; Scanning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/>
              <a:t>In real compilers the recognizer is split into two phases</a:t>
            </a:r>
          </a:p>
          <a:p>
            <a:pPr lvl="1" eaLnBrk="1" hangingPunct="1"/>
            <a:r>
              <a:rPr lang="en-US" sz="2400"/>
              <a:t>Scanner: translate input characters to tokens</a:t>
            </a:r>
          </a:p>
          <a:p>
            <a:pPr lvl="2" eaLnBrk="1" hangingPunct="1"/>
            <a:r>
              <a:rPr lang="en-US" sz="2000"/>
              <a:t>Also, report lexical errors like illegal characters and illegal symbols</a:t>
            </a:r>
          </a:p>
          <a:p>
            <a:pPr lvl="1" eaLnBrk="1" hangingPunct="1"/>
            <a:r>
              <a:rPr lang="en-US" sz="2400"/>
              <a:t>Parser: read token stream and reconstruct the derivation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67AFFB23-00EC-48AB-833D-2DBD0B08E64A}" type="slidenum">
              <a:rPr lang="en-US" smtClean="0"/>
              <a:pPr eaLnBrk="1" hangingPunct="1"/>
              <a:t>11</a:t>
            </a:fld>
            <a:endParaRPr lang="en-US"/>
          </a:p>
        </p:txBody>
      </p:sp>
      <p:grpSp>
        <p:nvGrpSpPr>
          <p:cNvPr id="12295" name="Group 13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654300" y="4876800"/>
            <a:ext cx="3746500" cy="838200"/>
            <a:chOff x="1576" y="3264"/>
            <a:chExt cx="2360" cy="528"/>
          </a:xfrm>
        </p:grpSpPr>
        <p:sp>
          <p:nvSpPr>
            <p:cNvPr id="12296" name="Rectangle 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064" y="3264"/>
              <a:ext cx="67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Scanner</a:t>
              </a:r>
            </a:p>
          </p:txBody>
        </p:sp>
        <p:sp>
          <p:nvSpPr>
            <p:cNvPr id="12297" name="Rectangle 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264" y="3264"/>
              <a:ext cx="67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Parser</a:t>
              </a:r>
            </a:p>
          </p:txBody>
        </p:sp>
        <p:sp>
          <p:nvSpPr>
            <p:cNvPr id="12298" name="Line 7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584" y="35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Line 8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2736" y="355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Text Box 10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576" y="3360"/>
              <a:ext cx="4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US" sz="1400"/>
                <a:t>source</a:t>
              </a:r>
            </a:p>
          </p:txBody>
        </p:sp>
        <p:sp>
          <p:nvSpPr>
            <p:cNvPr id="12301" name="Text Box 1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776" y="3360"/>
              <a:ext cx="44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US" sz="1400"/>
                <a:t>tokens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Why Separate the Scanner and Parser?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Simplicity &amp; Separation of Concerns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Scanner hides details from parser (comments, whitespace, input files, etc.)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Parser is easier to build; has simpler input stream (tokens) / narrow interface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Efficiency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Scanner recognizes regular expressions – proper subset of context free grammars</a:t>
            </a:r>
          </a:p>
          <a:p>
            <a:pPr marL="914400" lvl="2" indent="0" eaLnBrk="1" hangingPunct="1">
              <a:lnSpc>
                <a:spcPct val="90000"/>
              </a:lnSpc>
              <a:buNone/>
              <a:defRPr/>
            </a:pPr>
            <a:r>
              <a:rPr lang="en-US" dirty="0"/>
              <a:t>(But still often consumes a surprising amount of the compiler’s total execution time)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42B4E597-7454-4B18-AE63-AB50F55F82A9}" type="slidenum">
              <a:rPr lang="en-US" smtClean="0"/>
              <a:pPr eaLnBrk="1" hangingPunct="1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But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Not always possible to separate cleanly</a:t>
            </a:r>
          </a:p>
          <a:p>
            <a:pPr>
              <a:defRPr/>
            </a:pPr>
            <a:r>
              <a:rPr lang="en-US" dirty="0"/>
              <a:t>Example: C/C++/Java </a:t>
            </a:r>
            <a:r>
              <a:rPr lang="en-US" i="1" dirty="0"/>
              <a:t>type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i="1" dirty="0"/>
              <a:t>identifier </a:t>
            </a:r>
          </a:p>
          <a:p>
            <a:pPr lvl="1">
              <a:defRPr/>
            </a:pPr>
            <a:r>
              <a:rPr lang="en-US" dirty="0"/>
              <a:t>Parser would like to know which names are types and which are identifiers, but…</a:t>
            </a:r>
          </a:p>
          <a:p>
            <a:pPr lvl="1">
              <a:defRPr/>
            </a:pPr>
            <a:r>
              <a:rPr lang="en-US" dirty="0"/>
              <a:t>Scanner doesn’t know how things are declared</a:t>
            </a:r>
          </a:p>
          <a:p>
            <a:pPr>
              <a:defRPr/>
            </a:pPr>
            <a:r>
              <a:rPr lang="en-US" dirty="0"/>
              <a:t>So we hack around it somehow…</a:t>
            </a:r>
          </a:p>
          <a:p>
            <a:pPr lvl="1">
              <a:defRPr/>
            </a:pPr>
            <a:r>
              <a:rPr lang="en-US" dirty="0"/>
              <a:t>Either use simpler grammar and disambiguate later, or communicate between scanner &amp; parser</a:t>
            </a:r>
          </a:p>
          <a:p>
            <a:pPr lvl="1">
              <a:defRPr/>
            </a:pPr>
            <a:r>
              <a:rPr lang="en-US" dirty="0"/>
              <a:t>Engineering issue: try to keep interfaces as simple &amp; clean as possible</a:t>
            </a: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7E4622A7-B900-4F5C-9829-4D8C6FCB29E3}" type="slidenum">
              <a:rPr lang="en-US" smtClean="0"/>
              <a:pPr eaLnBrk="1" hangingPunct="1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Typical Tokens in Programming Languages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Operators &amp; Punctuation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+ - * / ( ) { } [ ] ; : :: &lt; &lt;= == = != !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Each of these is a distinct lexical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Keywords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 while  for  goto  return  switch  void 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Each of these is also a distinct lexical class (</a:t>
            </a:r>
            <a:r>
              <a:rPr lang="en-US" sz="2000" i="1"/>
              <a:t>not</a:t>
            </a:r>
            <a:r>
              <a:rPr lang="en-US" sz="2000"/>
              <a:t> a string)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Identifiers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single ID lexical class, but parameterized by actual id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Integer constants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single INT lexical class, but parameterized by int value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Other constants, etc.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64CEFA7B-F0AA-41E5-8524-DAEF9D266B19}" type="slidenum">
              <a:rPr lang="en-US" smtClean="0"/>
              <a:pPr eaLnBrk="1" hangingPunct="1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Principle of Longest Match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In most languages, the scanner should pick the longest possible string to make up the next token if there is a choice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Example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return maybe != iffy;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should be recognized as 5 tokens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i.e., != is one token, not two; “iffy” is an ID, not IF followed by ID(</a:t>
            </a:r>
            <a:r>
              <a:rPr lang="en-US" sz="2400" dirty="0" err="1"/>
              <a:t>fy</a:t>
            </a:r>
            <a:r>
              <a:rPr lang="en-US" sz="2400" dirty="0"/>
              <a:t>)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F35D58A4-3CE2-41D8-AEAE-932B40F5ADDC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16391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52600" y="4268787"/>
            <a:ext cx="10429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RETURN</a:t>
            </a:r>
          </a:p>
        </p:txBody>
      </p:sp>
      <p:sp>
        <p:nvSpPr>
          <p:cNvPr id="16392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60688" y="4268787"/>
            <a:ext cx="1284287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ID(maybe)</a:t>
            </a:r>
          </a:p>
        </p:txBody>
      </p:sp>
      <p:sp>
        <p:nvSpPr>
          <p:cNvPr id="16393" name="Text 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389438" y="4268787"/>
            <a:ext cx="639762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NEQ</a:t>
            </a:r>
          </a:p>
        </p:txBody>
      </p:sp>
      <p:sp>
        <p:nvSpPr>
          <p:cNvPr id="16394" name="Text 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180013" y="4268787"/>
            <a:ext cx="915987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ID(iffy)</a:t>
            </a:r>
          </a:p>
        </p:txBody>
      </p:sp>
      <p:sp>
        <p:nvSpPr>
          <p:cNvPr id="16395" name="Text Box 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264275" y="4268787"/>
            <a:ext cx="105092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SCOLON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Lexical Complications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Most modern languages are free-form</a:t>
            </a:r>
          </a:p>
          <a:p>
            <a:pPr lvl="1">
              <a:defRPr/>
            </a:pPr>
            <a:r>
              <a:rPr lang="en-US" dirty="0"/>
              <a:t>Layout doesn’t matter</a:t>
            </a:r>
          </a:p>
          <a:p>
            <a:pPr lvl="1">
              <a:defRPr/>
            </a:pPr>
            <a:r>
              <a:rPr lang="en-US" dirty="0"/>
              <a:t>Whitespace separates tokens</a:t>
            </a:r>
          </a:p>
          <a:p>
            <a:pPr>
              <a:defRPr/>
            </a:pPr>
            <a:r>
              <a:rPr lang="en-US" dirty="0"/>
              <a:t>Alternatives</a:t>
            </a:r>
          </a:p>
          <a:p>
            <a:pPr lvl="1">
              <a:defRPr/>
            </a:pPr>
            <a:r>
              <a:rPr lang="en-US" dirty="0"/>
              <a:t>Fortran – line oriented</a:t>
            </a:r>
          </a:p>
          <a:p>
            <a:pPr lvl="1">
              <a:defRPr/>
            </a:pPr>
            <a:r>
              <a:rPr lang="en-US" dirty="0"/>
              <a:t>Haskell, Python – indentation and layout can imply grouping</a:t>
            </a:r>
          </a:p>
          <a:p>
            <a:pPr>
              <a:defRPr/>
            </a:pPr>
            <a:r>
              <a:rPr lang="en-US" dirty="0"/>
              <a:t>And other confusions</a:t>
            </a:r>
          </a:p>
          <a:p>
            <a:pPr lvl="1">
              <a:defRPr/>
            </a:pPr>
            <a:r>
              <a:rPr lang="en-US" dirty="0"/>
              <a:t>In C++ or Java, is &gt;&gt; a shift operator or the end of two nested templates or generic classes?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DC0921EF-CA57-4A49-A77D-3D0F74044DAC}" type="slidenum">
              <a:rPr lang="en-US" smtClean="0"/>
              <a:pPr eaLnBrk="1" hangingPunct="1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Expressions and FAs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The lexical grammar (structure) of most programming languages can be specified with regular expressions</a:t>
            </a:r>
          </a:p>
          <a:p>
            <a:pPr marL="457200" lvl="1" indent="0" eaLnBrk="1" hangingPunct="1">
              <a:buNone/>
            </a:pPr>
            <a:r>
              <a:rPr lang="en-US" dirty="0"/>
              <a:t>	(Sometimes a little cheating is needed)</a:t>
            </a:r>
          </a:p>
          <a:p>
            <a:pPr eaLnBrk="1" hangingPunct="1"/>
            <a:r>
              <a:rPr lang="en-US" dirty="0"/>
              <a:t>Tokens can be recognized by a deterministic finite automaton</a:t>
            </a:r>
          </a:p>
          <a:p>
            <a:pPr lvl="1" eaLnBrk="1" hangingPunct="1"/>
            <a:r>
              <a:rPr lang="en-US" dirty="0"/>
              <a:t>Can be either table-driven or built by hand based on lexical grammar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05720031-C9E0-4E17-B50F-9F4C4E4D1669}" type="slidenum">
              <a:rPr lang="en-US" smtClean="0"/>
              <a:pPr eaLnBrk="1" hangingPunct="1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Defined over some alphabet </a:t>
            </a:r>
            <a:r>
              <a:rPr lang="el-GR" dirty="0"/>
              <a:t>Σ</a:t>
            </a:r>
            <a:endParaRPr lang="en-US" dirty="0"/>
          </a:p>
          <a:p>
            <a:pPr lvl="1" eaLnBrk="1" hangingPunct="1"/>
            <a:r>
              <a:rPr lang="en-US" dirty="0"/>
              <a:t>For programming languages, alphabet is usually ASCII or Unicode</a:t>
            </a:r>
          </a:p>
          <a:p>
            <a:pPr eaLnBrk="1" hangingPunct="1"/>
            <a:r>
              <a:rPr lang="en-US" dirty="0"/>
              <a:t>If </a:t>
            </a:r>
            <a:r>
              <a:rPr lang="en-US" i="1" dirty="0"/>
              <a:t>re</a:t>
            </a:r>
            <a:r>
              <a:rPr lang="en-US" dirty="0"/>
              <a:t> is a regular expression,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re</a:t>
            </a:r>
            <a:r>
              <a:rPr lang="en-US" dirty="0"/>
              <a:t>) is the language (set of strings) generated by </a:t>
            </a:r>
            <a:r>
              <a:rPr lang="en-US" i="1" dirty="0"/>
              <a:t>re</a:t>
            </a:r>
            <a:endParaRPr lang="el-GR" dirty="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63E86DF0-F7E9-4988-BA41-7CDF983A0C92}" type="slidenum">
              <a:rPr lang="en-US" smtClean="0"/>
              <a:pPr eaLnBrk="1" hangingPunct="1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Fundamental REs</a:t>
            </a:r>
          </a:p>
        </p:txBody>
      </p:sp>
      <p:graphicFrame>
        <p:nvGraphicFramePr>
          <p:cNvPr id="171056" name="Group 48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83905667"/>
              </p:ext>
            </p:extLst>
          </p:nvPr>
        </p:nvGraphicFramePr>
        <p:xfrm>
          <a:off x="457200" y="1600200"/>
          <a:ext cx="8229601" cy="2686683"/>
        </p:xfrm>
        <a:graphic>
          <a:graphicData uri="http://schemas.openxmlformats.org/drawingml/2006/table">
            <a:tbl>
              <a:tblPr/>
              <a:tblGrid>
                <a:gridCol w="989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2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</a:t>
                      </a:r>
                    </a:p>
                  </a:txBody>
                  <a:tcPr marL="103431" marR="103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)</a:t>
                      </a:r>
                      <a:endParaRPr kumimoji="0" lang="en-US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431" marR="103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Notes</a:t>
                      </a:r>
                    </a:p>
                  </a:txBody>
                  <a:tcPr marL="103431" marR="103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L="103431" marR="103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 a }</a:t>
                      </a:r>
                    </a:p>
                  </a:txBody>
                  <a:tcPr marL="103431" marR="103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Singleton set, for each a in </a:t>
                      </a:r>
                      <a:r>
                        <a:rPr kumimoji="0" lang="el-G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Σ</a:t>
                      </a:r>
                    </a:p>
                  </a:txBody>
                  <a:tcPr marL="103431" marR="103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ε</a:t>
                      </a:r>
                    </a:p>
                  </a:txBody>
                  <a:tcPr marL="103431" marR="103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 </a:t>
                      </a:r>
                      <a:r>
                        <a:rPr kumimoji="0" lang="el-G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ε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}</a:t>
                      </a:r>
                    </a:p>
                  </a:txBody>
                  <a:tcPr marL="103431" marR="103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Empty string</a:t>
                      </a:r>
                    </a:p>
                  </a:txBody>
                  <a:tcPr marL="103431" marR="103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∅</a:t>
                      </a:r>
                    </a:p>
                  </a:txBody>
                  <a:tcPr marL="103431" marR="103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 }</a:t>
                      </a:r>
                    </a:p>
                  </a:txBody>
                  <a:tcPr marL="103431" marR="103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Empty language</a:t>
                      </a:r>
                    </a:p>
                  </a:txBody>
                  <a:tcPr marL="103431" marR="103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48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C8FAA55D-D6C4-45EC-BA8E-1B5816743B6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review of basic concepts of formal grammars</a:t>
            </a:r>
          </a:p>
          <a:p>
            <a:r>
              <a:rPr lang="en-US" dirty="0"/>
              <a:t>Regular expressions</a:t>
            </a:r>
          </a:p>
          <a:p>
            <a:r>
              <a:rPr lang="en-US" dirty="0"/>
              <a:t>Lexical specification of programming languages</a:t>
            </a:r>
          </a:p>
          <a:p>
            <a:r>
              <a:rPr lang="en-US" dirty="0"/>
              <a:t>Using finite automata to recognize regular expressions</a:t>
            </a:r>
          </a:p>
          <a:p>
            <a:r>
              <a:rPr lang="en-US" dirty="0"/>
              <a:t>Scanners and Tokens</a:t>
            </a: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117133C3-9FFF-4369-ACF1-CBDF79A2BB9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Operations on REs</a:t>
            </a:r>
          </a:p>
        </p:txBody>
      </p:sp>
      <p:graphicFrame>
        <p:nvGraphicFramePr>
          <p:cNvPr id="180256" name="Group 32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8790929"/>
              </p:ext>
            </p:extLst>
          </p:nvPr>
        </p:nvGraphicFramePr>
        <p:xfrm>
          <a:off x="457200" y="1600200"/>
          <a:ext cx="8229601" cy="2886083"/>
        </p:xfrm>
        <a:graphic>
          <a:graphicData uri="http://schemas.openxmlformats.org/drawingml/2006/table">
            <a:tbl>
              <a:tblPr/>
              <a:tblGrid>
                <a:gridCol w="806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4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69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</a:t>
                      </a:r>
                    </a:p>
                  </a:txBody>
                  <a:tcPr marL="96819" marR="9681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)</a:t>
                      </a: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6819" marR="9681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Notes</a:t>
                      </a:r>
                    </a:p>
                  </a:txBody>
                  <a:tcPr marL="96819" marR="9681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rs</a:t>
                      </a:r>
                    </a:p>
                  </a:txBody>
                  <a:tcPr marL="96819" marR="9681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L(r)L(s)</a:t>
                      </a:r>
                    </a:p>
                  </a:txBody>
                  <a:tcPr marL="96819" marR="9681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Concatenation</a:t>
                      </a:r>
                      <a:endParaRPr kumimoji="0" lang="el-G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6819" marR="9681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r|s</a:t>
                      </a:r>
                      <a:endParaRPr kumimoji="0" lang="el-G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6819" marR="9681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L(r)∪ L(s)</a:t>
                      </a:r>
                    </a:p>
                  </a:txBody>
                  <a:tcPr marL="96819" marR="9681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Union (also ‘combination’)</a:t>
                      </a:r>
                    </a:p>
                  </a:txBody>
                  <a:tcPr marL="96819" marR="9681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r*</a:t>
                      </a:r>
                    </a:p>
                  </a:txBody>
                  <a:tcPr marL="96819" marR="9681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L(r)*</a:t>
                      </a:r>
                    </a:p>
                  </a:txBody>
                  <a:tcPr marL="96819" marR="9681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 or more occurrences (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Kleene star/closure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marL="96819" marR="9681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50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8CA6A156-D6AC-4A69-BBC2-1C530F2B4A3B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21510" name="Rectangle 37"/>
          <p:cNvSpPr>
            <a:spLocks noGrp="1" noChangeArrowheads="1"/>
          </p:cNvSpPr>
          <p:nvPr>
            <p:ph type="body" idx="4294967295"/>
            <p:custDataLst>
              <p:tags r:id="rId5"/>
            </p:custDataLst>
          </p:nvPr>
        </p:nvSpPr>
        <p:spPr>
          <a:xfrm>
            <a:off x="533400" y="4572000"/>
            <a:ext cx="7772400" cy="1752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Precedence: * (highest), concatenation, | (lowest)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Parentheses can be used to group REs as needed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In “real” regular expression tools, need some way to “escape” literal ‘*’ or ‘|’ characters vs. operators – but don’t worry, or use different fonts, for math. </a:t>
            </a:r>
            <a:r>
              <a:rPr lang="en-US" sz="2400" dirty="0" err="1"/>
              <a:t>regexps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Examples</a:t>
            </a:r>
          </a:p>
        </p:txBody>
      </p:sp>
      <p:graphicFrame>
        <p:nvGraphicFramePr>
          <p:cNvPr id="188460" name="Group 44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105735"/>
              </p:ext>
            </p:extLst>
          </p:nvPr>
        </p:nvGraphicFramePr>
        <p:xfrm>
          <a:off x="457200" y="1600200"/>
          <a:ext cx="8229600" cy="4583748"/>
        </p:xfrm>
        <a:graphic>
          <a:graphicData uri="http://schemas.openxmlformats.org/drawingml/2006/table">
            <a:tbl>
              <a:tblPr/>
              <a:tblGrid>
                <a:gridCol w="2701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8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Meaning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single + character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!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single ! character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single = character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!=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 character sequence "!="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xyzzy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 character sequence ”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xyzzy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”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(1|0)*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 or more binary digits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(1|0)(1|0)*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or more binary digits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0|1(0|1)*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sequence of binary digits with no leading 0’s, except for 0 itself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55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4A8332D3-EB9C-435E-9A5A-7C6E2C810A91}" type="slidenum">
              <a:rPr lang="en-US" smtClean="0"/>
              <a:pPr eaLnBrk="1" hangingPunct="1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Derived Operators</a:t>
            </a:r>
          </a:p>
        </p:txBody>
      </p:sp>
      <p:graphicFrame>
        <p:nvGraphicFramePr>
          <p:cNvPr id="182307" name="Group 35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2916470"/>
              </p:ext>
            </p:extLst>
          </p:nvPr>
        </p:nvGraphicFramePr>
        <p:xfrm>
          <a:off x="457200" y="2819400"/>
          <a:ext cx="8229600" cy="2971801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Abbr.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Meaning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Notes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r+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(rr*)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or more occurrences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r?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(r | </a:t>
                      </a:r>
                      <a:r>
                        <a:rPr kumimoji="0" lang="el-G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ε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 or 1 occurrence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[a-z]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(a|b|…|z)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character in given range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abxyz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]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(a|b|x|y|z)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of the given characters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3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5D54B99E-252F-4ACD-9C99-6C6091320A9E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4294967295"/>
            <p:custDataLst>
              <p:tags r:id="rId5"/>
            </p:custDataLst>
          </p:nvPr>
        </p:nvSpPr>
        <p:spPr>
          <a:xfrm>
            <a:off x="4572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 dirty="0"/>
              <a:t>The basic operations generate all possible regular expressions, but there are common abbreviations used for convenience.  Some examples: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More Examples</a:t>
            </a:r>
          </a:p>
        </p:txBody>
      </p:sp>
      <p:graphicFrame>
        <p:nvGraphicFramePr>
          <p:cNvPr id="190507" name="Group 43"/>
          <p:cNvGraphicFramePr>
            <a:graphicFrameLocks noGrp="1"/>
          </p:cNvGraphicFramePr>
          <p:nvPr>
            <p:ph idx="1"/>
            <p:custDataLst>
              <p:tags r:id="rId2"/>
            </p:custDataLst>
          </p:nvPr>
        </p:nvGraphicFramePr>
        <p:xfrm>
          <a:off x="457200" y="1600200"/>
          <a:ext cx="8229600" cy="4070352"/>
        </p:xfrm>
        <a:graphic>
          <a:graphicData uri="http://schemas.openxmlformats.org/drawingml/2006/table">
            <a:tbl>
              <a:tblPr/>
              <a:tblGrid>
                <a:gridCol w="3291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8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Meaning</a:t>
                      </a: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[abc]+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[abc]*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[0-9]+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[1-9][0-9]*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[a-zA-Z][a-zA-Z0-9_]*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57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6CCE6D93-142E-433A-898D-F56D32D6B899}" type="slidenum">
              <a:rPr lang="en-US" smtClean="0"/>
              <a:pPr eaLnBrk="1" hangingPunct="1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Abbreviations / Naming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Many systems allow naming abbreviations to make writing and reading definitions or specifications easier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800" dirty="0"/>
              <a:t>		name ::= </a:t>
            </a:r>
            <a:r>
              <a:rPr lang="en-US" sz="2800" i="1" dirty="0"/>
              <a:t>re</a:t>
            </a:r>
            <a:endParaRPr lang="en-US" sz="2800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Restriction: abbreviations may not be circular (recursive) either directly or indirectly (else would be non-regular)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4D1D962A-C0F3-4260-BDEE-94BF016E010E}" type="slidenum">
              <a:rPr lang="en-US" smtClean="0"/>
              <a:pPr eaLnBrk="1" hangingPunct="1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/>
              <a:t>Possible syntax for numeric constants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 dirty="0"/>
              <a:t>	digit </a:t>
            </a:r>
            <a:r>
              <a:rPr lang="en-US" dirty="0"/>
              <a:t>::= [0-9]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 dirty="0"/>
              <a:t>	digits</a:t>
            </a:r>
            <a:r>
              <a:rPr lang="en-US" dirty="0"/>
              <a:t> ::= </a:t>
            </a:r>
            <a:r>
              <a:rPr lang="en-US" i="1" dirty="0"/>
              <a:t>digit</a:t>
            </a:r>
            <a:r>
              <a:rPr lang="en-US" dirty="0"/>
              <a:t>+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 dirty="0"/>
              <a:t>	number</a:t>
            </a:r>
            <a:r>
              <a:rPr lang="en-US" dirty="0"/>
              <a:t> ::= </a:t>
            </a:r>
            <a:r>
              <a:rPr lang="en-US" i="1" dirty="0"/>
              <a:t>digits</a:t>
            </a:r>
            <a:r>
              <a:rPr lang="en-US" dirty="0"/>
              <a:t>  ( </a:t>
            </a:r>
            <a:r>
              <a:rPr lang="en-US" sz="3200" dirty="0"/>
              <a:t>.</a:t>
            </a:r>
            <a:r>
              <a:rPr lang="en-US" dirty="0"/>
              <a:t> </a:t>
            </a:r>
            <a:r>
              <a:rPr lang="en-US" i="1" dirty="0"/>
              <a:t>digits</a:t>
            </a:r>
            <a:r>
              <a:rPr lang="en-US" dirty="0"/>
              <a:t> )?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			    ( [</a:t>
            </a:r>
            <a:r>
              <a:rPr lang="en-US" dirty="0" err="1"/>
              <a:t>eE</a:t>
            </a:r>
            <a:r>
              <a:rPr lang="en-US" dirty="0"/>
              <a:t>] (+ | -)? </a:t>
            </a:r>
            <a:r>
              <a:rPr lang="en-US" i="1" dirty="0"/>
              <a:t>digits</a:t>
            </a:r>
            <a:r>
              <a:rPr lang="en-US" dirty="0"/>
              <a:t> ) ?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How would you describe this set in English?</a:t>
            </a:r>
          </a:p>
          <a:p>
            <a:pPr eaLnBrk="1" hangingPunct="1"/>
            <a:r>
              <a:rPr lang="en-US" dirty="0"/>
              <a:t>What are some examples of legal constants (strings) generated by </a:t>
            </a:r>
            <a:r>
              <a:rPr lang="en-US" i="1" dirty="0"/>
              <a:t>number</a:t>
            </a:r>
            <a:r>
              <a:rPr lang="en-US" dirty="0"/>
              <a:t> ?</a:t>
            </a:r>
          </a:p>
          <a:p>
            <a:r>
              <a:rPr lang="en-US" dirty="0"/>
              <a:t>What are the differences between these and numeric constants in YFPL?  </a:t>
            </a:r>
            <a:r>
              <a:rPr lang="en-US" sz="2400" dirty="0"/>
              <a:t>(Your Favorite Programming Language)</a:t>
            </a:r>
            <a:endParaRPr lang="en-US" dirty="0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9586FE99-0A33-4995-9AFD-C0682C79D7DC}" type="slidenum">
              <a:rPr lang="en-US" smtClean="0"/>
              <a:pPr eaLnBrk="1" hangingPunct="1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Recognizing REs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Finite automata can be used to recognize strings generated by regular expressions</a:t>
            </a:r>
          </a:p>
          <a:p>
            <a:pPr eaLnBrk="1" hangingPunct="1"/>
            <a:r>
              <a:rPr lang="en-US" dirty="0"/>
              <a:t>Can build by hand or automatically</a:t>
            </a:r>
          </a:p>
          <a:p>
            <a:pPr lvl="1" eaLnBrk="1" hangingPunct="1"/>
            <a:r>
              <a:rPr lang="en-US" dirty="0"/>
              <a:t>Reasonably straightforward, and can be done systematically</a:t>
            </a:r>
          </a:p>
          <a:p>
            <a:pPr lvl="1" eaLnBrk="1" hangingPunct="1"/>
            <a:r>
              <a:rPr lang="en-US" dirty="0"/>
              <a:t>Tools like Lex, Flex, </a:t>
            </a:r>
            <a:r>
              <a:rPr lang="en-US" dirty="0" err="1"/>
              <a:t>JFlex</a:t>
            </a:r>
            <a:r>
              <a:rPr lang="en-US" dirty="0"/>
              <a:t> et. do this automatically, given a set of REs</a:t>
            </a:r>
          </a:p>
          <a:p>
            <a:pPr lvl="1" eaLnBrk="1" hangingPunct="1"/>
            <a:r>
              <a:rPr lang="en-US" dirty="0"/>
              <a:t>Same techniques used for </a:t>
            </a:r>
            <a:r>
              <a:rPr lang="en-US" dirty="0" err="1"/>
              <a:t>grep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, other regular expression packages/tools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BCF868F4-386C-4796-85D8-353E372136ED}" type="slidenum">
              <a:rPr lang="en-US" smtClean="0"/>
              <a:pPr eaLnBrk="1" hangingPunct="1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Finite State Automaton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17638"/>
            <a:ext cx="8382000" cy="513556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finite set of states</a:t>
            </a:r>
          </a:p>
          <a:p>
            <a:pPr lvl="1"/>
            <a:r>
              <a:rPr lang="en-US" dirty="0"/>
              <a:t>One marked as initial state</a:t>
            </a:r>
          </a:p>
          <a:p>
            <a:pPr lvl="1"/>
            <a:r>
              <a:rPr lang="en-US" dirty="0"/>
              <a:t>One or more marked as final states</a:t>
            </a:r>
          </a:p>
          <a:p>
            <a:pPr lvl="1"/>
            <a:r>
              <a:rPr lang="en-US" dirty="0"/>
              <a:t>States sometimes labeled or numbered</a:t>
            </a:r>
          </a:p>
          <a:p>
            <a:r>
              <a:rPr lang="en-US" dirty="0"/>
              <a:t>A set of transitions from state to state</a:t>
            </a:r>
          </a:p>
          <a:p>
            <a:pPr lvl="1"/>
            <a:r>
              <a:rPr lang="en-US" dirty="0"/>
              <a:t>Each labeled with symbol from </a:t>
            </a:r>
            <a:r>
              <a:rPr lang="el-GR" dirty="0"/>
              <a:t>Σ</a:t>
            </a:r>
            <a:r>
              <a:rPr lang="en-US" dirty="0"/>
              <a:t>, or </a:t>
            </a:r>
            <a:r>
              <a:rPr lang="el-GR" dirty="0"/>
              <a:t>ε</a:t>
            </a:r>
            <a:endParaRPr lang="en-US" dirty="0"/>
          </a:p>
          <a:p>
            <a:r>
              <a:rPr lang="en-US" dirty="0"/>
              <a:t>Operate by reading input symbols (usually characters)</a:t>
            </a:r>
          </a:p>
          <a:p>
            <a:pPr lvl="1"/>
            <a:r>
              <a:rPr lang="en-US" dirty="0"/>
              <a:t>Transition can be taken if labeled with current symbol</a:t>
            </a:r>
          </a:p>
          <a:p>
            <a:pPr lvl="1"/>
            <a:r>
              <a:rPr lang="el-GR" dirty="0"/>
              <a:t>ε</a:t>
            </a:r>
            <a:r>
              <a:rPr lang="en-US" dirty="0"/>
              <a:t>-transition can be taken at any time</a:t>
            </a:r>
          </a:p>
          <a:p>
            <a:r>
              <a:rPr lang="en-US" dirty="0"/>
              <a:t>Accept when final state reached &amp; no more input</a:t>
            </a:r>
          </a:p>
          <a:p>
            <a:pPr lvl="1"/>
            <a:r>
              <a:rPr lang="en-US" dirty="0"/>
              <a:t>Slightly different in a scanner where the FSA is a subroutine that accepts the longest input string matching a token regular expression, starting at the current location in the input</a:t>
            </a:r>
          </a:p>
          <a:p>
            <a:r>
              <a:rPr lang="en-US" dirty="0"/>
              <a:t>Reject if no transition possible, or no more input and not in final state (DFA)</a:t>
            </a:r>
          </a:p>
          <a:p>
            <a:pPr lvl="1"/>
            <a:r>
              <a:rPr lang="en-US" dirty="0"/>
              <a:t>Some versions (including textbook) have an explicit “error” state and transitions to it on all “no legal transition possible” input.  OK to omit that for CSE 401</a:t>
            </a:r>
            <a:endParaRPr lang="el-GR" dirty="0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9C5C0B89-F52D-4D4D-A680-DEBFBE058BE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Oval 1"/>
          <p:cNvSpPr/>
          <p:nvPr/>
        </p:nvSpPr>
        <p:spPr bwMode="auto">
          <a:xfrm>
            <a:off x="4876800" y="2362200"/>
            <a:ext cx="228600" cy="228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4876800" y="2362200"/>
            <a:ext cx="182880" cy="18288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Example: FSA for “cat”</a:t>
            </a: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8A9A776E-002B-444F-BCD1-318F9BE19BDD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29702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0" y="2895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52800" y="2895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800600" y="2895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05" name="Group 10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248400" y="2895600"/>
            <a:ext cx="685800" cy="685800"/>
            <a:chOff x="3504" y="1824"/>
            <a:chExt cx="432" cy="432"/>
          </a:xfrm>
        </p:grpSpPr>
        <p:sp>
          <p:nvSpPr>
            <p:cNvPr id="29713" name="Oval 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Oval 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6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590800" y="3276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1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038600" y="3276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1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486400" y="3276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16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143000" y="3276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Text Box 18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206875" y="28194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29711" name="Text Box 19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638800" y="28194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t</a:t>
            </a:r>
          </a:p>
        </p:txBody>
      </p:sp>
      <p:sp>
        <p:nvSpPr>
          <p:cNvPr id="29712" name="Text Box 20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819400" y="2819400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c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DFA vs NFA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/>
              <a:t>Deterministic Finite Automata (DFA)</a:t>
            </a:r>
          </a:p>
          <a:p>
            <a:pPr lvl="1" eaLnBrk="1" hangingPunct="1">
              <a:defRPr/>
            </a:pPr>
            <a:r>
              <a:rPr lang="en-US" sz="2400"/>
              <a:t>No choice of which transition to take under any condition</a:t>
            </a:r>
          </a:p>
          <a:p>
            <a:pPr lvl="1" eaLnBrk="1" hangingPunct="1">
              <a:defRPr/>
            </a:pPr>
            <a:r>
              <a:rPr lang="en-US" sz="2400"/>
              <a:t>No </a:t>
            </a:r>
            <a:r>
              <a:rPr lang="el-GR" sz="2400"/>
              <a:t>ε</a:t>
            </a:r>
            <a:r>
              <a:rPr lang="en-US" sz="2400"/>
              <a:t> transitions (arcs)</a:t>
            </a:r>
          </a:p>
          <a:p>
            <a:pPr eaLnBrk="1" hangingPunct="1">
              <a:defRPr/>
            </a:pPr>
            <a:r>
              <a:rPr lang="en-US" sz="2800"/>
              <a:t>Non-deterministic Finite Automata (NFA)</a:t>
            </a:r>
          </a:p>
          <a:p>
            <a:pPr lvl="1" eaLnBrk="1" hangingPunct="1">
              <a:defRPr/>
            </a:pPr>
            <a:r>
              <a:rPr lang="en-US" sz="2400"/>
              <a:t>Choice of transition in at least one case</a:t>
            </a:r>
          </a:p>
          <a:p>
            <a:pPr lvl="1" eaLnBrk="1" hangingPunct="1">
              <a:defRPr/>
            </a:pPr>
            <a:r>
              <a:rPr lang="en-US" sz="2400"/>
              <a:t>Accept if some way to reach a final state on given input</a:t>
            </a:r>
          </a:p>
          <a:p>
            <a:pPr lvl="1" eaLnBrk="1" hangingPunct="1">
              <a:defRPr/>
            </a:pPr>
            <a:r>
              <a:rPr lang="en-US" sz="2400"/>
              <a:t>Reject if no possible way to final state</a:t>
            </a:r>
          </a:p>
          <a:p>
            <a:pPr lvl="1" eaLnBrk="1" hangingPunct="1">
              <a:defRPr/>
            </a:pPr>
            <a:r>
              <a:rPr lang="en-US" sz="2400"/>
              <a:t>i.e., may need to guess right path or backtrack</a:t>
            </a:r>
            <a:endParaRPr lang="en-US" sz="2400" dirty="0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5BEF4DFB-8B45-49A4-AE68-81C1F480116C}" type="slidenum">
              <a:rPr lang="en-US" smtClean="0"/>
              <a:pPr eaLnBrk="1" hangingPunct="1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Programming Language Specs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Since the 1960s, the syntax of every significant programming language has been specified by a formal grammar</a:t>
            </a:r>
          </a:p>
          <a:p>
            <a:pPr lvl="1"/>
            <a:r>
              <a:rPr lang="en-US"/>
              <a:t>First done in 1959 with BNF (Backus-Naur Form), used to specify ALGOL 60 syntax</a:t>
            </a:r>
          </a:p>
          <a:p>
            <a:pPr lvl="1"/>
            <a:r>
              <a:rPr lang="en-US"/>
              <a:t>Borrowed from the linguistics community (Chomsky)</a:t>
            </a:r>
            <a:endParaRPr lang="en-US" dirty="0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0FFA5906-2E0A-424D-B09E-B710F04029D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FAs in Scanners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Want DFA for speed (no backtracking)</a:t>
            </a:r>
          </a:p>
          <a:p>
            <a:r>
              <a:rPr lang="en-US" dirty="0"/>
              <a:t>But conversion from regular expressions to NFA is easy</a:t>
            </a:r>
          </a:p>
          <a:p>
            <a:r>
              <a:rPr lang="en-US" dirty="0"/>
              <a:t>Fortunately, there is a well-defined procedure for converting a NFA to an equivalent DFA (subset construction – will not cover in detail)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98A79219-3738-480D-B7A3-91F1423E08E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From RE to NFA: base cases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E91BB0CF-B4D9-4B40-A228-4E557CDBF8FB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32774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81400" y="2895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5" name="Group 5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5029200" y="2895600"/>
            <a:ext cx="685800" cy="685800"/>
            <a:chOff x="3504" y="1824"/>
            <a:chExt cx="432" cy="432"/>
          </a:xfrm>
        </p:grpSpPr>
        <p:sp>
          <p:nvSpPr>
            <p:cNvPr id="32786" name="Oval 6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Oval 7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6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819400" y="3276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267200" y="3276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Text Box 1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419600" y="28194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32779" name="Oval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581400" y="41910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80" name="Group 13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5029200" y="4191000"/>
            <a:ext cx="685800" cy="685800"/>
            <a:chOff x="3504" y="1824"/>
            <a:chExt cx="432" cy="432"/>
          </a:xfrm>
        </p:grpSpPr>
        <p:sp>
          <p:nvSpPr>
            <p:cNvPr id="32784" name="Oval 14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5" name="Oval 1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81" name="Line 16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819400" y="45720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Line 17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267200" y="45720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Text Box 19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419600" y="4114800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 i="1"/>
              <a:t>ε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i="1"/>
              <a:t>r s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96DD22B1-0FD7-4CFA-86E0-D6EFD60D516F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33798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57400" y="2895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799" name="Group 5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505200" y="2895600"/>
            <a:ext cx="685800" cy="685800"/>
            <a:chOff x="3504" y="1824"/>
            <a:chExt cx="432" cy="432"/>
          </a:xfrm>
        </p:grpSpPr>
        <p:sp>
          <p:nvSpPr>
            <p:cNvPr id="33811" name="Oval 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Oval 7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00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295400" y="3276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95600" y="2819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i="1"/>
              <a:t>r</a:t>
            </a:r>
          </a:p>
        </p:txBody>
      </p:sp>
      <p:sp>
        <p:nvSpPr>
          <p:cNvPr id="33802" name="Oval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52600" y="2590800"/>
            <a:ext cx="2743200" cy="1371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Oval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257800" y="2895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04" name="Group 14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6705600" y="2895600"/>
            <a:ext cx="685800" cy="685800"/>
            <a:chOff x="3504" y="1824"/>
            <a:chExt cx="432" cy="432"/>
          </a:xfrm>
        </p:grpSpPr>
        <p:sp>
          <p:nvSpPr>
            <p:cNvPr id="33809" name="Oval 1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Oval 16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05" name="Line 1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495800" y="3276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Text Box 18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096000" y="2819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i="1"/>
              <a:t>s</a:t>
            </a:r>
          </a:p>
        </p:txBody>
      </p:sp>
      <p:sp>
        <p:nvSpPr>
          <p:cNvPr id="33807" name="Oval 1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953000" y="2590800"/>
            <a:ext cx="2743200" cy="1371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Text Box 20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572000" y="2819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/>
              <a:t>ε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i="1"/>
              <a:t>r  </a:t>
            </a:r>
            <a:r>
              <a:rPr lang="en-US"/>
              <a:t>|</a:t>
            </a:r>
            <a:r>
              <a:rPr lang="en-US" i="1"/>
              <a:t> s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F5963127-37F1-4080-954B-FE536E75B39A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34822" name="Oval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00400" y="26670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23" name="Group 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648200" y="2667000"/>
            <a:ext cx="685800" cy="685800"/>
            <a:chOff x="3504" y="1824"/>
            <a:chExt cx="432" cy="432"/>
          </a:xfrm>
        </p:grpSpPr>
        <p:sp>
          <p:nvSpPr>
            <p:cNvPr id="34845" name="Oval 5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6" name="Oval 6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4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38600" y="2590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i="1"/>
              <a:t>r</a:t>
            </a:r>
          </a:p>
        </p:txBody>
      </p:sp>
      <p:sp>
        <p:nvSpPr>
          <p:cNvPr id="34825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95600" y="2362200"/>
            <a:ext cx="2743200" cy="1371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Oval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276600" y="45720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27" name="Group 11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4724400" y="4572000"/>
            <a:ext cx="685800" cy="685800"/>
            <a:chOff x="3504" y="1824"/>
            <a:chExt cx="432" cy="432"/>
          </a:xfrm>
        </p:grpSpPr>
        <p:sp>
          <p:nvSpPr>
            <p:cNvPr id="34843" name="Oval 12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4" name="Oval 1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8" name="Text Box 15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14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i="1"/>
              <a:t>s</a:t>
            </a:r>
          </a:p>
        </p:txBody>
      </p:sp>
      <p:sp>
        <p:nvSpPr>
          <p:cNvPr id="34829" name="Oval 1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971800" y="4267200"/>
            <a:ext cx="2743200" cy="1371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Text Box 1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2860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/>
              <a:t>ε</a:t>
            </a:r>
          </a:p>
        </p:txBody>
      </p:sp>
      <p:sp>
        <p:nvSpPr>
          <p:cNvPr id="34831" name="Text Box 18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1722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/>
              <a:t>ε</a:t>
            </a:r>
          </a:p>
        </p:txBody>
      </p:sp>
      <p:grpSp>
        <p:nvGrpSpPr>
          <p:cNvPr id="34832" name="Group 19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6553200" y="3657600"/>
            <a:ext cx="685800" cy="685800"/>
            <a:chOff x="3504" y="1824"/>
            <a:chExt cx="432" cy="432"/>
          </a:xfrm>
        </p:grpSpPr>
        <p:sp>
          <p:nvSpPr>
            <p:cNvPr id="34841" name="Oval 20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2" name="Oval 21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33" name="Oval 22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371600" y="3679825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4" name="Line 23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V="1">
            <a:off x="2057400" y="31242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Line 24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2057400" y="40386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Line 25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V="1">
            <a:off x="5715000" y="40386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Line 26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5638800" y="31242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Text Box 27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286000" y="32146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/>
              <a:t>ε</a:t>
            </a:r>
          </a:p>
        </p:txBody>
      </p:sp>
      <p:sp>
        <p:nvSpPr>
          <p:cNvPr id="34839" name="Text Box 28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096000" y="3200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/>
              <a:t>ε</a:t>
            </a:r>
          </a:p>
        </p:txBody>
      </p:sp>
      <p:sp>
        <p:nvSpPr>
          <p:cNvPr id="34840" name="Line 29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609600" y="4038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i="1"/>
              <a:t>r </a:t>
            </a:r>
            <a:r>
              <a:rPr lang="en-US"/>
              <a:t>*</a:t>
            </a:r>
            <a:endParaRPr lang="en-US" i="1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DD87BFFB-72AD-4296-A082-C3A49062FD49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35846" name="Oval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0" y="26670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847" name="Group 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495800" y="2667000"/>
            <a:ext cx="685800" cy="685800"/>
            <a:chOff x="3504" y="1824"/>
            <a:chExt cx="432" cy="432"/>
          </a:xfrm>
        </p:grpSpPr>
        <p:sp>
          <p:nvSpPr>
            <p:cNvPr id="35861" name="Oval 5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2" name="Oval 6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48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86200" y="2590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i="1"/>
              <a:t>r</a:t>
            </a:r>
          </a:p>
        </p:txBody>
      </p:sp>
      <p:sp>
        <p:nvSpPr>
          <p:cNvPr id="35849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743200" y="2362200"/>
            <a:ext cx="2743200" cy="1371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Text Box 15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10200" y="4724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/>
              <a:t>ε</a:t>
            </a:r>
          </a:p>
        </p:txBody>
      </p:sp>
      <p:grpSp>
        <p:nvGrpSpPr>
          <p:cNvPr id="35851" name="Group 17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6477000" y="4648200"/>
            <a:ext cx="685800" cy="685800"/>
            <a:chOff x="3504" y="1824"/>
            <a:chExt cx="432" cy="432"/>
          </a:xfrm>
        </p:grpSpPr>
        <p:sp>
          <p:nvSpPr>
            <p:cNvPr id="35859" name="Oval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0" name="Oval 1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Oval 2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810000" y="46482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Line 21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 flipV="1">
            <a:off x="2819400" y="3276600"/>
            <a:ext cx="1066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2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4419600" y="3276600"/>
            <a:ext cx="990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Text Box 2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971800" y="38242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/>
              <a:t>ε</a:t>
            </a:r>
          </a:p>
        </p:txBody>
      </p:sp>
      <p:sp>
        <p:nvSpPr>
          <p:cNvPr id="35856" name="Text Box 2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953000" y="3810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/>
              <a:t>ε</a:t>
            </a:r>
          </a:p>
        </p:txBody>
      </p:sp>
      <p:sp>
        <p:nvSpPr>
          <p:cNvPr id="35857" name="Line 27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048000" y="5029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Line 28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495800" y="5029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Draw the NFA for:   b(at|ag) | bug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FF72E316-E37A-40E5-B99B-3D24A6F2D5D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91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From NFA to DFA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Subset construction</a:t>
            </a:r>
          </a:p>
          <a:p>
            <a:pPr lvl="1"/>
            <a:r>
              <a:rPr lang="en-US" dirty="0"/>
              <a:t>Construct a DFA from the NFA, where each DFA state represents a set of NFA states</a:t>
            </a:r>
          </a:p>
          <a:p>
            <a:r>
              <a:rPr lang="en-US" dirty="0"/>
              <a:t>Key idea</a:t>
            </a:r>
          </a:p>
          <a:p>
            <a:pPr lvl="1"/>
            <a:r>
              <a:rPr lang="en-US" dirty="0"/>
              <a:t>State of the DFA after reading some input is the set of all  NFA states that could have reached after reading the same input</a:t>
            </a:r>
          </a:p>
          <a:p>
            <a:r>
              <a:rPr lang="en-US" dirty="0"/>
              <a:t>Algorithm: example of a fixed-point computation</a:t>
            </a:r>
          </a:p>
          <a:p>
            <a:r>
              <a:rPr lang="en-US" dirty="0"/>
              <a:t>If NFA has </a:t>
            </a:r>
            <a:r>
              <a:rPr lang="en-US" i="1" dirty="0"/>
              <a:t>n</a:t>
            </a:r>
            <a:r>
              <a:rPr lang="en-US" dirty="0"/>
              <a:t> states, DFA has at most 2</a:t>
            </a:r>
            <a:r>
              <a:rPr lang="en-US" i="1" baseline="30000" dirty="0"/>
              <a:t>n</a:t>
            </a:r>
            <a:r>
              <a:rPr lang="en-US" dirty="0"/>
              <a:t> states </a:t>
            </a:r>
          </a:p>
          <a:p>
            <a:pPr lvl="1"/>
            <a:r>
              <a:rPr lang="en-US" dirty="0"/>
              <a:t>=&gt; DFA is finite, can construct in finite # steps</a:t>
            </a:r>
          </a:p>
          <a:p>
            <a:r>
              <a:rPr lang="en-US" dirty="0"/>
              <a:t>Resulting DFA may have more states than needed</a:t>
            </a:r>
          </a:p>
          <a:p>
            <a:pPr lvl="1"/>
            <a:r>
              <a:rPr lang="en-US" dirty="0"/>
              <a:t>See books for construction and minimization algorithms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FC302D5D-C6DF-44DC-BF9C-FCAF774646D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Build DFA for b(at|ag)|bug, given the NFA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FF72E316-E37A-40E5-B99B-3D24A6F2D5D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8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To Tokens	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scanner is a DFA that finds the next token each time it is called</a:t>
            </a:r>
          </a:p>
          <a:p>
            <a:r>
              <a:rPr lang="en-US" dirty="0"/>
              <a:t>Every “final” state of a DFA emits (returns) a token</a:t>
            </a:r>
          </a:p>
          <a:p>
            <a:r>
              <a:rPr lang="en-US" dirty="0"/>
              <a:t>Tokens are the internal compiler names for the lexemes</a:t>
            </a:r>
          </a:p>
          <a:p>
            <a:pPr marL="914400" lvl="2" indent="0">
              <a:buNone/>
            </a:pPr>
            <a:r>
              <a:rPr lang="en-US" sz="3300" dirty="0"/>
              <a:t>==		becomes EQUAL</a:t>
            </a:r>
          </a:p>
          <a:p>
            <a:pPr marL="914400" lvl="2" indent="0">
              <a:buNone/>
            </a:pPr>
            <a:r>
              <a:rPr lang="en-US" sz="3300" dirty="0"/>
              <a:t>( 		becomes LPAREN</a:t>
            </a:r>
          </a:p>
          <a:p>
            <a:pPr marL="914400" lvl="2" indent="0">
              <a:buNone/>
            </a:pPr>
            <a:r>
              <a:rPr lang="en-US" sz="3300" dirty="0"/>
              <a:t>while	becomes WHILE</a:t>
            </a:r>
          </a:p>
          <a:p>
            <a:pPr marL="914400" lvl="2" indent="0">
              <a:buNone/>
            </a:pPr>
            <a:r>
              <a:rPr lang="en-US" sz="3300" dirty="0" err="1"/>
              <a:t>xyzzy</a:t>
            </a:r>
            <a:r>
              <a:rPr lang="en-US" sz="3300" dirty="0"/>
              <a:t>	becomes ID(</a:t>
            </a:r>
            <a:r>
              <a:rPr lang="en-US" sz="3300" dirty="0" err="1"/>
              <a:t>xyzzy</a:t>
            </a:r>
            <a:r>
              <a:rPr lang="en-US" sz="3300" dirty="0"/>
              <a:t>)</a:t>
            </a:r>
            <a:endParaRPr lang="en-US" dirty="0"/>
          </a:p>
          <a:p>
            <a:r>
              <a:rPr lang="en-US" dirty="0"/>
              <a:t>You choose the names</a:t>
            </a:r>
          </a:p>
          <a:p>
            <a:r>
              <a:rPr lang="en-US" dirty="0"/>
              <a:t>Also, there may be additional data … \r\n might count lines; tokens might include line numbers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B-</a:t>
            </a:r>
            <a:fld id="{FF72E316-E37A-40E5-B99B-3D24A6F2D5D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DFA =&gt; Code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Option 1: Implement by hand using procedures</a:t>
            </a:r>
          </a:p>
          <a:p>
            <a:pPr lvl="1"/>
            <a:r>
              <a:rPr lang="en-US" dirty="0"/>
              <a:t>one procedure for each token</a:t>
            </a:r>
          </a:p>
          <a:p>
            <a:pPr lvl="1"/>
            <a:r>
              <a:rPr lang="en-US" dirty="0"/>
              <a:t>each procedure reads one character</a:t>
            </a:r>
          </a:p>
          <a:p>
            <a:pPr lvl="1"/>
            <a:r>
              <a:rPr lang="en-US" dirty="0"/>
              <a:t>choices implemented using if and switch statements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straightforward to write</a:t>
            </a:r>
          </a:p>
          <a:p>
            <a:pPr lvl="1"/>
            <a:r>
              <a:rPr lang="en-US" dirty="0"/>
              <a:t>fast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a lot of tedious work</a:t>
            </a:r>
          </a:p>
          <a:p>
            <a:pPr lvl="1"/>
            <a:r>
              <a:rPr lang="en-US" dirty="0"/>
              <a:t>may have subtle differences from the language specification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B-</a:t>
            </a:r>
            <a:fld id="{FF72E316-E37A-40E5-B99B-3D24A6F2D5D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3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 Languages &amp; Automata Theory (a review on one slide)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Alphabet: a finite set of symbols and characters</a:t>
            </a:r>
          </a:p>
          <a:p>
            <a:r>
              <a:rPr lang="en-US"/>
              <a:t>String: a finite, possibly empty sequence of symbols from an alphabet</a:t>
            </a:r>
          </a:p>
          <a:p>
            <a:r>
              <a:rPr lang="en-US"/>
              <a:t>Language: a set of strings (possibly empty or infinite)</a:t>
            </a:r>
          </a:p>
          <a:p>
            <a:r>
              <a:rPr lang="en-US"/>
              <a:t>Finite specifications of (possibly infinite) languages</a:t>
            </a:r>
          </a:p>
          <a:p>
            <a:pPr lvl="1"/>
            <a:r>
              <a:rPr lang="en-US"/>
              <a:t>Automaton – a recognizer; a machine that accepts all strings in a language (and rejects all other strings)</a:t>
            </a:r>
          </a:p>
          <a:p>
            <a:pPr lvl="1"/>
            <a:r>
              <a:rPr lang="en-US"/>
              <a:t>Grammar – a generator; a system for producing all strings in the language (and no other strings)</a:t>
            </a:r>
          </a:p>
          <a:p>
            <a:r>
              <a:rPr lang="en-US"/>
              <a:t>A particular language may be specified by many different grammars and automata</a:t>
            </a:r>
          </a:p>
          <a:p>
            <a:r>
              <a:rPr lang="en-US"/>
              <a:t>A grammar or automaton specifies only one language</a:t>
            </a:r>
            <a:endParaRPr lang="en-US" dirty="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B2D432B4-821A-4445-AEBD-91E9F1DCE2E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DFA =&gt; Code [continued]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Option 1a: Like option 1, but structured as a single procedure with multiple return points</a:t>
            </a:r>
          </a:p>
          <a:p>
            <a:pPr lvl="1"/>
            <a:r>
              <a:rPr lang="en-US" dirty="0"/>
              <a:t>choices implemented using if and switch statements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also straightforward to write</a:t>
            </a:r>
          </a:p>
          <a:p>
            <a:pPr lvl="1"/>
            <a:r>
              <a:rPr lang="en-US" dirty="0"/>
              <a:t>faster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a lot of tedious work</a:t>
            </a:r>
          </a:p>
          <a:p>
            <a:pPr lvl="1"/>
            <a:r>
              <a:rPr lang="en-US" dirty="0"/>
              <a:t>may have subtle differences from the language specification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B-</a:t>
            </a:r>
            <a:fld id="{FF72E316-E37A-40E5-B99B-3D24A6F2D5D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59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DFA =&gt; code [continued]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Option 2: use tool to generate table driven scanner</a:t>
            </a:r>
          </a:p>
          <a:p>
            <a:pPr lvl="1"/>
            <a:r>
              <a:rPr lang="en-US"/>
              <a:t>Rows: states of DFA</a:t>
            </a:r>
          </a:p>
          <a:p>
            <a:pPr lvl="1"/>
            <a:r>
              <a:rPr lang="en-US"/>
              <a:t>Columns: input characters</a:t>
            </a:r>
          </a:p>
          <a:p>
            <a:pPr lvl="1"/>
            <a:r>
              <a:rPr lang="en-US"/>
              <a:t>Entries: action</a:t>
            </a:r>
          </a:p>
          <a:p>
            <a:pPr lvl="2"/>
            <a:r>
              <a:rPr lang="en-US"/>
              <a:t>Go to next state</a:t>
            </a:r>
          </a:p>
          <a:p>
            <a:pPr lvl="2"/>
            <a:r>
              <a:rPr lang="en-US"/>
              <a:t>Accept token, go to start state</a:t>
            </a:r>
          </a:p>
          <a:p>
            <a:pPr lvl="2"/>
            <a:r>
              <a:rPr lang="en-US"/>
              <a:t>Error</a:t>
            </a:r>
          </a:p>
          <a:p>
            <a:r>
              <a:rPr lang="en-US"/>
              <a:t>Pros</a:t>
            </a:r>
          </a:p>
          <a:p>
            <a:pPr lvl="1"/>
            <a:r>
              <a:rPr lang="en-US"/>
              <a:t>Convenient</a:t>
            </a:r>
          </a:p>
          <a:p>
            <a:pPr lvl="1"/>
            <a:r>
              <a:rPr lang="en-US"/>
              <a:t>Exactly matches specification, if tool generated</a:t>
            </a:r>
          </a:p>
          <a:p>
            <a:r>
              <a:rPr lang="en-US"/>
              <a:t>Cons</a:t>
            </a:r>
          </a:p>
          <a:p>
            <a:pPr lvl="1"/>
            <a:r>
              <a:rPr lang="en-US"/>
              <a:t>“Magic”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B-</a:t>
            </a:r>
            <a:fld id="{FF72E316-E37A-40E5-B99B-3D24A6F2D5D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20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DFA =&gt; code [continued]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Option 2a: use tool to generate scanner</a:t>
            </a:r>
          </a:p>
          <a:p>
            <a:pPr lvl="1"/>
            <a:r>
              <a:rPr lang="en-US"/>
              <a:t>Transitions embedded in the code</a:t>
            </a:r>
          </a:p>
          <a:p>
            <a:pPr lvl="1"/>
            <a:r>
              <a:rPr lang="en-US"/>
              <a:t>Choices use conditional statements, loops</a:t>
            </a:r>
          </a:p>
          <a:p>
            <a:r>
              <a:rPr lang="en-US"/>
              <a:t>Pros</a:t>
            </a:r>
          </a:p>
          <a:p>
            <a:pPr lvl="1"/>
            <a:r>
              <a:rPr lang="en-US"/>
              <a:t>Convenient</a:t>
            </a:r>
          </a:p>
          <a:p>
            <a:pPr lvl="1"/>
            <a:r>
              <a:rPr lang="en-US"/>
              <a:t>Exactly matches specification, if tool generated</a:t>
            </a:r>
          </a:p>
          <a:p>
            <a:r>
              <a:rPr lang="en-US"/>
              <a:t>Cons</a:t>
            </a:r>
          </a:p>
          <a:p>
            <a:pPr lvl="1"/>
            <a:r>
              <a:rPr lang="en-US"/>
              <a:t>“Magic”</a:t>
            </a:r>
          </a:p>
          <a:p>
            <a:pPr lvl="1"/>
            <a:r>
              <a:rPr lang="en-US"/>
              <a:t>Lots of code – big but potentially quite fast</a:t>
            </a:r>
          </a:p>
          <a:p>
            <a:pPr lvl="2"/>
            <a:r>
              <a:rPr lang="en-US"/>
              <a:t>Would never write something like this by hand, but can generate it easily enough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B-</a:t>
            </a:r>
            <a:fld id="{FF72E316-E37A-40E5-B99B-3D24A6F2D5D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72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DFA for hand-written scanner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Idea: show a hand-written DFA for some typical programming language constructs</a:t>
            </a:r>
          </a:p>
          <a:p>
            <a:pPr lvl="1"/>
            <a:r>
              <a:rPr lang="en-US" dirty="0"/>
              <a:t>Then use to outline hand-written scanner</a:t>
            </a:r>
          </a:p>
          <a:p>
            <a:r>
              <a:rPr lang="en-US" dirty="0"/>
              <a:t>Setting: Scanner is called whenever the parser needs a new token</a:t>
            </a:r>
          </a:p>
          <a:p>
            <a:pPr lvl="1"/>
            <a:r>
              <a:rPr lang="en-US" dirty="0"/>
              <a:t>Scanner knows (saves) current position in input</a:t>
            </a:r>
          </a:p>
          <a:p>
            <a:pPr lvl="1"/>
            <a:r>
              <a:rPr lang="en-US" dirty="0"/>
              <a:t>From there, use a DFA to recognize the longest possible input sequence that makes up a token and return that token; save updated position for next time</a:t>
            </a:r>
          </a:p>
          <a:p>
            <a:r>
              <a:rPr lang="en-US" dirty="0"/>
              <a:t>Disclaimer: Example for illustration only – you’ll use tools for the course project</a:t>
            </a:r>
          </a:p>
          <a:p>
            <a:pPr lvl="1"/>
            <a:r>
              <a:rPr lang="en-US" dirty="0"/>
              <a:t>&amp; we’re abusing the DFA notation a little – not all arrows in the diagram correspond to consuming an input character, but meaning should be pretty obvious</a:t>
            </a: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6FFBCC4F-B439-4026-AC9A-37CDBF243C2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Scanner DFA Example (1)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C8501462-1A8F-4C89-AD0F-68C6C34DD8FA}" type="slidenum">
              <a:rPr lang="en-US" smtClean="0"/>
              <a:pPr eaLnBrk="1" hangingPunct="1"/>
              <a:t>44</a:t>
            </a:fld>
            <a:endParaRPr lang="en-US"/>
          </a:p>
        </p:txBody>
      </p:sp>
      <p:sp>
        <p:nvSpPr>
          <p:cNvPr id="41990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0" y="23622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buClrTx/>
              <a:buSzTx/>
              <a:buFontTx/>
              <a:buNone/>
            </a:pPr>
            <a:r>
              <a:rPr lang="en-US"/>
              <a:t>0</a:t>
            </a:r>
          </a:p>
        </p:txBody>
      </p:sp>
      <p:sp>
        <p:nvSpPr>
          <p:cNvPr id="41991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143000" y="2743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Freeform 11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2514600" y="2133600"/>
            <a:ext cx="914400" cy="914400"/>
          </a:xfrm>
          <a:custGeom>
            <a:avLst/>
            <a:gdLst>
              <a:gd name="T0" fmla="*/ 2147483647 w 696"/>
              <a:gd name="T1" fmla="*/ 2147483647 h 768"/>
              <a:gd name="T2" fmla="*/ 2147483647 w 696"/>
              <a:gd name="T3" fmla="*/ 2147483647 h 768"/>
              <a:gd name="T4" fmla="*/ 2147483647 w 696"/>
              <a:gd name="T5" fmla="*/ 2147483647 h 768"/>
              <a:gd name="T6" fmla="*/ 2147483647 w 696"/>
              <a:gd name="T7" fmla="*/ 0 h 768"/>
              <a:gd name="T8" fmla="*/ 0 w 696"/>
              <a:gd name="T9" fmla="*/ 2147483647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768"/>
              <a:gd name="T17" fmla="*/ 696 w 696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768">
                <a:moveTo>
                  <a:pt x="48" y="576"/>
                </a:moveTo>
                <a:cubicBezTo>
                  <a:pt x="188" y="672"/>
                  <a:pt x="328" y="768"/>
                  <a:pt x="432" y="720"/>
                </a:cubicBezTo>
                <a:cubicBezTo>
                  <a:pt x="536" y="672"/>
                  <a:pt x="696" y="408"/>
                  <a:pt x="672" y="288"/>
                </a:cubicBezTo>
                <a:cubicBezTo>
                  <a:pt x="648" y="168"/>
                  <a:pt x="400" y="0"/>
                  <a:pt x="288" y="0"/>
                </a:cubicBezTo>
                <a:cubicBezTo>
                  <a:pt x="176" y="0"/>
                  <a:pt x="48" y="240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Text Box 1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92713" y="4092575"/>
            <a:ext cx="1385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LPAREN</a:t>
            </a:r>
          </a:p>
        </p:txBody>
      </p:sp>
      <p:sp>
        <p:nvSpPr>
          <p:cNvPr id="41994" name="Line 15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209800" y="3048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Line 16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209800" y="424497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Text Box 17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108325" y="3895725"/>
            <a:ext cx="2714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(</a:t>
            </a:r>
          </a:p>
        </p:txBody>
      </p:sp>
      <p:grpSp>
        <p:nvGrpSpPr>
          <p:cNvPr id="41997" name="Group 22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4419600" y="3940175"/>
            <a:ext cx="685800" cy="685800"/>
            <a:chOff x="2784" y="2352"/>
            <a:chExt cx="432" cy="432"/>
          </a:xfrm>
        </p:grpSpPr>
        <p:sp>
          <p:nvSpPr>
            <p:cNvPr id="42017" name="Oval 19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8" name="Oval 20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2</a:t>
              </a:r>
            </a:p>
          </p:txBody>
        </p:sp>
      </p:grpSp>
      <p:sp>
        <p:nvSpPr>
          <p:cNvPr id="41998" name="Text Box 2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192713" y="4865688"/>
            <a:ext cx="1408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RPAREN</a:t>
            </a:r>
          </a:p>
        </p:txBody>
      </p:sp>
      <p:sp>
        <p:nvSpPr>
          <p:cNvPr id="41999" name="Line 2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209800" y="5018088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Text Box 2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108325" y="4668838"/>
            <a:ext cx="2714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)</a:t>
            </a:r>
          </a:p>
        </p:txBody>
      </p:sp>
      <p:grpSp>
        <p:nvGrpSpPr>
          <p:cNvPr id="42001" name="Group 26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4419600" y="4713288"/>
            <a:ext cx="685800" cy="685800"/>
            <a:chOff x="2784" y="2352"/>
            <a:chExt cx="432" cy="432"/>
          </a:xfrm>
        </p:grpSpPr>
        <p:sp>
          <p:nvSpPr>
            <p:cNvPr id="42015" name="Oval 27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6" name="Oval 28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3</a:t>
              </a:r>
            </a:p>
          </p:txBody>
        </p:sp>
      </p:grpSp>
      <p:sp>
        <p:nvSpPr>
          <p:cNvPr id="42002" name="Text Box 2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200400" y="1828800"/>
            <a:ext cx="12080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whitespace</a:t>
            </a:r>
            <a:br>
              <a:rPr lang="en-US" sz="1400"/>
            </a:br>
            <a:r>
              <a:rPr lang="en-US" sz="1400"/>
              <a:t>or comments</a:t>
            </a:r>
          </a:p>
        </p:txBody>
      </p:sp>
      <p:sp>
        <p:nvSpPr>
          <p:cNvPr id="42003" name="Text Box 3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192713" y="5638800"/>
            <a:ext cx="142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SCOLON</a:t>
            </a:r>
          </a:p>
        </p:txBody>
      </p:sp>
      <p:sp>
        <p:nvSpPr>
          <p:cNvPr id="42004" name="Line 31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2209800" y="5791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Text Box 3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108325" y="5441950"/>
            <a:ext cx="265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;</a:t>
            </a:r>
          </a:p>
        </p:txBody>
      </p:sp>
      <p:grpSp>
        <p:nvGrpSpPr>
          <p:cNvPr id="42006" name="Group 33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4419600" y="5486400"/>
            <a:ext cx="685800" cy="685800"/>
            <a:chOff x="2784" y="2352"/>
            <a:chExt cx="432" cy="432"/>
          </a:xfrm>
        </p:grpSpPr>
        <p:sp>
          <p:nvSpPr>
            <p:cNvPr id="42013" name="Oval 34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Oval 35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4</a:t>
              </a:r>
            </a:p>
          </p:txBody>
        </p:sp>
      </p:grpSp>
      <p:sp>
        <p:nvSpPr>
          <p:cNvPr id="42007" name="Text Box 36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192713" y="3276600"/>
            <a:ext cx="1079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EOF</a:t>
            </a:r>
          </a:p>
        </p:txBody>
      </p:sp>
      <p:sp>
        <p:nvSpPr>
          <p:cNvPr id="42008" name="Line 37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2209800" y="3429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9" name="Text Box 38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590800" y="3079750"/>
            <a:ext cx="1408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end of input</a:t>
            </a:r>
          </a:p>
        </p:txBody>
      </p:sp>
      <p:grpSp>
        <p:nvGrpSpPr>
          <p:cNvPr id="42010" name="Group 39"/>
          <p:cNvGrpSpPr>
            <a:grpSpLocks/>
          </p:cNvGrpSpPr>
          <p:nvPr>
            <p:custDataLst>
              <p:tags r:id="rId24"/>
            </p:custDataLst>
          </p:nvPr>
        </p:nvGrpSpPr>
        <p:grpSpPr bwMode="auto">
          <a:xfrm>
            <a:off x="4419600" y="3124200"/>
            <a:ext cx="685800" cy="685800"/>
            <a:chOff x="2784" y="2352"/>
            <a:chExt cx="432" cy="432"/>
          </a:xfrm>
        </p:grpSpPr>
        <p:sp>
          <p:nvSpPr>
            <p:cNvPr id="42011" name="Oval 40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2" name="Oval 41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1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Scanner DFA Example (2)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4B483B2C-D002-40BC-A717-AE50AD2D88BF}" type="slidenum">
              <a:rPr lang="en-US" smtClean="0"/>
              <a:pPr eaLnBrk="1" hangingPunct="1"/>
              <a:t>45</a:t>
            </a:fld>
            <a:endParaRPr lang="en-US"/>
          </a:p>
        </p:txBody>
      </p:sp>
      <p:sp>
        <p:nvSpPr>
          <p:cNvPr id="43014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0" y="2743200"/>
            <a:ext cx="1106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NEQ</a:t>
            </a:r>
          </a:p>
        </p:txBody>
      </p:sp>
      <p:sp>
        <p:nvSpPr>
          <p:cNvPr id="43015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143000" y="22860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1430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Text Box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97050" y="254635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!</a:t>
            </a:r>
          </a:p>
        </p:txBody>
      </p:sp>
      <p:grpSp>
        <p:nvGrpSpPr>
          <p:cNvPr id="43018" name="Group 8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4572000" y="2514600"/>
            <a:ext cx="685800" cy="685800"/>
            <a:chOff x="2784" y="2352"/>
            <a:chExt cx="432" cy="432"/>
          </a:xfrm>
        </p:grpSpPr>
        <p:sp>
          <p:nvSpPr>
            <p:cNvPr id="43045" name="Oval 9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6" name="Oval 10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6</a:t>
              </a:r>
            </a:p>
          </p:txBody>
        </p:sp>
      </p:grpSp>
      <p:sp>
        <p:nvSpPr>
          <p:cNvPr id="43019" name="Text Box 1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345113" y="3581400"/>
            <a:ext cx="1109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NOT</a:t>
            </a:r>
          </a:p>
        </p:txBody>
      </p:sp>
      <p:grpSp>
        <p:nvGrpSpPr>
          <p:cNvPr id="43020" name="Group 14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4572000" y="3429000"/>
            <a:ext cx="685800" cy="685800"/>
            <a:chOff x="2784" y="2352"/>
            <a:chExt cx="432" cy="432"/>
          </a:xfrm>
        </p:grpSpPr>
        <p:sp>
          <p:nvSpPr>
            <p:cNvPr id="43043" name="Oval 15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4" name="Oval 16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7</a:t>
              </a:r>
            </a:p>
          </p:txBody>
        </p:sp>
      </p:grpSp>
      <p:sp>
        <p:nvSpPr>
          <p:cNvPr id="43021" name="Oval 2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514600" y="2514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buClrTx/>
              <a:buSzTx/>
              <a:buFontTx/>
              <a:buNone/>
            </a:pPr>
            <a:r>
              <a:rPr lang="en-US"/>
              <a:t>5</a:t>
            </a:r>
          </a:p>
        </p:txBody>
      </p:sp>
      <p:sp>
        <p:nvSpPr>
          <p:cNvPr id="43022" name="Line 2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819400" y="3810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Text Box 2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657600" y="2536825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=</a:t>
            </a:r>
          </a:p>
        </p:txBody>
      </p:sp>
      <p:sp>
        <p:nvSpPr>
          <p:cNvPr id="43024" name="Line 2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8194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Line 27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2004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Text Box 2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429000" y="3429000"/>
            <a:ext cx="96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[</a:t>
            </a:r>
            <a:r>
              <a:rPr lang="en-US" i="1"/>
              <a:t>other </a:t>
            </a:r>
            <a:r>
              <a:rPr lang="en-US"/>
              <a:t>]</a:t>
            </a:r>
          </a:p>
        </p:txBody>
      </p:sp>
      <p:sp>
        <p:nvSpPr>
          <p:cNvPr id="43027" name="Text Box 2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334000" y="4648200"/>
            <a:ext cx="1076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LEQ</a:t>
            </a:r>
          </a:p>
        </p:txBody>
      </p:sp>
      <p:sp>
        <p:nvSpPr>
          <p:cNvPr id="43028" name="Line 30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1143000" y="4800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9" name="Text Box 3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797050" y="4451350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&lt;</a:t>
            </a:r>
          </a:p>
        </p:txBody>
      </p:sp>
      <p:grpSp>
        <p:nvGrpSpPr>
          <p:cNvPr id="43030" name="Group 32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4572000" y="4419600"/>
            <a:ext cx="685800" cy="685800"/>
            <a:chOff x="2784" y="2352"/>
            <a:chExt cx="432" cy="432"/>
          </a:xfrm>
        </p:grpSpPr>
        <p:sp>
          <p:nvSpPr>
            <p:cNvPr id="43041" name="Oval 33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2" name="Oval 34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9</a:t>
              </a:r>
            </a:p>
          </p:txBody>
        </p:sp>
      </p:grpSp>
      <p:sp>
        <p:nvSpPr>
          <p:cNvPr id="43031" name="Text Box 35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345113" y="5486400"/>
            <a:ext cx="1147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LESS</a:t>
            </a:r>
          </a:p>
        </p:txBody>
      </p:sp>
      <p:grpSp>
        <p:nvGrpSpPr>
          <p:cNvPr id="43032" name="Group 36"/>
          <p:cNvGrpSpPr>
            <a:grpSpLocks/>
          </p:cNvGrpSpPr>
          <p:nvPr>
            <p:custDataLst>
              <p:tags r:id="rId22"/>
            </p:custDataLst>
          </p:nvPr>
        </p:nvGrpSpPr>
        <p:grpSpPr bwMode="auto">
          <a:xfrm>
            <a:off x="4572000" y="5334000"/>
            <a:ext cx="685800" cy="685800"/>
            <a:chOff x="2784" y="2352"/>
            <a:chExt cx="432" cy="432"/>
          </a:xfrm>
        </p:grpSpPr>
        <p:sp>
          <p:nvSpPr>
            <p:cNvPr id="43039" name="Oval 37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0" name="Oval 38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10</a:t>
              </a:r>
            </a:p>
          </p:txBody>
        </p:sp>
      </p:grpSp>
      <p:sp>
        <p:nvSpPr>
          <p:cNvPr id="43033" name="Oval 39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514600" y="4419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buClrTx/>
              <a:buSzTx/>
              <a:buFontTx/>
              <a:buNone/>
            </a:pPr>
            <a:r>
              <a:rPr lang="en-US"/>
              <a:t>8</a:t>
            </a:r>
          </a:p>
        </p:txBody>
      </p:sp>
      <p:sp>
        <p:nvSpPr>
          <p:cNvPr id="43034" name="Line 40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2819400" y="5715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5" name="Text Box 41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657600" y="4441825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=</a:t>
            </a:r>
          </a:p>
        </p:txBody>
      </p:sp>
      <p:sp>
        <p:nvSpPr>
          <p:cNvPr id="43036" name="Line 42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2819400" y="510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7" name="Line 43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3200400" y="4800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8" name="Text Box 44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429000" y="5334000"/>
            <a:ext cx="96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[</a:t>
            </a:r>
            <a:r>
              <a:rPr lang="en-US" i="1"/>
              <a:t>other</a:t>
            </a:r>
            <a:r>
              <a:rPr lang="en-US"/>
              <a:t> ]</a:t>
            </a:r>
            <a:endParaRPr lang="en-US" i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Scanner DFA Example (3)</a:t>
            </a: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543B4B99-CEF6-471A-8327-23F1C8BCFC6B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44038" name="Line 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143000" y="22860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1430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47800" y="254635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[0-9]</a:t>
            </a:r>
          </a:p>
        </p:txBody>
      </p:sp>
      <p:sp>
        <p:nvSpPr>
          <p:cNvPr id="44041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345113" y="3581400"/>
            <a:ext cx="1050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INT</a:t>
            </a:r>
          </a:p>
        </p:txBody>
      </p:sp>
      <p:grpSp>
        <p:nvGrpSpPr>
          <p:cNvPr id="44042" name="Group 11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4572000" y="3429000"/>
            <a:ext cx="685800" cy="685800"/>
            <a:chOff x="2784" y="2352"/>
            <a:chExt cx="432" cy="432"/>
          </a:xfrm>
        </p:grpSpPr>
        <p:sp>
          <p:nvSpPr>
            <p:cNvPr id="44049" name="Oval 12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0" name="Oval 13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12</a:t>
              </a:r>
            </a:p>
          </p:txBody>
        </p:sp>
      </p:grpSp>
      <p:sp>
        <p:nvSpPr>
          <p:cNvPr id="44043" name="Oval 1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514600" y="2514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buClrTx/>
              <a:buSzTx/>
              <a:buFontTx/>
              <a:buNone/>
            </a:pPr>
            <a:r>
              <a:rPr lang="en-US"/>
              <a:t>11</a:t>
            </a:r>
          </a:p>
        </p:txBody>
      </p:sp>
      <p:sp>
        <p:nvSpPr>
          <p:cNvPr id="44044" name="Line 1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819400" y="3810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1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8194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Text Box 19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429000" y="3429000"/>
            <a:ext cx="96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[</a:t>
            </a:r>
            <a:r>
              <a:rPr lang="en-US" i="1"/>
              <a:t>other</a:t>
            </a:r>
            <a:r>
              <a:rPr lang="en-US"/>
              <a:t> ]</a:t>
            </a:r>
            <a:endParaRPr lang="en-US" i="1"/>
          </a:p>
        </p:txBody>
      </p:sp>
      <p:sp>
        <p:nvSpPr>
          <p:cNvPr id="44047" name="Freeform 36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3135313" y="2286000"/>
            <a:ext cx="914400" cy="914400"/>
          </a:xfrm>
          <a:custGeom>
            <a:avLst/>
            <a:gdLst>
              <a:gd name="T0" fmla="*/ 2147483647 w 696"/>
              <a:gd name="T1" fmla="*/ 2147483647 h 768"/>
              <a:gd name="T2" fmla="*/ 2147483647 w 696"/>
              <a:gd name="T3" fmla="*/ 2147483647 h 768"/>
              <a:gd name="T4" fmla="*/ 2147483647 w 696"/>
              <a:gd name="T5" fmla="*/ 2147483647 h 768"/>
              <a:gd name="T6" fmla="*/ 2147483647 w 696"/>
              <a:gd name="T7" fmla="*/ 0 h 768"/>
              <a:gd name="T8" fmla="*/ 0 w 696"/>
              <a:gd name="T9" fmla="*/ 2147483647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768"/>
              <a:gd name="T17" fmla="*/ 696 w 696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768">
                <a:moveTo>
                  <a:pt x="48" y="576"/>
                </a:moveTo>
                <a:cubicBezTo>
                  <a:pt x="188" y="672"/>
                  <a:pt x="328" y="768"/>
                  <a:pt x="432" y="720"/>
                </a:cubicBezTo>
                <a:cubicBezTo>
                  <a:pt x="536" y="672"/>
                  <a:pt x="696" y="408"/>
                  <a:pt x="672" y="288"/>
                </a:cubicBezTo>
                <a:cubicBezTo>
                  <a:pt x="648" y="168"/>
                  <a:pt x="400" y="0"/>
                  <a:pt x="288" y="0"/>
                </a:cubicBezTo>
                <a:cubicBezTo>
                  <a:pt x="176" y="0"/>
                  <a:pt x="48" y="240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Text Box 37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962400" y="24384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[0-9]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Scanner DFA Example (4)</a:t>
            </a:r>
          </a:p>
        </p:txBody>
      </p:sp>
      <p:sp>
        <p:nvSpPr>
          <p:cNvPr id="45061" name="Rectangle 17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Strategies for handling identifiers </a:t>
            </a:r>
            <a:r>
              <a:rPr lang="en-US" sz="2000" dirty="0" err="1"/>
              <a:t>vs</a:t>
            </a:r>
            <a:r>
              <a:rPr lang="en-US" sz="2000" dirty="0"/>
              <a:t> keywords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Hand-written scanner: look up identifier-like things in table of keywords to classify (good application of perfect hashing)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Machine-generated scanner: generate DFA will appropriate transitions to recognize keywords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Lots ’o states, but efficient (no extra lookup step)</a:t>
            </a: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CD442FBF-4741-41DA-B995-A9D6A0074B2C}" type="slidenum">
              <a:rPr lang="en-US" smtClean="0"/>
              <a:pPr eaLnBrk="1" hangingPunct="1"/>
              <a:t>47</a:t>
            </a:fld>
            <a:endParaRPr lang="en-US"/>
          </a:p>
        </p:txBody>
      </p:sp>
      <p:sp>
        <p:nvSpPr>
          <p:cNvPr id="45063" name="Line 3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1430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Line 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1430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Text Box 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95400" y="2546350"/>
            <a:ext cx="1011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[a-zA-Z]</a:t>
            </a:r>
          </a:p>
        </p:txBody>
      </p:sp>
      <p:sp>
        <p:nvSpPr>
          <p:cNvPr id="45066" name="Text Box 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345113" y="3581400"/>
            <a:ext cx="1882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ID or keyword</a:t>
            </a:r>
          </a:p>
        </p:txBody>
      </p:sp>
      <p:grpSp>
        <p:nvGrpSpPr>
          <p:cNvPr id="45067" name="Group 7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4572000" y="3429000"/>
            <a:ext cx="685800" cy="685800"/>
            <a:chOff x="2784" y="2352"/>
            <a:chExt cx="432" cy="432"/>
          </a:xfrm>
        </p:grpSpPr>
        <p:sp>
          <p:nvSpPr>
            <p:cNvPr id="45074" name="Oval 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5" name="Oval 9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14</a:t>
              </a:r>
            </a:p>
          </p:txBody>
        </p:sp>
      </p:grpSp>
      <p:sp>
        <p:nvSpPr>
          <p:cNvPr id="45068" name="Oval 1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514600" y="2514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buClrTx/>
              <a:buSzTx/>
              <a:buFontTx/>
              <a:buNone/>
            </a:pPr>
            <a:r>
              <a:rPr lang="en-US"/>
              <a:t>13</a:t>
            </a:r>
          </a:p>
        </p:txBody>
      </p:sp>
      <p:sp>
        <p:nvSpPr>
          <p:cNvPr id="45069" name="Line 11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819400" y="3810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2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8194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Text Box 1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429000" y="3429000"/>
            <a:ext cx="96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[</a:t>
            </a:r>
            <a:r>
              <a:rPr lang="en-US" i="1"/>
              <a:t>other</a:t>
            </a:r>
            <a:r>
              <a:rPr lang="en-US"/>
              <a:t> ]</a:t>
            </a:r>
            <a:endParaRPr lang="en-US" i="1"/>
          </a:p>
        </p:txBody>
      </p:sp>
      <p:sp>
        <p:nvSpPr>
          <p:cNvPr id="45072" name="Freeform 1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3135313" y="2286000"/>
            <a:ext cx="914400" cy="914400"/>
          </a:xfrm>
          <a:custGeom>
            <a:avLst/>
            <a:gdLst>
              <a:gd name="T0" fmla="*/ 2147483647 w 696"/>
              <a:gd name="T1" fmla="*/ 2147483647 h 768"/>
              <a:gd name="T2" fmla="*/ 2147483647 w 696"/>
              <a:gd name="T3" fmla="*/ 2147483647 h 768"/>
              <a:gd name="T4" fmla="*/ 2147483647 w 696"/>
              <a:gd name="T5" fmla="*/ 2147483647 h 768"/>
              <a:gd name="T6" fmla="*/ 2147483647 w 696"/>
              <a:gd name="T7" fmla="*/ 0 h 768"/>
              <a:gd name="T8" fmla="*/ 0 w 696"/>
              <a:gd name="T9" fmla="*/ 2147483647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768"/>
              <a:gd name="T17" fmla="*/ 696 w 696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768">
                <a:moveTo>
                  <a:pt x="48" y="576"/>
                </a:moveTo>
                <a:cubicBezTo>
                  <a:pt x="188" y="672"/>
                  <a:pt x="328" y="768"/>
                  <a:pt x="432" y="720"/>
                </a:cubicBezTo>
                <a:cubicBezTo>
                  <a:pt x="536" y="672"/>
                  <a:pt x="696" y="408"/>
                  <a:pt x="672" y="288"/>
                </a:cubicBezTo>
                <a:cubicBezTo>
                  <a:pt x="648" y="168"/>
                  <a:pt x="400" y="0"/>
                  <a:pt x="288" y="0"/>
                </a:cubicBezTo>
                <a:cubicBezTo>
                  <a:pt x="176" y="0"/>
                  <a:pt x="48" y="240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Text Box 1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962400" y="2438400"/>
            <a:ext cx="1470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[a-zA-Z0-9_]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Implementing a Scanner by Hand – Token Representation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token is a simple, tagged structure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public class Token {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</a:t>
            </a:r>
            <a:r>
              <a:rPr lang="en-US" sz="1800" dirty="0" err="1"/>
              <a:t>int</a:t>
            </a:r>
            <a:r>
              <a:rPr lang="en-US" sz="1800" dirty="0"/>
              <a:t> kind;            	// token’s lexical class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intVal</a:t>
            </a:r>
            <a:r>
              <a:rPr lang="en-US" sz="1800" dirty="0"/>
              <a:t>;  	// integer value if class = INT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String id;		// actual identifier if class = ID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    // useful extra information for debugging / diagnostics: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    public </a:t>
            </a:r>
            <a:r>
              <a:rPr lang="en-US" sz="1800" dirty="0" err="1"/>
              <a:t>int</a:t>
            </a:r>
            <a:r>
              <a:rPr lang="en-US" sz="1800" dirty="0"/>
              <a:t> line;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    public </a:t>
            </a:r>
            <a:r>
              <a:rPr lang="en-US" sz="1800" dirty="0" err="1"/>
              <a:t>int</a:t>
            </a:r>
            <a:r>
              <a:rPr lang="en-US" sz="1800" dirty="0"/>
              <a:t> column;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// lexical classes (ancient java – better to use </a:t>
            </a:r>
            <a:r>
              <a:rPr lang="en-US" sz="1800" dirty="0" err="1"/>
              <a:t>enums</a:t>
            </a:r>
            <a:r>
              <a:rPr lang="en-US" sz="1800" dirty="0"/>
              <a:t>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static final </a:t>
            </a:r>
            <a:r>
              <a:rPr lang="en-US" sz="1800" dirty="0" err="1"/>
              <a:t>int</a:t>
            </a:r>
            <a:r>
              <a:rPr lang="en-US" sz="1800" dirty="0"/>
              <a:t> EOF = 0;	// “end of file” token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static final </a:t>
            </a:r>
            <a:r>
              <a:rPr lang="en-US" sz="1800" dirty="0" err="1"/>
              <a:t>int</a:t>
            </a:r>
            <a:r>
              <a:rPr lang="en-US" sz="1800" dirty="0"/>
              <a:t> ID   = 1;	// identifier, not keyword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static final </a:t>
            </a:r>
            <a:r>
              <a:rPr lang="en-US" sz="1800" dirty="0" err="1"/>
              <a:t>int</a:t>
            </a:r>
            <a:r>
              <a:rPr lang="en-US" sz="1800" dirty="0"/>
              <a:t> INT = 2;	// integer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static final </a:t>
            </a:r>
            <a:r>
              <a:rPr lang="en-US" sz="1800" dirty="0" err="1"/>
              <a:t>int</a:t>
            </a:r>
            <a:r>
              <a:rPr lang="en-US" sz="1800" dirty="0"/>
              <a:t> LPAREN = 4;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static final </a:t>
            </a:r>
            <a:r>
              <a:rPr lang="en-US" sz="1800" dirty="0" err="1"/>
              <a:t>int</a:t>
            </a:r>
            <a:r>
              <a:rPr lang="en-US" sz="1800" dirty="0"/>
              <a:t> SCOLN   = 5;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static final </a:t>
            </a:r>
            <a:r>
              <a:rPr lang="en-US" sz="1800" dirty="0" err="1"/>
              <a:t>int</a:t>
            </a:r>
            <a:r>
              <a:rPr lang="en-US" sz="1800" dirty="0"/>
              <a:t> WHILE   = 6;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// etc. etc. etc. …</a:t>
            </a: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8648B39D-D972-4A10-B643-6743C74A961F}" type="slidenum">
              <a:rPr lang="en-US" smtClean="0"/>
              <a:pPr eaLnBrk="1" hangingPunct="1"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Simple Scanner Example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// global state and methods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00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static char nextch;	// next unprocessed input character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00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// advance to next input char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void getch() { … 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00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// skip whitespace and comments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void skipWhitespace() { … 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000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6D8BE88B-80A0-4BF3-BDE8-EE7CF2F0F745}" type="slidenum">
              <a:rPr lang="en-US" smtClean="0"/>
              <a:pPr eaLnBrk="1" hangingPunct="1"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200" dirty="0"/>
              <a:t>Language (Chomsky) hierarchy: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sz="1800" dirty="0"/>
              <a:t>Regular (Type-3) languages are specified by regular expressions/grammars and finite automata (FSAs)</a:t>
            </a:r>
          </a:p>
          <a:p>
            <a:pPr lvl="1"/>
            <a:r>
              <a:rPr lang="en-US" sz="1400" dirty="0"/>
              <a:t>Specs and implementation of scanners</a:t>
            </a:r>
          </a:p>
          <a:p>
            <a:r>
              <a:rPr lang="en-US" sz="1800" dirty="0"/>
              <a:t>Context-free (Type-2) languages are specified by context-free grammars and pushdown automata (PDAs)</a:t>
            </a:r>
          </a:p>
          <a:p>
            <a:pPr lvl="1"/>
            <a:r>
              <a:rPr lang="en-US" sz="1400" dirty="0"/>
              <a:t>Specs and implementation of parsers</a:t>
            </a:r>
          </a:p>
          <a:p>
            <a:r>
              <a:rPr lang="en-US" sz="1800" dirty="0"/>
              <a:t>Context-sensitive (Type-1) languages … aren’t too interesting (for us, at least)</a:t>
            </a:r>
          </a:p>
          <a:p>
            <a:r>
              <a:rPr lang="en-US" sz="1800" dirty="0"/>
              <a:t>Turing-Recognizable ( or Recursively-enumerable) (Type-0) languages are specified by general grammars and Turing machines</a:t>
            </a: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2"/>
            <p:custDataLst>
              <p:tags r:id="rId3"/>
            </p:custDataLst>
          </p:nvPr>
        </p:nvGraphicFramePr>
        <p:xfrm>
          <a:off x="4724400" y="1295400"/>
          <a:ext cx="3810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175" name="Slide Number Placeholder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33CF604-8B28-4CFF-951C-7C0AED7F30F2}" type="slidenum">
              <a:rPr lang="en-US" smtClean="0"/>
              <a:pPr eaLnBrk="1" hangingPunct="1"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Scanner getToken() method</a:t>
            </a:r>
          </a:p>
        </p:txBody>
      </p:sp>
      <p:sp>
        <p:nvSpPr>
          <p:cNvPr id="48134" name="Rectangle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// return next input token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public Token getToken()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  Token result;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8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  skipWhiteSpace();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8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  if (no more input)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result = new Token(Token.EOF); return result;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8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  switch(nextch)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case '(': result = new Token(Token.LPAREN); getch(); return result;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case ‘)': result = new Token(Token.RPAREN); getch(); return result;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case ‘;': result = new Token(Token.SCOLON); getch(); return result;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// etc. …</a:t>
            </a: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D42FE985-6B3D-4191-A0AE-125217BAC634}" type="slidenum">
              <a:rPr lang="en-US" smtClean="0"/>
              <a:pPr eaLnBrk="1" hangingPunct="1"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getToken() (2)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case '!': // ! or !=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getch();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if (nextch == '=')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  result = new Token(Token.NEQ); getch(); return result;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} else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  result = new Token(Token.NOT); return result;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 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case '&lt;': // &lt; or &lt;=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getch();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if (nextch == '=')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  result = new Token(Token.LEQ); getch(); return result;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} else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  result = new Token(Token.LESS); return result;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// etc. …</a:t>
            </a: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0104331A-FDE9-42DA-8DA0-91E8CEF8D2D1}" type="slidenum">
              <a:rPr lang="en-US" smtClean="0"/>
              <a:pPr eaLnBrk="1" hangingPunct="1"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getToken() (3)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 case '0': case '1': case '2': case '3': case '4':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 case '5': case '6': case '7': case '8': case '9':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// integer constant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String num = nextch;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getch();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while (nextch is a digit)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   num = num + nextch; getch();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result = new Token(Token.INT, Integer(num).intValue());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return result;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…</a:t>
            </a: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2EE21454-2721-4230-9063-095E0A361EB1}" type="slidenum">
              <a:rPr lang="en-US" smtClean="0"/>
              <a:pPr eaLnBrk="1" hangingPunct="1"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getToken() (4)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case 'a': … case 'z':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case 'A': … case 'Z':  // id or keyword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string s = nextch; getch();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while (nextch is a letter, digit, or underscore)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   s = s + nextch; getch();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if (s is a keyword)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   result = new Token(keywordTable.getKind(s));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} else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   result = new Token(Token.ID, 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return result;</a:t>
            </a:r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A019F7EE-21B9-4A92-AE97-AF69204B5980}" type="slidenum">
              <a:rPr lang="en-US" smtClean="0"/>
              <a:pPr eaLnBrk="1" hangingPunct="1"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Python Scanner Implementation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Today we will introduce part of a scanner implemented in Python</a:t>
            </a:r>
          </a:p>
          <a:p>
            <a:r>
              <a:rPr lang="en-US" dirty="0"/>
              <a:t>It should read in source code and output tokens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B-</a:t>
            </a:r>
            <a:fld id="{FF72E316-E37A-40E5-B99B-3D24A6F2D5D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Grammar for a Tiny Toy Language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800" i="1" dirty="0"/>
              <a:t>program</a:t>
            </a:r>
            <a:r>
              <a:rPr lang="en-US" sz="2800" dirty="0"/>
              <a:t> ::= </a:t>
            </a:r>
            <a:r>
              <a:rPr lang="en-US" sz="2800" i="1" dirty="0"/>
              <a:t>statement</a:t>
            </a:r>
            <a:r>
              <a:rPr lang="en-US" sz="2800" dirty="0"/>
              <a:t> | </a:t>
            </a:r>
            <a:r>
              <a:rPr lang="en-US" sz="2800" i="1" dirty="0"/>
              <a:t>program</a:t>
            </a:r>
            <a:r>
              <a:rPr lang="en-US" sz="2800" dirty="0"/>
              <a:t> </a:t>
            </a:r>
            <a:r>
              <a:rPr lang="en-US" sz="2800" i="1" dirty="0"/>
              <a:t>statement</a:t>
            </a:r>
          </a:p>
          <a:p>
            <a:pPr marL="0" indent="0" eaLnBrk="1" hangingPunct="1">
              <a:buNone/>
            </a:pPr>
            <a:r>
              <a:rPr lang="en-US" sz="2800" i="1" dirty="0"/>
              <a:t>statement</a:t>
            </a:r>
            <a:r>
              <a:rPr lang="en-US" sz="2800" dirty="0"/>
              <a:t> ::= </a:t>
            </a:r>
            <a:r>
              <a:rPr lang="en-US" sz="2800" i="1" dirty="0" err="1"/>
              <a:t>assignStmt</a:t>
            </a:r>
            <a:r>
              <a:rPr lang="en-US" sz="2800" dirty="0"/>
              <a:t> | </a:t>
            </a:r>
            <a:r>
              <a:rPr lang="en-US" sz="2800" i="1" dirty="0" err="1"/>
              <a:t>ifStmt</a:t>
            </a:r>
            <a:endParaRPr lang="en-US" sz="2800" i="1" dirty="0"/>
          </a:p>
          <a:p>
            <a:pPr marL="0" indent="0" eaLnBrk="1" hangingPunct="1">
              <a:buNone/>
            </a:pPr>
            <a:r>
              <a:rPr lang="en-US" sz="2800" i="1" dirty="0" err="1"/>
              <a:t>assignStmt</a:t>
            </a:r>
            <a:r>
              <a:rPr lang="en-US" sz="2800" dirty="0"/>
              <a:t> ::= </a:t>
            </a:r>
            <a:r>
              <a:rPr lang="en-US" sz="2800" i="1" dirty="0"/>
              <a:t>id</a:t>
            </a:r>
            <a:r>
              <a:rPr lang="en-US" sz="2800" dirty="0"/>
              <a:t> = </a:t>
            </a:r>
            <a:r>
              <a:rPr lang="en-US" sz="2800" i="1" dirty="0" err="1"/>
              <a:t>expr</a:t>
            </a:r>
            <a:r>
              <a:rPr lang="en-US" sz="2800" dirty="0"/>
              <a:t> ;</a:t>
            </a:r>
          </a:p>
          <a:p>
            <a:pPr marL="0" indent="0" eaLnBrk="1" hangingPunct="1">
              <a:buNone/>
            </a:pPr>
            <a:r>
              <a:rPr lang="en-US" sz="2800" i="1" dirty="0" err="1"/>
              <a:t>ifStmt</a:t>
            </a:r>
            <a:r>
              <a:rPr lang="en-US" sz="2800" dirty="0"/>
              <a:t> ::= if ( </a:t>
            </a:r>
            <a:r>
              <a:rPr lang="en-US" sz="2800" i="1" dirty="0" err="1"/>
              <a:t>expr</a:t>
            </a:r>
            <a:r>
              <a:rPr lang="en-US" sz="2800" dirty="0"/>
              <a:t> ) </a:t>
            </a:r>
            <a:r>
              <a:rPr lang="en-US" sz="2800" i="1" dirty="0"/>
              <a:t>statement</a:t>
            </a:r>
          </a:p>
          <a:p>
            <a:pPr marL="0" indent="0" eaLnBrk="1" hangingPunct="1">
              <a:buNone/>
            </a:pPr>
            <a:r>
              <a:rPr lang="en-US" sz="2800" i="1" dirty="0" err="1"/>
              <a:t>expr</a:t>
            </a:r>
            <a:r>
              <a:rPr lang="en-US" sz="2800" dirty="0"/>
              <a:t> ::= </a:t>
            </a:r>
            <a:r>
              <a:rPr lang="en-US" sz="2800" i="1" dirty="0"/>
              <a:t>id</a:t>
            </a:r>
            <a:r>
              <a:rPr lang="en-US" sz="2800" dirty="0"/>
              <a:t> | </a:t>
            </a:r>
            <a:r>
              <a:rPr lang="en-US" sz="2800" i="1" dirty="0" err="1"/>
              <a:t>int</a:t>
            </a:r>
            <a:r>
              <a:rPr lang="en-US" sz="2800" dirty="0"/>
              <a:t> | </a:t>
            </a:r>
            <a:r>
              <a:rPr lang="en-US" sz="2800" i="1" dirty="0" err="1"/>
              <a:t>expr</a:t>
            </a:r>
            <a:r>
              <a:rPr lang="en-US" sz="2800" dirty="0"/>
              <a:t> + </a:t>
            </a:r>
            <a:r>
              <a:rPr lang="en-US" sz="2800" i="1" dirty="0" err="1"/>
              <a:t>expr</a:t>
            </a:r>
            <a:endParaRPr lang="en-US" sz="2800" i="1" dirty="0"/>
          </a:p>
          <a:p>
            <a:pPr marL="0" indent="0" eaLnBrk="1" hangingPunct="1">
              <a:buNone/>
            </a:pPr>
            <a:r>
              <a:rPr lang="en-US" sz="2800" i="1" dirty="0"/>
              <a:t>id</a:t>
            </a:r>
            <a:r>
              <a:rPr lang="en-US" sz="2800" dirty="0"/>
              <a:t> ::= a | b | c | </a:t>
            </a:r>
            <a:r>
              <a:rPr lang="en-US" sz="2800" dirty="0" err="1"/>
              <a:t>i</a:t>
            </a:r>
            <a:r>
              <a:rPr lang="en-US" sz="2800" dirty="0"/>
              <a:t> | j | k | n | x | y | z</a:t>
            </a:r>
          </a:p>
          <a:p>
            <a:pPr marL="0" indent="0" eaLnBrk="1" hangingPunct="1">
              <a:buNone/>
            </a:pPr>
            <a:r>
              <a:rPr lang="en-US" sz="2800" i="1" dirty="0" err="1"/>
              <a:t>int</a:t>
            </a:r>
            <a:r>
              <a:rPr lang="en-US" sz="2800" dirty="0"/>
              <a:t> ::= 0 | 1 | 2 | 3 | 4 | 5 | 6 | 7 | 8 | 9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FFCD363F-8BA7-48ED-8E1D-D47024D0D0F4}" type="slidenum">
              <a:rPr lang="en-US" smtClean="0"/>
              <a:pPr eaLnBrk="1" hangingPunct="1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Exercise: Derive a</a:t>
            </a:r>
            <a:br>
              <a:rPr lang="en-US"/>
            </a:br>
            <a:r>
              <a:rPr lang="en-US"/>
              <a:t>simple program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5837237"/>
            <a:ext cx="8229600" cy="79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a   =   1   ;      if   (   a   +   1   )     b    =    2    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B-</a:t>
            </a:r>
            <a:fld id="{FF72E316-E37A-40E5-B99B-3D24A6F2D5D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92688" y="76200"/>
            <a:ext cx="3694112" cy="202088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r>
              <a:rPr lang="en-US" sz="1400" i="1" dirty="0"/>
              <a:t>program</a:t>
            </a:r>
            <a:r>
              <a:rPr lang="en-US" sz="1400" dirty="0"/>
              <a:t> ::= </a:t>
            </a:r>
            <a:r>
              <a:rPr lang="en-US" sz="1400" i="1" dirty="0"/>
              <a:t>statement</a:t>
            </a:r>
            <a:r>
              <a:rPr lang="en-US" sz="1400" dirty="0"/>
              <a:t> | </a:t>
            </a:r>
            <a:r>
              <a:rPr lang="en-US" sz="1400" i="1" dirty="0"/>
              <a:t>program</a:t>
            </a:r>
            <a:r>
              <a:rPr lang="en-US" sz="1400" dirty="0"/>
              <a:t> </a:t>
            </a:r>
            <a:r>
              <a:rPr lang="en-US" sz="1400" i="1" dirty="0"/>
              <a:t>statement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400" i="1" dirty="0"/>
              <a:t>statement</a:t>
            </a:r>
            <a:r>
              <a:rPr lang="en-US" sz="1400" dirty="0"/>
              <a:t> ::= </a:t>
            </a:r>
            <a:r>
              <a:rPr lang="en-US" sz="1400" i="1" dirty="0" err="1"/>
              <a:t>assignStmt</a:t>
            </a:r>
            <a:r>
              <a:rPr lang="en-US" sz="1400" dirty="0"/>
              <a:t> | </a:t>
            </a:r>
            <a:r>
              <a:rPr lang="en-US" sz="1400" i="1" dirty="0" err="1"/>
              <a:t>ifStmt</a:t>
            </a:r>
            <a:endParaRPr lang="en-US" sz="1400" i="1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400" i="1" dirty="0" err="1"/>
              <a:t>assignStmt</a:t>
            </a:r>
            <a:r>
              <a:rPr lang="en-US" sz="1400" dirty="0"/>
              <a:t> ::= </a:t>
            </a:r>
            <a:r>
              <a:rPr lang="en-US" sz="1400" i="1" dirty="0"/>
              <a:t>id</a:t>
            </a:r>
            <a:r>
              <a:rPr lang="en-US" sz="1400" dirty="0"/>
              <a:t> = </a:t>
            </a:r>
            <a:r>
              <a:rPr lang="en-US" sz="1400" i="1" dirty="0" err="1"/>
              <a:t>expr</a:t>
            </a:r>
            <a:r>
              <a:rPr lang="en-US" sz="1400" dirty="0"/>
              <a:t> 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400" i="1" dirty="0" err="1"/>
              <a:t>ifStmt</a:t>
            </a:r>
            <a:r>
              <a:rPr lang="en-US" sz="1400" dirty="0"/>
              <a:t> ::= if ( </a:t>
            </a:r>
            <a:r>
              <a:rPr lang="en-US" sz="1400" i="1" dirty="0" err="1"/>
              <a:t>expr</a:t>
            </a:r>
            <a:r>
              <a:rPr lang="en-US" sz="1400" dirty="0"/>
              <a:t> ) </a:t>
            </a:r>
            <a:r>
              <a:rPr lang="en-US" sz="1400" i="1" dirty="0"/>
              <a:t>statement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400" i="1" dirty="0" err="1"/>
              <a:t>expr</a:t>
            </a:r>
            <a:r>
              <a:rPr lang="en-US" sz="1400" dirty="0"/>
              <a:t> ::= </a:t>
            </a:r>
            <a:r>
              <a:rPr lang="en-US" sz="1400" i="1" dirty="0"/>
              <a:t>id</a:t>
            </a:r>
            <a:r>
              <a:rPr lang="en-US" sz="1400" dirty="0"/>
              <a:t> | </a:t>
            </a:r>
            <a:r>
              <a:rPr lang="en-US" sz="1400" i="1" dirty="0" err="1"/>
              <a:t>int</a:t>
            </a:r>
            <a:r>
              <a:rPr lang="en-US" sz="1400" dirty="0"/>
              <a:t> | </a:t>
            </a:r>
            <a:r>
              <a:rPr lang="en-US" sz="1400" i="1" dirty="0" err="1"/>
              <a:t>expr</a:t>
            </a:r>
            <a:r>
              <a:rPr lang="en-US" sz="1400" dirty="0"/>
              <a:t> + </a:t>
            </a:r>
            <a:r>
              <a:rPr lang="en-US" sz="1400" i="1" dirty="0" err="1"/>
              <a:t>expr</a:t>
            </a:r>
            <a:endParaRPr lang="en-US" sz="1400" i="1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400" i="1" dirty="0"/>
              <a:t>id</a:t>
            </a:r>
            <a:r>
              <a:rPr lang="en-US" sz="1400" dirty="0"/>
              <a:t> ::= a | b | c | </a:t>
            </a:r>
            <a:r>
              <a:rPr lang="en-US" sz="1400" dirty="0" err="1"/>
              <a:t>i</a:t>
            </a:r>
            <a:r>
              <a:rPr lang="en-US" sz="1400" dirty="0"/>
              <a:t> | j | k | n | x | y | z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400" i="1" dirty="0" err="1"/>
              <a:t>int</a:t>
            </a:r>
            <a:r>
              <a:rPr lang="en-US" sz="1400" dirty="0"/>
              <a:t> ::= 0 | 1 | 2 | 3 | 4 | 5 | 6 | 7 | 8 | 9</a:t>
            </a:r>
          </a:p>
        </p:txBody>
      </p:sp>
    </p:spTree>
    <p:extLst>
      <p:ext uri="{BB962C8B-B14F-4D97-AF65-F5344CB8AC3E}">
        <p14:creationId xmlns:p14="http://schemas.microsoft.com/office/powerpoint/2010/main" val="134665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Productions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rules of a grammar are called productions</a:t>
            </a:r>
          </a:p>
          <a:p>
            <a:r>
              <a:rPr lang="en-US" dirty="0"/>
              <a:t>Rules contain</a:t>
            </a:r>
          </a:p>
          <a:p>
            <a:pPr lvl="1"/>
            <a:r>
              <a:rPr lang="en-US" dirty="0"/>
              <a:t>Nonterminal symbols: grammar variables (</a:t>
            </a:r>
            <a:r>
              <a:rPr lang="en-US" i="1" dirty="0"/>
              <a:t>program</a:t>
            </a:r>
            <a:r>
              <a:rPr lang="en-US" dirty="0"/>
              <a:t>, </a:t>
            </a:r>
            <a:r>
              <a:rPr lang="en-US" i="1" dirty="0"/>
              <a:t>statement</a:t>
            </a:r>
            <a:r>
              <a:rPr lang="en-US" dirty="0"/>
              <a:t>, </a:t>
            </a:r>
            <a:r>
              <a:rPr lang="en-US" i="1" dirty="0"/>
              <a:t>id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Terminal symbols: concrete syntax that appears in programs (a, b, c, 0, 1, if, =, (, ), …</a:t>
            </a:r>
          </a:p>
          <a:p>
            <a:r>
              <a:rPr lang="en-US" dirty="0"/>
              <a:t>Meaning of </a:t>
            </a:r>
          </a:p>
          <a:p>
            <a:pPr marL="0" indent="0">
              <a:buNone/>
            </a:pPr>
            <a:r>
              <a:rPr lang="en-US" dirty="0"/>
              <a:t>	     nonterminal ::= &lt;sequence of terminals and </a:t>
            </a:r>
            <a:r>
              <a:rPr lang="en-US" dirty="0" err="1"/>
              <a:t>nonterminals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sz="3100" dirty="0"/>
              <a:t>In a derivation, an instance of nonterminal can be replaced by the sequence of terminals and </a:t>
            </a:r>
            <a:r>
              <a:rPr lang="en-US" sz="3100" dirty="0" err="1"/>
              <a:t>nonterminals</a:t>
            </a:r>
            <a:r>
              <a:rPr lang="en-US" sz="3100" dirty="0"/>
              <a:t> on the right of the production</a:t>
            </a:r>
            <a:endParaRPr lang="en-US" sz="3100" dirty="0">
              <a:sym typeface="Symbol" pitchFamily="18" charset="2"/>
            </a:endParaRPr>
          </a:p>
          <a:p>
            <a:r>
              <a:rPr lang="en-US" dirty="0"/>
              <a:t>Often there are several productions for a nonterminal – can choose any at different points of a derivation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80F8BA62-C55F-4406-8604-803C6F9112F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Alternative Notations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There are several syntax notations for productions in common use; all mean the same thing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 dirty="0" err="1"/>
              <a:t>ifStmt</a:t>
            </a:r>
            <a:r>
              <a:rPr lang="en-US" dirty="0"/>
              <a:t> ::= if ( </a:t>
            </a:r>
            <a:r>
              <a:rPr lang="en-US" i="1" dirty="0" err="1"/>
              <a:t>expr</a:t>
            </a:r>
            <a:r>
              <a:rPr lang="en-US" dirty="0"/>
              <a:t> ) </a:t>
            </a:r>
            <a:r>
              <a:rPr lang="en-US" i="1" dirty="0"/>
              <a:t>statement</a:t>
            </a:r>
          </a:p>
          <a:p>
            <a:pPr lvl="1" eaLnBrk="1" hangingPunct="1">
              <a:buNone/>
            </a:pPr>
            <a:r>
              <a:rPr lang="en-US" i="1" dirty="0" err="1"/>
              <a:t>ifStmt</a:t>
            </a:r>
            <a:r>
              <a:rPr lang="en-US" dirty="0"/>
              <a:t>       if ( </a:t>
            </a:r>
            <a:r>
              <a:rPr lang="en-US" i="1" dirty="0" err="1"/>
              <a:t>expr</a:t>
            </a:r>
            <a:r>
              <a:rPr lang="en-US" dirty="0"/>
              <a:t> ) </a:t>
            </a:r>
            <a:r>
              <a:rPr lang="en-US" i="1" dirty="0"/>
              <a:t>statement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&lt;</a:t>
            </a:r>
            <a:r>
              <a:rPr lang="en-US" dirty="0" err="1"/>
              <a:t>ifStmt</a:t>
            </a:r>
            <a:r>
              <a:rPr lang="en-US" dirty="0"/>
              <a:t>&gt; ::= if ( &lt;</a:t>
            </a:r>
            <a:r>
              <a:rPr lang="en-US" dirty="0" err="1"/>
              <a:t>expr</a:t>
            </a:r>
            <a:r>
              <a:rPr lang="en-US" dirty="0"/>
              <a:t>&gt; ) &lt;statement&gt;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9407D2E6-A18C-4E14-9087-133DA2CB6AD3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10247" name="Line 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9812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  <p:tag name="WEBEXPORTGUID" val="628916a8-69b7-4d99-9727-edeef840828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2250</TotalTime>
  <Words>3537</Words>
  <Application>Microsoft Macintosh PowerPoint</Application>
  <PresentationFormat>On-screen Show (4:3)</PresentationFormat>
  <Paragraphs>618</Paragraphs>
  <Slides>54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Tahoma</vt:lpstr>
      <vt:lpstr>Wingdings</vt:lpstr>
      <vt:lpstr>Office Theme</vt:lpstr>
      <vt:lpstr>Compiler Design</vt:lpstr>
      <vt:lpstr>Agenda</vt:lpstr>
      <vt:lpstr>Programming Language Specs</vt:lpstr>
      <vt:lpstr>Formal Languages &amp; Automata Theory (a review on one slide)</vt:lpstr>
      <vt:lpstr>Language (Chomsky) hierarchy:</vt:lpstr>
      <vt:lpstr>Example: Grammar for a Tiny Toy Language</vt:lpstr>
      <vt:lpstr>Exercise: Derive a simple program</vt:lpstr>
      <vt:lpstr>Productions</vt:lpstr>
      <vt:lpstr>Alternative Notations</vt:lpstr>
      <vt:lpstr>Parsing</vt:lpstr>
      <vt:lpstr>Parsing &amp; Scanning</vt:lpstr>
      <vt:lpstr>Why Separate the Scanner and Parser?</vt:lpstr>
      <vt:lpstr>But …</vt:lpstr>
      <vt:lpstr>Typical Tokens in Programming Languages</vt:lpstr>
      <vt:lpstr>Principle of Longest Match</vt:lpstr>
      <vt:lpstr>Lexical Complications</vt:lpstr>
      <vt:lpstr>Regular Expressions and FAs</vt:lpstr>
      <vt:lpstr>Regular Expressions</vt:lpstr>
      <vt:lpstr>Fundamental REs</vt:lpstr>
      <vt:lpstr>Operations on REs</vt:lpstr>
      <vt:lpstr>Examples</vt:lpstr>
      <vt:lpstr>Derived Operators</vt:lpstr>
      <vt:lpstr>More Examples</vt:lpstr>
      <vt:lpstr>Abbreviations / Naming</vt:lpstr>
      <vt:lpstr>Example</vt:lpstr>
      <vt:lpstr>Recognizing REs</vt:lpstr>
      <vt:lpstr>Finite State Automaton</vt:lpstr>
      <vt:lpstr>Example: FSA for “cat”</vt:lpstr>
      <vt:lpstr>DFA vs NFA</vt:lpstr>
      <vt:lpstr>FAs in Scanners</vt:lpstr>
      <vt:lpstr>From RE to NFA: base cases</vt:lpstr>
      <vt:lpstr>r s</vt:lpstr>
      <vt:lpstr>r  | s</vt:lpstr>
      <vt:lpstr>r *</vt:lpstr>
      <vt:lpstr>Exercise</vt:lpstr>
      <vt:lpstr>From NFA to DFA</vt:lpstr>
      <vt:lpstr>Exercise</vt:lpstr>
      <vt:lpstr>To Tokens </vt:lpstr>
      <vt:lpstr>DFA =&gt; Code</vt:lpstr>
      <vt:lpstr>DFA =&gt; Code [continued]</vt:lpstr>
      <vt:lpstr>DFA =&gt; code [continued]</vt:lpstr>
      <vt:lpstr>DFA =&gt; code [continued]</vt:lpstr>
      <vt:lpstr>Example: DFA for hand-written scanner</vt:lpstr>
      <vt:lpstr>Scanner DFA Example (1)</vt:lpstr>
      <vt:lpstr>Scanner DFA Example (2)</vt:lpstr>
      <vt:lpstr>Scanner DFA Example (3)</vt:lpstr>
      <vt:lpstr>Scanner DFA Example (4)</vt:lpstr>
      <vt:lpstr>Implementing a Scanner by Hand – Token Representation</vt:lpstr>
      <vt:lpstr>Simple Scanner Example</vt:lpstr>
      <vt:lpstr>Scanner getToken() method</vt:lpstr>
      <vt:lpstr>getToken() (2)</vt:lpstr>
      <vt:lpstr>getToken() (3)</vt:lpstr>
      <vt:lpstr>getToken() (4)</vt:lpstr>
      <vt:lpstr>Python Scanner Implementation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</dc:title>
  <dc:subject/>
  <dc:creator/>
  <cp:keywords/>
  <dc:description/>
  <cp:lastModifiedBy>Pendley, Nick</cp:lastModifiedBy>
  <cp:revision>115</cp:revision>
  <cp:lastPrinted>2011-09-29T21:43:45Z</cp:lastPrinted>
  <dcterms:created xsi:type="dcterms:W3CDTF">2002-10-01T01:44:57Z</dcterms:created>
  <dcterms:modified xsi:type="dcterms:W3CDTF">2020-01-19T09:28:41Z</dcterms:modified>
  <cp:category/>
</cp:coreProperties>
</file>