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17" r:id="rId7"/>
    <p:sldId id="384" r:id="rId8"/>
    <p:sldId id="277" r:id="rId9"/>
    <p:sldId id="392" r:id="rId10"/>
    <p:sldId id="393" r:id="rId11"/>
    <p:sldId id="396" r:id="rId12"/>
    <p:sldId id="278" r:id="rId13"/>
    <p:sldId id="397" r:id="rId14"/>
    <p:sldId id="394" r:id="rId15"/>
    <p:sldId id="395" r:id="rId16"/>
    <p:sldId id="268" r:id="rId17"/>
    <p:sldId id="272" r:id="rId18"/>
    <p:sldId id="398"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3725" autoAdjust="0"/>
  </p:normalViewPr>
  <p:slideViewPr>
    <p:cSldViewPr snapToGrid="0">
      <p:cViewPr varScale="1">
        <p:scale>
          <a:sx n="101" d="100"/>
          <a:sy n="101" d="100"/>
        </p:scale>
        <p:origin x="150" y="30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100606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3543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1379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84476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79524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29524" y="940425"/>
            <a:ext cx="3935413" cy="2384898"/>
          </a:xfrm>
        </p:spPr>
        <p:txBody>
          <a:bodyPr anchor="b" anchorCtr="0">
            <a:normAutofit/>
          </a:bodyPr>
          <a:lstStyle/>
          <a:p>
            <a:r>
              <a:rPr lang="en-US" dirty="0"/>
              <a:t>Synopsis on Chatgpt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29525" y="3540125"/>
            <a:ext cx="3565524" cy="1731963"/>
          </a:xfrm>
        </p:spPr>
        <p:txBody>
          <a:bodyPr>
            <a:normAutofit/>
          </a:bodyPr>
          <a:lstStyle/>
          <a:p>
            <a:r>
              <a:rPr lang="en-US" dirty="0"/>
              <a:t>Atul Anand</a:t>
            </a:r>
          </a:p>
        </p:txBody>
      </p:sp>
      <p:pic>
        <p:nvPicPr>
          <p:cNvPr id="1026" name="Picture 2" descr="Top French university bans use of ChatGPT to prevent plagiarism | Education">
            <a:extLst>
              <a:ext uri="{FF2B5EF4-FFF2-40B4-BE49-F238E27FC236}">
                <a16:creationId xmlns:a16="http://schemas.microsoft.com/office/drawing/2014/main" id="{9A5D868F-2A22-47E2-BDC9-9AA8C1827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6476" y="2687149"/>
            <a:ext cx="571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76200" y="192079"/>
            <a:ext cx="10048875" cy="577271"/>
          </a:xfrm>
        </p:spPr>
        <p:txBody>
          <a:bodyPr vert="horz" wrap="square" lIns="0" tIns="0" rIns="0" bIns="0" rtlCol="0" anchor="b" anchorCtr="0">
            <a:normAutofit fontScale="90000"/>
          </a:bodyPr>
          <a:lstStyle/>
          <a:p>
            <a:pPr>
              <a:lnSpc>
                <a:spcPct val="100000"/>
              </a:lnSpc>
            </a:pPr>
            <a:r>
              <a:rPr lang="en-US" sz="4400" kern="1200" dirty="0">
                <a:solidFill>
                  <a:schemeClr val="tx1"/>
                </a:solidFill>
                <a:latin typeface="+mj-lt"/>
                <a:ea typeface="+mj-ea"/>
                <a:cs typeface="+mj-cs"/>
              </a:rPr>
              <a:t>Future Plan: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6" name="Subtitle 5">
            <a:extLst>
              <a:ext uri="{FF2B5EF4-FFF2-40B4-BE49-F238E27FC236}">
                <a16:creationId xmlns:a16="http://schemas.microsoft.com/office/drawing/2014/main" id="{BA304FB1-BE3A-4AC3-B036-79E484491378}"/>
              </a:ext>
            </a:extLst>
          </p:cNvPr>
          <p:cNvSpPr>
            <a:spLocks noGrp="1"/>
          </p:cNvSpPr>
          <p:nvPr>
            <p:ph type="subTitle" idx="1"/>
          </p:nvPr>
        </p:nvSpPr>
        <p:spPr>
          <a:xfrm>
            <a:off x="76200" y="769350"/>
            <a:ext cx="11958194" cy="6280847"/>
          </a:xfrm>
        </p:spPr>
        <p:txBody>
          <a:bodyPr/>
          <a:lstStyle/>
          <a:p>
            <a:pPr marL="342900" indent="-342900">
              <a:spcBef>
                <a:spcPts val="350"/>
              </a:spcBef>
              <a:spcAft>
                <a:spcPts val="350"/>
              </a:spcAft>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Education: ChatGPT and other large-scale language models can be used to generate educational content, like summaries, question-answers, and even essays.</a:t>
            </a:r>
          </a:p>
          <a:p>
            <a:pPr marL="342900" indent="-34290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Healthcare: ChatGPT and other large-scale language models can be fine-tuned for medical domain and used in various applications like medical document summarization, medical coding, and even virtual medical assistant.</a:t>
            </a:r>
          </a:p>
          <a:p>
            <a:pPr marL="342900" indent="-34290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Robotics and IoT: ChatGPT and other large-scale language models could be used to create more natural-sounding interfaces for robots and other IoT devices, making it easier for people to interact with them.</a:t>
            </a:r>
          </a:p>
          <a:p>
            <a:pPr marL="342900" indent="-34290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Language-based creativity: With GPT-3, OpenAI introduced the language model's creative capabilities, like writing a story, composing poetry, and even coding. This can be further improved and used in various creative fields.</a:t>
            </a:r>
          </a:p>
          <a:p>
            <a:pPr marL="342900" indent="-34290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Language understanding: ChatGPT and other models can be fine-tuned to understand the meaning of text and answer questions. This will be used in various NLP tasks like Question answering, text classification, and named entity recognition.</a:t>
            </a:r>
          </a:p>
          <a:p>
            <a:pPr marL="342900" indent="-34290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Dialogue Systems: ChatGPT and other large-scale language models could be used to create more natural-sounding chatbots and dialogue systems for customer service, information provision, and other applications.</a:t>
            </a:r>
          </a:p>
          <a:p>
            <a:pPr marL="342900" indent="-34290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Personal Assistants: ChatGPT and other language models could be used to create personal assistants that can understand natural language commands and respond appropriately.</a:t>
            </a:r>
          </a:p>
          <a:p>
            <a:pPr marL="342900" indent="-342900">
              <a:buFont typeface="Arial" panose="020B0604020202020204" pitchFamily="34" charset="0"/>
              <a:buChar char="•"/>
            </a:pPr>
            <a:endParaRPr lang="en-US" sz="1800" dirty="0">
              <a:solidFill>
                <a:schemeClr val="tx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36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6675"/>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57607" y="66677"/>
            <a:ext cx="11805793" cy="733424"/>
          </a:xfrm>
        </p:spPr>
        <p:txBody>
          <a:bodyPr vert="horz" wrap="square" lIns="0" tIns="0" rIns="0" bIns="0" rtlCol="0" anchor="b" anchorCtr="0">
            <a:normAutofit/>
          </a:bodyPr>
          <a:lstStyle/>
          <a:p>
            <a:r>
              <a:rPr lang="en-US" sz="4400" dirty="0"/>
              <a:t>How people can make business from Chatgpt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6" name="Subtitle 5">
            <a:extLst>
              <a:ext uri="{FF2B5EF4-FFF2-40B4-BE49-F238E27FC236}">
                <a16:creationId xmlns:a16="http://schemas.microsoft.com/office/drawing/2014/main" id="{BA304FB1-BE3A-4AC3-B036-79E484491378}"/>
              </a:ext>
            </a:extLst>
          </p:cNvPr>
          <p:cNvSpPr>
            <a:spLocks noGrp="1"/>
          </p:cNvSpPr>
          <p:nvPr>
            <p:ph type="subTitle" idx="1"/>
          </p:nvPr>
        </p:nvSpPr>
        <p:spPr>
          <a:xfrm>
            <a:off x="157607" y="800101"/>
            <a:ext cx="11876787" cy="6412021"/>
          </a:xfrm>
        </p:spPr>
        <p:txBody>
          <a:bodyPr/>
          <a:lstStyle/>
          <a:p>
            <a:pPr marL="285750" indent="-285750" algn="l">
              <a:buFont typeface="Arial" panose="020B0604020202020204" pitchFamily="34" charset="0"/>
              <a:buChar char="•"/>
            </a:pPr>
            <a:r>
              <a:rPr lang="en-US" sz="1800" b="0" i="0" dirty="0">
                <a:solidFill>
                  <a:schemeClr val="tx1">
                    <a:lumMod val="65000"/>
                  </a:schemeClr>
                </a:solidFill>
                <a:effectLst/>
                <a:latin typeface="Arial" panose="020B0604020202020204" pitchFamily="34" charset="0"/>
                <a:cs typeface="Arial" panose="020B0604020202020204" pitchFamily="34" charset="0"/>
              </a:rPr>
              <a:t>Chatbot development: ChatGPT can be fine-tuned to create chatbots for customer service, e-commerce, and other applications. These chatbots can handle a wide range of customer inquiries and provide accurate and natural-sounding responses.</a:t>
            </a:r>
          </a:p>
          <a:p>
            <a:pPr marL="285750" indent="-285750" algn="l">
              <a:buFont typeface="Arial" panose="020B0604020202020204" pitchFamily="34" charset="0"/>
              <a:buChar char="•"/>
            </a:pPr>
            <a:r>
              <a:rPr lang="en-US" sz="1800" b="0" i="0" dirty="0">
                <a:solidFill>
                  <a:schemeClr val="tx1">
                    <a:lumMod val="65000"/>
                  </a:schemeClr>
                </a:solidFill>
                <a:effectLst/>
                <a:latin typeface="Arial" panose="020B0604020202020204" pitchFamily="34" charset="0"/>
                <a:cs typeface="Arial" panose="020B0604020202020204" pitchFamily="34" charset="0"/>
              </a:rPr>
              <a:t>Content generation: ChatGPT can be used to generate high-quality content for websites, social media, and other platforms. This can save businesses time and resources by automating content creation.</a:t>
            </a:r>
          </a:p>
          <a:p>
            <a:pPr marL="285750" indent="-285750" algn="l">
              <a:buFont typeface="Arial" panose="020B0604020202020204" pitchFamily="34" charset="0"/>
              <a:buChar char="•"/>
            </a:pPr>
            <a:r>
              <a:rPr lang="en-US" sz="1800" b="0" i="0" dirty="0">
                <a:solidFill>
                  <a:schemeClr val="tx1">
                    <a:lumMod val="65000"/>
                  </a:schemeClr>
                </a:solidFill>
                <a:effectLst/>
                <a:latin typeface="Arial" panose="020B0604020202020204" pitchFamily="34" charset="0"/>
                <a:cs typeface="Arial" panose="020B0604020202020204" pitchFamily="34" charset="0"/>
              </a:rPr>
              <a:t>Language Translation: ChatGPT can be fine-tuned for language translation, which can be useful for businesses that operate internationally and need to communicate with customers or partners in multiple languages.</a:t>
            </a:r>
          </a:p>
          <a:p>
            <a:pPr marL="285750" indent="-285750" algn="l">
              <a:buFont typeface="Arial" panose="020B0604020202020204" pitchFamily="34" charset="0"/>
              <a:buChar char="•"/>
            </a:pPr>
            <a:r>
              <a:rPr lang="en-US" sz="1800" b="0" i="0" dirty="0">
                <a:solidFill>
                  <a:schemeClr val="tx1">
                    <a:lumMod val="65000"/>
                  </a:schemeClr>
                </a:solidFill>
                <a:effectLst/>
                <a:latin typeface="Arial" panose="020B0604020202020204" pitchFamily="34" charset="0"/>
                <a:cs typeface="Arial" panose="020B0604020202020204" pitchFamily="34" charset="0"/>
              </a:rPr>
              <a:t>Language-based services: ChatGPT can also be used for various language-based services such as text summarization, text completion, question answering and many more.</a:t>
            </a:r>
          </a:p>
          <a:p>
            <a:pPr marL="285750" indent="-285750" algn="l">
              <a:buFont typeface="Arial" panose="020B0604020202020204" pitchFamily="34" charset="0"/>
              <a:buChar char="•"/>
            </a:pPr>
            <a:r>
              <a:rPr lang="en-US" sz="1800" b="0" i="0" dirty="0">
                <a:solidFill>
                  <a:schemeClr val="tx1">
                    <a:lumMod val="65000"/>
                  </a:schemeClr>
                </a:solidFill>
                <a:effectLst/>
                <a:latin typeface="Arial" panose="020B0604020202020204" pitchFamily="34" charset="0"/>
                <a:cs typeface="Arial" panose="020B0604020202020204" pitchFamily="34" charset="0"/>
              </a:rPr>
              <a:t>Research and development: Companies can also use ChatGPT for research and development of new AI-based products and services.</a:t>
            </a:r>
          </a:p>
          <a:p>
            <a:pPr marL="285750" indent="-28575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Marketing campaigns: ChatGPT can be used to generate creative and engaging marketing campaigns, such as social media posts, email newsletters, and video scripts.</a:t>
            </a:r>
          </a:p>
          <a:p>
            <a:pPr marL="285750" indent="-285750">
              <a:buFont typeface="Arial" panose="020B0604020202020204" pitchFamily="34" charset="0"/>
              <a:buChar char="•"/>
            </a:pPr>
            <a:r>
              <a:rPr lang="en-US" sz="1800" b="0" i="0" dirty="0">
                <a:solidFill>
                  <a:schemeClr val="tx1">
                    <a:lumMod val="75000"/>
                  </a:schemeClr>
                </a:solidFill>
                <a:effectLst/>
                <a:latin typeface="Arial" panose="020B0604020202020204" pitchFamily="34" charset="0"/>
                <a:cs typeface="Arial" panose="020B0604020202020204" pitchFamily="34" charset="0"/>
              </a:rPr>
              <a:t>Consulting: Companies can offer consulting services to other businesses on how to implement and use ChatGPT and other language models in their operations.</a:t>
            </a:r>
          </a:p>
          <a:p>
            <a:pPr marL="0" indent="0" algn="l"/>
            <a:endParaRPr lang="en-US" sz="1800" b="0" i="0" dirty="0">
              <a:solidFill>
                <a:schemeClr val="tx1">
                  <a:lumMod val="65000"/>
                </a:schemeClr>
              </a:solidFill>
              <a:effectLst/>
              <a:latin typeface="Arial" panose="020B0604020202020204" pitchFamily="34" charset="0"/>
              <a:cs typeface="Arial" panose="020B0604020202020204" pitchFamily="34" charset="0"/>
            </a:endParaRPr>
          </a:p>
          <a:p>
            <a:pPr marL="0" indent="0"/>
            <a:endParaRPr lang="en-US" sz="1800" dirty="0">
              <a:solidFill>
                <a:schemeClr val="tx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63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80975"/>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57607" y="-47623"/>
            <a:ext cx="11805793" cy="733424"/>
          </a:xfrm>
        </p:spPr>
        <p:txBody>
          <a:bodyPr vert="horz" wrap="square" lIns="0" tIns="0" rIns="0" bIns="0" rtlCol="0" anchor="b" anchorCtr="0">
            <a:normAutofit/>
          </a:bodyPr>
          <a:lstStyle/>
          <a:p>
            <a:r>
              <a:rPr lang="en-US" sz="4400" dirty="0"/>
              <a:t>Difference between Chatgpt and Chatbots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392912"/>
            <a:ext cx="1692274" cy="153888"/>
          </a:xfrm>
        </p:spPr>
        <p:txBody>
          <a:bodyPr/>
          <a:lstStyle/>
          <a:p>
            <a:fld id="{DBA1B0FB-D917-4C8C-928F-313BD683BF39}" type="slidenum">
              <a:rPr lang="en-US" smtClean="0"/>
              <a:t>12</a:t>
            </a:fld>
            <a:endParaRPr lang="en-US"/>
          </a:p>
        </p:txBody>
      </p:sp>
      <p:sp>
        <p:nvSpPr>
          <p:cNvPr id="6" name="Subtitle 5">
            <a:extLst>
              <a:ext uri="{FF2B5EF4-FFF2-40B4-BE49-F238E27FC236}">
                <a16:creationId xmlns:a16="http://schemas.microsoft.com/office/drawing/2014/main" id="{BA304FB1-BE3A-4AC3-B036-79E484491378}"/>
              </a:ext>
            </a:extLst>
          </p:cNvPr>
          <p:cNvSpPr>
            <a:spLocks noGrp="1"/>
          </p:cNvSpPr>
          <p:nvPr>
            <p:ph type="subTitle" idx="1"/>
          </p:nvPr>
        </p:nvSpPr>
        <p:spPr>
          <a:xfrm>
            <a:off x="157607" y="685801"/>
            <a:ext cx="11876787" cy="6412021"/>
          </a:xfrm>
        </p:spPr>
        <p:txBody>
          <a:bodyPr/>
          <a:lstStyle/>
          <a:p>
            <a:pPr marL="285750" indent="-285750" algn="l">
              <a:buFont typeface="Arial" panose="020B0604020202020204" pitchFamily="34" charset="0"/>
              <a:buChar char="•"/>
            </a:pPr>
            <a:endParaRPr lang="en-US" sz="1800" b="0" i="0" dirty="0">
              <a:solidFill>
                <a:schemeClr val="tx1">
                  <a:lumMod val="65000"/>
                </a:schemeClr>
              </a:solidFill>
              <a:effectLst/>
              <a:latin typeface="Arial" panose="020B0604020202020204" pitchFamily="34" charset="0"/>
              <a:cs typeface="Arial" panose="020B0604020202020204" pitchFamily="34" charset="0"/>
            </a:endParaRPr>
          </a:p>
          <a:p>
            <a:pPr marL="0" indent="0"/>
            <a:endParaRPr lang="en-US" sz="1800" dirty="0">
              <a:solidFill>
                <a:schemeClr val="tx1">
                  <a:lumMod val="65000"/>
                </a:schemeClr>
              </a:solidFill>
              <a:latin typeface="Arial" panose="020B0604020202020204" pitchFamily="34" charset="0"/>
              <a:cs typeface="Arial" panose="020B0604020202020204" pitchFamily="34" charset="0"/>
            </a:endParaRPr>
          </a:p>
        </p:txBody>
      </p:sp>
      <p:graphicFrame>
        <p:nvGraphicFramePr>
          <p:cNvPr id="3" name="Table 4">
            <a:extLst>
              <a:ext uri="{FF2B5EF4-FFF2-40B4-BE49-F238E27FC236}">
                <a16:creationId xmlns:a16="http://schemas.microsoft.com/office/drawing/2014/main" id="{CCA23F5F-FDCB-4CA1-8275-D4A3D6DADF66}"/>
              </a:ext>
            </a:extLst>
          </p:cNvPr>
          <p:cNvGraphicFramePr>
            <a:graphicFrameLocks noGrp="1"/>
          </p:cNvGraphicFramePr>
          <p:nvPr>
            <p:extLst>
              <p:ext uri="{D42A27DB-BD31-4B8C-83A1-F6EECF244321}">
                <p14:modId xmlns:p14="http://schemas.microsoft.com/office/powerpoint/2010/main" val="1763519139"/>
              </p:ext>
            </p:extLst>
          </p:nvPr>
        </p:nvGraphicFramePr>
        <p:xfrm>
          <a:off x="266699" y="693841"/>
          <a:ext cx="11496676" cy="4330182"/>
        </p:xfrm>
        <a:graphic>
          <a:graphicData uri="http://schemas.openxmlformats.org/drawingml/2006/table">
            <a:tbl>
              <a:tblPr firstRow="1" bandRow="1"/>
              <a:tblGrid>
                <a:gridCol w="5748338">
                  <a:extLst>
                    <a:ext uri="{9D8B030D-6E8A-4147-A177-3AD203B41FA5}">
                      <a16:colId xmlns:a16="http://schemas.microsoft.com/office/drawing/2014/main" val="3967040131"/>
                    </a:ext>
                  </a:extLst>
                </a:gridCol>
                <a:gridCol w="5748338">
                  <a:extLst>
                    <a:ext uri="{9D8B030D-6E8A-4147-A177-3AD203B41FA5}">
                      <a16:colId xmlns:a16="http://schemas.microsoft.com/office/drawing/2014/main" val="518479367"/>
                    </a:ext>
                  </a:extLst>
                </a:gridCol>
              </a:tblGrid>
              <a:tr h="610611">
                <a:tc>
                  <a:txBody>
                    <a:bodyPr/>
                    <a:lstStyle/>
                    <a:p>
                      <a:r>
                        <a:rPr lang="en-US" dirty="0">
                          <a:solidFill>
                            <a:schemeClr val="tx1">
                              <a:lumMod val="75000"/>
                            </a:schemeClr>
                          </a:solidFill>
                          <a:latin typeface="Arial" panose="020B0604020202020204" pitchFamily="34" charset="0"/>
                          <a:cs typeface="Arial" panose="020B0604020202020204" pitchFamily="34" charset="0"/>
                        </a:rPr>
                        <a:t>ChatGPT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a:solidFill>
                            <a:schemeClr val="tx1">
                              <a:lumMod val="75000"/>
                            </a:schemeClr>
                          </a:solidFill>
                          <a:latin typeface="Arial" panose="020B0604020202020204" pitchFamily="34" charset="0"/>
                          <a:cs typeface="Arial" panose="020B0604020202020204" pitchFamily="34" charset="0"/>
                        </a:rPr>
                        <a:t>Chatbots</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98697705"/>
                  </a:ext>
                </a:extLst>
              </a:tr>
              <a:tr h="610611">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Large-scale language model</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Computer programs that simulate human conversation</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52248617"/>
                  </a:ext>
                </a:extLst>
              </a:tr>
              <a:tr h="610611">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Trained on a massive dataset of internet text</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Can use various language models or rule-based systems for generating responses</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35200099"/>
                  </a:ext>
                </a:extLst>
              </a:tr>
              <a:tr h="860733">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Generates text that is often indistinguishable from text written by humans</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Can be used for a wide range of tasks such as customer service, providing information, and making recommendations</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12758631"/>
                  </a:ext>
                </a:extLst>
              </a:tr>
              <a:tr h="860733">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Can be fine-tuned for specific tasks like language summarization, language translation, and question answering</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Specific application of language model that is designed to simulate human conversation</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02562370"/>
                  </a:ext>
                </a:extLst>
              </a:tr>
              <a:tr h="610611">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AI Engine</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800" b="0" i="0" kern="1200" dirty="0">
                          <a:solidFill>
                            <a:schemeClr val="tx1">
                              <a:lumMod val="75000"/>
                            </a:schemeClr>
                          </a:solidFill>
                          <a:effectLst/>
                          <a:latin typeface="Arial" panose="020B0604020202020204" pitchFamily="34" charset="0"/>
                          <a:ea typeface="+mn-ea"/>
                          <a:cs typeface="Arial" panose="020B0604020202020204" pitchFamily="34" charset="0"/>
                        </a:rPr>
                        <a:t>Specific Application of AI Engine</a:t>
                      </a:r>
                      <a:endParaRPr lang="en-US" dirty="0">
                        <a:solidFill>
                          <a:schemeClr val="tx1">
                            <a:lumMod val="75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32770369"/>
                  </a:ext>
                </a:extLst>
              </a:tr>
            </a:tbl>
          </a:graphicData>
        </a:graphic>
      </p:graphicFrame>
      <p:sp>
        <p:nvSpPr>
          <p:cNvPr id="12" name="TextBox 11">
            <a:extLst>
              <a:ext uri="{FF2B5EF4-FFF2-40B4-BE49-F238E27FC236}">
                <a16:creationId xmlns:a16="http://schemas.microsoft.com/office/drawing/2014/main" id="{43495878-24E4-4097-8F06-935AEDFE060B}"/>
              </a:ext>
            </a:extLst>
          </p:cNvPr>
          <p:cNvSpPr txBox="1"/>
          <p:nvPr/>
        </p:nvSpPr>
        <p:spPr>
          <a:xfrm>
            <a:off x="347661" y="5102869"/>
            <a:ext cx="11686731" cy="923330"/>
          </a:xfrm>
          <a:prstGeom prst="rect">
            <a:avLst/>
          </a:prstGeom>
          <a:noFill/>
        </p:spPr>
        <p:txBody>
          <a:bodyPr wrap="square">
            <a:spAutoFit/>
          </a:bodyPr>
          <a:lstStyle/>
          <a:p>
            <a:r>
              <a:rPr lang="en-US" b="0" i="0" dirty="0">
                <a:solidFill>
                  <a:schemeClr val="tx1">
                    <a:lumMod val="75000"/>
                  </a:schemeClr>
                </a:solidFill>
                <a:effectLst/>
                <a:latin typeface="Arial" panose="020B0604020202020204" pitchFamily="34" charset="0"/>
                <a:cs typeface="Arial" panose="020B0604020202020204" pitchFamily="34" charset="0"/>
              </a:rPr>
              <a:t>In summary, ChatGPT is a large-scale language model that can be used to generate human-like text, while chatbots are computer programs that are designed to simulate human conversation. ChatGPT can be used </a:t>
            </a:r>
          </a:p>
          <a:p>
            <a:r>
              <a:rPr lang="en-US" b="0" i="0" dirty="0">
                <a:solidFill>
                  <a:schemeClr val="tx1">
                    <a:lumMod val="75000"/>
                  </a:schemeClr>
                </a:solidFill>
                <a:effectLst/>
                <a:latin typeface="Arial" panose="020B0604020202020204" pitchFamily="34" charset="0"/>
                <a:cs typeface="Arial" panose="020B0604020202020204" pitchFamily="34" charset="0"/>
              </a:rPr>
              <a:t>to train chatbots to generate more natural and engaging text, but it is not a chatbot itself.</a:t>
            </a:r>
            <a:endParaRPr lang="en-US"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63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23825" y="196901"/>
            <a:ext cx="11849101" cy="603199"/>
          </a:xfrm>
        </p:spPr>
        <p:txBody>
          <a:bodyPr/>
          <a:lstStyle/>
          <a:p>
            <a:r>
              <a:rPr lang="en-US" sz="4400" dirty="0"/>
              <a:t>Advantages and Disruption in Industry</a:t>
            </a:r>
            <a:br>
              <a:rPr lang="en-US" sz="4400" dirty="0"/>
            </a:br>
            <a:br>
              <a:rPr lang="en-US" dirty="0"/>
            </a:b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34" name="Rectangle 33">
            <a:extLst>
              <a:ext uri="{FF2B5EF4-FFF2-40B4-BE49-F238E27FC236}">
                <a16:creationId xmlns:a16="http://schemas.microsoft.com/office/drawing/2014/main" id="{E44C34D9-90DE-4ECA-AC2A-23E79E73C4C3}"/>
              </a:ext>
            </a:extLst>
          </p:cNvPr>
          <p:cNvSpPr/>
          <p:nvPr/>
        </p:nvSpPr>
        <p:spPr>
          <a:xfrm>
            <a:off x="123825" y="717575"/>
            <a:ext cx="11944350" cy="566737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Arial" panose="020B0604020202020204" pitchFamily="34" charset="0"/>
                <a:cs typeface="Arial" panose="020B0604020202020204" pitchFamily="34" charset="0"/>
              </a:rPr>
              <a:t>Advantages:</a:t>
            </a:r>
          </a:p>
          <a:p>
            <a:pPr marL="285750" indent="-285750">
              <a:buFont typeface="Arial" panose="020B0604020202020204" pitchFamily="34" charset="0"/>
              <a:buChar char="•"/>
            </a:pPr>
            <a:endParaRPr lang="en-US" b="0" i="0" dirty="0">
              <a:solidFill>
                <a:schemeClr val="tx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tx1">
                    <a:lumMod val="75000"/>
                  </a:schemeClr>
                </a:solidFill>
                <a:effectLst/>
                <a:latin typeface="Arial" panose="020B0604020202020204" pitchFamily="34" charset="0"/>
                <a:cs typeface="Arial" panose="020B0604020202020204" pitchFamily="34" charset="0"/>
              </a:rPr>
              <a:t>High level of accuracy: ChatGPT is trained on a massive dataset of internet text, and as a result, it can generate text that is often indistinguishable from text written by humans.</a:t>
            </a:r>
          </a:p>
          <a:p>
            <a:pPr marL="285750" indent="-285750">
              <a:buFont typeface="Arial" panose="020B0604020202020204" pitchFamily="34" charset="0"/>
              <a:buChar char="•"/>
            </a:pPr>
            <a:r>
              <a:rPr lang="en-US" b="0" i="0" dirty="0">
                <a:solidFill>
                  <a:schemeClr val="tx1">
                    <a:lumMod val="75000"/>
                  </a:schemeClr>
                </a:solidFill>
                <a:effectLst/>
                <a:latin typeface="Arial" panose="020B0604020202020204" pitchFamily="34" charset="0"/>
                <a:cs typeface="Arial" panose="020B0604020202020204" pitchFamily="34" charset="0"/>
              </a:rPr>
              <a:t>Human-like language generation: ChatGPT can generate text that is natural and coherent, making it ideal for applications such as chatbot development and content generation.</a:t>
            </a:r>
          </a:p>
          <a:p>
            <a:pPr marL="285750" indent="-285750">
              <a:buFont typeface="Arial" panose="020B0604020202020204" pitchFamily="34" charset="0"/>
              <a:buChar char="•"/>
            </a:pPr>
            <a:r>
              <a:rPr lang="en-US" b="0" i="0" dirty="0">
                <a:solidFill>
                  <a:schemeClr val="tx1">
                    <a:lumMod val="75000"/>
                  </a:schemeClr>
                </a:solidFill>
                <a:effectLst/>
                <a:latin typeface="Arial" panose="020B0604020202020204" pitchFamily="34" charset="0"/>
                <a:cs typeface="Arial" panose="020B0604020202020204" pitchFamily="34" charset="0"/>
              </a:rPr>
              <a:t>Handling rare or unseen words: ChatGPT has been trained on a diverse set of internet text, so it can handle rare or unseen words and phrases.</a:t>
            </a:r>
          </a:p>
          <a:p>
            <a:pPr marL="285750" indent="-285750">
              <a:buFont typeface="Arial" panose="020B0604020202020204" pitchFamily="34" charset="0"/>
              <a:buChar char="•"/>
            </a:pPr>
            <a:r>
              <a:rPr lang="en-US" b="0" i="0" dirty="0">
                <a:solidFill>
                  <a:schemeClr val="tx1">
                    <a:lumMod val="75000"/>
                  </a:schemeClr>
                </a:solidFill>
                <a:effectLst/>
                <a:latin typeface="Arial" panose="020B0604020202020204" pitchFamily="34" charset="0"/>
                <a:cs typeface="Arial" panose="020B0604020202020204" pitchFamily="34" charset="0"/>
              </a:rPr>
              <a:t>Low-cost: ChatGPT, as a pre-trained model, eliminates the need for businesses to train their own models, which can be costly and time-consuming.</a:t>
            </a:r>
          </a:p>
          <a:p>
            <a:pPr marL="285750" indent="-285750">
              <a:buFont typeface="Arial" panose="020B0604020202020204" pitchFamily="34" charset="0"/>
              <a:buChar char="•"/>
            </a:pPr>
            <a:r>
              <a:rPr lang="en-US" b="0" i="0" dirty="0">
                <a:solidFill>
                  <a:schemeClr val="tx1">
                    <a:lumMod val="75000"/>
                  </a:schemeClr>
                </a:solidFill>
                <a:effectLst/>
                <a:latin typeface="Arial" panose="020B0604020202020204" pitchFamily="34" charset="0"/>
                <a:cs typeface="Arial" panose="020B0604020202020204" pitchFamily="34" charset="0"/>
              </a:rPr>
              <a:t>Multilingual capability: ChatGPT can be fine-tuned for multiple languages, which makes it ideal for businesses that operate in multiple countries or that want to reach a global audience.</a:t>
            </a:r>
          </a:p>
          <a:p>
            <a:pPr marL="285750" indent="-285750">
              <a:buFont typeface="Arial" panose="020B0604020202020204" pitchFamily="34" charset="0"/>
              <a:buChar char="•"/>
            </a:pPr>
            <a:r>
              <a:rPr lang="en-US" b="0" i="0" dirty="0">
                <a:solidFill>
                  <a:schemeClr val="tx1">
                    <a:lumMod val="75000"/>
                  </a:schemeClr>
                </a:solidFill>
                <a:effectLst/>
                <a:latin typeface="Arial" panose="020B0604020202020204" pitchFamily="34" charset="0"/>
                <a:cs typeface="Arial" panose="020B0604020202020204" pitchFamily="34" charset="0"/>
              </a:rPr>
              <a:t>Versatility: ChatGPT can be used for a wide range of applications such as language translation, language summarization, and language generation</a:t>
            </a:r>
          </a:p>
          <a:p>
            <a:pPr marL="285750" indent="-285750">
              <a:buFont typeface="Arial" panose="020B0604020202020204" pitchFamily="34" charset="0"/>
              <a:buChar char="•"/>
            </a:pPr>
            <a:r>
              <a:rPr lang="en-US" b="0" i="0" dirty="0">
                <a:solidFill>
                  <a:schemeClr val="tx1">
                    <a:lumMod val="75000"/>
                  </a:schemeClr>
                </a:solidFill>
                <a:effectLst/>
                <a:latin typeface="Arial" panose="020B0604020202020204" pitchFamily="34" charset="0"/>
                <a:cs typeface="Arial" panose="020B0604020202020204" pitchFamily="34" charset="0"/>
              </a:rPr>
              <a:t>Scalability: ChatGPT can process large amounts of text, making it well suited for tasks that require processing large volumes of data.</a:t>
            </a:r>
          </a:p>
          <a:p>
            <a:pPr marL="285750" indent="-285750">
              <a:buFont typeface="Arial" panose="020B0604020202020204" pitchFamily="34" charset="0"/>
              <a:buChar char="•"/>
            </a:pPr>
            <a:endParaRPr lang="en-US"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133350" y="85725"/>
            <a:ext cx="10801350" cy="525562"/>
          </a:xfrm>
        </p:spPr>
        <p:txBody>
          <a:bodyPr/>
          <a:lstStyle/>
          <a:p>
            <a:r>
              <a:rPr lang="en-US" sz="3200" dirty="0">
                <a:latin typeface="Arial" panose="020B0604020202020204" pitchFamily="34" charset="0"/>
                <a:cs typeface="Arial" panose="020B0604020202020204" pitchFamily="34" charset="0"/>
              </a:rPr>
              <a:t>Disruption in Industry</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8" name="Content Placeholder 7">
            <a:extLst>
              <a:ext uri="{FF2B5EF4-FFF2-40B4-BE49-F238E27FC236}">
                <a16:creationId xmlns:a16="http://schemas.microsoft.com/office/drawing/2014/main" id="{A87B20A1-E471-4F10-AFF4-5799014B38A2}"/>
              </a:ext>
            </a:extLst>
          </p:cNvPr>
          <p:cNvSpPr>
            <a:spLocks noGrp="1"/>
          </p:cNvSpPr>
          <p:nvPr>
            <p:ph idx="1"/>
          </p:nvPr>
        </p:nvSpPr>
        <p:spPr>
          <a:xfrm>
            <a:off x="133350" y="542925"/>
            <a:ext cx="11925300" cy="5964287"/>
          </a:xfrm>
        </p:spPr>
        <p:txBody>
          <a:bodyPr/>
          <a:lstStyle/>
          <a:p>
            <a:r>
              <a:rPr lang="en-US" sz="1800" b="0" i="0" dirty="0">
                <a:solidFill>
                  <a:schemeClr val="tx1">
                    <a:lumMod val="75000"/>
                  </a:schemeClr>
                </a:solidFill>
                <a:effectLst/>
                <a:latin typeface="Arial" panose="020B0604020202020204" pitchFamily="34" charset="0"/>
                <a:cs typeface="Arial" panose="020B0604020202020204" pitchFamily="34" charset="0"/>
              </a:rPr>
              <a:t>Improving the accuracy and fluency of language generation: ChatGPT's ability to generate human-like text has made it possible for businesses to use chatbots and virtual assistants that are more natural and engaging for users.</a:t>
            </a:r>
          </a:p>
          <a:p>
            <a:r>
              <a:rPr lang="en-US" sz="1800" b="0" i="0" dirty="0">
                <a:solidFill>
                  <a:schemeClr val="tx1">
                    <a:lumMod val="75000"/>
                  </a:schemeClr>
                </a:solidFill>
                <a:effectLst/>
                <a:latin typeface="Arial" panose="020B0604020202020204" pitchFamily="34" charset="0"/>
                <a:cs typeface="Arial" panose="020B0604020202020204" pitchFamily="34" charset="0"/>
              </a:rPr>
              <a:t>Reducing the cost of language processing: The pre-training of ChatGPT eliminates the need for businesses to train their own models, which can be costly and time-consuming.</a:t>
            </a:r>
          </a:p>
          <a:p>
            <a:r>
              <a:rPr lang="en-US" sz="1800" b="0" i="0" dirty="0">
                <a:solidFill>
                  <a:schemeClr val="tx1">
                    <a:lumMod val="75000"/>
                  </a:schemeClr>
                </a:solidFill>
                <a:effectLst/>
                <a:latin typeface="Arial" panose="020B0604020202020204" pitchFamily="34" charset="0"/>
                <a:cs typeface="Arial" panose="020B0604020202020204" pitchFamily="34" charset="0"/>
              </a:rPr>
              <a:t>Enabling new applications: ChatGPT's flexibility allows businesses to use it for a wide range of language tasks, such as conversation, summarization, and question answering, which has enabled new applications in fields such as customer service, content generation, and marketing.</a:t>
            </a:r>
          </a:p>
          <a:p>
            <a:r>
              <a:rPr lang="en-US" sz="1800" b="0" i="0" dirty="0">
                <a:solidFill>
                  <a:schemeClr val="tx1">
                    <a:lumMod val="75000"/>
                  </a:schemeClr>
                </a:solidFill>
                <a:effectLst/>
                <a:latin typeface="Arial" panose="020B0604020202020204" pitchFamily="34" charset="0"/>
                <a:cs typeface="Arial" panose="020B0604020202020204" pitchFamily="34" charset="0"/>
              </a:rPr>
              <a:t>Transforming the field of NLP: The high level of accuracy and fluency achieved by ChatGPT and other language models has set new benchmarks for the field and has led to an increase in research and development in the area.</a:t>
            </a:r>
          </a:p>
          <a:p>
            <a:r>
              <a:rPr lang="en-US" sz="1800" b="0" i="0" dirty="0">
                <a:solidFill>
                  <a:schemeClr val="tx1">
                    <a:lumMod val="75000"/>
                  </a:schemeClr>
                </a:solidFill>
                <a:effectLst/>
                <a:latin typeface="Arial" panose="020B0604020202020204" pitchFamily="34" charset="0"/>
                <a:cs typeface="Arial" panose="020B0604020202020204" pitchFamily="34" charset="0"/>
              </a:rPr>
              <a:t>Changing the way we interact with machines: ChatGPT has enabled more natural and human-like interactions with machines, which can improve the user experience and make it easier for people to access information and services.</a:t>
            </a:r>
          </a:p>
          <a:p>
            <a:r>
              <a:rPr lang="en-US" sz="1800" b="0" i="0" dirty="0">
                <a:solidFill>
                  <a:schemeClr val="tx1">
                    <a:lumMod val="75000"/>
                  </a:schemeClr>
                </a:solidFill>
                <a:effectLst/>
                <a:latin typeface="Arial" panose="020B0604020202020204" pitchFamily="34" charset="0"/>
                <a:cs typeface="Arial" panose="020B0604020202020204" pitchFamily="34" charset="0"/>
              </a:rPr>
              <a:t>Multilingual Capability: ChatGPT can be fine-tuned for multiple languages which is a major step towards making NLP technology more accessible to people all over the world.</a:t>
            </a:r>
          </a:p>
          <a:p>
            <a:endParaRPr lang="en-US" dirty="0"/>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133350" y="85725"/>
            <a:ext cx="10801350" cy="525562"/>
          </a:xfrm>
        </p:spPr>
        <p:txBody>
          <a:bodyPr/>
          <a:lstStyle/>
          <a:p>
            <a:r>
              <a:rPr lang="en-US" sz="3200" dirty="0">
                <a:latin typeface="Arial" panose="020B0604020202020204" pitchFamily="34" charset="0"/>
                <a:cs typeface="Arial" panose="020B0604020202020204" pitchFamily="34" charset="0"/>
              </a:rPr>
              <a:t>Disadvantages:</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8" name="Content Placeholder 7">
            <a:extLst>
              <a:ext uri="{FF2B5EF4-FFF2-40B4-BE49-F238E27FC236}">
                <a16:creationId xmlns:a16="http://schemas.microsoft.com/office/drawing/2014/main" id="{A87B20A1-E471-4F10-AFF4-5799014B38A2}"/>
              </a:ext>
            </a:extLst>
          </p:cNvPr>
          <p:cNvSpPr>
            <a:spLocks noGrp="1"/>
          </p:cNvSpPr>
          <p:nvPr>
            <p:ph idx="1"/>
          </p:nvPr>
        </p:nvSpPr>
        <p:spPr>
          <a:xfrm>
            <a:off x="133350" y="542925"/>
            <a:ext cx="11925300" cy="5964287"/>
          </a:xfrm>
        </p:spPr>
        <p:txBody>
          <a:bodyPr/>
          <a:lstStyle/>
          <a:p>
            <a:r>
              <a:rPr lang="en-US" sz="2400" b="0" i="0" dirty="0">
                <a:solidFill>
                  <a:schemeClr val="tx1">
                    <a:lumMod val="75000"/>
                  </a:schemeClr>
                </a:solidFill>
                <a:effectLst/>
                <a:latin typeface="Arial" panose="020B0604020202020204" pitchFamily="34" charset="0"/>
                <a:cs typeface="Arial" panose="020B0604020202020204" pitchFamily="34" charset="0"/>
              </a:rPr>
              <a:t>Dependence on AI: If people depend too much on AI-based systems like ChatGPT, they may become less able to think critically, solve problems, and make decisions independently.</a:t>
            </a:r>
          </a:p>
          <a:p>
            <a:r>
              <a:rPr lang="en-US" sz="2400" b="0" i="0" dirty="0">
                <a:solidFill>
                  <a:schemeClr val="tx1">
                    <a:lumMod val="75000"/>
                  </a:schemeClr>
                </a:solidFill>
                <a:effectLst/>
                <a:latin typeface="Arial" panose="020B0604020202020204" pitchFamily="34" charset="0"/>
                <a:cs typeface="Arial" panose="020B0604020202020204" pitchFamily="34" charset="0"/>
              </a:rPr>
              <a:t>Job Loss: ChatGPT and other similar AI models can automate certain tasks that are currently performed by humans, which could result in job loss.</a:t>
            </a:r>
          </a:p>
          <a:p>
            <a:r>
              <a:rPr lang="en-US" sz="2400" b="0" i="0" dirty="0">
                <a:solidFill>
                  <a:schemeClr val="tx1">
                    <a:lumMod val="75000"/>
                  </a:schemeClr>
                </a:solidFill>
                <a:effectLst/>
                <a:latin typeface="Arial" panose="020B0604020202020204" pitchFamily="34" charset="0"/>
                <a:cs typeface="Arial" panose="020B0604020202020204" pitchFamily="34" charset="0"/>
              </a:rPr>
              <a:t>Privacy concerns: ChatGPT is a powerful tool for natural language processing, and there may be concerns about how it is used to process and analyze large amounts of personal data.</a:t>
            </a:r>
          </a:p>
          <a:p>
            <a:r>
              <a:rPr lang="en-US" sz="2400" b="0" i="0" dirty="0">
                <a:solidFill>
                  <a:schemeClr val="tx1">
                    <a:lumMod val="75000"/>
                  </a:schemeClr>
                </a:solidFill>
                <a:effectLst/>
                <a:latin typeface="Arial" panose="020B0604020202020204" pitchFamily="34" charset="0"/>
                <a:cs typeface="Arial" panose="020B0604020202020204" pitchFamily="34" charset="0"/>
              </a:rPr>
              <a:t>Bias: The training data used to create ChatGPT may contain biases, which can be reflected in the model's responses.</a:t>
            </a:r>
          </a:p>
          <a:p>
            <a:r>
              <a:rPr lang="en-US" sz="2400" b="0" i="0" dirty="0">
                <a:solidFill>
                  <a:schemeClr val="tx1">
                    <a:lumMod val="75000"/>
                  </a:schemeClr>
                </a:solidFill>
                <a:effectLst/>
                <a:latin typeface="Arial" panose="020B0604020202020204" pitchFamily="34" charset="0"/>
                <a:cs typeface="Arial" panose="020B0604020202020204" pitchFamily="34" charset="0"/>
              </a:rPr>
              <a:t>Misinformation: ChatGPT is trained on a large dataset of text from the internet, so it may produce inaccurate or misleading information if it is not properly fact-checked.</a:t>
            </a:r>
          </a:p>
          <a:p>
            <a:endParaRPr lang="en-US" dirty="0"/>
          </a:p>
        </p:txBody>
      </p:sp>
    </p:spTree>
    <p:extLst>
      <p:ext uri="{BB962C8B-B14F-4D97-AF65-F5344CB8AC3E}">
        <p14:creationId xmlns:p14="http://schemas.microsoft.com/office/powerpoint/2010/main" val="3681416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00500" y="4029075"/>
            <a:ext cx="7640637" cy="2171700"/>
          </a:xfrm>
        </p:spPr>
        <p:txBody>
          <a:bodyPr>
            <a:normAutofit fontScale="92500" lnSpcReduction="10000"/>
          </a:bodyPr>
          <a:lstStyle/>
          <a:p>
            <a:r>
              <a:rPr lang="en-US" b="0" i="0" dirty="0">
                <a:solidFill>
                  <a:schemeClr val="tx1">
                    <a:lumMod val="75000"/>
                  </a:schemeClr>
                </a:solidFill>
                <a:effectLst/>
                <a:latin typeface="Söhne"/>
              </a:rPr>
              <a:t>ChatGPT is a large-scale language model developed by OpenAI that uses a transformer architecture and deep learning to generate human-like text. It has the ability to understand and generate natural language text, making it useful for a variety of applications such as chatbots, language translation, and text generation. ChatGPT has the potential to be used in a wide range of applications and has been used in a number of creative and professional fields. </a:t>
            </a:r>
            <a:endParaRPr lang="en-US" dirty="0">
              <a:solidFill>
                <a:schemeClr val="tx1">
                  <a:lumMod val="75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639615"/>
          </a:xfrm>
        </p:spPr>
        <p:txBody>
          <a:bodyPr/>
          <a:lstStyle/>
          <a:p>
            <a:r>
              <a:rPr lang="en-US" dirty="0"/>
              <a:t>  Atul Anand</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377826" y="175704"/>
            <a:ext cx="3717924" cy="557721"/>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04814" y="851120"/>
            <a:ext cx="4396976" cy="5656092"/>
          </a:xfrm>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Working and Algorithms</a:t>
            </a:r>
          </a:p>
          <a:p>
            <a:pPr marL="342900" indent="-342900">
              <a:buFont typeface="Arial" panose="020B0604020202020204" pitchFamily="34" charset="0"/>
              <a:buChar char="•"/>
            </a:pPr>
            <a:r>
              <a:rPr lang="en-US" dirty="0"/>
              <a:t>Infrastructure Setup</a:t>
            </a:r>
          </a:p>
          <a:p>
            <a:pPr marL="342900" indent="-342900">
              <a:buFont typeface="Arial" panose="020B0604020202020204" pitchFamily="34" charset="0"/>
              <a:buChar char="•"/>
            </a:pPr>
            <a:r>
              <a:rPr lang="en-US" dirty="0"/>
              <a:t>Meet the Great Minds</a:t>
            </a:r>
          </a:p>
          <a:p>
            <a:pPr marL="342900" indent="-342900">
              <a:buFont typeface="Arial" panose="020B0604020202020204" pitchFamily="34" charset="0"/>
              <a:buChar char="•"/>
            </a:pPr>
            <a:r>
              <a:rPr lang="en-US" dirty="0"/>
              <a:t>Future Plan</a:t>
            </a:r>
          </a:p>
          <a:p>
            <a:pPr marL="342900" indent="-342900">
              <a:buFont typeface="Arial" panose="020B0604020202020204" pitchFamily="34" charset="0"/>
              <a:buChar char="•"/>
            </a:pPr>
            <a:r>
              <a:rPr lang="en-US" dirty="0"/>
              <a:t>How people can make business from Chatgpt</a:t>
            </a:r>
          </a:p>
          <a:p>
            <a:pPr marL="342900" indent="-342900">
              <a:buFont typeface="Arial" panose="020B0604020202020204" pitchFamily="34" charset="0"/>
              <a:buChar char="•"/>
            </a:pPr>
            <a:r>
              <a:rPr lang="en-US" dirty="0"/>
              <a:t>Difference between Chatgpt and Chatbots</a:t>
            </a:r>
          </a:p>
          <a:p>
            <a:pPr marL="342900" indent="-342900">
              <a:buFont typeface="Arial" panose="020B0604020202020204" pitchFamily="34" charset="0"/>
              <a:buChar char="•"/>
            </a:pPr>
            <a:r>
              <a:rPr lang="en-US" dirty="0"/>
              <a:t>Advantages and Disruption in Industry</a:t>
            </a:r>
          </a:p>
          <a:p>
            <a:pPr marL="342900" indent="-342900">
              <a:buFont typeface="Arial" panose="020B0604020202020204" pitchFamily="34" charset="0"/>
              <a:buChar char="•"/>
            </a:pPr>
            <a:r>
              <a:rPr lang="en-US" dirty="0"/>
              <a:t>Disadvantages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325937" cy="822325"/>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Introduction: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6" name="Subtitle 5">
            <a:extLst>
              <a:ext uri="{FF2B5EF4-FFF2-40B4-BE49-F238E27FC236}">
                <a16:creationId xmlns:a16="http://schemas.microsoft.com/office/drawing/2014/main" id="{BA304FB1-BE3A-4AC3-B036-79E484491378}"/>
              </a:ext>
            </a:extLst>
          </p:cNvPr>
          <p:cNvSpPr>
            <a:spLocks noGrp="1"/>
          </p:cNvSpPr>
          <p:nvPr>
            <p:ph type="subTitle" idx="1"/>
          </p:nvPr>
        </p:nvSpPr>
        <p:spPr>
          <a:xfrm>
            <a:off x="318882" y="1968574"/>
            <a:ext cx="11715512" cy="5081623"/>
          </a:xfrm>
        </p:spPr>
        <p:txBody>
          <a:bodyPr/>
          <a:lstStyle/>
          <a:p>
            <a:pPr marL="342900" indent="-342900">
              <a:buFont typeface="Arial" panose="020B0604020202020204" pitchFamily="34" charset="0"/>
              <a:buChar char="•"/>
            </a:pPr>
            <a:r>
              <a:rPr lang="en-US" sz="1800" dirty="0">
                <a:solidFill>
                  <a:schemeClr val="tx1">
                    <a:lumMod val="95000"/>
                    <a:alpha val="60000"/>
                  </a:schemeClr>
                </a:solidFill>
                <a:latin typeface="Arial" panose="020B0604020202020204" pitchFamily="34" charset="0"/>
                <a:cs typeface="Arial" panose="020B0604020202020204" pitchFamily="34" charset="0"/>
              </a:rPr>
              <a:t>Chatgpt is large-scale language model developed by OpenAI and was launched on November 30,2022. It has been funded by Microsoft around $3 billion from 2019-2022. </a:t>
            </a:r>
          </a:p>
          <a:p>
            <a:pPr marL="342900" indent="-342900">
              <a:buFont typeface="Arial" panose="020B0604020202020204" pitchFamily="34" charset="0"/>
              <a:buChar char="•"/>
            </a:pPr>
            <a:r>
              <a:rPr lang="en-US" sz="1800" b="0" i="0" dirty="0">
                <a:solidFill>
                  <a:schemeClr val="tx1">
                    <a:lumMod val="65000"/>
                  </a:schemeClr>
                </a:solidFill>
                <a:effectLst/>
                <a:latin typeface="Arial" panose="020B0604020202020204" pitchFamily="34" charset="0"/>
                <a:cs typeface="Arial" panose="020B0604020202020204" pitchFamily="34" charset="0"/>
              </a:rPr>
              <a:t>It is trained on a massive dataset till 2021 of internet text, allowing it to generate human-like responses to a wide range of prompts. </a:t>
            </a:r>
          </a:p>
          <a:p>
            <a:pPr marL="342900" indent="-342900">
              <a:buFont typeface="Arial" panose="020B0604020202020204" pitchFamily="34" charset="0"/>
              <a:buChar char="•"/>
            </a:pPr>
            <a:r>
              <a:rPr lang="en-US" sz="1800" b="0" i="0" dirty="0">
                <a:solidFill>
                  <a:schemeClr val="tx1">
                    <a:lumMod val="65000"/>
                  </a:schemeClr>
                </a:solidFill>
                <a:effectLst/>
                <a:latin typeface="Arial" panose="020B0604020202020204" pitchFamily="34" charset="0"/>
                <a:cs typeface="Arial" panose="020B0604020202020204" pitchFamily="34" charset="0"/>
              </a:rPr>
              <a:t>ChatGPT can be fine-tuned for a variety of language tasks, such as conversation, summarization, and question answering, and it is based on the GPT (Generative Pre-trained Transformer) architecture and can generate text that is often indistinguishable from text written by humans.</a:t>
            </a:r>
            <a:endParaRPr lang="en-US" sz="1800" dirty="0">
              <a:solidFill>
                <a:schemeClr val="tx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73" name="Group 20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74" name="Freeform: Shape 20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75" name="Oval 20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6" name="Oval 20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7" name="Freeform: Shape 20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078" name="Rectangle 20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r>
              <a:rPr lang="en-US" dirty="0"/>
              <a:t>Working and Algorithms</a:t>
            </a:r>
          </a:p>
        </p:txBody>
      </p:sp>
      <p:grpSp>
        <p:nvGrpSpPr>
          <p:cNvPr id="2079" name="Group 2062">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080"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1"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6"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050" name="Picture 2" descr="machine learning - Many to one and many to many LSTM examples in Keras -  Stack Overflow">
            <a:extLst>
              <a:ext uri="{FF2B5EF4-FFF2-40B4-BE49-F238E27FC236}">
                <a16:creationId xmlns:a16="http://schemas.microsoft.com/office/drawing/2014/main" id="{652E29CD-7BBC-41D1-89F5-0CDBBC9C21B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953" y="2813441"/>
            <a:ext cx="6819652" cy="2131141"/>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7050859" y="1520825"/>
            <a:ext cx="4590278" cy="4319668"/>
          </a:xfrm>
          <a:noFill/>
        </p:spPr>
        <p:txBody>
          <a:bodyPr vert="horz" wrap="square" lIns="0" tIns="0" rIns="0" bIns="0" rtlCol="0" anchor="t">
            <a:normAutofit/>
          </a:bodyPr>
          <a:lstStyle/>
          <a:p>
            <a:r>
              <a:rPr lang="en-US" dirty="0">
                <a:solidFill>
                  <a:schemeClr val="tx1">
                    <a:lumMod val="75000"/>
                    <a:alpha val="60000"/>
                  </a:schemeClr>
                </a:solidFill>
                <a:latin typeface="Arial" panose="020B0604020202020204" pitchFamily="34" charset="0"/>
                <a:cs typeface="Arial" panose="020B0604020202020204" pitchFamily="34" charset="0"/>
              </a:rPr>
              <a:t>Chatgpt uses a deep neural network architecture known as a transformer, which is based on the idea of self-attention.</a:t>
            </a:r>
          </a:p>
          <a:p>
            <a:r>
              <a:rPr lang="en-US" dirty="0">
                <a:solidFill>
                  <a:schemeClr val="tx1">
                    <a:lumMod val="75000"/>
                    <a:alpha val="60000"/>
                  </a:schemeClr>
                </a:solidFill>
                <a:latin typeface="Arial" panose="020B0604020202020204" pitchFamily="34" charset="0"/>
                <a:cs typeface="Arial" panose="020B0604020202020204" pitchFamily="34" charset="0"/>
              </a:rPr>
              <a:t>The core mathematical intuition behind the transformer architecture is the attention mechanism. Attention allows the model to focus on specific parts of the input when making predictions, rather than using the entire input equally.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07963" y="484137"/>
            <a:ext cx="11091600" cy="698500"/>
          </a:xfrm>
        </p:spPr>
        <p:txBody>
          <a:bodyPr/>
          <a:lstStyle/>
          <a:p>
            <a:r>
              <a:rPr lang="en-US" dirty="0"/>
              <a:t>Working and Algorithms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AC8DC0CC-D461-48B3-BA2F-FD453E0A16ED}"/>
              </a:ext>
            </a:extLst>
          </p:cNvPr>
          <p:cNvSpPr>
            <a:spLocks noGrp="1"/>
          </p:cNvSpPr>
          <p:nvPr>
            <p:ph idx="1"/>
          </p:nvPr>
        </p:nvSpPr>
        <p:spPr>
          <a:xfrm>
            <a:off x="200025" y="1247775"/>
            <a:ext cx="11441112" cy="5259437"/>
          </a:xfrm>
        </p:spPr>
        <p:txBody>
          <a:bodyPr/>
          <a:lstStyle/>
          <a:p>
            <a:r>
              <a:rPr lang="en-US" sz="1800" dirty="0">
                <a:latin typeface="Arial" panose="020B0604020202020204" pitchFamily="34" charset="0"/>
                <a:cs typeface="Arial" panose="020B0604020202020204" pitchFamily="34" charset="0"/>
              </a:rPr>
              <a:t>The attention mechanism is implemented using dot-product attention, which calculates the dot product of the query, key, and value for each position in the input. These dot products are then used to create a weighting for each position, which is used to compute a weighted sum of the values.</a:t>
            </a:r>
          </a:p>
          <a:p>
            <a:r>
              <a:rPr lang="en-US" sz="1800" dirty="0">
                <a:latin typeface="Arial" panose="020B0604020202020204" pitchFamily="34" charset="0"/>
                <a:cs typeface="Arial" panose="020B0604020202020204" pitchFamily="34" charset="0"/>
              </a:rPr>
              <a:t>The transformer architecture also uses multi-head attention which allows the model to attend to different parts of the input in parallel. Each head of attention allows the model to focus on different aspects of the input.</a:t>
            </a:r>
          </a:p>
          <a:p>
            <a:r>
              <a:rPr lang="en-US" sz="1800" dirty="0">
                <a:latin typeface="Arial" panose="020B0604020202020204" pitchFamily="34" charset="0"/>
                <a:cs typeface="Arial" panose="020B0604020202020204" pitchFamily="34" charset="0"/>
              </a:rPr>
              <a:t>Another important component of the transformer architecture is the use of a feed-forward neural network, which is used to generate the output. The feed-forward network is responsible for learning the complex relationships between the input and output, allowing the model to generate predictions that are based on the input.</a:t>
            </a:r>
          </a:p>
          <a:p>
            <a:r>
              <a:rPr lang="en-US" sz="1800" dirty="0">
                <a:latin typeface="Arial" panose="020B0604020202020204" pitchFamily="34" charset="0"/>
                <a:cs typeface="Arial" panose="020B0604020202020204" pitchFamily="34" charset="0"/>
              </a:rPr>
              <a:t>Additionally, the model is pre-trained on a large amount of text data, so it can generate text that is coherent and contextually appropriate. The pre-training helps the model to learn general information about the structure of language, such as grammar and vocabulary.</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07963" y="484137"/>
            <a:ext cx="11091600" cy="698500"/>
          </a:xfrm>
        </p:spPr>
        <p:txBody>
          <a:bodyPr/>
          <a:lstStyle/>
          <a:p>
            <a:r>
              <a:rPr lang="en-US" dirty="0"/>
              <a:t>Working and Algorithms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3" name="Content Placeholder 2">
            <a:extLst>
              <a:ext uri="{FF2B5EF4-FFF2-40B4-BE49-F238E27FC236}">
                <a16:creationId xmlns:a16="http://schemas.microsoft.com/office/drawing/2014/main" id="{AC8DC0CC-D461-48B3-BA2F-FD453E0A16ED}"/>
              </a:ext>
            </a:extLst>
          </p:cNvPr>
          <p:cNvSpPr>
            <a:spLocks noGrp="1"/>
          </p:cNvSpPr>
          <p:nvPr>
            <p:ph idx="1"/>
          </p:nvPr>
        </p:nvSpPr>
        <p:spPr>
          <a:xfrm>
            <a:off x="161925" y="1182637"/>
            <a:ext cx="11441112" cy="5259437"/>
          </a:xfrm>
        </p:spPr>
        <p:txBody>
          <a:bodyPr/>
          <a:lstStyle/>
          <a:p>
            <a:r>
              <a:rPr lang="en-US" sz="1800" b="1" dirty="0">
                <a:latin typeface="Arial" panose="020B0604020202020204" pitchFamily="34" charset="0"/>
                <a:cs typeface="Arial" panose="020B0604020202020204" pitchFamily="34" charset="0"/>
              </a:rPr>
              <a:t>SOTA : </a:t>
            </a:r>
            <a:r>
              <a:rPr lang="en-US" sz="1800" b="0" i="0" dirty="0">
                <a:solidFill>
                  <a:schemeClr val="tx1">
                    <a:lumMod val="75000"/>
                  </a:schemeClr>
                </a:solidFill>
                <a:effectLst/>
                <a:latin typeface="Arial" panose="020B0604020202020204" pitchFamily="34" charset="0"/>
                <a:cs typeface="Arial" panose="020B0604020202020204" pitchFamily="34" charset="0"/>
              </a:rPr>
              <a:t>SOTA stands for "state-of-the-art." In the field of machine learning and artificial intelligence, SOTA algorithms refer to the current best-performing algorithms or models in a particular task or domain. These algorithms have been found to have the highest accuracy, lowest error rate, or other relevant metrics compared to other methods available. SOTA algorithms are often used as a benchmark for new research. Examples of SOTA algorithms include BERT for natural language understanding, GPT-3 for language generation, and AlphaGo for game-playing.</a:t>
            </a:r>
          </a:p>
          <a:p>
            <a:r>
              <a:rPr lang="en-US" sz="1800" b="1" dirty="0">
                <a:latin typeface="Arial" panose="020B0604020202020204" pitchFamily="34" charset="0"/>
                <a:cs typeface="Arial" panose="020B0604020202020204" pitchFamily="34" charset="0"/>
              </a:rPr>
              <a:t>Encoder-Decoder Architecture: </a:t>
            </a:r>
            <a:r>
              <a:rPr lang="en-US" sz="1800" dirty="0">
                <a:latin typeface="Arial" panose="020B0604020202020204" pitchFamily="34" charset="0"/>
                <a:cs typeface="Arial" panose="020B0604020202020204" pitchFamily="34" charset="0"/>
              </a:rPr>
              <a:t>https://jalammar.github.io/visualizing-neural-machine-translation-mechanics-of-seq2seq-models-with-attention/</a:t>
            </a:r>
          </a:p>
        </p:txBody>
      </p:sp>
      <p:pic>
        <p:nvPicPr>
          <p:cNvPr id="3074" name="Picture 2" descr="Seq2Seq-Encoder-Decoder-LSTM-Model | by Pradeep Dhote | Medium">
            <a:extLst>
              <a:ext uri="{FF2B5EF4-FFF2-40B4-BE49-F238E27FC236}">
                <a16:creationId xmlns:a16="http://schemas.microsoft.com/office/drawing/2014/main" id="{C7B2B1EA-0D88-4A2E-ABCB-2904E5468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827411"/>
            <a:ext cx="5867752" cy="261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53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07963" y="484137"/>
            <a:ext cx="11091600" cy="698500"/>
          </a:xfrm>
        </p:spPr>
        <p:txBody>
          <a:bodyPr/>
          <a:lstStyle/>
          <a:p>
            <a:r>
              <a:rPr lang="en-US" dirty="0"/>
              <a:t>Working and Algorithms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Content Placeholder 2">
            <a:extLst>
              <a:ext uri="{FF2B5EF4-FFF2-40B4-BE49-F238E27FC236}">
                <a16:creationId xmlns:a16="http://schemas.microsoft.com/office/drawing/2014/main" id="{AC8DC0CC-D461-48B3-BA2F-FD453E0A16ED}"/>
              </a:ext>
            </a:extLst>
          </p:cNvPr>
          <p:cNvSpPr>
            <a:spLocks noGrp="1"/>
          </p:cNvSpPr>
          <p:nvPr>
            <p:ph idx="1"/>
          </p:nvPr>
        </p:nvSpPr>
        <p:spPr>
          <a:xfrm>
            <a:off x="161925" y="1182637"/>
            <a:ext cx="11441112" cy="5259437"/>
          </a:xfrm>
        </p:spPr>
        <p:txBody>
          <a:bodyPr/>
          <a:lstStyle/>
          <a:p>
            <a:r>
              <a:rPr lang="en-US" sz="1800" b="1" dirty="0">
                <a:latin typeface="Arial" panose="020B0604020202020204" pitchFamily="34" charset="0"/>
                <a:cs typeface="Arial" panose="020B0604020202020204" pitchFamily="34" charset="0"/>
              </a:rPr>
              <a:t>Self-Attention Architecture: </a:t>
            </a:r>
            <a:r>
              <a:rPr lang="en-US" sz="1800" dirty="0">
                <a:latin typeface="Arial" panose="020B0604020202020204" pitchFamily="34" charset="0"/>
                <a:cs typeface="Arial" panose="020B0604020202020204" pitchFamily="34" charset="0"/>
              </a:rPr>
              <a:t>https://jalammar.github.io/illustrated-transformer/</a:t>
            </a:r>
          </a:p>
          <a:p>
            <a:endParaRPr lang="en-US" sz="1800" b="1" dirty="0">
              <a:latin typeface="Arial" panose="020B0604020202020204" pitchFamily="34" charset="0"/>
              <a:cs typeface="Arial" panose="020B0604020202020204" pitchFamily="34" charset="0"/>
            </a:endParaRPr>
          </a:p>
        </p:txBody>
      </p:sp>
      <p:pic>
        <p:nvPicPr>
          <p:cNvPr id="4100" name="Picture 4" descr="How Transformers work in deep learning and NLP: an intuitive introduction |  AI Summer">
            <a:extLst>
              <a:ext uri="{FF2B5EF4-FFF2-40B4-BE49-F238E27FC236}">
                <a16:creationId xmlns:a16="http://schemas.microsoft.com/office/drawing/2014/main" id="{0FC3C619-E12B-446F-8708-0833B88C5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74" y="1638017"/>
            <a:ext cx="8383327" cy="471562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ransformers: An Overview of the Most Novel AI Architecture | by Diego  Unzueta | Towards Data Science">
            <a:extLst>
              <a:ext uri="{FF2B5EF4-FFF2-40B4-BE49-F238E27FC236}">
                <a16:creationId xmlns:a16="http://schemas.microsoft.com/office/drawing/2014/main" id="{A8CD2981-AD0C-44CC-BA5C-D17981E8B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750" y="1638017"/>
            <a:ext cx="2943225" cy="228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6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8882" y="88104"/>
            <a:ext cx="9629982" cy="607221"/>
          </a:xfrm>
        </p:spPr>
        <p:txBody>
          <a:bodyPr vert="horz" wrap="square" lIns="0" tIns="0" rIns="0" bIns="0" rtlCol="0" anchor="b" anchorCtr="0">
            <a:normAutofit fontScale="90000"/>
          </a:bodyPr>
          <a:lstStyle/>
          <a:p>
            <a:pPr>
              <a:lnSpc>
                <a:spcPct val="100000"/>
              </a:lnSpc>
            </a:pPr>
            <a:br>
              <a:rPr lang="en-US" dirty="0"/>
            </a:br>
            <a:br>
              <a:rPr lang="en-US" dirty="0"/>
            </a:br>
            <a:r>
              <a:rPr lang="en-US" sz="4900" dirty="0"/>
              <a:t>Infrastructure Setup:</a:t>
            </a:r>
            <a:endParaRPr lang="en-US" sz="49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6" name="Subtitle 5">
            <a:extLst>
              <a:ext uri="{FF2B5EF4-FFF2-40B4-BE49-F238E27FC236}">
                <a16:creationId xmlns:a16="http://schemas.microsoft.com/office/drawing/2014/main" id="{BA304FB1-BE3A-4AC3-B036-79E484491378}"/>
              </a:ext>
            </a:extLst>
          </p:cNvPr>
          <p:cNvSpPr>
            <a:spLocks noGrp="1"/>
          </p:cNvSpPr>
          <p:nvPr>
            <p:ph type="subTitle" idx="1"/>
          </p:nvPr>
        </p:nvSpPr>
        <p:spPr>
          <a:xfrm>
            <a:off x="180975" y="609601"/>
            <a:ext cx="11853418" cy="6051500"/>
          </a:xfrm>
        </p:spPr>
        <p:txBody>
          <a:bodyPr/>
          <a:lstStyle/>
          <a:p>
            <a:pPr marL="274320" indent="-342900">
              <a:spcBef>
                <a:spcPts val="500"/>
              </a:spcBef>
              <a:spcAft>
                <a:spcPts val="350"/>
              </a:spcAft>
              <a:buFont typeface="Arial" panose="020B0604020202020204" pitchFamily="34" charset="0"/>
              <a:buChar char="•"/>
            </a:pPr>
            <a:endParaRPr lang="en-US" sz="1600" b="0" i="0" dirty="0">
              <a:solidFill>
                <a:schemeClr val="tx1">
                  <a:lumMod val="75000"/>
                </a:schemeClr>
              </a:solidFill>
              <a:effectLst/>
              <a:latin typeface="Arial" panose="020B0604020202020204" pitchFamily="34" charset="0"/>
              <a:cs typeface="Arial" panose="020B0604020202020204" pitchFamily="34" charset="0"/>
            </a:endParaRPr>
          </a:p>
          <a:p>
            <a:pPr marL="274320" indent="-342900">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Hardware: ChatGPT and other large-scale language models require powerful hardware, such as high-end GPUs, to perform the complex calculations required for training and inference.</a:t>
            </a:r>
          </a:p>
          <a:p>
            <a:pPr marL="274320" indent="-342900">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Storage: Large-scale language models like ChatGPT require a significant amount of storage to store the model parameters and training data. This can be in the form of local storage or cloud storage.</a:t>
            </a:r>
          </a:p>
          <a:p>
            <a:pPr marL="274320" indent="-342900">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Memory: The training and inference of large-scale language models require a large amount of memory to hold the model parameters and intermediate calculations.</a:t>
            </a:r>
          </a:p>
          <a:p>
            <a:pPr marL="274320" indent="-342900">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Networking: Large-scale language models like ChatGPT can require a lot of data transfer between the storage and compute resources, so a high-speed network is essential.</a:t>
            </a:r>
          </a:p>
          <a:p>
            <a:pPr marL="274320" indent="-342900">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Cloud Services : Cloud services like AWS, Azure, and GCP can be used to run ChatGPT and other large-scale language models. These services provide powerful hardware, storage, and networking resources that can be scaled up as needed.</a:t>
            </a:r>
          </a:p>
          <a:p>
            <a:pPr marL="274320" indent="-342900">
              <a:lnSpc>
                <a:spcPct val="150000"/>
              </a:lnSpc>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Distributed computing: For large-scale training and inference, distributed computing frameworks like TensorFlow and PyTorch can be used to spread the workload across multiple GPUs and machines, which can speed up the process.</a:t>
            </a:r>
          </a:p>
          <a:p>
            <a:pPr marL="342900" indent="-342900">
              <a:lnSpc>
                <a:spcPct val="150000"/>
              </a:lnSpc>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Software: The software required to run ChatGPT includes deep learning frameworks like TensorFlow or PyTorch and programming languages such as Python.</a:t>
            </a:r>
          </a:p>
          <a:p>
            <a:pPr marL="342900" indent="-342900">
              <a:lnSpc>
                <a:spcPct val="150000"/>
              </a:lnSpc>
              <a:spcBef>
                <a:spcPts val="500"/>
              </a:spcBef>
              <a:spcAft>
                <a:spcPts val="350"/>
              </a:spcAft>
              <a:buFont typeface="Arial" panose="020B0604020202020204" pitchFamily="34" charset="0"/>
              <a:buChar char="•"/>
            </a:pPr>
            <a:r>
              <a:rPr lang="en-US" sz="1600" b="0" i="0" dirty="0">
                <a:solidFill>
                  <a:schemeClr val="tx1">
                    <a:lumMod val="75000"/>
                  </a:schemeClr>
                </a:solidFill>
                <a:effectLst/>
                <a:latin typeface="Arial" panose="020B0604020202020204" pitchFamily="34" charset="0"/>
                <a:cs typeface="Arial" panose="020B0604020202020204" pitchFamily="34" charset="0"/>
              </a:rPr>
              <a:t>DevOps: To run the model at scale, it's important to have an infrastructure that is able to handle the deployment, scaling and monitoring of the models, for this, DevOps practices and tools are essential.</a:t>
            </a:r>
          </a:p>
          <a:p>
            <a:pPr marL="342900" indent="-342900">
              <a:lnSpc>
                <a:spcPct val="150000"/>
              </a:lnSpc>
              <a:buFont typeface="Arial" panose="020B0604020202020204" pitchFamily="34" charset="0"/>
              <a:buChar char="•"/>
            </a:pPr>
            <a:endParaRPr lang="en-US" sz="1800" dirty="0">
              <a:solidFill>
                <a:schemeClr val="tx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42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188913" y="246832"/>
            <a:ext cx="11091600" cy="669925"/>
          </a:xfrm>
        </p:spPr>
        <p:txBody>
          <a:bodyPr/>
          <a:lstStyle/>
          <a:p>
            <a:r>
              <a:rPr lang="en-US" dirty="0"/>
              <a:t>Meet The Great Minds: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4" name="Content Placeholder 3">
            <a:extLst>
              <a:ext uri="{FF2B5EF4-FFF2-40B4-BE49-F238E27FC236}">
                <a16:creationId xmlns:a16="http://schemas.microsoft.com/office/drawing/2014/main" id="{2F601A0E-190A-4DA3-8387-26FC5D464147}"/>
              </a:ext>
            </a:extLst>
          </p:cNvPr>
          <p:cNvSpPr>
            <a:spLocks noGrp="1"/>
          </p:cNvSpPr>
          <p:nvPr>
            <p:ph idx="1"/>
          </p:nvPr>
        </p:nvSpPr>
        <p:spPr>
          <a:xfrm>
            <a:off x="189575" y="955361"/>
            <a:ext cx="11886321" cy="5418523"/>
          </a:xfrm>
        </p:spPr>
        <p:txBody>
          <a:bodyPr/>
          <a:lstStyle/>
          <a:p>
            <a:r>
              <a:rPr lang="en-US" dirty="0"/>
              <a:t>Greatest Minds:                                                           </a:t>
            </a:r>
          </a:p>
          <a:p>
            <a:endParaRPr lang="en-US" dirty="0"/>
          </a:p>
        </p:txBody>
      </p:sp>
      <p:pic>
        <p:nvPicPr>
          <p:cNvPr id="5122" name="Picture 2" descr="2018 Turing Award">
            <a:extLst>
              <a:ext uri="{FF2B5EF4-FFF2-40B4-BE49-F238E27FC236}">
                <a16:creationId xmlns:a16="http://schemas.microsoft.com/office/drawing/2014/main" id="{215A44BD-677C-4F91-9879-02A5A0506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96709"/>
            <a:ext cx="4197994" cy="23627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19224E5-D8BC-4682-A461-EF90062A8595}"/>
              </a:ext>
            </a:extLst>
          </p:cNvPr>
          <p:cNvSpPr/>
          <p:nvPr/>
        </p:nvSpPr>
        <p:spPr>
          <a:xfrm>
            <a:off x="188912" y="3994582"/>
            <a:ext cx="4891090" cy="1501837"/>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Yann LeCun:  Chief AI Scientist @Meta</a:t>
            </a:r>
          </a:p>
          <a:p>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Yoshua Bengio: Professor @University   	           of Montreal</a:t>
            </a:r>
          </a:p>
          <a:p>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Geoffrey Hinton: Researcher @Google Brain</a:t>
            </a:r>
          </a:p>
        </p:txBody>
      </p:sp>
      <p:graphicFrame>
        <p:nvGraphicFramePr>
          <p:cNvPr id="7" name="Table 7">
            <a:extLst>
              <a:ext uri="{FF2B5EF4-FFF2-40B4-BE49-F238E27FC236}">
                <a16:creationId xmlns:a16="http://schemas.microsoft.com/office/drawing/2014/main" id="{0C00F276-B7A0-4E3D-BD43-038A32809288}"/>
              </a:ext>
            </a:extLst>
          </p:cNvPr>
          <p:cNvGraphicFramePr>
            <a:graphicFrameLocks noGrp="1"/>
          </p:cNvGraphicFramePr>
          <p:nvPr>
            <p:extLst>
              <p:ext uri="{D42A27DB-BD31-4B8C-83A1-F6EECF244321}">
                <p14:modId xmlns:p14="http://schemas.microsoft.com/office/powerpoint/2010/main" val="2597543173"/>
              </p:ext>
            </p:extLst>
          </p:nvPr>
        </p:nvGraphicFramePr>
        <p:xfrm>
          <a:off x="4789307" y="916757"/>
          <a:ext cx="7213780" cy="5630093"/>
        </p:xfrm>
        <a:graphic>
          <a:graphicData uri="http://schemas.openxmlformats.org/drawingml/2006/table">
            <a:tbl>
              <a:tblPr firstRow="1" bandRow="1">
                <a:tableStyleId>{2D5ABB26-0587-4C30-8999-92F81FD0307C}</a:tableStyleId>
              </a:tblPr>
              <a:tblGrid>
                <a:gridCol w="7213780">
                  <a:extLst>
                    <a:ext uri="{9D8B030D-6E8A-4147-A177-3AD203B41FA5}">
                      <a16:colId xmlns:a16="http://schemas.microsoft.com/office/drawing/2014/main" val="446314928"/>
                    </a:ext>
                  </a:extLst>
                </a:gridCol>
              </a:tblGrid>
              <a:tr h="5630093">
                <a:tc>
                  <a:txBody>
                    <a:bodyPr/>
                    <a:lstStyle/>
                    <a:p>
                      <a:pPr marL="285750" indent="-285750">
                        <a:buFont typeface="Arial" panose="020B0604020202020204" pitchFamily="34" charset="0"/>
                        <a:buChar char="•"/>
                      </a:pPr>
                      <a:r>
                        <a:rPr lang="en-US" dirty="0">
                          <a:solidFill>
                            <a:schemeClr val="tx1">
                              <a:lumMod val="65000"/>
                            </a:schemeClr>
                          </a:solidFill>
                          <a:latin typeface="Arial" panose="020B0604020202020204" pitchFamily="34" charset="0"/>
                          <a:cs typeface="Arial" panose="020B0604020202020204" pitchFamily="34" charset="0"/>
                        </a:rPr>
                        <a:t>Great Minds (OpenAI Team)</a:t>
                      </a:r>
                      <a:r>
                        <a:rPr lang="en-US"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dirty="0">
                          <a:solidFill>
                            <a:schemeClr val="accent6">
                              <a:lumMod val="50000"/>
                            </a:schemeClr>
                          </a:solidFill>
                          <a:latin typeface="Arial" panose="020B0604020202020204" pitchFamily="34" charset="0"/>
                          <a:cs typeface="Arial" panose="020B0604020202020204" pitchFamily="34" charset="0"/>
                        </a:rPr>
                        <a:t>David Ha</a:t>
                      </a:r>
                    </a:p>
                  </a:txBody>
                  <a:tcPr/>
                </a:tc>
                <a:extLst>
                  <a:ext uri="{0D108BD9-81ED-4DB2-BD59-A6C34878D82A}">
                    <a16:rowId xmlns:a16="http://schemas.microsoft.com/office/drawing/2014/main" val="960301262"/>
                  </a:ext>
                </a:extLst>
              </a:tr>
            </a:tbl>
          </a:graphicData>
        </a:graphic>
      </p:graphicFrame>
      <p:pic>
        <p:nvPicPr>
          <p:cNvPr id="5124" name="Picture 4" descr="About – CompSci">
            <a:extLst>
              <a:ext uri="{FF2B5EF4-FFF2-40B4-BE49-F238E27FC236}">
                <a16:creationId xmlns:a16="http://schemas.microsoft.com/office/drawing/2014/main" id="{7C5AA8F6-7F51-45D5-A801-BBCA41C29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288" y="1296684"/>
            <a:ext cx="1616074" cy="15432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295A396-40C5-4E09-B61F-995A02668F60}"/>
              </a:ext>
            </a:extLst>
          </p:cNvPr>
          <p:cNvSpPr/>
          <p:nvPr/>
        </p:nvSpPr>
        <p:spPr>
          <a:xfrm>
            <a:off x="5080002" y="2927088"/>
            <a:ext cx="1752600" cy="349132"/>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Alec Radford</a:t>
            </a:r>
          </a:p>
        </p:txBody>
      </p:sp>
      <p:pic>
        <p:nvPicPr>
          <p:cNvPr id="5126" name="Picture 6" descr="Ilya Sutskever | Stanford HAI">
            <a:extLst>
              <a:ext uri="{FF2B5EF4-FFF2-40B4-BE49-F238E27FC236}">
                <a16:creationId xmlns:a16="http://schemas.microsoft.com/office/drawing/2014/main" id="{2DB37B05-4433-4C76-A60E-0DA1A6DDFE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8456" y="1296683"/>
            <a:ext cx="1543281" cy="15432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1EF6A48-2E96-498C-A489-AEA9EFCA8C45}"/>
              </a:ext>
            </a:extLst>
          </p:cNvPr>
          <p:cNvSpPr/>
          <p:nvPr/>
        </p:nvSpPr>
        <p:spPr>
          <a:xfrm>
            <a:off x="7263796" y="3019197"/>
            <a:ext cx="1752600" cy="349132"/>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Ilya Sutskever</a:t>
            </a:r>
          </a:p>
        </p:txBody>
      </p:sp>
      <p:pic>
        <p:nvPicPr>
          <p:cNvPr id="5128" name="Picture 8" descr="Dario Amodei | The TWIML AI Podcast">
            <a:extLst>
              <a:ext uri="{FF2B5EF4-FFF2-40B4-BE49-F238E27FC236}">
                <a16:creationId xmlns:a16="http://schemas.microsoft.com/office/drawing/2014/main" id="{BB55FD3E-A10C-4985-970E-5364B7FA7E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9571" y="1296683"/>
            <a:ext cx="1543281" cy="154328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89D86EE-EF3C-4274-96B9-0FD788705046}"/>
              </a:ext>
            </a:extLst>
          </p:cNvPr>
          <p:cNvSpPr/>
          <p:nvPr/>
        </p:nvSpPr>
        <p:spPr>
          <a:xfrm>
            <a:off x="9414911" y="3060058"/>
            <a:ext cx="1752600" cy="349132"/>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Dario Amodei</a:t>
            </a:r>
          </a:p>
        </p:txBody>
      </p:sp>
      <p:pic>
        <p:nvPicPr>
          <p:cNvPr id="5130" name="Picture 10" descr="Jack Rae - Member of Technical Staff - OpenAI | LinkedIn">
            <a:extLst>
              <a:ext uri="{FF2B5EF4-FFF2-40B4-BE49-F238E27FC236}">
                <a16:creationId xmlns:a16="http://schemas.microsoft.com/office/drawing/2014/main" id="{62883C9E-A115-43E8-B30F-FF16B7B636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02" y="3429000"/>
            <a:ext cx="1616074" cy="161607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AFE1D4D-5A3E-4D19-9CF4-FF8B448E9D1F}"/>
              </a:ext>
            </a:extLst>
          </p:cNvPr>
          <p:cNvSpPr/>
          <p:nvPr/>
        </p:nvSpPr>
        <p:spPr>
          <a:xfrm>
            <a:off x="4991025" y="5197854"/>
            <a:ext cx="1752600" cy="349132"/>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Jack W. Rae</a:t>
            </a:r>
          </a:p>
        </p:txBody>
      </p:sp>
      <p:pic>
        <p:nvPicPr>
          <p:cNvPr id="5132" name="Picture 12" descr="OpenAI Five">
            <a:extLst>
              <a:ext uri="{FF2B5EF4-FFF2-40B4-BE49-F238E27FC236}">
                <a16:creationId xmlns:a16="http://schemas.microsoft.com/office/drawing/2014/main" id="{765B5D3B-44AD-4336-BB51-F27E778D94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00322" y="3429000"/>
            <a:ext cx="1616074" cy="161607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2FE3B12-D21E-480F-8368-8599C6E491DA}"/>
              </a:ext>
            </a:extLst>
          </p:cNvPr>
          <p:cNvSpPr/>
          <p:nvPr/>
        </p:nvSpPr>
        <p:spPr>
          <a:xfrm>
            <a:off x="7263796" y="5147287"/>
            <a:ext cx="1752600" cy="349132"/>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Chris Hesse</a:t>
            </a:r>
          </a:p>
        </p:txBody>
      </p:sp>
      <p:pic>
        <p:nvPicPr>
          <p:cNvPr id="5134" name="Picture 14" descr="Invited Speakers - NEURIPS 2019 WORKSHOP">
            <a:extLst>
              <a:ext uri="{FF2B5EF4-FFF2-40B4-BE49-F238E27FC236}">
                <a16:creationId xmlns:a16="http://schemas.microsoft.com/office/drawing/2014/main" id="{83DE7B29-933B-4B8C-AEDE-9367F5FBCB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1220" y="3397373"/>
            <a:ext cx="1656291" cy="165629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95FBC80C-3339-4654-917B-835477641A0C}"/>
              </a:ext>
            </a:extLst>
          </p:cNvPr>
          <p:cNvSpPr/>
          <p:nvPr/>
        </p:nvSpPr>
        <p:spPr>
          <a:xfrm>
            <a:off x="9410592" y="5124630"/>
            <a:ext cx="1752600" cy="349132"/>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David Ha</a:t>
            </a:r>
          </a:p>
        </p:txBody>
      </p:sp>
      <p:sp>
        <p:nvSpPr>
          <p:cNvPr id="25" name="Rectangle 24">
            <a:extLst>
              <a:ext uri="{FF2B5EF4-FFF2-40B4-BE49-F238E27FC236}">
                <a16:creationId xmlns:a16="http://schemas.microsoft.com/office/drawing/2014/main" id="{86BECC52-5E97-4395-AB98-605BF57B9E2F}"/>
              </a:ext>
            </a:extLst>
          </p:cNvPr>
          <p:cNvSpPr/>
          <p:nvPr/>
        </p:nvSpPr>
        <p:spPr>
          <a:xfrm>
            <a:off x="5888039" y="5785868"/>
            <a:ext cx="3023698" cy="799585"/>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Many More………</a:t>
            </a:r>
          </a:p>
        </p:txBody>
      </p:sp>
    </p:spTree>
    <p:extLst>
      <p:ext uri="{BB962C8B-B14F-4D97-AF65-F5344CB8AC3E}">
        <p14:creationId xmlns:p14="http://schemas.microsoft.com/office/powerpoint/2010/main" val="24969477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{F56D87EF-DFE4-4C5A-9BE2-6A07C4D1C4ED}tf33713516_win32</Template>
  <TotalTime>687</TotalTime>
  <Words>2120</Words>
  <Application>Microsoft Office PowerPoint</Application>
  <PresentationFormat>Widescreen</PresentationFormat>
  <Paragraphs>141</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Söhne</vt:lpstr>
      <vt:lpstr>Walbaum Display</vt:lpstr>
      <vt:lpstr>3DFloatVTI</vt:lpstr>
      <vt:lpstr>Synopsis on Chatgpt</vt:lpstr>
      <vt:lpstr>Agenda</vt:lpstr>
      <vt:lpstr>Introduction:</vt:lpstr>
      <vt:lpstr>Working and Algorithms</vt:lpstr>
      <vt:lpstr>Working and Algorithms</vt:lpstr>
      <vt:lpstr>Working and Algorithms</vt:lpstr>
      <vt:lpstr>Working and Algorithms</vt:lpstr>
      <vt:lpstr>  Infrastructure Setup:</vt:lpstr>
      <vt:lpstr>Meet The Great Minds:</vt:lpstr>
      <vt:lpstr>Future Plan:</vt:lpstr>
      <vt:lpstr>How people can make business from Chatgpt</vt:lpstr>
      <vt:lpstr>Difference between Chatgpt and Chatbots</vt:lpstr>
      <vt:lpstr>Advantages and Disruption in Industry  </vt:lpstr>
      <vt:lpstr>Disruption in Industry</vt:lpstr>
      <vt:lpstr>Disadvantages: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on Chatgpt</dc:title>
  <dc:creator>Anand, Atul</dc:creator>
  <cp:lastModifiedBy>Anand, Atul</cp:lastModifiedBy>
  <cp:revision>3</cp:revision>
  <dcterms:created xsi:type="dcterms:W3CDTF">2023-01-28T05:53:31Z</dcterms:created>
  <dcterms:modified xsi:type="dcterms:W3CDTF">2023-01-28T17:21:02Z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2023-01-28T05:53:32Z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01ee0d23-602c-4483-99d4-17dc0bb17890</vt:lpwstr>
  </property>
  <property fmtid="{D5CDD505-2E9C-101B-9397-08002B2CF9AE}" pid="9" name="MSIP_Label_ea60d57e-af5b-4752-ac57-3e4f28ca11dc_ContentBits">
    <vt:lpwstr>0</vt:lpwstr>
  </property>
</Properties>
</file>