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0275213" cy="42803763"/>
  <p:notesSz cx="6858000" cy="9144000"/>
  <p:defaultTextStyle>
    <a:defPPr>
      <a:defRPr lang="en-US"/>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98793B9-0B29-4546-ABFD-742FBF6A3DC3}">
          <p14:sldIdLst/>
        </p14:section>
        <p14:section name="Untitled Section" id="{4D8A37E7-E333-4944-A597-C9DFF72CB192}">
          <p14:sldIdLst>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5" d="100"/>
          <a:sy n="25" d="100"/>
        </p:scale>
        <p:origin x="1474" y="-14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4491FF-790D-4F0F-8A03-427699C98526}" type="datetimeFigureOut">
              <a:rPr lang="es-ES" smtClean="0"/>
              <a:t>26/09/2022</a:t>
            </a:fld>
            <a:endParaRPr lang="es-E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F0DFB3-6B41-455E-B0DD-A1464FF2921D}" type="slidenum">
              <a:rPr lang="es-ES" smtClean="0"/>
              <a:t>‹Nº›</a:t>
            </a:fld>
            <a:endParaRPr lang="es-ES"/>
          </a:p>
        </p:txBody>
      </p:sp>
    </p:spTree>
    <p:extLst>
      <p:ext uri="{BB962C8B-B14F-4D97-AF65-F5344CB8AC3E}">
        <p14:creationId xmlns:p14="http://schemas.microsoft.com/office/powerpoint/2010/main" val="2466481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E576C4-6DC2-49F3-B8B4-7A9D231353E6}"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19E12-7CC4-402F-9CE9-B866C1B49100}" type="slidenum">
              <a:rPr lang="en-US" smtClean="0"/>
              <a:t>‹Nº›</a:t>
            </a:fld>
            <a:endParaRPr lang="en-US"/>
          </a:p>
        </p:txBody>
      </p:sp>
    </p:spTree>
    <p:extLst>
      <p:ext uri="{BB962C8B-B14F-4D97-AF65-F5344CB8AC3E}">
        <p14:creationId xmlns:p14="http://schemas.microsoft.com/office/powerpoint/2010/main" val="1871594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E576C4-6DC2-49F3-B8B4-7A9D231353E6}"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19E12-7CC4-402F-9CE9-B866C1B49100}" type="slidenum">
              <a:rPr lang="en-US" smtClean="0"/>
              <a:t>‹Nº›</a:t>
            </a:fld>
            <a:endParaRPr lang="en-US"/>
          </a:p>
        </p:txBody>
      </p:sp>
    </p:spTree>
    <p:extLst>
      <p:ext uri="{BB962C8B-B14F-4D97-AF65-F5344CB8AC3E}">
        <p14:creationId xmlns:p14="http://schemas.microsoft.com/office/powerpoint/2010/main" val="3820565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E576C4-6DC2-49F3-B8B4-7A9D231353E6}"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19E12-7CC4-402F-9CE9-B866C1B49100}" type="slidenum">
              <a:rPr lang="en-US" smtClean="0"/>
              <a:t>‹Nº›</a:t>
            </a:fld>
            <a:endParaRPr lang="en-US"/>
          </a:p>
        </p:txBody>
      </p:sp>
    </p:spTree>
    <p:extLst>
      <p:ext uri="{BB962C8B-B14F-4D97-AF65-F5344CB8AC3E}">
        <p14:creationId xmlns:p14="http://schemas.microsoft.com/office/powerpoint/2010/main" val="3233632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E576C4-6DC2-49F3-B8B4-7A9D231353E6}"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19E12-7CC4-402F-9CE9-B866C1B49100}" type="slidenum">
              <a:rPr lang="en-US" smtClean="0"/>
              <a:t>‹Nº›</a:t>
            </a:fld>
            <a:endParaRPr lang="en-US"/>
          </a:p>
        </p:txBody>
      </p:sp>
    </p:spTree>
    <p:extLst>
      <p:ext uri="{BB962C8B-B14F-4D97-AF65-F5344CB8AC3E}">
        <p14:creationId xmlns:p14="http://schemas.microsoft.com/office/powerpoint/2010/main" val="3314134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E576C4-6DC2-49F3-B8B4-7A9D231353E6}"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19E12-7CC4-402F-9CE9-B866C1B49100}" type="slidenum">
              <a:rPr lang="en-US" smtClean="0"/>
              <a:t>‹Nº›</a:t>
            </a:fld>
            <a:endParaRPr lang="en-US"/>
          </a:p>
        </p:txBody>
      </p:sp>
    </p:spTree>
    <p:extLst>
      <p:ext uri="{BB962C8B-B14F-4D97-AF65-F5344CB8AC3E}">
        <p14:creationId xmlns:p14="http://schemas.microsoft.com/office/powerpoint/2010/main" val="1006298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E576C4-6DC2-49F3-B8B4-7A9D231353E6}"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D19E12-7CC4-402F-9CE9-B866C1B49100}" type="slidenum">
              <a:rPr lang="en-US" smtClean="0"/>
              <a:t>‹Nº›</a:t>
            </a:fld>
            <a:endParaRPr lang="en-US"/>
          </a:p>
        </p:txBody>
      </p:sp>
    </p:spTree>
    <p:extLst>
      <p:ext uri="{BB962C8B-B14F-4D97-AF65-F5344CB8AC3E}">
        <p14:creationId xmlns:p14="http://schemas.microsoft.com/office/powerpoint/2010/main" val="215947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E576C4-6DC2-49F3-B8B4-7A9D231353E6}" type="datetimeFigureOut">
              <a:rPr lang="en-US" smtClean="0"/>
              <a:t>9/26/2022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D19E12-7CC4-402F-9CE9-B866C1B49100}" type="slidenum">
              <a:rPr lang="en-US" smtClean="0"/>
              <a:t>‹Nº›</a:t>
            </a:fld>
            <a:endParaRPr lang="en-US"/>
          </a:p>
        </p:txBody>
      </p:sp>
    </p:spTree>
    <p:extLst>
      <p:ext uri="{BB962C8B-B14F-4D97-AF65-F5344CB8AC3E}">
        <p14:creationId xmlns:p14="http://schemas.microsoft.com/office/powerpoint/2010/main" val="890021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E576C4-6DC2-49F3-B8B4-7A9D231353E6}" type="datetimeFigureOut">
              <a:rPr lang="en-US" smtClean="0"/>
              <a:t>9/26/2022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D19E12-7CC4-402F-9CE9-B866C1B49100}" type="slidenum">
              <a:rPr lang="en-US" smtClean="0"/>
              <a:t>‹Nº›</a:t>
            </a:fld>
            <a:endParaRPr lang="en-US"/>
          </a:p>
        </p:txBody>
      </p:sp>
    </p:spTree>
    <p:extLst>
      <p:ext uri="{BB962C8B-B14F-4D97-AF65-F5344CB8AC3E}">
        <p14:creationId xmlns:p14="http://schemas.microsoft.com/office/powerpoint/2010/main" val="1125300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E576C4-6DC2-49F3-B8B4-7A9D231353E6}" type="datetimeFigureOut">
              <a:rPr lang="en-US" smtClean="0"/>
              <a:t>9/26/2022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D19E12-7CC4-402F-9CE9-B866C1B49100}" type="slidenum">
              <a:rPr lang="en-US" smtClean="0"/>
              <a:t>‹Nº›</a:t>
            </a:fld>
            <a:endParaRPr lang="en-US"/>
          </a:p>
        </p:txBody>
      </p:sp>
    </p:spTree>
    <p:extLst>
      <p:ext uri="{BB962C8B-B14F-4D97-AF65-F5344CB8AC3E}">
        <p14:creationId xmlns:p14="http://schemas.microsoft.com/office/powerpoint/2010/main" val="2880866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69E576C4-6DC2-49F3-B8B4-7A9D231353E6}"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D19E12-7CC4-402F-9CE9-B866C1B49100}" type="slidenum">
              <a:rPr lang="en-US" smtClean="0"/>
              <a:t>‹Nº›</a:t>
            </a:fld>
            <a:endParaRPr lang="en-US"/>
          </a:p>
        </p:txBody>
      </p:sp>
    </p:spTree>
    <p:extLst>
      <p:ext uri="{BB962C8B-B14F-4D97-AF65-F5344CB8AC3E}">
        <p14:creationId xmlns:p14="http://schemas.microsoft.com/office/powerpoint/2010/main" val="1691134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69E576C4-6DC2-49F3-B8B4-7A9D231353E6}"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D19E12-7CC4-402F-9CE9-B866C1B49100}" type="slidenum">
              <a:rPr lang="en-US" smtClean="0"/>
              <a:t>‹Nº›</a:t>
            </a:fld>
            <a:endParaRPr lang="en-US"/>
          </a:p>
        </p:txBody>
      </p:sp>
    </p:spTree>
    <p:extLst>
      <p:ext uri="{BB962C8B-B14F-4D97-AF65-F5344CB8AC3E}">
        <p14:creationId xmlns:p14="http://schemas.microsoft.com/office/powerpoint/2010/main" val="2997057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69E576C4-6DC2-49F3-B8B4-7A9D231353E6}" type="datetimeFigureOut">
              <a:rPr lang="en-US" smtClean="0"/>
              <a:t>9/26/2022</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F7D19E12-7CC4-402F-9CE9-B866C1B49100}" type="slidenum">
              <a:rPr lang="en-US" smtClean="0"/>
              <a:t>‹Nº›</a:t>
            </a:fld>
            <a:endParaRPr lang="en-US"/>
          </a:p>
        </p:txBody>
      </p:sp>
    </p:spTree>
    <p:extLst>
      <p:ext uri="{BB962C8B-B14F-4D97-AF65-F5344CB8AC3E}">
        <p14:creationId xmlns:p14="http://schemas.microsoft.com/office/powerpoint/2010/main" val="1411316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7010" y="729437"/>
            <a:ext cx="26968252" cy="2346780"/>
          </a:xfrm>
        </p:spPr>
        <p:txBody>
          <a:bodyPr>
            <a:normAutofit/>
          </a:bodyPr>
          <a:lstStyle/>
          <a:p>
            <a:pPr algn="l"/>
            <a:r>
              <a:rPr lang="es-AR" sz="8000" dirty="0"/>
              <a:t>Optimización</a:t>
            </a:r>
            <a:r>
              <a:rPr lang="en-US" sz="8000" dirty="0"/>
              <a:t> de </a:t>
            </a:r>
            <a:r>
              <a:rPr lang="es-AR" sz="8000" dirty="0" err="1"/>
              <a:t>Hiperparámetros</a:t>
            </a:r>
            <a:r>
              <a:rPr lang="en-US" sz="8000" dirty="0"/>
              <a:t> </a:t>
            </a:r>
            <a:r>
              <a:rPr lang="es-AR" sz="8000" dirty="0"/>
              <a:t>de</a:t>
            </a:r>
            <a:r>
              <a:rPr lang="en-US" sz="8000" dirty="0"/>
              <a:t> un Sistema de </a:t>
            </a:r>
            <a:r>
              <a:rPr lang="es-AR" sz="8000" dirty="0"/>
              <a:t>Aprendizaje</a:t>
            </a:r>
            <a:r>
              <a:rPr lang="en-US" sz="8000" dirty="0"/>
              <a:t> </a:t>
            </a:r>
            <a:r>
              <a:rPr lang="es-AR" sz="8000" dirty="0"/>
              <a:t>Supervisado</a:t>
            </a:r>
            <a:r>
              <a:rPr lang="en-US" sz="8000" dirty="0"/>
              <a:t> para la </a:t>
            </a:r>
            <a:r>
              <a:rPr lang="es-AR" sz="8000" dirty="0"/>
              <a:t>Construcción</a:t>
            </a:r>
            <a:r>
              <a:rPr lang="en-US" sz="8000" dirty="0"/>
              <a:t> de </a:t>
            </a:r>
            <a:r>
              <a:rPr lang="es-AR" sz="8000" dirty="0"/>
              <a:t>Ondas</a:t>
            </a:r>
            <a:r>
              <a:rPr lang="en-US" sz="8000" dirty="0"/>
              <a:t> </a:t>
            </a:r>
            <a:r>
              <a:rPr lang="es-AR" sz="8000" dirty="0"/>
              <a:t>Gravitacionales</a:t>
            </a:r>
          </a:p>
        </p:txBody>
      </p:sp>
      <p:sp>
        <p:nvSpPr>
          <p:cNvPr id="9" name="TextBox 8"/>
          <p:cNvSpPr txBox="1"/>
          <p:nvPr/>
        </p:nvSpPr>
        <p:spPr>
          <a:xfrm>
            <a:off x="1094193" y="3689977"/>
            <a:ext cx="14918764" cy="707886"/>
          </a:xfrm>
          <a:prstGeom prst="rect">
            <a:avLst/>
          </a:prstGeom>
          <a:noFill/>
        </p:spPr>
        <p:txBody>
          <a:bodyPr wrap="none" rtlCol="0">
            <a:spAutoFit/>
          </a:bodyPr>
          <a:lstStyle/>
          <a:p>
            <a:r>
              <a:rPr lang="en-US" sz="4000" dirty="0"/>
              <a:t>Atuel E. Villegas A. , Franco </a:t>
            </a:r>
            <a:r>
              <a:rPr lang="en-US" sz="4000" dirty="0" err="1"/>
              <a:t>Cerino</a:t>
            </a:r>
            <a:r>
              <a:rPr lang="en-US" sz="4000" dirty="0"/>
              <a:t> , Andrés Diaz Pace   , Manuel </a:t>
            </a:r>
            <a:r>
              <a:rPr lang="en-US" sz="4000" dirty="0" err="1"/>
              <a:t>Tiglio</a:t>
            </a:r>
            <a:endParaRPr lang="en-US" sz="4000" dirty="0"/>
          </a:p>
        </p:txBody>
      </p:sp>
      <p:sp>
        <p:nvSpPr>
          <p:cNvPr id="4" name="Rounded Rectangle 3"/>
          <p:cNvSpPr/>
          <p:nvPr/>
        </p:nvSpPr>
        <p:spPr>
          <a:xfrm>
            <a:off x="758913" y="6327377"/>
            <a:ext cx="28681680" cy="292608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endParaRPr lang="es-AR" sz="2800" b="1" dirty="0"/>
          </a:p>
        </p:txBody>
      </p:sp>
      <p:sp>
        <p:nvSpPr>
          <p:cNvPr id="7" name="Rounded Rectangle 6"/>
          <p:cNvSpPr/>
          <p:nvPr/>
        </p:nvSpPr>
        <p:spPr>
          <a:xfrm>
            <a:off x="758913" y="9767935"/>
            <a:ext cx="14425136" cy="714575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AR" dirty="0"/>
          </a:p>
        </p:txBody>
      </p:sp>
      <p:sp>
        <p:nvSpPr>
          <p:cNvPr id="10" name="Rounded Rectangle 9"/>
          <p:cNvSpPr/>
          <p:nvPr/>
        </p:nvSpPr>
        <p:spPr>
          <a:xfrm>
            <a:off x="758913" y="17308380"/>
            <a:ext cx="14425136" cy="104253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AR" dirty="0"/>
          </a:p>
        </p:txBody>
      </p:sp>
      <p:sp>
        <p:nvSpPr>
          <p:cNvPr id="11" name="Rounded Rectangle 10"/>
          <p:cNvSpPr/>
          <p:nvPr/>
        </p:nvSpPr>
        <p:spPr>
          <a:xfrm>
            <a:off x="15647261" y="9783175"/>
            <a:ext cx="13793331" cy="609223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AR" dirty="0"/>
          </a:p>
        </p:txBody>
      </p:sp>
      <p:sp>
        <p:nvSpPr>
          <p:cNvPr id="8" name="Rounded Rectangle 7"/>
          <p:cNvSpPr/>
          <p:nvPr/>
        </p:nvSpPr>
        <p:spPr>
          <a:xfrm>
            <a:off x="586987" y="28072898"/>
            <a:ext cx="14597061" cy="616829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AR" dirty="0"/>
          </a:p>
        </p:txBody>
      </p:sp>
      <p:sp>
        <p:nvSpPr>
          <p:cNvPr id="12" name="TextBox 11"/>
          <p:cNvSpPr txBox="1"/>
          <p:nvPr/>
        </p:nvSpPr>
        <p:spPr>
          <a:xfrm>
            <a:off x="1094194" y="10086512"/>
            <a:ext cx="13898880" cy="646331"/>
          </a:xfrm>
          <a:prstGeom prst="rect">
            <a:avLst/>
          </a:prstGeom>
          <a:noFill/>
        </p:spPr>
        <p:txBody>
          <a:bodyPr wrap="square" rtlCol="0">
            <a:spAutoFit/>
          </a:bodyPr>
          <a:lstStyle/>
          <a:p>
            <a:pPr algn="ctr"/>
            <a:r>
              <a:rPr lang="es-ES" sz="3600" b="1" dirty="0"/>
              <a:t>Ondas</a:t>
            </a:r>
            <a:r>
              <a:rPr lang="en-US" sz="3600" b="1" dirty="0"/>
              <a:t> </a:t>
            </a:r>
            <a:r>
              <a:rPr lang="es-ES" sz="3600" b="1" dirty="0"/>
              <a:t>Gravitacionales</a:t>
            </a:r>
          </a:p>
        </p:txBody>
      </p:sp>
      <mc:AlternateContent xmlns:mc="http://schemas.openxmlformats.org/markup-compatibility/2006">
        <mc:Choice xmlns:a14="http://schemas.microsoft.com/office/drawing/2010/main" Requires="a14">
          <p:sp>
            <p:nvSpPr>
              <p:cNvPr id="13" name="TextBox 12"/>
              <p:cNvSpPr txBox="1"/>
              <p:nvPr/>
            </p:nvSpPr>
            <p:spPr>
              <a:xfrm>
                <a:off x="1445299" y="10779582"/>
                <a:ext cx="13380134" cy="1200329"/>
              </a:xfrm>
              <a:prstGeom prst="rect">
                <a:avLst/>
              </a:prstGeom>
              <a:noFill/>
            </p:spPr>
            <p:txBody>
              <a:bodyPr wrap="square" rtlCol="0">
                <a:spAutoFit/>
              </a:bodyPr>
              <a:lstStyle/>
              <a:p>
                <a:r>
                  <a:rPr lang="es-ES" sz="2400" dirty="0"/>
                  <a:t>Consideramos un sistema binario de agujeros negros sin spin ni carga eléctrica, inicialmente en órbita </a:t>
                </a:r>
                <a:r>
                  <a:rPr lang="es-ES" sz="2400" dirty="0" err="1"/>
                  <a:t>quasi</a:t>
                </a:r>
                <a:r>
                  <a:rPr lang="es-ES" sz="2400" dirty="0"/>
                  <a:t>-circular. Generamos las ondas gravitacionales usando el modelo </a:t>
                </a:r>
                <a:r>
                  <a:rPr lang="es-ES" sz="2400" i="1" dirty="0"/>
                  <a:t>NRHybSur3dq8 [1] </a:t>
                </a:r>
                <a:r>
                  <a:rPr lang="es-ES" sz="2400" dirty="0"/>
                  <a:t>para el rango </a:t>
                </a:r>
                <a:endParaRPr lang="en-US" sz="2400" b="0" i="1" dirty="0">
                  <a:latin typeface="Cambria Math" panose="02040503050406030204" pitchFamily="18" charset="0"/>
                </a:endParaRPr>
              </a:p>
              <a:p>
                <a14:m>
                  <m:oMath xmlns:m="http://schemas.openxmlformats.org/officeDocument/2006/math">
                    <m:r>
                      <a:rPr lang="en-US" sz="2400" b="0" i="1" smtClean="0">
                        <a:latin typeface="Cambria Math" panose="02040503050406030204" pitchFamily="18" charset="0"/>
                      </a:rPr>
                      <m:t>1≤</m:t>
                    </m:r>
                    <m:r>
                      <a:rPr lang="en-US" sz="2400" b="0" i="1" smtClean="0">
                        <a:latin typeface="Cambria Math" panose="02040503050406030204" pitchFamily="18" charset="0"/>
                      </a:rPr>
                      <m:t>𝑞</m:t>
                    </m:r>
                    <m:r>
                      <a:rPr lang="en-US" sz="2400" b="0" i="1" smtClean="0">
                        <a:latin typeface="Cambria Math" panose="02040503050406030204" pitchFamily="18" charset="0"/>
                      </a:rPr>
                      <m:t>≤10</m:t>
                    </m:r>
                  </m:oMath>
                </a14:m>
                <a:r>
                  <a:rPr lang="es-ES" sz="2400" dirty="0"/>
                  <a:t> donde </a:t>
                </a:r>
                <a:r>
                  <a:rPr lang="es-ES" sz="2400" i="1" dirty="0"/>
                  <a:t>q</a:t>
                </a:r>
                <a:r>
                  <a:rPr lang="es-ES" sz="2400" dirty="0"/>
                  <a:t> es el ratio entre masas.</a:t>
                </a:r>
              </a:p>
            </p:txBody>
          </p:sp>
        </mc:Choice>
        <mc:Fallback>
          <p:sp>
            <p:nvSpPr>
              <p:cNvPr id="13" name="TextBox 12"/>
              <p:cNvSpPr txBox="1">
                <a:spLocks noRot="1" noChangeAspect="1" noMove="1" noResize="1" noEditPoints="1" noAdjustHandles="1" noChangeArrowheads="1" noChangeShapeType="1" noTextEdit="1"/>
              </p:cNvSpPr>
              <p:nvPr/>
            </p:nvSpPr>
            <p:spPr>
              <a:xfrm>
                <a:off x="1445299" y="10779582"/>
                <a:ext cx="13380134" cy="1200329"/>
              </a:xfrm>
              <a:prstGeom prst="rect">
                <a:avLst/>
              </a:prstGeom>
              <a:blipFill>
                <a:blip r:embed="rId2"/>
                <a:stretch>
                  <a:fillRect l="-683" t="-4061" b="-10660"/>
                </a:stretch>
              </a:blipFill>
            </p:spPr>
            <p:txBody>
              <a:bodyPr/>
              <a:lstStyle/>
              <a:p>
                <a:r>
                  <a:rPr lang="es-ES">
                    <a:noFill/>
                  </a:rPr>
                  <a:t> </a:t>
                </a:r>
              </a:p>
            </p:txBody>
          </p:sp>
        </mc:Fallback>
      </mc:AlternateContent>
      <p:pic>
        <p:nvPicPr>
          <p:cNvPr id="16" name="Picture 15"/>
          <p:cNvPicPr>
            <a:picLocks noChangeAspect="1"/>
          </p:cNvPicPr>
          <p:nvPr/>
        </p:nvPicPr>
        <p:blipFill>
          <a:blip r:embed="rId3"/>
          <a:stretch>
            <a:fillRect/>
          </a:stretch>
        </p:blipFill>
        <p:spPr>
          <a:xfrm>
            <a:off x="7565716" y="12276879"/>
            <a:ext cx="4957599" cy="3870893"/>
          </a:xfrm>
          <a:prstGeom prst="rect">
            <a:avLst/>
          </a:prstGeom>
        </p:spPr>
      </p:pic>
      <p:sp>
        <p:nvSpPr>
          <p:cNvPr id="18" name="TextBox 17"/>
          <p:cNvSpPr txBox="1"/>
          <p:nvPr/>
        </p:nvSpPr>
        <p:spPr>
          <a:xfrm>
            <a:off x="3404006" y="17551071"/>
            <a:ext cx="9604038" cy="646331"/>
          </a:xfrm>
          <a:prstGeom prst="rect">
            <a:avLst/>
          </a:prstGeom>
          <a:noFill/>
        </p:spPr>
        <p:txBody>
          <a:bodyPr wrap="square" rtlCol="0">
            <a:spAutoFit/>
          </a:bodyPr>
          <a:lstStyle/>
          <a:p>
            <a:pPr algn="ctr"/>
            <a:r>
              <a:rPr lang="en-US" sz="3600" b="1" dirty="0"/>
              <a:t>Bases </a:t>
            </a:r>
            <a:r>
              <a:rPr lang="es-ES" sz="3600" b="1" dirty="0"/>
              <a:t>Reducidas</a:t>
            </a:r>
          </a:p>
        </p:txBody>
      </p:sp>
      <mc:AlternateContent xmlns:mc="http://schemas.openxmlformats.org/markup-compatibility/2006">
        <mc:Choice xmlns:a14="http://schemas.microsoft.com/office/drawing/2010/main" Requires="a14">
          <p:sp>
            <p:nvSpPr>
              <p:cNvPr id="19" name="TextBox 18"/>
              <p:cNvSpPr txBox="1"/>
              <p:nvPr/>
            </p:nvSpPr>
            <p:spPr>
              <a:xfrm>
                <a:off x="1687365" y="18610206"/>
                <a:ext cx="6009086" cy="3453638"/>
              </a:xfrm>
              <a:prstGeom prst="rect">
                <a:avLst/>
              </a:prstGeom>
              <a:noFill/>
            </p:spPr>
            <p:txBody>
              <a:bodyPr wrap="square" rtlCol="0">
                <a:spAutoFit/>
              </a:bodyPr>
              <a:lstStyle/>
              <a:p>
                <a:r>
                  <a:rPr lang="es-ES" sz="2400" dirty="0"/>
                  <a:t>Es un método que nos permite representar un espacio de funciones </a:t>
                </a:r>
                <a14:m>
                  <m:oMath xmlns:m="http://schemas.openxmlformats.org/officeDocument/2006/math">
                    <m:r>
                      <a:rPr lang="en-US" sz="2400" b="1" i="1" smtClean="0">
                        <a:latin typeface="Cambria Math" panose="02040503050406030204" pitchFamily="18" charset="0"/>
                      </a:rPr>
                      <m:t>𝑭</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𝜆</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𝜆</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oMath>
                </a14:m>
                <a:r>
                  <a:rPr lang="es-ES" sz="2400" dirty="0"/>
                  <a:t> a partir de una base constituida por funciones del mismo espacio [2].</a:t>
                </a:r>
              </a:p>
              <a:p>
                <a:endParaRPr lang="es-ES" sz="2400" dirty="0"/>
              </a:p>
              <a:p>
                <a:r>
                  <a:rPr lang="es-ES" sz="2400" dirty="0"/>
                  <a:t>Partimos de un conjunto de entrenamiento </a:t>
                </a:r>
                <a14:m>
                  <m:oMath xmlns:m="http://schemas.openxmlformats.org/officeDocument/2006/math">
                    <m:r>
                      <a:rPr lang="en-US" sz="2400" b="1" i="0" smtClean="0">
                        <a:latin typeface="Cambria Math" panose="02040503050406030204" pitchFamily="18" charset="0"/>
                      </a:rPr>
                      <m:t>𝐊</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sub>
                    </m:sSub>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=1, …, </m:t>
                    </m:r>
                    <m:r>
                      <a:rPr lang="en-US" sz="2400" b="0" i="1" smtClean="0">
                        <a:latin typeface="Cambria Math" panose="02040503050406030204" pitchFamily="18" charset="0"/>
                      </a:rPr>
                      <m:t>𝑁</m:t>
                    </m:r>
                    <m:r>
                      <a:rPr lang="en-US" sz="2400" b="0" i="1" smtClean="0">
                        <a:latin typeface="Cambria Math" panose="02040503050406030204" pitchFamily="18" charset="0"/>
                      </a:rPr>
                      <m:t>}</m:t>
                    </m:r>
                  </m:oMath>
                </a14:m>
                <a:r>
                  <a:rPr lang="es-ES" sz="2400" dirty="0"/>
                  <a:t> con N funciones, y queremos obtener una base ortonormal de n funciones </a:t>
                </a:r>
                <a14:m>
                  <m:oMath xmlns:m="http://schemas.openxmlformats.org/officeDocument/2006/math">
                    <m:sSubSup>
                      <m:sSubSupPr>
                        <m:ctrlPr>
                          <a:rPr lang="en-US" sz="2400" b="0" i="1" smtClean="0">
                            <a:latin typeface="Cambria Math" panose="02040503050406030204" pitchFamily="18" charset="0"/>
                          </a:rPr>
                        </m:ctrlPr>
                      </m:sSubSupPr>
                      <m:e>
                        <m:d>
                          <m:dPr>
                            <m:begChr m:val="{"/>
                            <m:endChr m:val="}"/>
                            <m:ctrlPr>
                              <a:rPr lang="en-US" sz="2400" i="1">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𝑖</m:t>
                                </m:r>
                              </m:sub>
                            </m:sSub>
                          </m:e>
                        </m:d>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sSubSup>
                  </m:oMath>
                </a14:m>
                <a:r>
                  <a:rPr lang="es-ES" sz="2400" dirty="0"/>
                  <a:t> de forma que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𝑁</m:t>
                    </m:r>
                    <m:r>
                      <a:rPr lang="en-US" sz="2400" b="0" i="0" smtClean="0">
                        <a:latin typeface="Cambria Math" panose="02040503050406030204" pitchFamily="18" charset="0"/>
                      </a:rPr>
                      <m:t>.</m:t>
                    </m:r>
                  </m:oMath>
                </a14:m>
                <a:r>
                  <a:rPr lang="es-ES" sz="2400" dirty="0"/>
                  <a:t> </a:t>
                </a:r>
              </a:p>
            </p:txBody>
          </p:sp>
        </mc:Choice>
        <mc:Fallback>
          <p:sp>
            <p:nvSpPr>
              <p:cNvPr id="19" name="TextBox 18"/>
              <p:cNvSpPr txBox="1">
                <a:spLocks noRot="1" noChangeAspect="1" noMove="1" noResize="1" noEditPoints="1" noAdjustHandles="1" noChangeArrowheads="1" noChangeShapeType="1" noTextEdit="1"/>
              </p:cNvSpPr>
              <p:nvPr/>
            </p:nvSpPr>
            <p:spPr>
              <a:xfrm>
                <a:off x="1687365" y="18610206"/>
                <a:ext cx="6009086" cy="3453638"/>
              </a:xfrm>
              <a:prstGeom prst="rect">
                <a:avLst/>
              </a:prstGeom>
              <a:blipFill>
                <a:blip r:embed="rId4"/>
                <a:stretch>
                  <a:fillRect l="-1623" t="-1413" r="-609" b="-3180"/>
                </a:stretch>
              </a:blipFill>
            </p:spPr>
            <p:txBody>
              <a:bodyPr/>
              <a:lstStyle/>
              <a:p>
                <a:r>
                  <a:rPr lang="es-ES">
                    <a:noFill/>
                  </a:rPr>
                  <a:t> </a:t>
                </a:r>
              </a:p>
            </p:txBody>
          </p:sp>
        </mc:Fallback>
      </mc:AlternateContent>
      <p:pic>
        <p:nvPicPr>
          <p:cNvPr id="20" name="Picture 19"/>
          <p:cNvPicPr>
            <a:picLocks noChangeAspect="1"/>
          </p:cNvPicPr>
          <p:nvPr/>
        </p:nvPicPr>
        <p:blipFill>
          <a:blip r:embed="rId5"/>
          <a:stretch>
            <a:fillRect/>
          </a:stretch>
        </p:blipFill>
        <p:spPr>
          <a:xfrm>
            <a:off x="-6157761" y="16458457"/>
            <a:ext cx="5306620" cy="4272206"/>
          </a:xfrm>
          <a:prstGeom prst="rect">
            <a:avLst/>
          </a:prstGeom>
        </p:spPr>
      </p:pic>
      <p:sp>
        <p:nvSpPr>
          <p:cNvPr id="21" name="TextBox 20"/>
          <p:cNvSpPr txBox="1"/>
          <p:nvPr/>
        </p:nvSpPr>
        <p:spPr>
          <a:xfrm>
            <a:off x="1720510" y="22637348"/>
            <a:ext cx="8417169" cy="461665"/>
          </a:xfrm>
          <a:prstGeom prst="rect">
            <a:avLst/>
          </a:prstGeom>
          <a:noFill/>
        </p:spPr>
        <p:txBody>
          <a:bodyPr wrap="square" rtlCol="0">
            <a:spAutoFit/>
          </a:bodyPr>
          <a:lstStyle/>
          <a:p>
            <a:r>
              <a:rPr lang="es-ES" sz="2400" dirty="0"/>
              <a:t>Luego</a:t>
            </a:r>
            <a:r>
              <a:rPr lang="en-US" sz="2400" dirty="0"/>
              <a:t> </a:t>
            </a:r>
            <a:r>
              <a:rPr lang="es-ES" sz="2400" dirty="0"/>
              <a:t>podemos</a:t>
            </a:r>
            <a:r>
              <a:rPr lang="en-US" sz="2400" dirty="0"/>
              <a:t> </a:t>
            </a:r>
            <a:r>
              <a:rPr lang="es-ES" sz="2400" dirty="0"/>
              <a:t>aproximar</a:t>
            </a:r>
            <a:r>
              <a:rPr lang="en-US" sz="2400" dirty="0"/>
              <a:t>:</a:t>
            </a:r>
          </a:p>
        </p:txBody>
      </p:sp>
      <p:sp>
        <p:nvSpPr>
          <p:cNvPr id="23" name="TextBox 22"/>
          <p:cNvSpPr txBox="1"/>
          <p:nvPr/>
        </p:nvSpPr>
        <p:spPr>
          <a:xfrm>
            <a:off x="3404005" y="23476228"/>
            <a:ext cx="3854327" cy="523220"/>
          </a:xfrm>
          <a:prstGeom prst="rect">
            <a:avLst/>
          </a:prstGeom>
          <a:noFill/>
        </p:spPr>
        <p:txBody>
          <a:bodyPr wrap="square" rtlCol="0">
            <a:spAutoFit/>
          </a:bodyPr>
          <a:lstStyle/>
          <a:p>
            <a:endParaRPr lang="es-ES" sz="2800" dirty="0"/>
          </a:p>
        </p:txBody>
      </p:sp>
      <mc:AlternateContent xmlns:mc="http://schemas.openxmlformats.org/markup-compatibility/2006">
        <mc:Choice xmlns:a14="http://schemas.microsoft.com/office/drawing/2010/main" Requires="a14">
          <p:sp>
            <p:nvSpPr>
              <p:cNvPr id="25" name="TextBox 24"/>
              <p:cNvSpPr txBox="1"/>
              <p:nvPr/>
            </p:nvSpPr>
            <p:spPr>
              <a:xfrm>
                <a:off x="1687365" y="25178046"/>
                <a:ext cx="12831644" cy="1569660"/>
              </a:xfrm>
              <a:prstGeom prst="rect">
                <a:avLst/>
              </a:prstGeom>
              <a:noFill/>
            </p:spPr>
            <p:txBody>
              <a:bodyPr wrap="square" rtlCol="0">
                <a:spAutoFit/>
              </a:bodyPr>
              <a:lstStyle/>
              <a:p>
                <a:r>
                  <a:rPr lang="es-ES" sz="2400" dirty="0"/>
                  <a:t>Para la </a:t>
                </a:r>
                <a:r>
                  <a:rPr lang="es-ES" sz="2400" b="1" dirty="0"/>
                  <a:t>construcción de la base </a:t>
                </a:r>
                <a:r>
                  <a:rPr lang="es-ES" sz="2400" dirty="0"/>
                  <a:t>utilizamos</a:t>
                </a:r>
                <a:r>
                  <a:rPr lang="en-US" sz="2400" dirty="0"/>
                  <a:t> un </a:t>
                </a:r>
                <a:r>
                  <a:rPr lang="es-ES" sz="2400" dirty="0"/>
                  <a:t>algoritmo</a:t>
                </a:r>
                <a:r>
                  <a:rPr lang="en-US" sz="2400" dirty="0"/>
                  <a:t> de </a:t>
                </a:r>
                <a:r>
                  <a:rPr lang="es-ES" sz="2400" dirty="0"/>
                  <a:t>tipo</a:t>
                </a:r>
                <a:r>
                  <a:rPr lang="en-US" sz="2400" dirty="0"/>
                  <a:t> </a:t>
                </a:r>
                <a:r>
                  <a:rPr lang="es-ES" sz="2400" dirty="0"/>
                  <a:t>voraz</a:t>
                </a:r>
                <a:r>
                  <a:rPr lang="en-US" sz="2400" dirty="0"/>
                  <a:t> o </a:t>
                </a:r>
                <a:r>
                  <a:rPr lang="en-US" sz="2400" i="1" dirty="0"/>
                  <a:t>greedy</a:t>
                </a:r>
                <a:r>
                  <a:rPr lang="en-US" sz="2400" dirty="0"/>
                  <a:t>, </a:t>
                </a:r>
                <a:r>
                  <a:rPr lang="es-ES" sz="2400" dirty="0"/>
                  <a:t>donde</a:t>
                </a:r>
                <a:r>
                  <a:rPr lang="en-US" sz="2400" dirty="0"/>
                  <a:t> el primer </a:t>
                </a:r>
                <a:r>
                  <a:rPr lang="es-ES" sz="2400" dirty="0"/>
                  <a:t>elemento</a:t>
                </a:r>
                <a:r>
                  <a:rPr lang="en-US" sz="2400" dirty="0"/>
                  <a:t> </a:t>
                </a:r>
                <a:r>
                  <a:rPr lang="es-ES" sz="2400" dirty="0"/>
                  <a:t>es</a:t>
                </a:r>
                <a:r>
                  <a:rPr lang="en-US" sz="2400" dirty="0"/>
                  <a:t> </a:t>
                </a:r>
                <a:r>
                  <a:rPr lang="es-ES" sz="2400" dirty="0"/>
                  <a:t>arbitrario (</a:t>
                </a:r>
                <a:r>
                  <a:rPr lang="es-ES" sz="2400" i="1" dirty="0"/>
                  <a:t>semilla)</a:t>
                </a:r>
                <a:r>
                  <a:rPr lang="en-US" sz="2400" dirty="0"/>
                  <a:t>.</a:t>
                </a:r>
              </a:p>
              <a:p>
                <a:r>
                  <a:rPr lang="es-ES" sz="2400" dirty="0"/>
                  <a:t>El algoritmo se detiene una vez que se alcanza el número máximo de elementos en la base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𝑚𝑎𝑥</m:t>
                        </m:r>
                      </m:sub>
                    </m:sSub>
                  </m:oMath>
                </a14:m>
                <a:r>
                  <a:rPr lang="es-ES" sz="2400" dirty="0"/>
                  <a:t>, o cuando el error de representación máximo alcanza la tolerancia definida.</a:t>
                </a:r>
              </a:p>
            </p:txBody>
          </p:sp>
        </mc:Choice>
        <mc:Fallback>
          <p:sp>
            <p:nvSpPr>
              <p:cNvPr id="25" name="TextBox 24"/>
              <p:cNvSpPr txBox="1">
                <a:spLocks noRot="1" noChangeAspect="1" noMove="1" noResize="1" noEditPoints="1" noAdjustHandles="1" noChangeArrowheads="1" noChangeShapeType="1" noTextEdit="1"/>
              </p:cNvSpPr>
              <p:nvPr/>
            </p:nvSpPr>
            <p:spPr>
              <a:xfrm>
                <a:off x="1687365" y="25178046"/>
                <a:ext cx="12831644" cy="1569660"/>
              </a:xfrm>
              <a:prstGeom prst="rect">
                <a:avLst/>
              </a:prstGeom>
              <a:blipFill>
                <a:blip r:embed="rId6"/>
                <a:stretch>
                  <a:fillRect l="-760" t="-3101" b="-7752"/>
                </a:stretch>
              </a:blipFill>
            </p:spPr>
            <p:txBody>
              <a:bodyPr/>
              <a:lstStyle/>
              <a:p>
                <a:r>
                  <a:rPr lang="es-ES">
                    <a:noFill/>
                  </a:rPr>
                  <a:t> </a:t>
                </a:r>
              </a:p>
            </p:txBody>
          </p:sp>
        </mc:Fallback>
      </mc:AlternateContent>
      <p:sp>
        <p:nvSpPr>
          <p:cNvPr id="3" name="TextBox 2"/>
          <p:cNvSpPr txBox="1"/>
          <p:nvPr/>
        </p:nvSpPr>
        <p:spPr>
          <a:xfrm>
            <a:off x="3024156" y="16254112"/>
            <a:ext cx="9977927" cy="338554"/>
          </a:xfrm>
          <a:prstGeom prst="rect">
            <a:avLst/>
          </a:prstGeom>
          <a:noFill/>
        </p:spPr>
        <p:txBody>
          <a:bodyPr wrap="square" rtlCol="0">
            <a:spAutoFit/>
          </a:bodyPr>
          <a:lstStyle/>
          <a:p>
            <a:pPr algn="ctr"/>
            <a:r>
              <a:rPr lang="es-ES" sz="1600" dirty="0"/>
              <a:t>Figura 1. Ondas gravitacionales para dos valores de q.</a:t>
            </a:r>
          </a:p>
        </p:txBody>
      </p:sp>
      <p:pic>
        <p:nvPicPr>
          <p:cNvPr id="15" name="Picture 14"/>
          <p:cNvPicPr>
            <a:picLocks noChangeAspect="1"/>
          </p:cNvPicPr>
          <p:nvPr/>
        </p:nvPicPr>
        <p:blipFill>
          <a:blip r:embed="rId7"/>
          <a:stretch>
            <a:fillRect/>
          </a:stretch>
        </p:blipFill>
        <p:spPr>
          <a:xfrm>
            <a:off x="3024156" y="12276880"/>
            <a:ext cx="4957599" cy="3870893"/>
          </a:xfrm>
          <a:prstGeom prst="rect">
            <a:avLst/>
          </a:prstGeom>
        </p:spPr>
      </p:pic>
      <p:sp>
        <p:nvSpPr>
          <p:cNvPr id="5" name="TextBox 4"/>
          <p:cNvSpPr txBox="1"/>
          <p:nvPr/>
        </p:nvSpPr>
        <p:spPr>
          <a:xfrm>
            <a:off x="548801" y="28158826"/>
            <a:ext cx="14406086" cy="646331"/>
          </a:xfrm>
          <a:prstGeom prst="rect">
            <a:avLst/>
          </a:prstGeom>
          <a:noFill/>
        </p:spPr>
        <p:txBody>
          <a:bodyPr wrap="square" rtlCol="0">
            <a:spAutoFit/>
          </a:bodyPr>
          <a:lstStyle/>
          <a:p>
            <a:pPr algn="ctr"/>
            <a:r>
              <a:rPr lang="es-ES" sz="3600" b="1" dirty="0"/>
              <a:t>Refinamiento hp-</a:t>
            </a:r>
            <a:r>
              <a:rPr lang="es-ES" sz="3600" b="1" dirty="0" err="1"/>
              <a:t>Greedy</a:t>
            </a:r>
            <a:endParaRPr lang="es-ES" sz="3600" b="1" dirty="0"/>
          </a:p>
        </p:txBody>
      </p:sp>
      <p:pic>
        <p:nvPicPr>
          <p:cNvPr id="30" name="Picture 29"/>
          <p:cNvPicPr>
            <a:picLocks noChangeAspect="1"/>
          </p:cNvPicPr>
          <p:nvPr/>
        </p:nvPicPr>
        <p:blipFill rotWithShape="1">
          <a:blip r:embed="rId8" cstate="print">
            <a:extLst>
              <a:ext uri="{28A0092B-C50C-407E-A947-70E740481C1C}">
                <a14:useLocalDpi xmlns:a14="http://schemas.microsoft.com/office/drawing/2010/main" val="0"/>
              </a:ext>
            </a:extLst>
          </a:blip>
          <a:srcRect l="4279" t="8829" r="5867" b="27934"/>
          <a:stretch/>
        </p:blipFill>
        <p:spPr>
          <a:xfrm>
            <a:off x="2327980" y="29790761"/>
            <a:ext cx="5698963" cy="3208660"/>
          </a:xfrm>
          <a:prstGeom prst="rect">
            <a:avLst/>
          </a:prstGeom>
        </p:spPr>
      </p:pic>
      <p:sp>
        <p:nvSpPr>
          <p:cNvPr id="31" name="TextBox 30"/>
          <p:cNvSpPr txBox="1"/>
          <p:nvPr/>
        </p:nvSpPr>
        <p:spPr>
          <a:xfrm>
            <a:off x="1133487" y="28943959"/>
            <a:ext cx="13444832" cy="830997"/>
          </a:xfrm>
          <a:prstGeom prst="rect">
            <a:avLst/>
          </a:prstGeom>
          <a:noFill/>
        </p:spPr>
        <p:txBody>
          <a:bodyPr wrap="square" rtlCol="0">
            <a:spAutoFit/>
          </a:bodyPr>
          <a:lstStyle/>
          <a:p>
            <a:r>
              <a:rPr lang="es-ES" sz="2400" dirty="0"/>
              <a:t>Consiste en descomponer el dominio del espacio de parámetros de forma recursiva, dando lugar a la estructura de un árbol binario.</a:t>
            </a:r>
          </a:p>
        </p:txBody>
      </p:sp>
      <mc:AlternateContent xmlns:mc="http://schemas.openxmlformats.org/markup-compatibility/2006" xmlns:a14="http://schemas.microsoft.com/office/drawing/2010/main">
        <mc:Choice Requires="a14">
          <p:sp>
            <p:nvSpPr>
              <p:cNvPr id="32" name="TextBox 31"/>
              <p:cNvSpPr txBox="1"/>
              <p:nvPr/>
            </p:nvSpPr>
            <p:spPr>
              <a:xfrm>
                <a:off x="3269342" y="43577928"/>
                <a:ext cx="10408920" cy="5514010"/>
              </a:xfrm>
              <a:prstGeom prst="rect">
                <a:avLst/>
              </a:prstGeom>
              <a:noFill/>
            </p:spPr>
            <p:txBody>
              <a:bodyPr wrap="square" rtlCol="0">
                <a:spAutoFit/>
              </a:bodyPr>
              <a:lstStyle/>
              <a:p>
                <a14:m>
                  <m:oMath xmlns:m="http://schemas.openxmlformats.org/officeDocument/2006/math">
                    <m:r>
                      <a:rPr lang="en-US" sz="2800" i="1" smtClean="0">
                        <a:latin typeface="Cambria Math" panose="02040503050406030204" pitchFamily="18" charset="0"/>
                      </a:rPr>
                      <m:t>𝑟𝑏</m:t>
                    </m:r>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h</m:t>
                            </m:r>
                          </m:e>
                          <m:sub>
                            <m:sSub>
                              <m:sSubPr>
                                <m:ctrlPr>
                                  <a:rPr lang="en-US" sz="2800" i="1">
                                    <a:latin typeface="Cambria Math" panose="02040503050406030204" pitchFamily="18" charset="0"/>
                                  </a:rPr>
                                </m:ctrlPr>
                              </m:sSubPr>
                              <m:e>
                                <m:r>
                                  <m:rPr>
                                    <m:sty m:val="p"/>
                                  </m:rPr>
                                  <a:rPr lang="en-US" sz="2800">
                                    <a:latin typeface="Cambria Math" panose="02040503050406030204" pitchFamily="18" charset="0"/>
                                  </a:rPr>
                                  <m:t>Λ</m:t>
                                </m:r>
                              </m:e>
                              <m:sub>
                                <m:r>
                                  <a:rPr lang="en-US" sz="2800" b="0" i="1" smtClean="0">
                                    <a:latin typeface="Cambria Math" panose="02040503050406030204" pitchFamily="18" charset="0"/>
                                  </a:rPr>
                                  <m:t>1</m:t>
                                </m:r>
                              </m:sub>
                            </m:sSub>
                          </m:sub>
                        </m:sSub>
                      </m:e>
                    </m:d>
                    <m:r>
                      <a:rPr lang="en-US" sz="2800" b="0" i="1" smtClean="0">
                        <a:latin typeface="Cambria Math" panose="02040503050406030204" pitchFamily="18" charset="0"/>
                      </a:rPr>
                      <m:t>(</m:t>
                    </m:r>
                    <m:r>
                      <a:rPr lang="en-US" sz="2800" b="0" i="1" smtClean="0">
                        <a:latin typeface="Cambria Math" panose="02040503050406030204" pitchFamily="18" charset="0"/>
                      </a:rPr>
                      <m:t>𝑎𝑙𝑒𝑎𝑡𝑜𝑟𝑖𝑜</m:t>
                    </m:r>
                    <m:r>
                      <a:rPr lang="en-US" sz="2800" b="0" i="1" smtClean="0">
                        <a:latin typeface="Cambria Math" panose="02040503050406030204" pitchFamily="18" charset="0"/>
                      </a:rPr>
                      <m:t>)</m:t>
                    </m:r>
                  </m:oMath>
                </a14:m>
                <a:r>
                  <a:rPr lang="es-ES" sz="2800" dirty="0"/>
                  <a:t>,  </a:t>
                </a:r>
                <a14:m>
                  <m:oMath xmlns:m="http://schemas.openxmlformats.org/officeDocument/2006/math">
                    <m:r>
                      <a:rPr lang="en-US" sz="2800" b="0" i="1" smtClean="0">
                        <a:latin typeface="Cambria Math" panose="02040503050406030204" pitchFamily="18" charset="0"/>
                      </a:rPr>
                      <m:t>𝜎</m:t>
                    </m:r>
                    <m:r>
                      <a:rPr lang="en-US" sz="2800" b="0" i="1" smtClean="0">
                        <a:latin typeface="Cambria Math" panose="02040503050406030204" pitchFamily="18" charset="0"/>
                      </a:rPr>
                      <m:t>=1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𝑒𝑟𝑟𝑜𝑟</m:t>
                        </m:r>
                      </m:e>
                    </m:d>
                  </m:oMath>
                </a14:m>
                <a:r>
                  <a:rPr lang="es-ES" sz="2800" dirty="0"/>
                  <a:t>, </a:t>
                </a:r>
                <a14:m>
                  <m:oMath xmlns:m="http://schemas.openxmlformats.org/officeDocument/2006/math">
                    <m:r>
                      <a:rPr lang="en-US" sz="2800" i="1">
                        <a:latin typeface="Cambria Math" panose="02040503050406030204" pitchFamily="18" charset="0"/>
                      </a:rPr>
                      <m:t>𝑖</m:t>
                    </m:r>
                    <m:r>
                      <a:rPr lang="en-US" sz="2800" i="1">
                        <a:latin typeface="Cambria Math" panose="02040503050406030204" pitchFamily="18" charset="0"/>
                      </a:rPr>
                      <m:t>=1</m:t>
                    </m:r>
                  </m:oMath>
                </a14:m>
                <a:endParaRPr lang="es-ES" sz="2800" dirty="0"/>
              </a:p>
              <a:p>
                <a:r>
                  <a:rPr lang="es-ES" sz="2800" b="1" dirty="0" err="1"/>
                  <a:t>while</a:t>
                </a:r>
                <a:r>
                  <a:rPr lang="es-ES" sz="2800" dirty="0"/>
                  <a:t> </a:t>
                </a:r>
                <a14:m>
                  <m:oMath xmlns:m="http://schemas.openxmlformats.org/officeDocument/2006/math">
                    <m:r>
                      <a:rPr lang="en-US" sz="2800" b="0" i="1" smtClean="0">
                        <a:latin typeface="Cambria Math" panose="02040503050406030204" pitchFamily="18" charset="0"/>
                      </a:rPr>
                      <m:t>𝜎</m:t>
                    </m:r>
                    <m:r>
                      <a:rPr lang="en-US" sz="2800" b="0" i="1" smtClean="0">
                        <a:latin typeface="Cambria Math" panose="02040503050406030204" pitchFamily="18" charset="0"/>
                      </a:rPr>
                      <m:t>&lt;</m:t>
                    </m:r>
                    <m:r>
                      <a:rPr lang="en-US" sz="2800" b="0" i="1" smtClean="0">
                        <a:latin typeface="Cambria Math" panose="02040503050406030204" pitchFamily="18" charset="0"/>
                      </a:rPr>
                      <m:t>𝑡𝑜𝑙</m:t>
                    </m:r>
                  </m:oMath>
                </a14:m>
                <a:r>
                  <a:rPr lang="es-ES" sz="2800" dirty="0"/>
                  <a:t> </a:t>
                </a:r>
                <a:r>
                  <a:rPr lang="es-ES" sz="2800" b="1" dirty="0"/>
                  <a:t>and</a:t>
                </a:r>
                <a:r>
                  <a:rPr lang="es-ES" sz="2800" dirty="0"/>
                  <a:t> </a:t>
                </a:r>
                <a14:m>
                  <m:oMath xmlns:m="http://schemas.openxmlformats.org/officeDocument/2006/math">
                    <m:r>
                      <a:rPr lang="en-US" sz="2800" i="1">
                        <a:latin typeface="Cambria Math" panose="02040503050406030204" pitchFamily="18" charset="0"/>
                      </a:rPr>
                      <m:t>𝑖</m:t>
                    </m:r>
                    <m:r>
                      <a:rPr lang="en-US" sz="2800" b="0" i="1" smtClean="0">
                        <a:latin typeface="Cambria Math" panose="02040503050406030204" pitchFamily="18" charset="0"/>
                      </a:rPr>
                      <m:t>&lt;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𝑚𝑎𝑥</m:t>
                        </m:r>
                      </m:sub>
                    </m:sSub>
                    <m:r>
                      <a:rPr lang="en-US" sz="2800" b="0" i="1" smtClean="0">
                        <a:latin typeface="Cambria Math" panose="02040503050406030204" pitchFamily="18" charset="0"/>
                      </a:rPr>
                      <m:t> </m:t>
                    </m:r>
                    <m:r>
                      <a:rPr lang="en-US" sz="2800" b="1" i="1" smtClean="0">
                        <a:latin typeface="Cambria Math" panose="02040503050406030204" pitchFamily="18" charset="0"/>
                      </a:rPr>
                      <m:t>𝒅𝒐</m:t>
                    </m:r>
                    <m:r>
                      <a:rPr lang="en-US" sz="2800" b="0" i="1" smtClean="0">
                        <a:latin typeface="Cambria Math" panose="02040503050406030204" pitchFamily="18" charset="0"/>
                      </a:rPr>
                      <m:t>:</m:t>
                    </m:r>
                  </m:oMath>
                </a14:m>
                <a:r>
                  <a:rPr lang="es-ES" sz="2800" dirty="0"/>
                  <a:t>  </a:t>
                </a:r>
              </a:p>
              <a:p>
                <a:r>
                  <a:rPr lang="es-ES" sz="2800" dirty="0"/>
                  <a:t>    </a:t>
                </a:r>
                <a14:m>
                  <m:oMath xmlns:m="http://schemas.openxmlformats.org/officeDocument/2006/math">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𝑖</m:t>
                    </m:r>
                    <m:r>
                      <a:rPr lang="en-US" sz="2800" b="0" i="1" smtClean="0">
                        <a:latin typeface="Cambria Math" panose="02040503050406030204" pitchFamily="18" charset="0"/>
                      </a:rPr>
                      <m:t>+1</m:t>
                    </m:r>
                  </m:oMath>
                </a14:m>
                <a:endParaRPr lang="es-ES" sz="2800" dirty="0"/>
              </a:p>
              <a:p>
                <a:r>
                  <a:rPr lang="en-US" sz="2800" dirty="0"/>
                  <a:t>    </a:t>
                </a:r>
                <a14:m>
                  <m:oMath xmlns:m="http://schemas.openxmlformats.org/officeDocument/2006/math">
                    <m:sSub>
                      <m:sSubPr>
                        <m:ctrlPr>
                          <a:rPr lang="en-US" sz="2800" i="1">
                            <a:latin typeface="Cambria Math" panose="02040503050406030204" pitchFamily="18" charset="0"/>
                          </a:rPr>
                        </m:ctrlPr>
                      </m:sSubPr>
                      <m:e>
                        <m:r>
                          <m:rPr>
                            <m:sty m:val="p"/>
                          </m:rPr>
                          <a:rPr lang="en-US" sz="2800">
                            <a:latin typeface="Cambria Math" panose="02040503050406030204" pitchFamily="18" charset="0"/>
                          </a:rPr>
                          <m:t>Λ</m:t>
                        </m:r>
                      </m:e>
                      <m:sub>
                        <m:r>
                          <a:rPr lang="en-US" sz="2800" i="1">
                            <a:latin typeface="Cambria Math" panose="02040503050406030204" pitchFamily="18" charset="0"/>
                          </a:rPr>
                          <m:t>𝑖</m:t>
                        </m:r>
                      </m:sub>
                    </m:sSub>
                    <m:r>
                      <a:rPr lang="en-US" sz="2800" b="0" i="1" smtClean="0">
                        <a:latin typeface="Cambria Math" panose="02040503050406030204" pitchFamily="18" charset="0"/>
                      </a:rPr>
                      <m:t>=</m:t>
                    </m:r>
                    <m:func>
                      <m:funcPr>
                        <m:ctrlPr>
                          <a:rPr lang="en-US" sz="2800" i="1">
                            <a:latin typeface="Cambria Math" panose="02040503050406030204" pitchFamily="18" charset="0"/>
                          </a:rPr>
                        </m:ctrlPr>
                      </m:funcPr>
                      <m:fName>
                        <m:limLow>
                          <m:limLowPr>
                            <m:ctrlPr>
                              <a:rPr lang="en-US" sz="2800" i="1">
                                <a:latin typeface="Cambria Math" panose="02040503050406030204" pitchFamily="18" charset="0"/>
                              </a:rPr>
                            </m:ctrlPr>
                          </m:limLowPr>
                          <m:e>
                            <m:r>
                              <m:rPr>
                                <m:sty m:val="p"/>
                              </m:rPr>
                              <a:rPr lang="en-US" sz="2800" b="0" i="0" smtClean="0">
                                <a:latin typeface="Cambria Math" panose="02040503050406030204" pitchFamily="18" charset="0"/>
                              </a:rPr>
                              <m:t>arg</m:t>
                            </m:r>
                            <m:r>
                              <m:rPr>
                                <m:sty m:val="p"/>
                              </m:rPr>
                              <a:rPr lang="en-US" sz="2800">
                                <a:latin typeface="Cambria Math" panose="02040503050406030204" pitchFamily="18" charset="0"/>
                              </a:rPr>
                              <m:t>max</m:t>
                            </m:r>
                          </m:e>
                          <m:lim>
                            <m:r>
                              <a:rPr lang="en-US" sz="2800" i="1">
                                <a:latin typeface="Cambria Math" panose="02040503050406030204" pitchFamily="18" charset="0"/>
                              </a:rPr>
                              <m:t>𝜆</m:t>
                            </m:r>
                          </m:lim>
                        </m:limLow>
                      </m:fName>
                      <m:e>
                        <m:sSup>
                          <m:sSupPr>
                            <m:ctrlPr>
                              <a:rPr lang="en-US" sz="2800" b="0" i="1" smtClean="0">
                                <a:latin typeface="Cambria Math" panose="02040503050406030204" pitchFamily="18" charset="0"/>
                              </a:rPr>
                            </m:ctrlPr>
                          </m:sSupPr>
                          <m:e>
                            <m:d>
                              <m:dPr>
                                <m:begChr m:val="|"/>
                                <m:endChr m:val="|"/>
                                <m:ctrlPr>
                                  <a:rPr lang="en-US" sz="2800" i="1">
                                    <a:latin typeface="Cambria Math" panose="02040503050406030204" pitchFamily="18" charset="0"/>
                                  </a:rPr>
                                </m:ctrlPr>
                              </m:dPr>
                              <m:e>
                                <m:d>
                                  <m:dPr>
                                    <m:begChr m:val="|"/>
                                    <m:endChr m:val="|"/>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h</m:t>
                                        </m:r>
                                      </m:e>
                                      <m:sub>
                                        <m:r>
                                          <a:rPr lang="en-US" sz="2800" i="1">
                                            <a:latin typeface="Cambria Math" panose="02040503050406030204" pitchFamily="18" charset="0"/>
                                          </a:rPr>
                                          <m:t>𝜆</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𝑃</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h</m:t>
                                        </m:r>
                                      </m:e>
                                      <m:sub>
                                        <m:r>
                                          <a:rPr lang="en-US" sz="2800" i="1">
                                            <a:latin typeface="Cambria Math" panose="02040503050406030204" pitchFamily="18" charset="0"/>
                                          </a:rPr>
                                          <m:t>𝜆</m:t>
                                        </m:r>
                                      </m:sub>
                                    </m:sSub>
                                  </m:e>
                                </m:d>
                              </m:e>
                            </m:d>
                          </m:e>
                          <m:sup>
                            <m:r>
                              <a:rPr lang="en-US" sz="2800" b="0" i="1" smtClean="0">
                                <a:latin typeface="Cambria Math" panose="02040503050406030204" pitchFamily="18" charset="0"/>
                              </a:rPr>
                              <m:t>2</m:t>
                            </m:r>
                          </m:sup>
                        </m:sSup>
                      </m:e>
                    </m:func>
                    <m:d>
                      <m:dPr>
                        <m:ctrlPr>
                          <a:rPr lang="en-US" sz="2800" i="1">
                            <a:latin typeface="Cambria Math" panose="02040503050406030204" pitchFamily="18" charset="0"/>
                          </a:rPr>
                        </m:ctrlPr>
                      </m:dPr>
                      <m:e>
                        <m:r>
                          <a:rPr lang="en-US" sz="2800" b="0" i="1" smtClean="0">
                            <a:latin typeface="Cambria Math" panose="02040503050406030204" pitchFamily="18" charset="0"/>
                          </a:rPr>
                          <m:t>𝑆</m:t>
                        </m:r>
                        <m:r>
                          <a:rPr lang="en-US" sz="2800" i="1">
                            <a:latin typeface="Cambria Math" panose="02040503050406030204" pitchFamily="18" charset="0"/>
                          </a:rPr>
                          <m:t>𝑖𝑔𝑢𝑖𝑒𝑛𝑡𝑒</m:t>
                        </m:r>
                        <m:r>
                          <a:rPr lang="en-US" sz="2800" i="1">
                            <a:latin typeface="Cambria Math" panose="02040503050406030204" pitchFamily="18" charset="0"/>
                          </a:rPr>
                          <m:t> </m:t>
                        </m:r>
                        <m:r>
                          <a:rPr lang="en-US" sz="2800" i="1">
                            <a:latin typeface="Cambria Math" panose="02040503050406030204" pitchFamily="18" charset="0"/>
                          </a:rPr>
                          <m:t>𝑒𝑙𝑒𝑚𝑒𝑛𝑡𝑜</m:t>
                        </m:r>
                        <m:r>
                          <a:rPr lang="en-US" sz="2800" i="1">
                            <a:latin typeface="Cambria Math" panose="02040503050406030204" pitchFamily="18" charset="0"/>
                          </a:rPr>
                          <m:t> </m:t>
                        </m:r>
                        <m:r>
                          <a:rPr lang="en-US" sz="2800" i="1">
                            <a:latin typeface="Cambria Math" panose="02040503050406030204" pitchFamily="18" charset="0"/>
                          </a:rPr>
                          <m:t>𝑑𝑒</m:t>
                        </m:r>
                        <m:r>
                          <a:rPr lang="en-US" sz="2800" i="1">
                            <a:latin typeface="Cambria Math" panose="02040503050406030204" pitchFamily="18" charset="0"/>
                          </a:rPr>
                          <m:t> </m:t>
                        </m:r>
                        <m:r>
                          <a:rPr lang="en-US" sz="2800" i="1">
                            <a:latin typeface="Cambria Math" panose="02040503050406030204" pitchFamily="18" charset="0"/>
                          </a:rPr>
                          <m:t>𝑙𝑎</m:t>
                        </m:r>
                        <m:r>
                          <a:rPr lang="en-US" sz="2800" i="1">
                            <a:latin typeface="Cambria Math" panose="02040503050406030204" pitchFamily="18" charset="0"/>
                          </a:rPr>
                          <m:t> </m:t>
                        </m:r>
                        <m:r>
                          <a:rPr lang="en-US" sz="2800" i="1">
                            <a:latin typeface="Cambria Math" panose="02040503050406030204" pitchFamily="18" charset="0"/>
                          </a:rPr>
                          <m:t>𝑏𝑎𝑠𝑒</m:t>
                        </m:r>
                      </m:e>
                    </m:d>
                  </m:oMath>
                </a14:m>
                <a:endParaRPr lang="en-US" sz="2800" dirty="0"/>
              </a:p>
              <a:p>
                <a:r>
                  <a:rPr lang="es-ES" sz="2800" dirty="0"/>
                  <a:t>    </a:t>
                </a:r>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𝑒</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h</m:t>
                        </m:r>
                      </m:e>
                      <m:sub>
                        <m:sSub>
                          <m:sSubPr>
                            <m:ctrlPr>
                              <a:rPr lang="en-US" sz="2800" i="1">
                                <a:latin typeface="Cambria Math" panose="02040503050406030204" pitchFamily="18" charset="0"/>
                              </a:rPr>
                            </m:ctrlPr>
                          </m:sSubPr>
                          <m:e>
                            <m:r>
                              <m:rPr>
                                <m:sty m:val="p"/>
                              </m:rPr>
                              <a:rPr lang="en-US" sz="2800">
                                <a:latin typeface="Cambria Math" panose="02040503050406030204" pitchFamily="18" charset="0"/>
                              </a:rPr>
                              <m:t>Λ</m:t>
                            </m:r>
                          </m:e>
                          <m:sub>
                            <m:r>
                              <a:rPr lang="en-US" sz="2800" i="1">
                                <a:latin typeface="Cambria Math" panose="02040503050406030204" pitchFamily="18" charset="0"/>
                              </a:rPr>
                              <m:t>𝑖</m:t>
                            </m:r>
                          </m:sub>
                        </m:sSub>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𝑃</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h</m:t>
                        </m:r>
                      </m:e>
                      <m:sub>
                        <m:sSub>
                          <m:sSubPr>
                            <m:ctrlPr>
                              <a:rPr lang="en-US" sz="2800" i="1">
                                <a:latin typeface="Cambria Math" panose="02040503050406030204" pitchFamily="18" charset="0"/>
                              </a:rPr>
                            </m:ctrlPr>
                          </m:sSubPr>
                          <m:e>
                            <m:r>
                              <m:rPr>
                                <m:sty m:val="p"/>
                              </m:rPr>
                              <a:rPr lang="en-US" sz="2800">
                                <a:latin typeface="Cambria Math" panose="02040503050406030204" pitchFamily="18" charset="0"/>
                              </a:rPr>
                              <m:t>Λ</m:t>
                            </m:r>
                          </m:e>
                          <m:sub>
                            <m:r>
                              <a:rPr lang="en-US" sz="2800" i="1">
                                <a:latin typeface="Cambria Math" panose="02040503050406030204" pitchFamily="18" charset="0"/>
                              </a:rPr>
                              <m:t>𝑖</m:t>
                            </m:r>
                          </m:sub>
                        </m:sSub>
                      </m:sub>
                    </m:sSub>
                    <m:r>
                      <a:rPr lang="en-US" sz="2800" b="0" i="1" smtClean="0">
                        <a:latin typeface="Cambria Math" panose="02040503050406030204" pitchFamily="18" charset="0"/>
                      </a:rPr>
                      <m:t> (</m:t>
                    </m:r>
                    <m:r>
                      <a:rPr lang="en-US" sz="2800" b="0" i="1" smtClean="0">
                        <a:latin typeface="Cambria Math" panose="02040503050406030204" pitchFamily="18" charset="0"/>
                      </a:rPr>
                      <m:t>𝑂𝑟𝑡𝑜𝑔𝑜𝑛𝑎𝑙𝑖𝑧𝑎𝑐𝑖</m:t>
                    </m:r>
                    <m:r>
                      <a:rPr lang="en-US" sz="2800" b="0" i="1" smtClean="0">
                        <a:latin typeface="Cambria Math" panose="02040503050406030204" pitchFamily="18" charset="0"/>
                      </a:rPr>
                      <m:t>ó</m:t>
                    </m:r>
                    <m:r>
                      <a:rPr lang="en-US" sz="2800" b="0" i="1" smtClean="0">
                        <a:latin typeface="Cambria Math" panose="02040503050406030204" pitchFamily="18" charset="0"/>
                      </a:rPr>
                      <m:t>𝑛</m:t>
                    </m:r>
                    <m:r>
                      <a:rPr lang="en-US" sz="2800" b="0" i="1" smtClean="0">
                        <a:latin typeface="Cambria Math" panose="02040503050406030204" pitchFamily="18" charset="0"/>
                      </a:rPr>
                      <m:t> </m:t>
                    </m:r>
                    <m:r>
                      <a:rPr lang="en-US" sz="2800" b="0" i="1" smtClean="0">
                        <a:latin typeface="Cambria Math" panose="02040503050406030204" pitchFamily="18" charset="0"/>
                      </a:rPr>
                      <m:t>𝑐𝑜𝑛</m:t>
                    </m:r>
                    <m:r>
                      <a:rPr lang="en-US" sz="2800" b="0" i="1" smtClean="0">
                        <a:latin typeface="Cambria Math" panose="02040503050406030204" pitchFamily="18" charset="0"/>
                      </a:rPr>
                      <m:t> </m:t>
                    </m:r>
                    <m:r>
                      <a:rPr lang="en-US" sz="2800" b="0" i="1" smtClean="0">
                        <a:latin typeface="Cambria Math" panose="02040503050406030204" pitchFamily="18" charset="0"/>
                      </a:rPr>
                      <m:t>𝐺𝑟𝑎𝑚</m:t>
                    </m:r>
                    <m:r>
                      <a:rPr lang="en-US" sz="2800" b="0" i="1" smtClean="0">
                        <a:latin typeface="Cambria Math" panose="02040503050406030204" pitchFamily="18" charset="0"/>
                      </a:rPr>
                      <m:t>−</m:t>
                    </m:r>
                    <m:r>
                      <a:rPr lang="en-US" sz="2800" b="0" i="1" smtClean="0">
                        <a:latin typeface="Cambria Math" panose="02040503050406030204" pitchFamily="18" charset="0"/>
                      </a:rPr>
                      <m:t>𝑆𝑐h𝑚𝑖𝑑𝑡</m:t>
                    </m:r>
                    <m:r>
                      <a:rPr lang="en-US" sz="2800" b="0" i="1" smtClean="0">
                        <a:latin typeface="Cambria Math" panose="02040503050406030204" pitchFamily="18" charset="0"/>
                      </a:rPr>
                      <m:t>)</m:t>
                    </m:r>
                  </m:oMath>
                </a14:m>
                <a:endParaRPr lang="es-ES" sz="2800" dirty="0"/>
              </a:p>
              <a:p>
                <a:r>
                  <a:rPr lang="es-E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𝑒</m:t>
                        </m:r>
                      </m:e>
                      <m:sub>
                        <m:r>
                          <a:rPr lang="en-US" sz="2800" i="1">
                            <a:latin typeface="Cambria Math" panose="02040503050406030204" pitchFamily="18" charset="0"/>
                          </a:rPr>
                          <m:t>𝑖</m:t>
                        </m:r>
                      </m:sub>
                    </m:sSub>
                    <m:r>
                      <a:rPr lang="en-US" sz="2800" i="1">
                        <a:latin typeface="Cambria Math" panose="02040503050406030204" pitchFamily="18" charset="0"/>
                      </a:rPr>
                      <m:t>=</m:t>
                    </m:r>
                  </m:oMath>
                </a14:m>
                <a:r>
                  <a:rPr lang="es-E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𝑒</m:t>
                        </m:r>
                      </m:e>
                      <m:sub>
                        <m:r>
                          <a:rPr lang="en-US" sz="2800" i="1">
                            <a:latin typeface="Cambria Math" panose="02040503050406030204" pitchFamily="18" charset="0"/>
                          </a:rPr>
                          <m:t>𝑖</m:t>
                        </m:r>
                      </m:sub>
                    </m:sSub>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𝑒</m:t>
                            </m:r>
                          </m:e>
                          <m:sub>
                            <m:r>
                              <a:rPr lang="en-US" sz="2800" i="1">
                                <a:latin typeface="Cambria Math" panose="02040503050406030204" pitchFamily="18" charset="0"/>
                              </a:rPr>
                              <m:t>𝑖</m:t>
                            </m:r>
                          </m:sub>
                        </m:sSub>
                      </m:e>
                    </m:d>
                    <m:r>
                      <a:rPr lang="en-US" sz="2800" b="0" i="1" smtClean="0">
                        <a:latin typeface="Cambria Math" panose="02040503050406030204" pitchFamily="18" charset="0"/>
                      </a:rPr>
                      <m:t>|</m:t>
                    </m:r>
                  </m:oMath>
                </a14:m>
                <a:r>
                  <a:rPr lang="es-ES" sz="2800" dirty="0"/>
                  <a:t> </a:t>
                </a:r>
                <a14:m>
                  <m:oMath xmlns:m="http://schemas.openxmlformats.org/officeDocument/2006/math">
                    <m:r>
                      <a:rPr lang="en-US" sz="2800" i="1">
                        <a:latin typeface="Cambria Math" panose="02040503050406030204" pitchFamily="18" charset="0"/>
                      </a:rPr>
                      <m:t>(</m:t>
                    </m:r>
                    <m:r>
                      <a:rPr lang="en-US" sz="2800" b="0" i="1" smtClean="0">
                        <a:latin typeface="Cambria Math" panose="02040503050406030204" pitchFamily="18" charset="0"/>
                      </a:rPr>
                      <m:t>𝑁𝑜𝑟𝑚𝑎𝑙𝑖𝑧𝑎𝑐𝑖</m:t>
                    </m:r>
                    <m:r>
                      <a:rPr lang="en-US" sz="2800" b="0" i="1" smtClean="0">
                        <a:latin typeface="Cambria Math" panose="02040503050406030204" pitchFamily="18" charset="0"/>
                      </a:rPr>
                      <m:t>ó</m:t>
                    </m:r>
                    <m:r>
                      <a:rPr lang="en-US" sz="2800" b="0" i="1" smtClean="0">
                        <a:latin typeface="Cambria Math" panose="02040503050406030204" pitchFamily="18" charset="0"/>
                      </a:rPr>
                      <m:t>𝑛</m:t>
                    </m:r>
                    <m:r>
                      <a:rPr lang="en-US" sz="2800" b="0" i="1" smtClean="0">
                        <a:latin typeface="Cambria Math" panose="02040503050406030204" pitchFamily="18" charset="0"/>
                      </a:rPr>
                      <m:t>)</m:t>
                    </m:r>
                  </m:oMath>
                </a14:m>
                <a:endParaRPr lang="es-ES" sz="2800" dirty="0"/>
              </a:p>
              <a:p>
                <a:r>
                  <a:rPr lang="es-ES" sz="2800" dirty="0"/>
                  <a:t>    </a:t>
                </a:r>
                <a14:m>
                  <m:oMath xmlns:m="http://schemas.openxmlformats.org/officeDocument/2006/math">
                    <m:r>
                      <a:rPr lang="en-US" sz="2800" i="1">
                        <a:latin typeface="Cambria Math" panose="02040503050406030204" pitchFamily="18" charset="0"/>
                      </a:rPr>
                      <m:t>𝑟𝑏</m:t>
                    </m:r>
                    <m:r>
                      <a:rPr lang="en-US" sz="2800" i="1">
                        <a:latin typeface="Cambria Math" panose="02040503050406030204" pitchFamily="18" charset="0"/>
                      </a:rPr>
                      <m:t> =</m:t>
                    </m:r>
                    <m:r>
                      <a:rPr lang="en-US" sz="2800" b="0" i="1" smtClean="0">
                        <a:latin typeface="Cambria Math" panose="02040503050406030204" pitchFamily="18" charset="0"/>
                      </a:rPr>
                      <m:t>𝑟𝑏</m:t>
                    </m:r>
                    <m:r>
                      <a:rPr lang="en-US" sz="2800" b="0" i="1" smtClean="0">
                        <a:latin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𝑒</m:t>
                        </m:r>
                      </m:e>
                      <m:sub>
                        <m:r>
                          <a:rPr lang="en-US" sz="2800" b="0" i="1" smtClean="0">
                            <a:latin typeface="Cambria Math" panose="02040503050406030204" pitchFamily="18" charset="0"/>
                            <a:ea typeface="Cambria Math" panose="02040503050406030204" pitchFamily="18" charset="0"/>
                          </a:rPr>
                          <m:t>𝑖</m:t>
                        </m:r>
                      </m:sub>
                    </m:sSub>
                    <m:r>
                      <a:rPr lang="en-US" sz="2800" b="0" i="0" smtClean="0">
                        <a:latin typeface="Cambria Math" panose="02040503050406030204" pitchFamily="18" charset="0"/>
                        <a:ea typeface="Cambria Math" panose="02040503050406030204" pitchFamily="18" charset="0"/>
                      </a:rPr>
                      <m:t> </m:t>
                    </m:r>
                    <m:d>
                      <m:dPr>
                        <m:ctrlPr>
                          <a:rPr lang="en-US" sz="2800" b="0" i="1" smtClean="0">
                            <a:latin typeface="Cambria Math" panose="02040503050406030204" pitchFamily="18" charset="0"/>
                            <a:ea typeface="Cambria Math" panose="02040503050406030204" pitchFamily="18" charset="0"/>
                          </a:rPr>
                        </m:ctrlPr>
                      </m:dPr>
                      <m:e>
                        <m:r>
                          <m:rPr>
                            <m:sty m:val="p"/>
                          </m:rPr>
                          <a:rPr lang="en-US" sz="2800" b="0" i="0" smtClean="0">
                            <a:latin typeface="Cambria Math" panose="02040503050406030204" pitchFamily="18" charset="0"/>
                            <a:ea typeface="Cambria Math" panose="02040503050406030204" pitchFamily="18" charset="0"/>
                          </a:rPr>
                          <m:t>Agregamos</m:t>
                        </m:r>
                        <m:r>
                          <a:rPr lang="en-US" sz="2800" b="0" i="0" smtClean="0">
                            <a:latin typeface="Cambria Math" panose="02040503050406030204" pitchFamily="18" charset="0"/>
                            <a:ea typeface="Cambria Math" panose="02040503050406030204" pitchFamily="18" charset="0"/>
                          </a:rPr>
                          <m:t> </m:t>
                        </m:r>
                        <m:r>
                          <m:rPr>
                            <m:sty m:val="p"/>
                          </m:rPr>
                          <a:rPr lang="en-US" sz="2800" b="0" i="0" smtClean="0">
                            <a:latin typeface="Cambria Math" panose="02040503050406030204" pitchFamily="18" charset="0"/>
                            <a:ea typeface="Cambria Math" panose="02040503050406030204" pitchFamily="18" charset="0"/>
                          </a:rPr>
                          <m:t>el</m:t>
                        </m:r>
                        <m:r>
                          <a:rPr lang="en-US" sz="2800" b="0" i="0" smtClean="0">
                            <a:latin typeface="Cambria Math" panose="02040503050406030204" pitchFamily="18" charset="0"/>
                            <a:ea typeface="Cambria Math" panose="02040503050406030204" pitchFamily="18" charset="0"/>
                          </a:rPr>
                          <m:t> </m:t>
                        </m:r>
                        <m:r>
                          <m:rPr>
                            <m:sty m:val="p"/>
                          </m:rPr>
                          <a:rPr lang="en-US" sz="2800" b="0" i="0" smtClean="0">
                            <a:latin typeface="Cambria Math" panose="02040503050406030204" pitchFamily="18" charset="0"/>
                            <a:ea typeface="Cambria Math" panose="02040503050406030204" pitchFamily="18" charset="0"/>
                          </a:rPr>
                          <m:t>nuevo</m:t>
                        </m:r>
                        <m:r>
                          <a:rPr lang="en-US" sz="2800" b="0" i="0" smtClean="0">
                            <a:latin typeface="Cambria Math" panose="02040503050406030204" pitchFamily="18" charset="0"/>
                            <a:ea typeface="Cambria Math" panose="02040503050406030204" pitchFamily="18" charset="0"/>
                          </a:rPr>
                          <m:t> </m:t>
                        </m:r>
                        <m:r>
                          <m:rPr>
                            <m:sty m:val="p"/>
                          </m:rPr>
                          <a:rPr lang="en-US" sz="2800" b="0" i="0" smtClean="0">
                            <a:latin typeface="Cambria Math" panose="02040503050406030204" pitchFamily="18" charset="0"/>
                            <a:ea typeface="Cambria Math" panose="02040503050406030204" pitchFamily="18" charset="0"/>
                          </a:rPr>
                          <m:t>elemento</m:t>
                        </m:r>
                        <m:r>
                          <a:rPr lang="en-US" sz="2800" b="0" i="0" smtClean="0">
                            <a:latin typeface="Cambria Math" panose="02040503050406030204" pitchFamily="18" charset="0"/>
                            <a:ea typeface="Cambria Math" panose="02040503050406030204" pitchFamily="18" charset="0"/>
                          </a:rPr>
                          <m:t> </m:t>
                        </m:r>
                        <m:r>
                          <m:rPr>
                            <m:sty m:val="p"/>
                          </m:rPr>
                          <a:rPr lang="en-US" sz="2800" b="0" i="0" smtClean="0">
                            <a:latin typeface="Cambria Math" panose="02040503050406030204" pitchFamily="18" charset="0"/>
                            <a:ea typeface="Cambria Math" panose="02040503050406030204" pitchFamily="18" charset="0"/>
                          </a:rPr>
                          <m:t>a</m:t>
                        </m:r>
                        <m:r>
                          <a:rPr lang="en-US" sz="2800" b="0" i="0" smtClean="0">
                            <a:latin typeface="Cambria Math" panose="02040503050406030204" pitchFamily="18" charset="0"/>
                            <a:ea typeface="Cambria Math" panose="02040503050406030204" pitchFamily="18" charset="0"/>
                          </a:rPr>
                          <m:t> </m:t>
                        </m:r>
                        <m:r>
                          <m:rPr>
                            <m:sty m:val="p"/>
                          </m:rPr>
                          <a:rPr lang="en-US" sz="2800" b="0" i="0" smtClean="0">
                            <a:latin typeface="Cambria Math" panose="02040503050406030204" pitchFamily="18" charset="0"/>
                            <a:ea typeface="Cambria Math" panose="02040503050406030204" pitchFamily="18" charset="0"/>
                          </a:rPr>
                          <m:t>la</m:t>
                        </m:r>
                        <m:r>
                          <a:rPr lang="en-US" sz="2800" b="0" i="0" smtClean="0">
                            <a:latin typeface="Cambria Math" panose="02040503050406030204" pitchFamily="18" charset="0"/>
                            <a:ea typeface="Cambria Math" panose="02040503050406030204" pitchFamily="18" charset="0"/>
                          </a:rPr>
                          <m:t> </m:t>
                        </m:r>
                        <m:r>
                          <m:rPr>
                            <m:sty m:val="p"/>
                          </m:rPr>
                          <a:rPr lang="en-US" sz="2800" b="0" i="0" smtClean="0">
                            <a:latin typeface="Cambria Math" panose="02040503050406030204" pitchFamily="18" charset="0"/>
                            <a:ea typeface="Cambria Math" panose="02040503050406030204" pitchFamily="18" charset="0"/>
                          </a:rPr>
                          <m:t>base</m:t>
                        </m:r>
                      </m:e>
                    </m:d>
                  </m:oMath>
                </a14:m>
                <a:endParaRPr lang="en-US" sz="2800" b="0" dirty="0">
                  <a:ea typeface="Cambria Math" panose="02040503050406030204" pitchFamily="18" charset="0"/>
                </a:endParaRPr>
              </a:p>
              <a:p>
                <a:r>
                  <a:rPr lang="es-ES" sz="2800" dirty="0"/>
                  <a:t>    </a:t>
                </a:r>
                <a14:m>
                  <m:oMath xmlns:m="http://schemas.openxmlformats.org/officeDocument/2006/math">
                    <m:r>
                      <a:rPr lang="en-US" sz="2800" i="1">
                        <a:latin typeface="Cambria Math" panose="02040503050406030204" pitchFamily="18" charset="0"/>
                      </a:rPr>
                      <m:t>𝜎</m:t>
                    </m:r>
                    <m:r>
                      <a:rPr lang="en-US" sz="2800" i="1">
                        <a:latin typeface="Cambria Math" panose="02040503050406030204" pitchFamily="18" charset="0"/>
                      </a:rPr>
                      <m:t>=</m:t>
                    </m:r>
                    <m:sSup>
                      <m:sSupPr>
                        <m:ctrlPr>
                          <a:rPr lang="en-US" sz="2800" b="0" i="1" smtClean="0">
                            <a:latin typeface="Cambria Math" panose="02040503050406030204" pitchFamily="18" charset="0"/>
                          </a:rPr>
                        </m:ctrlPr>
                      </m:sSupPr>
                      <m:e>
                        <m:func>
                          <m:funcPr>
                            <m:ctrlPr>
                              <a:rPr lang="en-US" sz="2800" i="1">
                                <a:latin typeface="Cambria Math" panose="02040503050406030204" pitchFamily="18" charset="0"/>
                              </a:rPr>
                            </m:ctrlPr>
                          </m:funcPr>
                          <m:fName>
                            <m:limLow>
                              <m:limLowPr>
                                <m:ctrlPr>
                                  <a:rPr lang="en-US" sz="2800" i="1">
                                    <a:latin typeface="Cambria Math" panose="02040503050406030204" pitchFamily="18" charset="0"/>
                                  </a:rPr>
                                </m:ctrlPr>
                              </m:limLowPr>
                              <m:e>
                                <m:r>
                                  <m:rPr>
                                    <m:sty m:val="p"/>
                                  </m:rPr>
                                  <a:rPr lang="en-US" sz="2800">
                                    <a:latin typeface="Cambria Math" panose="02040503050406030204" pitchFamily="18" charset="0"/>
                                  </a:rPr>
                                  <m:t>max</m:t>
                                </m:r>
                              </m:e>
                              <m:lim>
                                <m:r>
                                  <a:rPr lang="en-US" sz="2800" i="1">
                                    <a:latin typeface="Cambria Math" panose="02040503050406030204" pitchFamily="18" charset="0"/>
                                  </a:rPr>
                                  <m:t>𝜆</m:t>
                                </m:r>
                              </m:lim>
                            </m:limLow>
                          </m:fName>
                          <m:e>
                            <m:d>
                              <m:dPr>
                                <m:begChr m:val="|"/>
                                <m:endChr m:val="|"/>
                                <m:ctrlPr>
                                  <a:rPr lang="en-US" sz="2800" i="1">
                                    <a:latin typeface="Cambria Math" panose="02040503050406030204" pitchFamily="18" charset="0"/>
                                  </a:rPr>
                                </m:ctrlPr>
                              </m:dPr>
                              <m:e>
                                <m:d>
                                  <m:dPr>
                                    <m:begChr m:val="|"/>
                                    <m:endChr m:val="|"/>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h</m:t>
                                        </m:r>
                                      </m:e>
                                      <m:sub>
                                        <m:r>
                                          <a:rPr lang="en-US" sz="2800" i="1">
                                            <a:latin typeface="Cambria Math" panose="02040503050406030204" pitchFamily="18" charset="0"/>
                                          </a:rPr>
                                          <m:t>𝜆</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𝑃</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h</m:t>
                                        </m:r>
                                      </m:e>
                                      <m:sub>
                                        <m:r>
                                          <a:rPr lang="en-US" sz="2800" i="1">
                                            <a:latin typeface="Cambria Math" panose="02040503050406030204" pitchFamily="18" charset="0"/>
                                          </a:rPr>
                                          <m:t>𝜆</m:t>
                                        </m:r>
                                      </m:sub>
                                    </m:sSub>
                                  </m:e>
                                </m:d>
                              </m:e>
                            </m:d>
                          </m:e>
                        </m:func>
                      </m:e>
                      <m:sup>
                        <m:r>
                          <a:rPr lang="en-US" sz="2800" b="0" i="1" smtClean="0">
                            <a:latin typeface="Cambria Math" panose="02040503050406030204" pitchFamily="18" charset="0"/>
                          </a:rPr>
                          <m:t>2</m:t>
                        </m:r>
                      </m:sup>
                    </m:sSup>
                  </m:oMath>
                </a14:m>
                <a:r>
                  <a:rPr lang="es-ES" sz="2800" dirty="0"/>
                  <a:t>(error de representación)</a:t>
                </a:r>
              </a:p>
              <a:p>
                <a:r>
                  <a:rPr lang="es-ES" sz="2800" b="1" dirty="0" err="1"/>
                  <a:t>end</a:t>
                </a:r>
                <a:r>
                  <a:rPr lang="es-ES" sz="2800" b="1" dirty="0"/>
                  <a:t> </a:t>
                </a:r>
                <a:r>
                  <a:rPr lang="es-ES" sz="2800" b="1" dirty="0" err="1"/>
                  <a:t>while</a:t>
                </a:r>
                <a:endParaRPr lang="es-ES" sz="2800" b="1" dirty="0"/>
              </a:p>
              <a:p>
                <a:endParaRPr lang="es-ES" sz="2800" dirty="0"/>
              </a:p>
              <a:p>
                <a:endParaRPr lang="es-ES" sz="2800" dirty="0"/>
              </a:p>
            </p:txBody>
          </p:sp>
        </mc:Choice>
        <mc:Fallback xmlns="">
          <p:sp>
            <p:nvSpPr>
              <p:cNvPr id="32" name="TextBox 31"/>
              <p:cNvSpPr txBox="1">
                <a:spLocks noRot="1" noChangeAspect="1" noMove="1" noResize="1" noEditPoints="1" noAdjustHandles="1" noChangeArrowheads="1" noChangeShapeType="1" noTextEdit="1"/>
              </p:cNvSpPr>
              <p:nvPr/>
            </p:nvSpPr>
            <p:spPr>
              <a:xfrm>
                <a:off x="3269342" y="43577928"/>
                <a:ext cx="10408920" cy="5514010"/>
              </a:xfrm>
              <a:prstGeom prst="rect">
                <a:avLst/>
              </a:prstGeom>
              <a:blipFill>
                <a:blip r:embed="rId9"/>
                <a:stretch>
                  <a:fillRect l="-1171" t="-55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11166980" y="43375529"/>
                <a:ext cx="3168688" cy="1204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7200" i="1">
                              <a:latin typeface="Cambria Math" panose="02040503050406030204" pitchFamily="18" charset="0"/>
                            </a:rPr>
                          </m:ctrlPr>
                        </m:sSubSupPr>
                        <m:e>
                          <m:d>
                            <m:dPr>
                              <m:begChr m:val="{"/>
                              <m:endChr m:val="}"/>
                              <m:ctrlPr>
                                <a:rPr lang="en-US" sz="7200" i="1">
                                  <a:latin typeface="Cambria Math" panose="02040503050406030204" pitchFamily="18" charset="0"/>
                                </a:rPr>
                              </m:ctrlPr>
                            </m:dPr>
                            <m:e>
                              <m:sSub>
                                <m:sSubPr>
                                  <m:ctrlPr>
                                    <a:rPr lang="en-US" sz="7200" i="1">
                                      <a:latin typeface="Cambria Math" panose="02040503050406030204" pitchFamily="18" charset="0"/>
                                    </a:rPr>
                                  </m:ctrlPr>
                                </m:sSubPr>
                                <m:e>
                                  <m:r>
                                    <m:rPr>
                                      <m:sty m:val="p"/>
                                    </m:rPr>
                                    <a:rPr lang="en-US" sz="7200">
                                      <a:latin typeface="Cambria Math" panose="02040503050406030204" pitchFamily="18" charset="0"/>
                                    </a:rPr>
                                    <m:t>Λ</m:t>
                                  </m:r>
                                </m:e>
                                <m:sub>
                                  <m:r>
                                    <a:rPr lang="en-US" sz="7200" i="1">
                                      <a:latin typeface="Cambria Math" panose="02040503050406030204" pitchFamily="18" charset="0"/>
                                    </a:rPr>
                                    <m:t>𝑖</m:t>
                                  </m:r>
                                </m:sub>
                              </m:sSub>
                            </m:e>
                          </m:d>
                        </m:e>
                        <m:sub>
                          <m:r>
                            <a:rPr lang="en-US" sz="7200" i="1">
                              <a:latin typeface="Cambria Math" panose="02040503050406030204" pitchFamily="18" charset="0"/>
                            </a:rPr>
                            <m:t>𝑖</m:t>
                          </m:r>
                          <m:r>
                            <a:rPr lang="en-US" sz="7200" i="1">
                              <a:latin typeface="Cambria Math" panose="02040503050406030204" pitchFamily="18" charset="0"/>
                            </a:rPr>
                            <m:t>=1</m:t>
                          </m:r>
                        </m:sub>
                        <m:sup>
                          <m:r>
                            <a:rPr lang="en-US" sz="7200" i="1">
                              <a:latin typeface="Cambria Math" panose="02040503050406030204" pitchFamily="18" charset="0"/>
                            </a:rPr>
                            <m:t>𝑛</m:t>
                          </m:r>
                        </m:sup>
                      </m:sSubSup>
                    </m:oMath>
                  </m:oMathPara>
                </a14:m>
                <a:endParaRPr lang="es-ES" dirty="0"/>
              </a:p>
            </p:txBody>
          </p:sp>
        </mc:Choice>
        <mc:Fallback xmlns="">
          <p:sp>
            <p:nvSpPr>
              <p:cNvPr id="33" name="Rectangle 32"/>
              <p:cNvSpPr>
                <a:spLocks noRot="1" noChangeAspect="1" noMove="1" noResize="1" noEditPoints="1" noAdjustHandles="1" noChangeArrowheads="1" noChangeShapeType="1" noTextEdit="1"/>
              </p:cNvSpPr>
              <p:nvPr/>
            </p:nvSpPr>
            <p:spPr>
              <a:xfrm>
                <a:off x="11166980" y="43375529"/>
                <a:ext cx="3168688" cy="1204048"/>
              </a:xfrm>
              <a:prstGeom prst="rect">
                <a:avLst/>
              </a:prstGeom>
              <a:blipFill>
                <a:blip r:embed="rId10"/>
                <a:stretch>
                  <a:fillRect/>
                </a:stretch>
              </a:blipFill>
            </p:spPr>
            <p:txBody>
              <a:bodyPr/>
              <a:lstStyle/>
              <a:p>
                <a:r>
                  <a:rPr lang="es-ES">
                    <a:noFill/>
                  </a:rPr>
                  <a:t> </a:t>
                </a:r>
              </a:p>
            </p:txBody>
          </p:sp>
        </mc:Fallback>
      </mc:AlternateContent>
      <p:sp>
        <p:nvSpPr>
          <p:cNvPr id="34" name="TextBox 33"/>
          <p:cNvSpPr txBox="1"/>
          <p:nvPr/>
        </p:nvSpPr>
        <p:spPr>
          <a:xfrm>
            <a:off x="-6737190" y="23368432"/>
            <a:ext cx="6916397" cy="954107"/>
          </a:xfrm>
          <a:prstGeom prst="rect">
            <a:avLst/>
          </a:prstGeom>
          <a:noFill/>
        </p:spPr>
        <p:txBody>
          <a:bodyPr wrap="square" rtlCol="0">
            <a:spAutoFit/>
          </a:bodyPr>
          <a:lstStyle/>
          <a:p>
            <a:r>
              <a:rPr lang="es-ES" sz="2800" dirty="0"/>
              <a:t>Una base optima de dimensión </a:t>
            </a:r>
            <a:r>
              <a:rPr lang="es-ES" sz="2800" i="1" dirty="0"/>
              <a:t>n</a:t>
            </a:r>
            <a:r>
              <a:rPr lang="es-ES" sz="2800" dirty="0"/>
              <a:t> se caracteriza con la distancia de </a:t>
            </a:r>
            <a:r>
              <a:rPr lang="es-ES" sz="2800" dirty="0" err="1"/>
              <a:t>Kolmogorov</a:t>
            </a:r>
            <a:r>
              <a:rPr lang="es-ES" sz="2800" dirty="0"/>
              <a:t>:</a:t>
            </a:r>
            <a:endParaRPr lang="en-US" sz="2800" b="0"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35" name="TextBox 34"/>
              <p:cNvSpPr txBox="1"/>
              <p:nvPr/>
            </p:nvSpPr>
            <p:spPr>
              <a:xfrm>
                <a:off x="-6887026" y="24389195"/>
                <a:ext cx="6916397" cy="7722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𝑛</m:t>
                          </m:r>
                        </m:sub>
                      </m:sSub>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min</m:t>
                              </m:r>
                            </m:e>
                            <m:lim>
                              <m:sSubSup>
                                <m:sSubSupPr>
                                  <m:ctrlPr>
                                    <a:rPr lang="en-US" sz="2800" b="0" i="1" smtClean="0">
                                      <a:latin typeface="Cambria Math" panose="02040503050406030204" pitchFamily="18" charset="0"/>
                                    </a:rPr>
                                  </m:ctrlPr>
                                </m:sSubSupPr>
                                <m:e>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𝑒</m:t>
                                          </m:r>
                                        </m:e>
                                        <m:sub>
                                          <m:r>
                                            <a:rPr lang="en-US" sz="2800" b="0" i="1" smtClean="0">
                                              <a:latin typeface="Cambria Math" panose="02040503050406030204" pitchFamily="18" charset="0"/>
                                            </a:rPr>
                                            <m:t>𝑖</m:t>
                                          </m:r>
                                        </m:sub>
                                      </m:sSub>
                                    </m:e>
                                  </m:d>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𝑛</m:t>
                                  </m:r>
                                </m:sup>
                              </m:sSubSup>
                            </m:lim>
                          </m:limLow>
                        </m:fName>
                        <m:e>
                          <m:func>
                            <m:funcPr>
                              <m:ctrlPr>
                                <a:rPr lang="en-US" sz="2800" b="0" i="1" smtClean="0">
                                  <a:latin typeface="Cambria Math" panose="02040503050406030204" pitchFamily="18" charset="0"/>
                                </a:rPr>
                              </m:ctrlPr>
                            </m:funcPr>
                            <m:fName>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𝜆</m:t>
                                  </m:r>
                                </m:lim>
                              </m:limLow>
                            </m:fName>
                            <m:e>
                              <m:sSup>
                                <m:sSupPr>
                                  <m:ctrlPr>
                                    <a:rPr lang="en-US" sz="2800" b="0" i="1" smtClean="0">
                                      <a:latin typeface="Cambria Math" panose="02040503050406030204" pitchFamily="18" charset="0"/>
                                    </a:rPr>
                                  </m:ctrlPr>
                                </m:sSupPr>
                                <m:e>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h</m:t>
                                          </m:r>
                                        </m:e>
                                        <m:sub>
                                          <m:r>
                                            <a:rPr lang="en-US" sz="2800" b="0" i="1" smtClean="0">
                                              <a:latin typeface="Cambria Math" panose="02040503050406030204" pitchFamily="18" charset="0"/>
                                            </a:rPr>
                                            <m:t>𝜆</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𝑛</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h</m:t>
                                          </m:r>
                                        </m:e>
                                        <m:sub>
                                          <m:r>
                                            <a:rPr lang="en-US" sz="2800" b="0" i="1" smtClean="0">
                                              <a:latin typeface="Cambria Math" panose="02040503050406030204" pitchFamily="18" charset="0"/>
                                            </a:rPr>
                                            <m:t>𝜆</m:t>
                                          </m:r>
                                        </m:sub>
                                      </m:sSub>
                                    </m:e>
                                  </m:d>
                                </m:e>
                                <m:sup>
                                  <m:r>
                                    <a:rPr lang="en-US" sz="2800" b="0" i="1" smtClean="0">
                                      <a:latin typeface="Cambria Math" panose="02040503050406030204" pitchFamily="18" charset="0"/>
                                    </a:rPr>
                                    <m:t>2</m:t>
                                  </m:r>
                                </m:sup>
                              </m:sSup>
                            </m:e>
                          </m:func>
                        </m:e>
                      </m:func>
                    </m:oMath>
                  </m:oMathPara>
                </a14:m>
                <a:endParaRPr lang="es-ES" sz="2800" dirty="0"/>
              </a:p>
            </p:txBody>
          </p:sp>
        </mc:Choice>
        <mc:Fallback xmlns="">
          <p:sp>
            <p:nvSpPr>
              <p:cNvPr id="35" name="TextBox 34"/>
              <p:cNvSpPr txBox="1">
                <a:spLocks noRot="1" noChangeAspect="1" noMove="1" noResize="1" noEditPoints="1" noAdjustHandles="1" noChangeArrowheads="1" noChangeShapeType="1" noTextEdit="1"/>
              </p:cNvSpPr>
              <p:nvPr/>
            </p:nvSpPr>
            <p:spPr>
              <a:xfrm>
                <a:off x="-6887026" y="24389195"/>
                <a:ext cx="6916397" cy="772263"/>
              </a:xfrm>
              <a:prstGeom prst="rect">
                <a:avLst/>
              </a:prstGeom>
              <a:blipFill>
                <a:blip r:embed="rId11"/>
                <a:stretch>
                  <a:fillRect/>
                </a:stretch>
              </a:blipFill>
            </p:spPr>
            <p:txBody>
              <a:bodyPr/>
              <a:lstStyle/>
              <a:p>
                <a:r>
                  <a:rPr lang="es-ES">
                    <a:noFill/>
                  </a:rPr>
                  <a:t> </a:t>
                </a:r>
              </a:p>
            </p:txBody>
          </p:sp>
        </mc:Fallback>
      </mc:AlternateContent>
      <p:pic>
        <p:nvPicPr>
          <p:cNvPr id="36" name="Picture 35"/>
          <p:cNvPicPr>
            <a:picLocks noChangeAspect="1"/>
          </p:cNvPicPr>
          <p:nvPr/>
        </p:nvPicPr>
        <p:blipFill>
          <a:blip r:embed="rId12"/>
          <a:stretch>
            <a:fillRect/>
          </a:stretch>
        </p:blipFill>
        <p:spPr>
          <a:xfrm>
            <a:off x="9552081" y="30315385"/>
            <a:ext cx="4545815" cy="2310605"/>
          </a:xfrm>
          <a:prstGeom prst="rect">
            <a:avLst/>
          </a:prstGeom>
        </p:spPr>
      </p:pic>
      <p:sp>
        <p:nvSpPr>
          <p:cNvPr id="38" name="TextBox 37"/>
          <p:cNvSpPr txBox="1"/>
          <p:nvPr/>
        </p:nvSpPr>
        <p:spPr>
          <a:xfrm>
            <a:off x="-5979029" y="20733893"/>
            <a:ext cx="5306620" cy="830997"/>
          </a:xfrm>
          <a:prstGeom prst="rect">
            <a:avLst/>
          </a:prstGeom>
          <a:noFill/>
        </p:spPr>
        <p:txBody>
          <a:bodyPr wrap="square" rtlCol="0">
            <a:spAutoFit/>
          </a:bodyPr>
          <a:lstStyle/>
          <a:p>
            <a:pPr algn="ctr"/>
            <a:r>
              <a:rPr lang="es-ES" sz="1600" dirty="0"/>
              <a:t>Figura 2. Error de proyección para un conjunto de validación 10 veces más denso que el conjunto de entrenamiento. Las líneas verticales rojas indican la posición de los</a:t>
            </a:r>
            <a:r>
              <a:rPr lang="es-ES" sz="1600" i="1" dirty="0"/>
              <a:t> </a:t>
            </a:r>
            <a:r>
              <a:rPr lang="es-ES" sz="1600" i="1" dirty="0" err="1"/>
              <a:t>greedy</a:t>
            </a:r>
            <a:r>
              <a:rPr lang="es-ES" sz="1600" i="1" dirty="0"/>
              <a:t> </a:t>
            </a:r>
            <a:r>
              <a:rPr lang="es-ES" sz="1600" i="1" dirty="0" err="1"/>
              <a:t>points</a:t>
            </a:r>
            <a:r>
              <a:rPr lang="es-ES" sz="1600" dirty="0"/>
              <a:t>.</a:t>
            </a:r>
          </a:p>
        </p:txBody>
      </p:sp>
      <p:sp>
        <p:nvSpPr>
          <p:cNvPr id="39" name="TextBox 38"/>
          <p:cNvSpPr txBox="1"/>
          <p:nvPr/>
        </p:nvSpPr>
        <p:spPr>
          <a:xfrm>
            <a:off x="18392766" y="10105891"/>
            <a:ext cx="9003323" cy="646331"/>
          </a:xfrm>
          <a:prstGeom prst="rect">
            <a:avLst/>
          </a:prstGeom>
          <a:noFill/>
        </p:spPr>
        <p:txBody>
          <a:bodyPr wrap="square" rtlCol="0">
            <a:spAutoFit/>
          </a:bodyPr>
          <a:lstStyle/>
          <a:p>
            <a:pPr algn="ctr"/>
            <a:r>
              <a:rPr lang="es-ES" sz="3600" b="1" dirty="0"/>
              <a:t>Optimización de </a:t>
            </a:r>
            <a:r>
              <a:rPr lang="es-ES" sz="3600" b="1" dirty="0" err="1"/>
              <a:t>Hiperparámetros</a:t>
            </a:r>
            <a:endParaRPr lang="es-ES" sz="3600" b="1" dirty="0"/>
          </a:p>
        </p:txBody>
      </p:sp>
      <mc:AlternateContent xmlns:mc="http://schemas.openxmlformats.org/markup-compatibility/2006">
        <mc:Choice xmlns:a14="http://schemas.microsoft.com/office/drawing/2010/main" Requires="a14">
          <p:sp>
            <p:nvSpPr>
              <p:cNvPr id="41" name="TextBox 40"/>
              <p:cNvSpPr txBox="1"/>
              <p:nvPr/>
            </p:nvSpPr>
            <p:spPr>
              <a:xfrm>
                <a:off x="16365415" y="10965464"/>
                <a:ext cx="12464499" cy="5085879"/>
              </a:xfrm>
              <a:prstGeom prst="rect">
                <a:avLst/>
              </a:prstGeom>
              <a:noFill/>
            </p:spPr>
            <p:txBody>
              <a:bodyPr wrap="square" rtlCol="0">
                <a:spAutoFit/>
              </a:bodyPr>
              <a:lstStyle/>
              <a:p>
                <a:r>
                  <a:rPr lang="es-ES" sz="2400" dirty="0"/>
                  <a:t>Buscamos minimizar una función costosa </a:t>
                </a:r>
                <a14:m>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 :</m:t>
                    </m:r>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ℜ</m:t>
                    </m:r>
                  </m:oMath>
                </a14:m>
                <a:endParaRPr lang="es-ES" sz="2400" dirty="0"/>
              </a:p>
              <a:p>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1" i="1" smtClean="0">
                              <a:latin typeface="Cambria Math" panose="02040503050406030204" pitchFamily="18" charset="0"/>
                            </a:rPr>
                            <m:t>𝒙</m:t>
                          </m:r>
                        </m:e>
                      </m:acc>
                      <m:r>
                        <a:rPr lang="en-US" sz="2400" b="0" i="1" dirty="0" smtClean="0">
                          <a:latin typeface="Cambria Math" panose="02040503050406030204" pitchFamily="18" charset="0"/>
                        </a:rPr>
                        <m:t>=</m:t>
                      </m:r>
                      <m:func>
                        <m:funcPr>
                          <m:ctrlPr>
                            <a:rPr lang="en-US" sz="2400" b="0" i="1" dirty="0" smtClean="0">
                              <a:latin typeface="Cambria Math" panose="02040503050406030204" pitchFamily="18" charset="0"/>
                            </a:rPr>
                          </m:ctrlPr>
                        </m:funcPr>
                        <m:fName>
                          <m:r>
                            <m:rPr>
                              <m:sty m:val="p"/>
                            </m:rPr>
                            <a:rPr lang="en-US" sz="2400" b="0" i="0" dirty="0" smtClean="0">
                              <a:latin typeface="Cambria Math" panose="02040503050406030204" pitchFamily="18" charset="0"/>
                            </a:rPr>
                            <m:t>arg</m:t>
                          </m:r>
                        </m:fName>
                        <m:e>
                          <m:func>
                            <m:funcPr>
                              <m:ctrlPr>
                                <a:rPr lang="en-US" sz="2400" b="0" i="1" dirty="0" smtClean="0">
                                  <a:latin typeface="Cambria Math" panose="02040503050406030204" pitchFamily="18" charset="0"/>
                                </a:rPr>
                              </m:ctrlPr>
                            </m:funcPr>
                            <m:fName>
                              <m:limLow>
                                <m:limLowPr>
                                  <m:ctrlPr>
                                    <a:rPr lang="en-US" sz="2400" b="0" i="1" dirty="0" smtClean="0">
                                      <a:latin typeface="Cambria Math" panose="02040503050406030204" pitchFamily="18" charset="0"/>
                                    </a:rPr>
                                  </m:ctrlPr>
                                </m:limLowPr>
                                <m:e>
                                  <m:r>
                                    <m:rPr>
                                      <m:sty m:val="p"/>
                                    </m:rPr>
                                    <a:rPr lang="en-US" sz="2400" b="0" i="0" dirty="0" smtClean="0">
                                      <a:latin typeface="Cambria Math" panose="02040503050406030204" pitchFamily="18" charset="0"/>
                                    </a:rPr>
                                    <m:t>min</m:t>
                                  </m:r>
                                </m:e>
                                <m:lim>
                                  <m:r>
                                    <a:rPr lang="en-US" sz="2400" b="1" i="1" dirty="0" smtClean="0">
                                      <a:latin typeface="Cambria Math" panose="02040503050406030204" pitchFamily="18" charset="0"/>
                                    </a:rPr>
                                    <m:t>𝒙</m:t>
                                  </m:r>
                                  <m:r>
                                    <a:rPr lang="en-US" sz="2400" b="0" i="1" dirty="0" smtClean="0">
                                      <a:latin typeface="Cambria Math" panose="02040503050406030204" pitchFamily="18" charset="0"/>
                                    </a:rPr>
                                    <m:t>∈</m:t>
                                  </m:r>
                                  <m:r>
                                    <a:rPr lang="en-US" sz="2400" b="0" i="1" dirty="0" smtClean="0">
                                      <a:latin typeface="Cambria Math" panose="02040503050406030204" pitchFamily="18" charset="0"/>
                                    </a:rPr>
                                    <m:t>𝑋</m:t>
                                  </m:r>
                                </m:lim>
                              </m:limLow>
                            </m:fName>
                            <m:e>
                              <m:r>
                                <a:rPr lang="en-US" sz="2400" b="0" i="1" dirty="0" smtClean="0">
                                  <a:latin typeface="Cambria Math" panose="02040503050406030204" pitchFamily="18" charset="0"/>
                                </a:rPr>
                                <m:t>𝑓</m:t>
                              </m:r>
                              <m:r>
                                <a:rPr lang="en-US" sz="2400" b="0" i="1" dirty="0" smtClean="0">
                                  <a:latin typeface="Cambria Math" panose="02040503050406030204" pitchFamily="18" charset="0"/>
                                </a:rPr>
                                <m:t>(</m:t>
                              </m:r>
                              <m:r>
                                <a:rPr lang="en-US" sz="2400" b="1" i="1" dirty="0" smtClean="0">
                                  <a:latin typeface="Cambria Math" panose="02040503050406030204" pitchFamily="18" charset="0"/>
                                </a:rPr>
                                <m:t>𝒙</m:t>
                              </m:r>
                              <m:r>
                                <a:rPr lang="en-US" sz="2400" b="0" i="1" dirty="0" smtClean="0">
                                  <a:latin typeface="Cambria Math" panose="02040503050406030204" pitchFamily="18" charset="0"/>
                                </a:rPr>
                                <m:t>)</m:t>
                              </m:r>
                            </m:e>
                          </m:func>
                        </m:e>
                      </m:func>
                    </m:oMath>
                  </m:oMathPara>
                </a14:m>
                <a:endParaRPr lang="es-ES" sz="2400" dirty="0"/>
              </a:p>
              <a:p>
                <a:r>
                  <a:rPr lang="es-ES" sz="2400" dirty="0"/>
                  <a:t>En nuestro caso podemos pensar a </a:t>
                </a:r>
                <a14:m>
                  <m:oMath xmlns:m="http://schemas.openxmlformats.org/officeDocument/2006/math">
                    <m:r>
                      <a:rPr lang="es-ES" sz="2400" i="1" dirty="0" smtClean="0">
                        <a:latin typeface="Cambria Math" panose="02040503050406030204" pitchFamily="18" charset="0"/>
                      </a:rPr>
                      <m:t>𝑋</m:t>
                    </m:r>
                  </m:oMath>
                </a14:m>
                <a:r>
                  <a:rPr lang="es-ES" sz="2400" dirty="0"/>
                  <a:t> como una caja con tres dimensiones, donde:</a:t>
                </a:r>
              </a:p>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𝒙</m:t>
                      </m:r>
                      <m:r>
                        <a:rPr lang="en-US" sz="2400" b="0" i="1" smtClean="0">
                          <a:latin typeface="Cambria Math" panose="02040503050406030204" pitchFamily="18" charset="0"/>
                        </a:rPr>
                        <m:t>=</m:t>
                      </m:r>
                      <m:d>
                        <m:dPr>
                          <m:ctrlPr>
                            <a:rPr lang="es-ES" sz="2400" i="1" smtClean="0">
                              <a:latin typeface="Cambria Math" panose="02040503050406030204" pitchFamily="18" charset="0"/>
                            </a:rPr>
                          </m:ctrlPr>
                        </m:dPr>
                        <m:e>
                          <m:m>
                            <m:mPr>
                              <m:mcs>
                                <m:mc>
                                  <m:mcPr>
                                    <m:count m:val="1"/>
                                    <m:mcJc m:val="center"/>
                                  </m:mcPr>
                                </m:mc>
                              </m:mcs>
                              <m:ctrlPr>
                                <a:rPr lang="es-ES" sz="2400" i="1">
                                  <a:latin typeface="Cambria Math" panose="02040503050406030204" pitchFamily="18" charset="0"/>
                                </a:rPr>
                              </m:ctrlPr>
                            </m:mPr>
                            <m:mr>
                              <m:e>
                                <m:r>
                                  <m:rPr>
                                    <m:brk m:alnAt="7"/>
                                  </m:rPr>
                                  <a:rPr lang="en-US" sz="2400" i="1">
                                    <a:latin typeface="Cambria Math" panose="02040503050406030204" pitchFamily="18" charset="0"/>
                                  </a:rPr>
                                  <m:t>𝑠</m:t>
                                </m:r>
                                <m:r>
                                  <a:rPr lang="en-US" sz="2400" i="1">
                                    <a:latin typeface="Cambria Math" panose="02040503050406030204" pitchFamily="18" charset="0"/>
                                  </a:rPr>
                                  <m:t>𝑒</m:t>
                                </m:r>
                                <m:r>
                                  <a:rPr lang="en-US" sz="2400" b="0" i="1" smtClean="0">
                                    <a:latin typeface="Cambria Math" panose="02040503050406030204" pitchFamily="18" charset="0"/>
                                  </a:rPr>
                                  <m:t>𝑒𝑑</m:t>
                                </m:r>
                              </m:e>
                            </m:mr>
                            <m:mr>
                              <m:e>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𝑚𝑎𝑥</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𝑚𝑎𝑥</m:t>
                                    </m:r>
                                  </m:sub>
                                </m:sSub>
                              </m:e>
                            </m:mr>
                          </m:m>
                        </m:e>
                      </m:d>
                    </m:oMath>
                  </m:oMathPara>
                </a14:m>
                <a:endParaRPr lang="es-ES" sz="2400" dirty="0"/>
              </a:p>
              <a:p>
                <a:endParaRPr lang="es-ES" sz="2400" dirty="0"/>
              </a:p>
              <a:p>
                <a:r>
                  <a:rPr lang="es-ES" sz="2400" dirty="0"/>
                  <a:t>Y </a:t>
                </a:r>
                <a:r>
                  <a:rPr lang="es-ES" sz="2400" i="1" dirty="0"/>
                  <a:t>f</a:t>
                </a:r>
                <a:r>
                  <a:rPr lang="es-ES" sz="2400" dirty="0"/>
                  <a:t> es una función que nos devuelve el máximo error de representación dado un </a:t>
                </a:r>
                <a:r>
                  <a:rPr lang="es-ES" sz="2400" b="1" i="1" dirty="0"/>
                  <a:t>x</a:t>
                </a:r>
                <a:r>
                  <a:rPr lang="es-ES" sz="2400" dirty="0"/>
                  <a:t>.</a:t>
                </a:r>
              </a:p>
              <a:p>
                <a:endParaRPr lang="es-ES" sz="2400" dirty="0"/>
              </a:p>
              <a:p>
                <a:r>
                  <a:rPr lang="es-ES" sz="2400" dirty="0"/>
                  <a:t>Para encontrar </a:t>
                </a:r>
                <a14:m>
                  <m:oMath xmlns:m="http://schemas.openxmlformats.org/officeDocument/2006/math">
                    <m:acc>
                      <m:accPr>
                        <m:chr m:val="̂"/>
                        <m:ctrlPr>
                          <a:rPr lang="en-US" sz="2400" i="1">
                            <a:latin typeface="Cambria Math" panose="02040503050406030204" pitchFamily="18" charset="0"/>
                          </a:rPr>
                        </m:ctrlPr>
                      </m:accPr>
                      <m:e>
                        <m:r>
                          <a:rPr lang="en-US" sz="2400" b="1" i="1">
                            <a:latin typeface="Cambria Math" panose="02040503050406030204" pitchFamily="18" charset="0"/>
                          </a:rPr>
                          <m:t>𝒙</m:t>
                        </m:r>
                      </m:e>
                    </m:acc>
                  </m:oMath>
                </a14:m>
                <a:r>
                  <a:rPr lang="es-ES" sz="2400" dirty="0"/>
                  <a:t> tenemos varias opciones, las más básicas son:</a:t>
                </a:r>
              </a:p>
              <a:p>
                <a:r>
                  <a:rPr lang="es-ES" sz="2400" b="1" i="1" dirty="0" err="1"/>
                  <a:t>Grid</a:t>
                </a:r>
                <a:r>
                  <a:rPr lang="es-ES" sz="2400" b="1" i="1" dirty="0"/>
                  <a:t> </a:t>
                </a:r>
                <a:r>
                  <a:rPr lang="es-ES" sz="2400" b="1" i="1" dirty="0" err="1"/>
                  <a:t>Search</a:t>
                </a:r>
                <a:r>
                  <a:rPr lang="es-ES" sz="2400" dirty="0"/>
                  <a:t>: </a:t>
                </a:r>
                <a:r>
                  <a:rPr lang="en-US" sz="2400" dirty="0" err="1"/>
                  <a:t>Calcular</a:t>
                </a:r>
                <a:r>
                  <a:rPr lang="en-US" sz="2400" dirty="0"/>
                  <a:t> por </a:t>
                </a:r>
                <a:r>
                  <a:rPr lang="en-US" sz="2400" dirty="0" err="1"/>
                  <a:t>fuerza</a:t>
                </a:r>
                <a:r>
                  <a:rPr lang="en-US" sz="2400" dirty="0"/>
                  <a:t> </a:t>
                </a:r>
                <a:r>
                  <a:rPr lang="en-US" sz="2400" dirty="0" err="1"/>
                  <a:t>bruta</a:t>
                </a:r>
                <a:r>
                  <a:rPr lang="en-US" sz="2400" dirty="0"/>
                  <a:t> f(x) para </a:t>
                </a:r>
                <a:r>
                  <a:rPr lang="en-US" sz="2400" dirty="0" err="1"/>
                  <a:t>todas</a:t>
                </a:r>
                <a:r>
                  <a:rPr lang="en-US" sz="2400" dirty="0"/>
                  <a:t> las </a:t>
                </a:r>
                <a:r>
                  <a:rPr lang="en-US" sz="2400" dirty="0" err="1"/>
                  <a:t>combinaciones</a:t>
                </a:r>
                <a:r>
                  <a:rPr lang="en-US" sz="2400" dirty="0"/>
                  <a:t> de </a:t>
                </a:r>
                <a14:m>
                  <m:oMath xmlns:m="http://schemas.openxmlformats.org/officeDocument/2006/math">
                    <m:r>
                      <a:rPr lang="en-US" sz="2400" b="1" i="1" dirty="0">
                        <a:latin typeface="Cambria Math" panose="02040503050406030204" pitchFamily="18" charset="0"/>
                      </a:rPr>
                      <m:t>𝒙</m:t>
                    </m:r>
                    <m:r>
                      <a:rPr lang="en-US" sz="2400" i="1" dirty="0">
                        <a:latin typeface="Cambria Math" panose="02040503050406030204" pitchFamily="18" charset="0"/>
                      </a:rPr>
                      <m:t>∈</m:t>
                    </m:r>
                    <m:r>
                      <a:rPr lang="en-US" sz="2400" i="1" dirty="0">
                        <a:latin typeface="Cambria Math" panose="02040503050406030204" pitchFamily="18" charset="0"/>
                      </a:rPr>
                      <m:t>𝑋</m:t>
                    </m:r>
                  </m:oMath>
                </a14:m>
                <a:r>
                  <a:rPr lang="es-ES" sz="2400" dirty="0"/>
                  <a:t>. </a:t>
                </a:r>
              </a:p>
              <a:p>
                <a:r>
                  <a:rPr lang="es-ES" sz="2400" b="1" i="1" dirty="0" err="1"/>
                  <a:t>Random</a:t>
                </a:r>
                <a:r>
                  <a:rPr lang="es-ES" sz="2400" b="1" i="1" dirty="0"/>
                  <a:t> </a:t>
                </a:r>
                <a:r>
                  <a:rPr lang="es-ES" sz="2400" b="1" i="1" dirty="0" err="1"/>
                  <a:t>Search</a:t>
                </a:r>
                <a:r>
                  <a:rPr lang="es-ES" sz="2400" dirty="0"/>
                  <a:t>: Calcular f(x) para valores aleatorios de </a:t>
                </a:r>
                <a14:m>
                  <m:oMath xmlns:m="http://schemas.openxmlformats.org/officeDocument/2006/math">
                    <m:r>
                      <a:rPr lang="en-US" sz="2400" b="1" i="1" dirty="0">
                        <a:latin typeface="Cambria Math" panose="02040503050406030204" pitchFamily="18" charset="0"/>
                      </a:rPr>
                      <m:t>𝒙</m:t>
                    </m:r>
                    <m:r>
                      <a:rPr lang="en-US" sz="2400" i="1" dirty="0">
                        <a:latin typeface="Cambria Math" panose="02040503050406030204" pitchFamily="18" charset="0"/>
                      </a:rPr>
                      <m:t>∈</m:t>
                    </m:r>
                    <m:r>
                      <a:rPr lang="en-US" sz="2400" i="1" dirty="0">
                        <a:latin typeface="Cambria Math" panose="02040503050406030204" pitchFamily="18" charset="0"/>
                      </a:rPr>
                      <m:t>𝑋</m:t>
                    </m:r>
                  </m:oMath>
                </a14:m>
                <a:endParaRPr lang="es-ES" sz="2400" b="1" dirty="0"/>
              </a:p>
              <a:p>
                <a:endParaRPr lang="es-ES" sz="2400" b="1" dirty="0"/>
              </a:p>
            </p:txBody>
          </p:sp>
        </mc:Choice>
        <mc:Fallback>
          <p:sp>
            <p:nvSpPr>
              <p:cNvPr id="41" name="TextBox 40"/>
              <p:cNvSpPr txBox="1">
                <a:spLocks noRot="1" noChangeAspect="1" noMove="1" noResize="1" noEditPoints="1" noAdjustHandles="1" noChangeArrowheads="1" noChangeShapeType="1" noTextEdit="1"/>
              </p:cNvSpPr>
              <p:nvPr/>
            </p:nvSpPr>
            <p:spPr>
              <a:xfrm>
                <a:off x="16365415" y="10965464"/>
                <a:ext cx="12464499" cy="5085879"/>
              </a:xfrm>
              <a:prstGeom prst="rect">
                <a:avLst/>
              </a:prstGeom>
              <a:blipFill>
                <a:blip r:embed="rId13"/>
                <a:stretch>
                  <a:fillRect l="-783" t="-959"/>
                </a:stretch>
              </a:blipFill>
            </p:spPr>
            <p:txBody>
              <a:bodyPr/>
              <a:lstStyle/>
              <a:p>
                <a:r>
                  <a:rPr lang="es-ES">
                    <a:noFill/>
                  </a:rPr>
                  <a:t> </a:t>
                </a:r>
              </a:p>
            </p:txBody>
          </p:sp>
        </mc:Fallback>
      </mc:AlternateContent>
      <p:sp>
        <p:nvSpPr>
          <p:cNvPr id="42" name="Rounded Rectangle 41"/>
          <p:cNvSpPr/>
          <p:nvPr/>
        </p:nvSpPr>
        <p:spPr>
          <a:xfrm>
            <a:off x="15763755" y="16280103"/>
            <a:ext cx="13793331" cy="774208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AR" dirty="0"/>
          </a:p>
        </p:txBody>
      </p:sp>
      <p:sp>
        <p:nvSpPr>
          <p:cNvPr id="17" name="TextBox 16">
            <a:extLst>
              <a:ext uri="{FF2B5EF4-FFF2-40B4-BE49-F238E27FC236}">
                <a16:creationId xmlns:a16="http://schemas.microsoft.com/office/drawing/2014/main" id="{9D4B53ED-519F-4B74-878A-BBA46A93B18D}"/>
              </a:ext>
            </a:extLst>
          </p:cNvPr>
          <p:cNvSpPr txBox="1"/>
          <p:nvPr/>
        </p:nvSpPr>
        <p:spPr>
          <a:xfrm>
            <a:off x="18710480" y="16415833"/>
            <a:ext cx="7666892" cy="707886"/>
          </a:xfrm>
          <a:prstGeom prst="rect">
            <a:avLst/>
          </a:prstGeom>
          <a:noFill/>
        </p:spPr>
        <p:txBody>
          <a:bodyPr wrap="square" rtlCol="0">
            <a:spAutoFit/>
          </a:bodyPr>
          <a:lstStyle/>
          <a:p>
            <a:pPr algn="ctr"/>
            <a:r>
              <a:rPr lang="es-ES" sz="4000" b="1" dirty="0"/>
              <a:t>Optimización Bayesiana</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0A65A4A-9057-4640-8D7E-B6CD526E22B3}"/>
                  </a:ext>
                </a:extLst>
              </p:cNvPr>
              <p:cNvSpPr txBox="1"/>
              <p:nvPr/>
            </p:nvSpPr>
            <p:spPr>
              <a:xfrm>
                <a:off x="16185312" y="17307806"/>
                <a:ext cx="5935889" cy="5632311"/>
              </a:xfrm>
              <a:prstGeom prst="rect">
                <a:avLst/>
              </a:prstGeom>
              <a:noFill/>
            </p:spPr>
            <p:txBody>
              <a:bodyPr wrap="square" rtlCol="0">
                <a:spAutoFit/>
              </a:bodyPr>
              <a:lstStyle/>
              <a:p>
                <a:r>
                  <a:rPr lang="es-ES" sz="2400" dirty="0"/>
                  <a:t>En lugar de hacer una búsqueda a ciegas, queremos que cada elección de </a:t>
                </a:r>
                <a:r>
                  <a:rPr lang="es-ES" sz="2400" b="1" dirty="0"/>
                  <a:t>x</a:t>
                </a:r>
                <a:r>
                  <a:rPr lang="es-ES" sz="2400" dirty="0"/>
                  <a:t> sea informada a partir de las evaluaciones anteriores de </a:t>
                </a:r>
                <a14:m>
                  <m:oMath xmlns:m="http://schemas.openxmlformats.org/officeDocument/2006/math">
                    <m:r>
                      <a:rPr lang="en-US" sz="2400" i="1">
                        <a:latin typeface="Cambria Math" panose="02040503050406030204" pitchFamily="18" charset="0"/>
                      </a:rPr>
                      <m:t>𝑓</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oMath>
                </a14:m>
                <a:r>
                  <a:rPr lang="es-ES" sz="2400" b="1" dirty="0"/>
                  <a:t>.</a:t>
                </a:r>
              </a:p>
              <a:p>
                <a:endParaRPr lang="es-ES" sz="2400" b="1" dirty="0"/>
              </a:p>
              <a:p>
                <a:r>
                  <a:rPr lang="es-ES" sz="2400" dirty="0"/>
                  <a:t>Sea </a:t>
                </a:r>
                <a14:m>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oMath>
                </a14:m>
                <a:r>
                  <a:rPr lang="es-ES" sz="2400" dirty="0"/>
                  <a:t> queremos construir un modelo estadístico [3]:</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e>
                        <m:e>
                          <m:r>
                            <a:rPr lang="en-US" sz="2400" b="1" i="1" smtClean="0">
                              <a:latin typeface="Cambria Math" panose="02040503050406030204" pitchFamily="18" charset="0"/>
                            </a:rPr>
                            <m:t>𝒙</m:t>
                          </m:r>
                        </m:e>
                      </m:d>
                    </m:oMath>
                  </m:oMathPara>
                </a14:m>
                <a:endParaRPr lang="es-ES" sz="2400" dirty="0"/>
              </a:p>
              <a:p>
                <a:r>
                  <a:rPr lang="es-ES" sz="2400" dirty="0"/>
                  <a:t>Que se actualice con cada evaluación de </a:t>
                </a:r>
                <a14:m>
                  <m:oMath xmlns:m="http://schemas.openxmlformats.org/officeDocument/2006/math">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b="1" i="1">
                            <a:latin typeface="Cambria Math" panose="02040503050406030204" pitchFamily="18" charset="0"/>
                          </a:rPr>
                          <m:t>𝒙</m:t>
                        </m:r>
                      </m:e>
                    </m:d>
                  </m:oMath>
                </a14:m>
                <a:r>
                  <a:rPr lang="es-ES" sz="2400" dirty="0"/>
                  <a:t>.</a:t>
                </a:r>
              </a:p>
              <a:p>
                <a:endParaRPr lang="es-ES" sz="2400" dirty="0"/>
              </a:p>
              <a:p>
                <a:endParaRPr lang="es-ES" sz="2400" dirty="0"/>
              </a:p>
              <a:p>
                <a:r>
                  <a:rPr lang="es-ES" sz="2400" dirty="0"/>
                  <a:t>Luego utilizamos una función de Adquisición para elegir los siguientes puntos a evaluar:</a:t>
                </a:r>
              </a:p>
              <a:p>
                <a:endParaRPr lang="es-ES" sz="2400" dirty="0"/>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𝐸𝐼</m:t>
                      </m:r>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m:t>
                      </m:r>
                      <m:r>
                        <a:rPr lang="en-US" sz="2400" i="1">
                          <a:latin typeface="Cambria Math" panose="02040503050406030204" pitchFamily="18" charset="0"/>
                        </a:rPr>
                        <m:t>𝐸</m:t>
                      </m:r>
                      <m:r>
                        <a:rPr lang="en-US" sz="2400" i="1">
                          <a:latin typeface="Cambria Math" panose="02040503050406030204" pitchFamily="18" charset="0"/>
                        </a:rPr>
                        <m:t>[</m:t>
                      </m:r>
                      <m:r>
                        <m:rPr>
                          <m:sty m:val="p"/>
                        </m:rPr>
                        <a:rPr lang="en-US" sz="2400">
                          <a:latin typeface="Cambria Math" panose="02040503050406030204" pitchFamily="18" charset="0"/>
                        </a:rPr>
                        <m:t>max</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𝑚𝑖𝑛</m:t>
                          </m:r>
                        </m:sub>
                      </m:sSub>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 0)</m:t>
                      </m:r>
                    </m:oMath>
                  </m:oMathPara>
                </a14:m>
                <a:endParaRPr lang="es-ES" sz="2400" dirty="0"/>
              </a:p>
            </p:txBody>
          </p:sp>
        </mc:Choice>
        <mc:Fallback xmlns="">
          <p:sp>
            <p:nvSpPr>
              <p:cNvPr id="44" name="TextBox 43">
                <a:extLst>
                  <a:ext uri="{FF2B5EF4-FFF2-40B4-BE49-F238E27FC236}">
                    <a16:creationId xmlns:a16="http://schemas.microsoft.com/office/drawing/2014/main" id="{90A65A4A-9057-4640-8D7E-B6CD526E22B3}"/>
                  </a:ext>
                </a:extLst>
              </p:cNvPr>
              <p:cNvSpPr txBox="1">
                <a:spLocks noRot="1" noChangeAspect="1" noMove="1" noResize="1" noEditPoints="1" noAdjustHandles="1" noChangeArrowheads="1" noChangeShapeType="1" noTextEdit="1"/>
              </p:cNvSpPr>
              <p:nvPr/>
            </p:nvSpPr>
            <p:spPr>
              <a:xfrm>
                <a:off x="16185312" y="17307806"/>
                <a:ext cx="5935889" cy="5632311"/>
              </a:xfrm>
              <a:prstGeom prst="rect">
                <a:avLst/>
              </a:prstGeom>
              <a:blipFill>
                <a:blip r:embed="rId14"/>
                <a:stretch>
                  <a:fillRect l="-1540" t="-866" r="-1027" b="-54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59C73A1-B92F-4098-8E29-716979B6CCFF}"/>
                  </a:ext>
                </a:extLst>
              </p:cNvPr>
              <p:cNvSpPr txBox="1"/>
              <p:nvPr/>
            </p:nvSpPr>
            <p:spPr>
              <a:xfrm>
                <a:off x="14993074" y="43577928"/>
                <a:ext cx="12930863" cy="3178755"/>
              </a:xfrm>
              <a:prstGeom prst="rect">
                <a:avLst/>
              </a:prstGeom>
              <a:noFill/>
            </p:spPr>
            <p:txBody>
              <a:bodyPr wrap="square" rtlCol="0">
                <a:spAutoFit/>
              </a:bodyPr>
              <a:lstStyle/>
              <a:p>
                <a:r>
                  <a:rPr lang="es-ES" sz="2800" dirty="0"/>
                  <a:t>En lugar de hacer una búsqueda a ciegas, queremos que cada elección de </a:t>
                </a:r>
                <a:r>
                  <a:rPr lang="es-ES" sz="2800" b="1" dirty="0"/>
                  <a:t>x</a:t>
                </a:r>
                <a:r>
                  <a:rPr lang="es-ES" sz="2800" dirty="0"/>
                  <a:t> sea informada a partir de las evaluaciones anteriores de </a:t>
                </a:r>
                <a14:m>
                  <m:oMath xmlns:m="http://schemas.openxmlformats.org/officeDocument/2006/math">
                    <m:r>
                      <a:rPr lang="en-US" sz="2800" i="1">
                        <a:latin typeface="Cambria Math" panose="02040503050406030204" pitchFamily="18" charset="0"/>
                      </a:rPr>
                      <m:t>𝑓</m:t>
                    </m:r>
                    <m:r>
                      <a:rPr lang="en-US" sz="2800" i="1">
                        <a:latin typeface="Cambria Math" panose="02040503050406030204" pitchFamily="18" charset="0"/>
                      </a:rPr>
                      <m:t>(</m:t>
                    </m:r>
                    <m:r>
                      <a:rPr lang="en-US" sz="2800" b="1" i="1">
                        <a:latin typeface="Cambria Math" panose="02040503050406030204" pitchFamily="18" charset="0"/>
                      </a:rPr>
                      <m:t>𝒙</m:t>
                    </m:r>
                    <m:r>
                      <a:rPr lang="en-US" sz="2800" i="1">
                        <a:latin typeface="Cambria Math" panose="02040503050406030204" pitchFamily="18" charset="0"/>
                      </a:rPr>
                      <m:t>)</m:t>
                    </m:r>
                  </m:oMath>
                </a14:m>
                <a:r>
                  <a:rPr lang="es-ES" sz="2800" b="1" dirty="0"/>
                  <a:t>.</a:t>
                </a:r>
              </a:p>
              <a:p>
                <a:r>
                  <a:rPr lang="es-ES" sz="2800" dirty="0"/>
                  <a:t>Sea </a:t>
                </a:r>
                <a14:m>
                  <m:oMath xmlns:m="http://schemas.openxmlformats.org/officeDocument/2006/math">
                    <m:r>
                      <a:rPr lang="en-US" sz="2800" b="0" i="1" smtClean="0">
                        <a:latin typeface="Cambria Math" panose="02040503050406030204" pitchFamily="18" charset="0"/>
                      </a:rPr>
                      <m:t>𝑦</m:t>
                    </m:r>
                    <m:r>
                      <a:rPr lang="en-US" sz="2800" b="0" i="1" smtClean="0">
                        <a:latin typeface="Cambria Math" panose="02040503050406030204" pitchFamily="18" charset="0"/>
                      </a:rPr>
                      <m:t>=</m:t>
                    </m:r>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1" i="1" smtClean="0">
                        <a:latin typeface="Cambria Math" panose="02040503050406030204" pitchFamily="18" charset="0"/>
                      </a:rPr>
                      <m:t>𝒙</m:t>
                    </m:r>
                    <m:r>
                      <a:rPr lang="en-US" sz="2800" b="0" i="1" smtClean="0">
                        <a:latin typeface="Cambria Math" panose="02040503050406030204" pitchFamily="18" charset="0"/>
                      </a:rPr>
                      <m:t>)</m:t>
                    </m:r>
                  </m:oMath>
                </a14:m>
                <a:endParaRPr lang="es-ES"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𝑦</m:t>
                          </m:r>
                        </m:e>
                        <m:e>
                          <m:r>
                            <a:rPr lang="en-US" sz="2800" b="1" i="1" smtClean="0">
                              <a:latin typeface="Cambria Math" panose="02040503050406030204" pitchFamily="18" charset="0"/>
                            </a:rPr>
                            <m:t>𝒙</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1" i="1" smtClean="0">
                                  <a:latin typeface="Cambria Math" panose="02040503050406030204" pitchFamily="18" charset="0"/>
                                </a:rPr>
                                <m:t>𝒙</m:t>
                              </m:r>
                            </m:e>
                            <m:e>
                              <m:r>
                                <a:rPr lang="en-US" sz="2800" b="0" i="1" smtClean="0">
                                  <a:latin typeface="Cambria Math" panose="02040503050406030204" pitchFamily="18" charset="0"/>
                                </a:rPr>
                                <m:t>𝑦</m:t>
                              </m:r>
                            </m:e>
                          </m:d>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𝑦</m:t>
                              </m:r>
                            </m:e>
                          </m:d>
                        </m:num>
                        <m:den>
                          <m:r>
                            <a:rPr lang="en-US" sz="2800" b="0" i="1" smtClean="0">
                              <a:latin typeface="Cambria Math" panose="02040503050406030204" pitchFamily="18" charset="0"/>
                            </a:rPr>
                            <m:t>𝑃</m:t>
                          </m:r>
                          <m:r>
                            <a:rPr lang="en-US" sz="2800" b="1" i="1" smtClean="0">
                              <a:latin typeface="Cambria Math" panose="02040503050406030204" pitchFamily="18" charset="0"/>
                            </a:rPr>
                            <m:t>(</m:t>
                          </m:r>
                          <m:r>
                            <a:rPr lang="en-US" sz="2800" b="1" i="1" smtClean="0">
                              <a:latin typeface="Cambria Math" panose="02040503050406030204" pitchFamily="18" charset="0"/>
                            </a:rPr>
                            <m:t>𝒙</m:t>
                          </m:r>
                          <m:r>
                            <a:rPr lang="en-US" sz="2800" b="1" i="1" smtClean="0">
                              <a:latin typeface="Cambria Math" panose="02040503050406030204" pitchFamily="18" charset="0"/>
                            </a:rPr>
                            <m:t>)</m:t>
                          </m:r>
                        </m:den>
                      </m:f>
                    </m:oMath>
                  </m:oMathPara>
                </a14:m>
                <a:endParaRPr lang="en-US" sz="2800" b="0" dirty="0"/>
              </a:p>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𝑃</m:t>
                      </m:r>
                      <m:d>
                        <m:dPr>
                          <m:ctrlPr>
                            <a:rPr lang="en-US" sz="2800" b="1" i="1">
                              <a:latin typeface="Cambria Math" panose="02040503050406030204" pitchFamily="18" charset="0"/>
                            </a:rPr>
                          </m:ctrlPr>
                        </m:dPr>
                        <m:e>
                          <m:r>
                            <a:rPr lang="en-US" sz="2800" b="1" i="1">
                              <a:latin typeface="Cambria Math" panose="02040503050406030204" pitchFamily="18" charset="0"/>
                            </a:rPr>
                            <m:t>𝒙</m:t>
                          </m:r>
                        </m:e>
                      </m:d>
                      <m:r>
                        <a:rPr lang="en-US" sz="2800" b="1" i="1" smtClean="0">
                          <a:latin typeface="Cambria Math" panose="02040503050406030204" pitchFamily="18" charset="0"/>
                        </a:rPr>
                        <m:t>=</m:t>
                      </m:r>
                      <m:nary>
                        <m:naryPr>
                          <m:subHide m:val="on"/>
                          <m:supHide m:val="on"/>
                          <m:ctrlPr>
                            <a:rPr lang="en-US" sz="2800" b="1" i="1" smtClean="0">
                              <a:latin typeface="Cambria Math" panose="02040503050406030204" pitchFamily="18" charset="0"/>
                            </a:rPr>
                          </m:ctrlPr>
                        </m:naryPr>
                        <m:sub/>
                        <m:sup/>
                        <m:e>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1" i="1" smtClean="0">
                                  <a:latin typeface="Cambria Math" panose="02040503050406030204" pitchFamily="18" charset="0"/>
                                </a:rPr>
                                <m:t>𝒙</m:t>
                              </m:r>
                            </m:e>
                            <m:e>
                              <m:r>
                                <a:rPr lang="en-US" sz="2800" b="0" i="1" smtClean="0">
                                  <a:latin typeface="Cambria Math" panose="02040503050406030204" pitchFamily="18" charset="0"/>
                                </a:rPr>
                                <m:t>𝑦</m:t>
                              </m:r>
                            </m:e>
                          </m:d>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𝑦</m:t>
                              </m:r>
                            </m:e>
                          </m:d>
                          <m:r>
                            <a:rPr lang="en-US" sz="2800" b="0" i="1" smtClean="0">
                              <a:latin typeface="Cambria Math" panose="02040503050406030204" pitchFamily="18" charset="0"/>
                            </a:rPr>
                            <m:t>𝑑𝑦</m:t>
                          </m:r>
                        </m:e>
                      </m:nary>
                    </m:oMath>
                  </m:oMathPara>
                </a14:m>
                <a:endParaRPr lang="es-ES" sz="2800" dirty="0"/>
              </a:p>
            </p:txBody>
          </p:sp>
        </mc:Choice>
        <mc:Fallback xmlns="">
          <p:sp>
            <p:nvSpPr>
              <p:cNvPr id="45" name="TextBox 44">
                <a:extLst>
                  <a:ext uri="{FF2B5EF4-FFF2-40B4-BE49-F238E27FC236}">
                    <a16:creationId xmlns:a16="http://schemas.microsoft.com/office/drawing/2014/main" id="{359C73A1-B92F-4098-8E29-716979B6CCFF}"/>
                  </a:ext>
                </a:extLst>
              </p:cNvPr>
              <p:cNvSpPr txBox="1">
                <a:spLocks noRot="1" noChangeAspect="1" noMove="1" noResize="1" noEditPoints="1" noAdjustHandles="1" noChangeArrowheads="1" noChangeShapeType="1" noTextEdit="1"/>
              </p:cNvSpPr>
              <p:nvPr/>
            </p:nvSpPr>
            <p:spPr>
              <a:xfrm>
                <a:off x="14993074" y="43577928"/>
                <a:ext cx="12930863" cy="3178755"/>
              </a:xfrm>
              <a:prstGeom prst="rect">
                <a:avLst/>
              </a:prstGeom>
              <a:blipFill>
                <a:blip r:embed="rId15"/>
                <a:stretch>
                  <a:fillRect l="-943" t="-1919"/>
                </a:stretch>
              </a:blipFill>
            </p:spPr>
            <p:txBody>
              <a:bodyPr/>
              <a:lstStyle/>
              <a:p>
                <a:r>
                  <a:rPr lang="es-ES">
                    <a:noFill/>
                  </a:rPr>
                  <a:t> </a:t>
                </a:r>
              </a:p>
            </p:txBody>
          </p:sp>
        </mc:Fallback>
      </mc:AlternateContent>
      <p:sp>
        <p:nvSpPr>
          <p:cNvPr id="46" name="Rounded Rectangle 41">
            <a:extLst>
              <a:ext uri="{FF2B5EF4-FFF2-40B4-BE49-F238E27FC236}">
                <a16:creationId xmlns:a16="http://schemas.microsoft.com/office/drawing/2014/main" id="{BA3C6D1A-58DE-453E-B634-4EFBAB797384}"/>
              </a:ext>
            </a:extLst>
          </p:cNvPr>
          <p:cNvSpPr/>
          <p:nvPr/>
        </p:nvSpPr>
        <p:spPr>
          <a:xfrm>
            <a:off x="15798925" y="24427646"/>
            <a:ext cx="13793331" cy="411569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AR" dirty="0"/>
          </a:p>
        </p:txBody>
      </p:sp>
      <p:sp>
        <p:nvSpPr>
          <p:cNvPr id="24" name="TextBox 23">
            <a:extLst>
              <a:ext uri="{FF2B5EF4-FFF2-40B4-BE49-F238E27FC236}">
                <a16:creationId xmlns:a16="http://schemas.microsoft.com/office/drawing/2014/main" id="{3EE98A23-9B57-4132-BB3B-4880AB27269A}"/>
              </a:ext>
            </a:extLst>
          </p:cNvPr>
          <p:cNvSpPr txBox="1"/>
          <p:nvPr/>
        </p:nvSpPr>
        <p:spPr>
          <a:xfrm>
            <a:off x="15848704" y="24555875"/>
            <a:ext cx="13793331" cy="646331"/>
          </a:xfrm>
          <a:prstGeom prst="rect">
            <a:avLst/>
          </a:prstGeom>
          <a:noFill/>
        </p:spPr>
        <p:txBody>
          <a:bodyPr wrap="square" rtlCol="0">
            <a:spAutoFit/>
          </a:bodyPr>
          <a:lstStyle/>
          <a:p>
            <a:pPr algn="ctr"/>
            <a:r>
              <a:rPr lang="es-ES" sz="3600" b="1" dirty="0"/>
              <a:t>SMBO (</a:t>
            </a:r>
            <a:r>
              <a:rPr lang="es-ES" sz="3600" b="1" i="1" dirty="0" err="1"/>
              <a:t>Sequenatial</a:t>
            </a:r>
            <a:r>
              <a:rPr lang="es-ES" sz="3600" b="1" i="1" dirty="0"/>
              <a:t> </a:t>
            </a:r>
            <a:r>
              <a:rPr lang="es-ES" sz="3600" b="1" i="1" dirty="0" err="1"/>
              <a:t>Model-Based</a:t>
            </a:r>
            <a:r>
              <a:rPr lang="es-ES" sz="3600" b="1" i="1" dirty="0"/>
              <a:t> </a:t>
            </a:r>
            <a:r>
              <a:rPr lang="es-ES" sz="3600" b="1" i="1" dirty="0" err="1"/>
              <a:t>Optimization</a:t>
            </a:r>
            <a:r>
              <a:rPr lang="es-ES" sz="3600" b="1" i="1" dirty="0"/>
              <a:t>)</a:t>
            </a:r>
            <a:endParaRPr lang="es-ES" sz="3600" b="1" dirty="0"/>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EB37CBF-5423-403E-AAE9-50899591CADB}"/>
                  </a:ext>
                </a:extLst>
              </p:cNvPr>
              <p:cNvSpPr txBox="1"/>
              <p:nvPr/>
            </p:nvSpPr>
            <p:spPr>
              <a:xfrm>
                <a:off x="16095042" y="25382736"/>
                <a:ext cx="13168680" cy="3160609"/>
              </a:xfrm>
              <a:prstGeom prst="rect">
                <a:avLst/>
              </a:prstGeom>
              <a:noFill/>
            </p:spPr>
            <p:txBody>
              <a:bodyPr wrap="square" rtlCol="0">
                <a:spAutoFit/>
              </a:bodyPr>
              <a:lstStyle/>
              <a:p>
                <a:r>
                  <a:rPr lang="en-US" sz="2400" b="1" dirty="0"/>
                  <a:t>for</a:t>
                </a:r>
                <a:r>
                  <a:rPr lang="en-US" sz="2400" dirty="0"/>
                  <a:t> </a:t>
                </a:r>
                <a14:m>
                  <m:oMath xmlns:m="http://schemas.openxmlformats.org/officeDocument/2006/math">
                    <m:r>
                      <a:rPr lang="en-US" sz="2400" b="0" i="1" smtClean="0">
                        <a:latin typeface="Cambria Math" panose="02040503050406030204" pitchFamily="18" charset="0"/>
                      </a:rPr>
                      <m:t>𝑖</m:t>
                    </m:r>
                    <m:r>
                      <a:rPr lang="en-US" sz="2400" b="0" i="1" smtClean="0">
                        <a:latin typeface="Cambria Math" panose="02040503050406030204" pitchFamily="18" charset="0"/>
                      </a:rPr>
                      <m:t>=1,2,…</m:t>
                    </m:r>
                  </m:oMath>
                </a14:m>
                <a:r>
                  <a:rPr lang="en-US" sz="2400" b="1" dirty="0"/>
                  <a:t> do</a:t>
                </a:r>
                <a:r>
                  <a:rPr lang="en-US" sz="2400" dirty="0"/>
                  <a:t>:</a:t>
                </a:r>
              </a:p>
              <a:p>
                <a:r>
                  <a:rPr lang="en-US" sz="2400" dirty="0"/>
                  <a:t>    </a:t>
                </a:r>
                <a14:m>
                  <m:oMath xmlns:m="http://schemas.openxmlformats.org/officeDocument/2006/math">
                    <m:r>
                      <a:rPr lang="en-US" sz="2400" b="0" i="1" smtClean="0">
                        <a:latin typeface="Cambria Math" panose="02040503050406030204" pitchFamily="18" charset="0"/>
                      </a:rPr>
                      <m:t>𝑆𝑒𝑙𝑒𝑐𝑐𝑖𝑜𝑛𝑎𝑟</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 </m:t>
                    </m:r>
                    <m:r>
                      <a:rPr lang="en-US" sz="2400" b="0" i="1" smtClean="0">
                        <a:latin typeface="Cambria Math" panose="02040503050406030204" pitchFamily="18" charset="0"/>
                      </a:rPr>
                      <m:t>𝑜𝑝𝑡𝑖𝑚𝑖𝑧𝑎𝑛𝑑𝑜</m:t>
                    </m:r>
                    <m:r>
                      <a:rPr lang="en-US" sz="2400" b="0" i="1" smtClean="0">
                        <a:latin typeface="Cambria Math" panose="02040503050406030204" pitchFamily="18" charset="0"/>
                      </a:rPr>
                      <m:t> </m:t>
                    </m:r>
                    <m:r>
                      <a:rPr lang="en-US" sz="2400" b="0" i="1" smtClean="0">
                        <a:latin typeface="Cambria Math" panose="02040503050406030204" pitchFamily="18" charset="0"/>
                      </a:rPr>
                      <m:t>𝑙𝑎</m:t>
                    </m:r>
                    <m:r>
                      <a:rPr lang="en-US" sz="2400" b="0" i="1" smtClean="0">
                        <a:latin typeface="Cambria Math" panose="02040503050406030204" pitchFamily="18" charset="0"/>
                      </a:rPr>
                      <m:t> </m:t>
                    </m:r>
                    <m:r>
                      <a:rPr lang="en-US" sz="2400" b="0" i="1" smtClean="0">
                        <a:latin typeface="Cambria Math" panose="02040503050406030204" pitchFamily="18" charset="0"/>
                      </a:rPr>
                      <m:t>𝑓𝑢𝑛𝑐𝑖</m:t>
                    </m:r>
                    <m:r>
                      <a:rPr lang="en-US" sz="2400" b="0" i="1" smtClean="0">
                        <a:latin typeface="Cambria Math" panose="02040503050406030204" pitchFamily="18" charset="0"/>
                      </a:rPr>
                      <m:t>ó</m:t>
                    </m:r>
                    <m:r>
                      <a:rPr lang="en-US" sz="2400" b="0" i="1" smtClean="0">
                        <a:latin typeface="Cambria Math" panose="02040503050406030204" pitchFamily="18" charset="0"/>
                      </a:rPr>
                      <m:t>𝑛</m:t>
                    </m:r>
                    <m:r>
                      <a:rPr lang="en-US" sz="2400" b="0" i="1" smtClean="0">
                        <a:latin typeface="Cambria Math" panose="02040503050406030204" pitchFamily="18" charset="0"/>
                      </a:rPr>
                      <m:t> </m:t>
                    </m:r>
                    <m:r>
                      <a:rPr lang="en-US" sz="2400" b="0" i="1" smtClean="0">
                        <a:latin typeface="Cambria Math" panose="02040503050406030204" pitchFamily="18" charset="0"/>
                      </a:rPr>
                      <m:t>𝑑𝑒</m:t>
                    </m:r>
                    <m:r>
                      <a:rPr lang="en-US" sz="2400" b="0" i="1" smtClean="0">
                        <a:latin typeface="Cambria Math" panose="02040503050406030204" pitchFamily="18" charset="0"/>
                      </a:rPr>
                      <m:t> </m:t>
                    </m:r>
                    <m:r>
                      <a:rPr lang="en-US" sz="2400" b="0" i="1" smtClean="0">
                        <a:latin typeface="Cambria Math" panose="02040503050406030204" pitchFamily="18" charset="0"/>
                      </a:rPr>
                      <m:t>𝑎𝑑𝑞𝑢𝑖𝑠𝑖𝑐𝑖</m:t>
                    </m:r>
                    <m:r>
                      <a:rPr lang="en-US" sz="2400" b="0" i="1" smtClean="0">
                        <a:latin typeface="Cambria Math" panose="02040503050406030204" pitchFamily="18" charset="0"/>
                      </a:rPr>
                      <m:t>ó</m:t>
                    </m:r>
                    <m:r>
                      <a:rPr lang="en-US" sz="2400" b="0" i="1" smtClean="0">
                        <a:latin typeface="Cambria Math" panose="02040503050406030204" pitchFamily="18" charset="0"/>
                      </a:rPr>
                      <m:t>𝑛</m:t>
                    </m:r>
                    <m:r>
                      <a:rPr lang="en-US" sz="2400" b="0" i="1" smtClean="0">
                        <a:latin typeface="Cambria Math" panose="02040503050406030204" pitchFamily="18" charset="0"/>
                      </a:rPr>
                      <m:t> </m:t>
                    </m:r>
                    <m:r>
                      <a:rPr lang="en-US" sz="2400" b="0" i="1" smtClean="0">
                        <a:latin typeface="Cambria Math" panose="02040503050406030204" pitchFamily="18" charset="0"/>
                      </a:rPr>
                      <m:t>𝐸𝐼</m:t>
                    </m:r>
                    <m:r>
                      <a:rPr lang="en-US" sz="2400" b="0" i="1" smtClean="0">
                        <a:latin typeface="Cambria Math" panose="02040503050406030204" pitchFamily="18" charset="0"/>
                      </a:rPr>
                      <m:t>:</m:t>
                    </m:r>
                  </m:oMath>
                </a14:m>
                <a:endParaRPr lang="en-US" sz="2400" b="0" dirty="0"/>
              </a:p>
              <a:p>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arg</m:t>
                        </m:r>
                      </m:fName>
                      <m:e>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𝒙</m:t>
                                </m:r>
                              </m:lim>
                            </m:limLow>
                          </m:fName>
                          <m:e>
                            <m:r>
                              <a:rPr lang="en-US" sz="2400" b="0" i="1" smtClean="0">
                                <a:latin typeface="Cambria Math" panose="02040503050406030204" pitchFamily="18" charset="0"/>
                              </a:rPr>
                              <m:t>𝐸𝐼</m:t>
                            </m:r>
                            <m:r>
                              <a:rPr lang="en-US" sz="2400" b="1"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e>
                        </m:func>
                      </m:e>
                    </m:func>
                  </m:oMath>
                </a14:m>
                <a:endParaRPr lang="en-US" sz="2400" dirty="0"/>
              </a:p>
              <a:p>
                <a:r>
                  <a:rPr lang="en-US" sz="2400" dirty="0"/>
                  <a:t>    </a:t>
                </a:r>
                <a14:m>
                  <m:oMath xmlns:m="http://schemas.openxmlformats.org/officeDocument/2006/math">
                    <m:r>
                      <a:rPr lang="en-US" sz="2400" b="0" i="1" smtClean="0">
                        <a:latin typeface="Cambria Math" panose="02040503050406030204" pitchFamily="18" charset="0"/>
                      </a:rPr>
                      <m:t>𝐸𝑣𝑎𝑙𝑢𝑎𝑟</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r>
                              <a:rPr lang="en-US" sz="2400" b="1" i="1" smtClean="0">
                                <a:latin typeface="Cambria Math" panose="02040503050406030204" pitchFamily="18" charset="0"/>
                              </a:rPr>
                              <m:t>+</m:t>
                            </m:r>
                            <m:r>
                              <a:rPr lang="en-US" sz="2400" b="1" i="1" smtClean="0">
                                <a:latin typeface="Cambria Math" panose="02040503050406030204" pitchFamily="18" charset="0"/>
                              </a:rPr>
                              <m:t>𝟏</m:t>
                            </m:r>
                          </m:sub>
                        </m:sSub>
                      </m:e>
                    </m:d>
                    <m:r>
                      <a:rPr lang="en-US" sz="2400" b="1" i="1" smtClean="0">
                        <a:latin typeface="Cambria Math" panose="02040503050406030204" pitchFamily="18" charset="0"/>
                      </a:rPr>
                      <m:t>  (</m:t>
                    </m:r>
                    <m:r>
                      <a:rPr lang="en-US" sz="2400" b="1" i="1" smtClean="0">
                        <a:latin typeface="Cambria Math" panose="02040503050406030204" pitchFamily="18" charset="0"/>
                      </a:rPr>
                      <m:t>𝑷𝒂𝒔𝒐</m:t>
                    </m:r>
                    <m:r>
                      <a:rPr lang="en-US" sz="2400" b="1" i="1" smtClean="0">
                        <a:latin typeface="Cambria Math" panose="02040503050406030204" pitchFamily="18" charset="0"/>
                      </a:rPr>
                      <m:t> </m:t>
                    </m:r>
                    <m:r>
                      <a:rPr lang="en-US" sz="2400" b="1" i="1" smtClean="0">
                        <a:latin typeface="Cambria Math" panose="02040503050406030204" pitchFamily="18" charset="0"/>
                      </a:rPr>
                      <m:t>𝑪𝒐𝒔𝒕𝒐𝒔𝒐</m:t>
                    </m:r>
                    <m:r>
                      <a:rPr lang="en-US" sz="2400" b="1" i="1" smtClean="0">
                        <a:latin typeface="Cambria Math" panose="02040503050406030204" pitchFamily="18" charset="0"/>
                      </a:rPr>
                      <m:t>)</m:t>
                    </m:r>
                  </m:oMath>
                </a14:m>
                <a:endParaRPr lang="en-US" sz="2400" dirty="0"/>
              </a:p>
              <a:p>
                <a:r>
                  <a:rPr lang="en-US" sz="2400" dirty="0"/>
                  <a:t>    </a:t>
                </a:r>
                <a14:m>
                  <m:oMath xmlns:m="http://schemas.openxmlformats.org/officeDocument/2006/math">
                    <m:r>
                      <a:rPr lang="en-US" sz="2400" b="0" i="1" smtClean="0">
                        <a:latin typeface="Cambria Math" panose="02040503050406030204" pitchFamily="18" charset="0"/>
                      </a:rPr>
                      <m:t>𝐴𝑔𝑟𝑒𝑔𝑎𝑟</m:t>
                    </m:r>
                    <m:r>
                      <a:rPr lang="en-US" sz="2400" b="0" i="1" smtClean="0">
                        <a:latin typeface="Cambria Math" panose="02040503050406030204" pitchFamily="18" charset="0"/>
                      </a:rPr>
                      <m:t> </m:t>
                    </m:r>
                    <m:r>
                      <a:rPr lang="en-US" sz="2400" b="0" i="1" smtClean="0">
                        <a:latin typeface="Cambria Math" panose="02040503050406030204" pitchFamily="18" charset="0"/>
                      </a:rPr>
                      <m:t>𝑛𝑢𝑒𝑣𝑜𝑠</m:t>
                    </m:r>
                    <m:r>
                      <a:rPr lang="en-US" sz="2400" b="0" i="1" smtClean="0">
                        <a:latin typeface="Cambria Math" panose="02040503050406030204" pitchFamily="18" charset="0"/>
                      </a:rPr>
                      <m:t> </m:t>
                    </m:r>
                    <m:r>
                      <a:rPr lang="en-US" sz="2400" b="0" i="1" smtClean="0">
                        <a:latin typeface="Cambria Math" panose="02040503050406030204" pitchFamily="18" charset="0"/>
                      </a:rPr>
                      <m:t>𝑑𝑎𝑡𝑜𝑠</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D</m:t>
                        </m:r>
                      </m:e>
                      <m:sub>
                        <m:r>
                          <m:rPr>
                            <m:sty m:val="p"/>
                          </m:rPr>
                          <a:rPr lang="en-US" sz="2400" b="0" i="0" smtClean="0">
                            <a:latin typeface="Cambria Math" panose="02040503050406030204" pitchFamily="18" charset="0"/>
                          </a:rPr>
                          <m:t>i</m:t>
                        </m:r>
                      </m:sub>
                    </m:sSub>
                    <m:r>
                      <a:rPr lang="en-US" sz="2400">
                        <a:latin typeface="Cambria Math" panose="02040503050406030204" pitchFamily="18" charset="0"/>
                        <a:ea typeface="Cambria Math" panose="02040503050406030204" pitchFamily="18" charset="0"/>
                      </a:rPr>
                      <m:t>∪</m:t>
                    </m:r>
                    <m:r>
                      <a:rPr lang="en-US" sz="2400" b="0" i="0" smtClean="0">
                        <a:latin typeface="Cambria Math" panose="02040503050406030204" pitchFamily="18" charset="0"/>
                        <a:ea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r>
                          <a:rPr lang="en-US" sz="2400" b="1" i="1">
                            <a:latin typeface="Cambria Math" panose="02040503050406030204" pitchFamily="18" charset="0"/>
                          </a:rPr>
                          <m:t>+</m:t>
                        </m:r>
                        <m:r>
                          <a:rPr lang="en-US" sz="2400" b="1" i="1">
                            <a:latin typeface="Cambria Math" panose="02040503050406030204" pitchFamily="18" charset="0"/>
                          </a:rPr>
                          <m:t>𝟏</m:t>
                        </m:r>
                      </m:sub>
                    </m:sSub>
                    <m:r>
                      <a:rPr lang="en-US" sz="2400" b="1"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b="0" i="1" smtClean="0">
                        <a:latin typeface="Cambria Math" panose="02040503050406030204" pitchFamily="18" charset="0"/>
                      </a:rPr>
                      <m:t>)</m:t>
                    </m:r>
                  </m:oMath>
                </a14:m>
                <a:endParaRPr lang="en-US" sz="2400" dirty="0"/>
              </a:p>
              <a:p>
                <a:r>
                  <a:rPr lang="en-US" sz="2400" dirty="0"/>
                  <a:t>    </a:t>
                </a:r>
                <a14:m>
                  <m:oMath xmlns:m="http://schemas.openxmlformats.org/officeDocument/2006/math">
                    <m:r>
                      <a:rPr lang="en-US" sz="2400" b="0" i="1" smtClean="0">
                        <a:latin typeface="Cambria Math" panose="02040503050406030204" pitchFamily="18" charset="0"/>
                      </a:rPr>
                      <m:t>𝐴𝑐𝑡𝑢𝑎𝑙𝑖𝑧𝑎𝑟</m:t>
                    </m:r>
                    <m:r>
                      <a:rPr lang="en-US" sz="2400" b="0" i="1" smtClean="0">
                        <a:latin typeface="Cambria Math" panose="02040503050406030204" pitchFamily="18" charset="0"/>
                      </a:rPr>
                      <m:t> </m:t>
                    </m:r>
                    <m:r>
                      <a:rPr lang="en-US" sz="2400" b="0" i="1" smtClean="0">
                        <a:latin typeface="Cambria Math" panose="02040503050406030204" pitchFamily="18" charset="0"/>
                      </a:rPr>
                      <m:t>𝑀𝑜𝑑𝑒𝑙𝑜</m:t>
                    </m:r>
                    <m:r>
                      <a:rPr lang="en-US" sz="2400" b="0" i="1" smtClean="0">
                        <a:latin typeface="Cambria Math" panose="02040503050406030204" pitchFamily="18" charset="0"/>
                      </a:rPr>
                      <m:t> </m:t>
                    </m:r>
                    <m:r>
                      <a:rPr lang="en-US" sz="2400" b="0" i="1" smtClean="0">
                        <a:latin typeface="Cambria Math" panose="02040503050406030204" pitchFamily="18" charset="0"/>
                      </a:rPr>
                      <m:t>𝐸𝑠𝑡𝑎𝑑𝑖𝑠𝑡𝑖𝑐𝑜</m:t>
                    </m:r>
                    <m:r>
                      <a:rPr lang="en-US" sz="2400" b="0" i="1" smtClean="0">
                        <a:latin typeface="Cambria Math" panose="02040503050406030204" pitchFamily="18" charset="0"/>
                      </a:rPr>
                      <m:t> </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e>
                      <m:e>
                        <m:r>
                          <a:rPr lang="en-US" sz="2400" b="1" i="1" smtClean="0">
                            <a:latin typeface="Cambria Math" panose="02040503050406030204" pitchFamily="18" charset="0"/>
                          </a:rPr>
                          <m:t>𝒙</m:t>
                        </m:r>
                      </m:e>
                    </m:d>
                  </m:oMath>
                </a14:m>
                <a:endParaRPr lang="en-US" sz="2400" dirty="0"/>
              </a:p>
              <a:p>
                <a:r>
                  <a:rPr lang="en-US" sz="2400" dirty="0"/>
                  <a:t>end </a:t>
                </a:r>
                <a:r>
                  <a:rPr lang="en-US" sz="2400" b="1" dirty="0"/>
                  <a:t>for</a:t>
                </a:r>
                <a:endParaRPr lang="en-US" sz="2400" dirty="0"/>
              </a:p>
              <a:p>
                <a:endParaRPr lang="es-ES" sz="2400" b="1" dirty="0"/>
              </a:p>
            </p:txBody>
          </p:sp>
        </mc:Choice>
        <mc:Fallback xmlns="">
          <p:sp>
            <p:nvSpPr>
              <p:cNvPr id="26" name="TextBox 25">
                <a:extLst>
                  <a:ext uri="{FF2B5EF4-FFF2-40B4-BE49-F238E27FC236}">
                    <a16:creationId xmlns:a16="http://schemas.microsoft.com/office/drawing/2014/main" id="{6EB37CBF-5423-403E-AAE9-50899591CADB}"/>
                  </a:ext>
                </a:extLst>
              </p:cNvPr>
              <p:cNvSpPr txBox="1">
                <a:spLocks noRot="1" noChangeAspect="1" noMove="1" noResize="1" noEditPoints="1" noAdjustHandles="1" noChangeArrowheads="1" noChangeShapeType="1" noTextEdit="1"/>
              </p:cNvSpPr>
              <p:nvPr/>
            </p:nvSpPr>
            <p:spPr>
              <a:xfrm>
                <a:off x="16095042" y="25382736"/>
                <a:ext cx="13168680" cy="3160609"/>
              </a:xfrm>
              <a:prstGeom prst="rect">
                <a:avLst/>
              </a:prstGeom>
              <a:blipFill>
                <a:blip r:embed="rId16"/>
                <a:stretch>
                  <a:fillRect l="-694" t="-1544"/>
                </a:stretch>
              </a:blipFill>
            </p:spPr>
            <p:txBody>
              <a:bodyPr/>
              <a:lstStyle/>
              <a:p>
                <a:r>
                  <a:rPr lang="es-ES">
                    <a:noFill/>
                  </a:rPr>
                  <a:t> </a:t>
                </a:r>
              </a:p>
            </p:txBody>
          </p:sp>
        </mc:Fallback>
      </mc:AlternateContent>
      <p:sp>
        <p:nvSpPr>
          <p:cNvPr id="47" name="Rounded Rectangle 41">
            <a:extLst>
              <a:ext uri="{FF2B5EF4-FFF2-40B4-BE49-F238E27FC236}">
                <a16:creationId xmlns:a16="http://schemas.microsoft.com/office/drawing/2014/main" id="{33F87884-61EE-4AF1-92F6-70632E295766}"/>
              </a:ext>
            </a:extLst>
          </p:cNvPr>
          <p:cNvSpPr/>
          <p:nvPr/>
        </p:nvSpPr>
        <p:spPr>
          <a:xfrm>
            <a:off x="14630465" y="46924310"/>
            <a:ext cx="13793331" cy="613351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AR" dirty="0"/>
          </a:p>
        </p:txBody>
      </p:sp>
      <p:sp>
        <p:nvSpPr>
          <p:cNvPr id="48" name="TextBox 47">
            <a:extLst>
              <a:ext uri="{FF2B5EF4-FFF2-40B4-BE49-F238E27FC236}">
                <a16:creationId xmlns:a16="http://schemas.microsoft.com/office/drawing/2014/main" id="{EAECB81F-F5FA-4EB2-B9B6-00BA78C68476}"/>
              </a:ext>
            </a:extLst>
          </p:cNvPr>
          <p:cNvSpPr txBox="1"/>
          <p:nvPr/>
        </p:nvSpPr>
        <p:spPr>
          <a:xfrm>
            <a:off x="14680244" y="47052539"/>
            <a:ext cx="13793331" cy="710912"/>
          </a:xfrm>
          <a:prstGeom prst="rect">
            <a:avLst/>
          </a:prstGeom>
          <a:noFill/>
        </p:spPr>
        <p:txBody>
          <a:bodyPr wrap="square" rtlCol="0">
            <a:spAutoFit/>
          </a:bodyPr>
          <a:lstStyle/>
          <a:p>
            <a:pPr algn="ctr"/>
            <a:r>
              <a:rPr lang="es-ES" sz="4000" b="1" dirty="0"/>
              <a:t>SMBO (</a:t>
            </a:r>
            <a:r>
              <a:rPr lang="es-ES" sz="4000" b="1" i="1" dirty="0" err="1"/>
              <a:t>Sequenatial</a:t>
            </a:r>
            <a:r>
              <a:rPr lang="es-ES" sz="4000" b="1" i="1" dirty="0"/>
              <a:t> </a:t>
            </a:r>
            <a:r>
              <a:rPr lang="es-ES" sz="4000" b="1" i="1" dirty="0" err="1"/>
              <a:t>Model-Based</a:t>
            </a:r>
            <a:r>
              <a:rPr lang="es-ES" sz="4000" b="1" i="1" dirty="0"/>
              <a:t> </a:t>
            </a:r>
            <a:r>
              <a:rPr lang="es-ES" sz="4000" b="1" i="1" dirty="0" err="1"/>
              <a:t>Optimization</a:t>
            </a:r>
            <a:r>
              <a:rPr lang="es-ES" sz="4000" b="1" i="1" dirty="0"/>
              <a:t>)</a:t>
            </a:r>
            <a:endParaRPr lang="es-ES" sz="4000" b="1" dirty="0"/>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EDF627AA-9EC4-4DD2-B3F5-102A8C708C39}"/>
                  </a:ext>
                </a:extLst>
              </p:cNvPr>
              <p:cNvSpPr txBox="1"/>
              <p:nvPr/>
            </p:nvSpPr>
            <p:spPr>
              <a:xfrm>
                <a:off x="14926582" y="47940360"/>
                <a:ext cx="13168680" cy="4160050"/>
              </a:xfrm>
              <a:prstGeom prst="rect">
                <a:avLst/>
              </a:prstGeom>
              <a:noFill/>
            </p:spPr>
            <p:txBody>
              <a:bodyPr wrap="square" rtlCol="0">
                <a:spAutoFit/>
              </a:bodyPr>
              <a:lstStyle/>
              <a:p>
                <a:r>
                  <a:rPr lang="es-ES" sz="2800" b="1" dirty="0"/>
                  <a:t>Input:</a:t>
                </a:r>
                <a:r>
                  <a:rPr lang="es-ES" sz="2800" dirty="0"/>
                  <a:t> </a:t>
                </a:r>
                <a14:m>
                  <m:oMath xmlns:m="http://schemas.openxmlformats.org/officeDocument/2006/math">
                    <m:r>
                      <a:rPr lang="en-US" sz="2800" b="0" i="1" smtClean="0">
                        <a:latin typeface="Cambria Math" panose="02040503050406030204" pitchFamily="18" charset="0"/>
                      </a:rPr>
                      <m:t>𝑓</m:t>
                    </m:r>
                    <m:r>
                      <a:rPr lang="en-US" sz="2800" b="0" i="1" smtClean="0">
                        <a:latin typeface="Cambria Math" panose="02040503050406030204" pitchFamily="18" charset="0"/>
                      </a:rPr>
                      <m:t>, </m:t>
                    </m:r>
                    <m:r>
                      <a:rPr lang="en-US" sz="2800" b="0" i="1" smtClean="0">
                        <a:latin typeface="Cambria Math" panose="02040503050406030204" pitchFamily="18" charset="0"/>
                      </a:rPr>
                      <m:t>𝑋</m:t>
                    </m:r>
                    <m:r>
                      <a:rPr lang="en-US" sz="2800" b="0" i="1" smtClean="0">
                        <a:latin typeface="Cambria Math" panose="02040503050406030204" pitchFamily="18" charset="0"/>
                      </a:rPr>
                      <m:t>, </m:t>
                    </m:r>
                    <m:r>
                      <a:rPr lang="en-US" sz="2800" b="0" i="1" smtClean="0">
                        <a:latin typeface="Cambria Math" panose="02040503050406030204" pitchFamily="18" charset="0"/>
                      </a:rPr>
                      <m:t>𝑆</m:t>
                    </m:r>
                    <m:r>
                      <a:rPr lang="en-US" sz="2800" b="0" i="1" smtClean="0">
                        <a:latin typeface="Cambria Math" panose="02040503050406030204" pitchFamily="18" charset="0"/>
                      </a:rPr>
                      <m:t>, </m:t>
                    </m:r>
                    <m:r>
                      <a:rPr lang="en-US" sz="2800" b="0" i="1" smtClean="0">
                        <a:latin typeface="Cambria Math" panose="02040503050406030204" pitchFamily="18" charset="0"/>
                      </a:rPr>
                      <m:t>𝑀</m:t>
                    </m:r>
                  </m:oMath>
                </a14:m>
                <a:endParaRPr lang="en-US" sz="2800" b="0" dirty="0"/>
              </a:p>
              <a:p>
                <a:endParaRPr lang="es-ES" sz="2800" b="1" dirty="0"/>
              </a:p>
              <a:p>
                <a:endParaRPr lang="es-ES" sz="2800" b="1" dirty="0"/>
              </a:p>
              <a:p>
                <a:pPr marL="514350" indent="-514350">
                  <a:buAutoNum type="arabicParenR"/>
                </a:pPr>
                <a:r>
                  <a:rPr lang="es-ES" sz="2800" dirty="0"/>
                  <a:t>Inicializar un modelo a partir de una muestra inicial</a:t>
                </a:r>
              </a:p>
              <a:p>
                <a:pPr marL="514350" indent="-514350">
                  <a:buAutoNum type="arabicParenR"/>
                </a:pPr>
                <a:r>
                  <a:rPr lang="es-ES" sz="2800" dirty="0"/>
                  <a:t>Ajustar modelo en función de los datos guardados</a:t>
                </a:r>
              </a:p>
              <a:p>
                <a:pPr marL="514350" indent="-514350">
                  <a:buAutoNum type="arabicParenR"/>
                </a:pPr>
                <a:r>
                  <a:rPr lang="es-ES" sz="2800" dirty="0"/>
                  <a:t>Evaluar la Función de Adquisición para elegir el próximo </a:t>
                </a:r>
                <a:r>
                  <a:rPr lang="es-ES" sz="2800" b="1" dirty="0"/>
                  <a:t>x</a:t>
                </a:r>
                <a:endParaRPr lang="es-ES" sz="2800" dirty="0"/>
              </a:p>
              <a:p>
                <a:pPr marL="514350" indent="-514350">
                  <a:buAutoNum type="arabicParenR"/>
                </a:pPr>
                <a:r>
                  <a:rPr lang="es-ES" sz="2800" dirty="0"/>
                  <a:t>Evaluar f(x) (paso costoso)</a:t>
                </a:r>
              </a:p>
              <a:p>
                <a:pPr marL="514350" indent="-514350">
                  <a:buAutoNum type="arabicParenR"/>
                </a:pPr>
                <a:endParaRPr lang="es-ES" sz="2800" dirty="0"/>
              </a:p>
              <a:p>
                <a:pPr marL="514350" indent="-514350">
                  <a:buAutoNum type="arabicParenR"/>
                </a:pPr>
                <a14:m>
                  <m:oMath xmlns:m="http://schemas.openxmlformats.org/officeDocument/2006/math">
                    <m:r>
                      <a:rPr lang="en-US" sz="2800" b="0" i="1" smtClean="0">
                        <a:latin typeface="Cambria Math" panose="02040503050406030204" pitchFamily="18" charset="0"/>
                      </a:rPr>
                      <m:t>𝐸</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𝐼</m:t>
                        </m:r>
                      </m:e>
                      <m: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𝑦</m:t>
                            </m:r>
                          </m:e>
                          <m:sup>
                            <m:r>
                              <a:rPr lang="en-US" sz="2800" b="0" i="1" smtClean="0">
                                <a:latin typeface="Cambria Math" panose="02040503050406030204" pitchFamily="18" charset="0"/>
                              </a:rPr>
                              <m:t>∗</m:t>
                            </m:r>
                          </m:sup>
                        </m:sSup>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nary>
                      <m:naryPr>
                        <m:ctrlPr>
                          <a:rPr lang="en-US" sz="2800" b="0" i="1" smtClean="0">
                            <a:latin typeface="Cambria Math" panose="02040503050406030204" pitchFamily="18" charset="0"/>
                          </a:rPr>
                        </m:ctrlPr>
                      </m:naryPr>
                      <m:sub/>
                      <m:sup/>
                      <m:e/>
                    </m:nary>
                  </m:oMath>
                </a14:m>
                <a:endParaRPr lang="es-ES" sz="2800" dirty="0"/>
              </a:p>
            </p:txBody>
          </p:sp>
        </mc:Choice>
        <mc:Fallback xmlns="">
          <p:sp>
            <p:nvSpPr>
              <p:cNvPr id="49" name="TextBox 48">
                <a:extLst>
                  <a:ext uri="{FF2B5EF4-FFF2-40B4-BE49-F238E27FC236}">
                    <a16:creationId xmlns:a16="http://schemas.microsoft.com/office/drawing/2014/main" id="{EDF627AA-9EC4-4DD2-B3F5-102A8C708C39}"/>
                  </a:ext>
                </a:extLst>
              </p:cNvPr>
              <p:cNvSpPr txBox="1">
                <a:spLocks noRot="1" noChangeAspect="1" noMove="1" noResize="1" noEditPoints="1" noAdjustHandles="1" noChangeArrowheads="1" noChangeShapeType="1" noTextEdit="1"/>
              </p:cNvSpPr>
              <p:nvPr/>
            </p:nvSpPr>
            <p:spPr>
              <a:xfrm>
                <a:off x="14926582" y="47940360"/>
                <a:ext cx="13168680" cy="4160050"/>
              </a:xfrm>
              <a:prstGeom prst="rect">
                <a:avLst/>
              </a:prstGeom>
              <a:blipFill>
                <a:blip r:embed="rId17"/>
                <a:stretch>
                  <a:fillRect l="-972" t="-1318"/>
                </a:stretch>
              </a:blipFill>
            </p:spPr>
            <p:txBody>
              <a:bodyPr/>
              <a:lstStyle/>
              <a:p>
                <a:r>
                  <a:rPr lang="es-ES">
                    <a:noFill/>
                  </a:rPr>
                  <a:t> </a:t>
                </a:r>
              </a:p>
            </p:txBody>
          </p:sp>
        </mc:Fallback>
      </mc:AlternateContent>
      <p:pic>
        <p:nvPicPr>
          <p:cNvPr id="28" name="Picture 27">
            <a:extLst>
              <a:ext uri="{FF2B5EF4-FFF2-40B4-BE49-F238E27FC236}">
                <a16:creationId xmlns:a16="http://schemas.microsoft.com/office/drawing/2014/main" id="{E7D8CC03-F58E-414C-83E1-2ED7F255A191}"/>
              </a:ext>
            </a:extLst>
          </p:cNvPr>
          <p:cNvPicPr>
            <a:picLocks noChangeAspect="1"/>
          </p:cNvPicPr>
          <p:nvPr/>
        </p:nvPicPr>
        <p:blipFill>
          <a:blip r:embed="rId18"/>
          <a:stretch>
            <a:fillRect/>
          </a:stretch>
        </p:blipFill>
        <p:spPr>
          <a:xfrm>
            <a:off x="22503645" y="17060777"/>
            <a:ext cx="6213143" cy="6059822"/>
          </a:xfrm>
          <a:prstGeom prst="rect">
            <a:avLst/>
          </a:prstGeom>
        </p:spPr>
      </p:pic>
      <p:sp>
        <p:nvSpPr>
          <p:cNvPr id="52" name="Rounded Rectangle 41">
            <a:extLst>
              <a:ext uri="{FF2B5EF4-FFF2-40B4-BE49-F238E27FC236}">
                <a16:creationId xmlns:a16="http://schemas.microsoft.com/office/drawing/2014/main" id="{69F442B7-AD94-4DB4-B91E-627A2FCDCABF}"/>
              </a:ext>
            </a:extLst>
          </p:cNvPr>
          <p:cNvSpPr/>
          <p:nvPr/>
        </p:nvSpPr>
        <p:spPr>
          <a:xfrm>
            <a:off x="15904433" y="29025010"/>
            <a:ext cx="13793331" cy="1092982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AR" dirty="0"/>
          </a:p>
        </p:txBody>
      </p:sp>
      <p:sp>
        <p:nvSpPr>
          <p:cNvPr id="6" name="Rounded Rectangle 7">
            <a:extLst>
              <a:ext uri="{FF2B5EF4-FFF2-40B4-BE49-F238E27FC236}">
                <a16:creationId xmlns:a16="http://schemas.microsoft.com/office/drawing/2014/main" id="{D99AE3F4-DC92-5FE4-76DF-AE0CE89707EE}"/>
              </a:ext>
            </a:extLst>
          </p:cNvPr>
          <p:cNvSpPr/>
          <p:nvPr/>
        </p:nvSpPr>
        <p:spPr>
          <a:xfrm>
            <a:off x="644263" y="34580378"/>
            <a:ext cx="14674983" cy="537445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AR" dirty="0"/>
          </a:p>
        </p:txBody>
      </p:sp>
      <p:pic>
        <p:nvPicPr>
          <p:cNvPr id="27" name="Picture 26">
            <a:extLst>
              <a:ext uri="{FF2B5EF4-FFF2-40B4-BE49-F238E27FC236}">
                <a16:creationId xmlns:a16="http://schemas.microsoft.com/office/drawing/2014/main" id="{8C4DF5FC-9D9E-D28F-78AF-28DCD317CE4D}"/>
              </a:ext>
            </a:extLst>
          </p:cNvPr>
          <p:cNvPicPr>
            <a:picLocks noChangeAspect="1"/>
          </p:cNvPicPr>
          <p:nvPr/>
        </p:nvPicPr>
        <p:blipFill rotWithShape="1">
          <a:blip r:embed="rId19" cstate="print">
            <a:extLst>
              <a:ext uri="{28A0092B-C50C-407E-A947-70E740481C1C}">
                <a14:useLocalDpi xmlns:a14="http://schemas.microsoft.com/office/drawing/2010/main" val="0"/>
              </a:ext>
            </a:extLst>
          </a:blip>
          <a:srcRect l="4452" t="11477" r="7184" b="3982"/>
          <a:stretch/>
        </p:blipFill>
        <p:spPr>
          <a:xfrm>
            <a:off x="7565716" y="18560032"/>
            <a:ext cx="7389171" cy="5655452"/>
          </a:xfrm>
          <a:prstGeom prst="rect">
            <a:avLst/>
          </a:prstGeom>
        </p:spPr>
      </p:pic>
      <p:sp>
        <p:nvSpPr>
          <p:cNvPr id="29" name="TextBox 28">
            <a:extLst>
              <a:ext uri="{FF2B5EF4-FFF2-40B4-BE49-F238E27FC236}">
                <a16:creationId xmlns:a16="http://schemas.microsoft.com/office/drawing/2014/main" id="{B30AD5A7-A696-ECD7-4ACE-10C645C14C3F}"/>
              </a:ext>
            </a:extLst>
          </p:cNvPr>
          <p:cNvSpPr txBox="1"/>
          <p:nvPr/>
        </p:nvSpPr>
        <p:spPr>
          <a:xfrm>
            <a:off x="8768127" y="24223216"/>
            <a:ext cx="5017193" cy="584775"/>
          </a:xfrm>
          <a:prstGeom prst="rect">
            <a:avLst/>
          </a:prstGeom>
          <a:noFill/>
        </p:spPr>
        <p:txBody>
          <a:bodyPr wrap="square" rtlCol="0">
            <a:spAutoFit/>
          </a:bodyPr>
          <a:lstStyle/>
          <a:p>
            <a:pPr algn="ctr"/>
            <a:r>
              <a:rPr lang="es-ES" sz="1600" dirty="0"/>
              <a:t>Figura 3. Error de proyección en función del número de elementos de la base reducida.</a:t>
            </a:r>
          </a:p>
        </p:txBody>
      </p: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24FF940E-8BEE-3388-31BB-4F984BB2F588}"/>
                  </a:ext>
                </a:extLst>
              </p:cNvPr>
              <p:cNvSpPr txBox="1"/>
              <p:nvPr/>
            </p:nvSpPr>
            <p:spPr>
              <a:xfrm>
                <a:off x="-281803" y="23544839"/>
                <a:ext cx="8417169" cy="11005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𝜆</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𝑛</m:t>
                          </m:r>
                        </m:sub>
                      </m:sSub>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𝜆</m:t>
                          </m:r>
                        </m:sub>
                      </m:sSub>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𝑖</m:t>
                              </m:r>
                            </m:sub>
                          </m:sSub>
                          <m:d>
                            <m:dPr>
                              <m:ctrlPr>
                                <a:rPr lang="en-US" sz="2400" b="0" i="1" smtClean="0">
                                  <a:latin typeface="Cambria Math" panose="02040503050406030204" pitchFamily="18" charset="0"/>
                                </a:rPr>
                              </m:ctrlPr>
                            </m:dPr>
                            <m:e>
                              <m:r>
                                <a:rPr lang="en-US" sz="2400" i="1">
                                  <a:latin typeface="Cambria Math" panose="02040503050406030204" pitchFamily="18" charset="0"/>
                                </a:rPr>
                                <m:t>𝜆</m:t>
                              </m:r>
                            </m:e>
                          </m:d>
                        </m:e>
                      </m:nary>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𝒆</m:t>
                          </m:r>
                        </m:e>
                        <m:sub>
                          <m:r>
                            <a:rPr lang="en-US" sz="2400" b="1" i="1" smtClean="0">
                              <a:latin typeface="Cambria Math" panose="02040503050406030204" pitchFamily="18" charset="0"/>
                            </a:rPr>
                            <m:t>𝒊</m:t>
                          </m:r>
                        </m:sub>
                      </m:sSub>
                    </m:oMath>
                  </m:oMathPara>
                </a14:m>
                <a:endParaRPr lang="es-ES" sz="2400" b="1" dirty="0"/>
              </a:p>
            </p:txBody>
          </p:sp>
        </mc:Choice>
        <mc:Fallback>
          <p:sp>
            <p:nvSpPr>
              <p:cNvPr id="37" name="TextBox 36">
                <a:extLst>
                  <a:ext uri="{FF2B5EF4-FFF2-40B4-BE49-F238E27FC236}">
                    <a16:creationId xmlns:a16="http://schemas.microsoft.com/office/drawing/2014/main" id="{24FF940E-8BEE-3388-31BB-4F984BB2F588}"/>
                  </a:ext>
                </a:extLst>
              </p:cNvPr>
              <p:cNvSpPr txBox="1">
                <a:spLocks noRot="1" noChangeAspect="1" noMove="1" noResize="1" noEditPoints="1" noAdjustHandles="1" noChangeArrowheads="1" noChangeShapeType="1" noTextEdit="1"/>
              </p:cNvSpPr>
              <p:nvPr/>
            </p:nvSpPr>
            <p:spPr>
              <a:xfrm>
                <a:off x="-281803" y="23544839"/>
                <a:ext cx="8417169" cy="1100558"/>
              </a:xfrm>
              <a:prstGeom prst="rect">
                <a:avLst/>
              </a:prstGeom>
              <a:blipFill>
                <a:blip r:embed="rId20"/>
                <a:stretch>
                  <a:fillRect/>
                </a:stretch>
              </a:blipFill>
            </p:spPr>
            <p:txBody>
              <a:bodyPr/>
              <a:lstStyle/>
              <a:p>
                <a:r>
                  <a:rPr lang="es-ES">
                    <a:noFill/>
                  </a:rPr>
                  <a:t> </a:t>
                </a:r>
              </a:p>
            </p:txBody>
          </p:sp>
        </mc:Fallback>
      </mc:AlternateContent>
      <p:sp>
        <p:nvSpPr>
          <p:cNvPr id="40" name="TextBox 39">
            <a:extLst>
              <a:ext uri="{FF2B5EF4-FFF2-40B4-BE49-F238E27FC236}">
                <a16:creationId xmlns:a16="http://schemas.microsoft.com/office/drawing/2014/main" id="{1E57347D-E6C9-AA04-4211-C0FC09408F1F}"/>
              </a:ext>
            </a:extLst>
          </p:cNvPr>
          <p:cNvSpPr txBox="1"/>
          <p:nvPr/>
        </p:nvSpPr>
        <p:spPr>
          <a:xfrm>
            <a:off x="967987" y="33217648"/>
            <a:ext cx="7993075" cy="646331"/>
          </a:xfrm>
          <a:prstGeom prst="rect">
            <a:avLst/>
          </a:prstGeom>
          <a:noFill/>
        </p:spPr>
        <p:txBody>
          <a:bodyPr wrap="square" rtlCol="0">
            <a:spAutoFit/>
          </a:bodyPr>
          <a:lstStyle/>
          <a:p>
            <a:pPr algn="ctr"/>
            <a:r>
              <a:rPr lang="es-ES" sz="1800" dirty="0"/>
              <a:t>Figura 4. División del espacio de parámetros. Los puntos representan los </a:t>
            </a:r>
            <a:r>
              <a:rPr lang="es-ES" sz="1800" i="1" dirty="0" err="1"/>
              <a:t>greedy</a:t>
            </a:r>
            <a:r>
              <a:rPr lang="es-ES" sz="1800" i="1" dirty="0"/>
              <a:t> </a:t>
            </a:r>
            <a:r>
              <a:rPr lang="es-ES" sz="1800" i="1" dirty="0" err="1"/>
              <a:t>points</a:t>
            </a:r>
            <a:r>
              <a:rPr lang="es-ES" sz="1800" dirty="0"/>
              <a:t> de la base reducida local de cada dominio.</a:t>
            </a:r>
          </a:p>
        </p:txBody>
      </p:sp>
      <p:sp>
        <p:nvSpPr>
          <p:cNvPr id="43" name="TextBox 42">
            <a:extLst>
              <a:ext uri="{FF2B5EF4-FFF2-40B4-BE49-F238E27FC236}">
                <a16:creationId xmlns:a16="http://schemas.microsoft.com/office/drawing/2014/main" id="{E659E920-F1F7-EA0D-ADE3-BE527CEADA98}"/>
              </a:ext>
            </a:extLst>
          </p:cNvPr>
          <p:cNvSpPr txBox="1"/>
          <p:nvPr/>
        </p:nvSpPr>
        <p:spPr>
          <a:xfrm>
            <a:off x="8752887" y="33278608"/>
            <a:ext cx="6037372" cy="369332"/>
          </a:xfrm>
          <a:prstGeom prst="rect">
            <a:avLst/>
          </a:prstGeom>
          <a:noFill/>
        </p:spPr>
        <p:txBody>
          <a:bodyPr wrap="square" rtlCol="0">
            <a:spAutoFit/>
          </a:bodyPr>
          <a:lstStyle/>
          <a:p>
            <a:pPr algn="ctr"/>
            <a:r>
              <a:rPr lang="es-ES" sz="1800" dirty="0"/>
              <a:t>Figura 4. Esquema de la división.</a:t>
            </a: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5A8ADFF8-FEFB-6212-FE91-8221A426BB85}"/>
                  </a:ext>
                </a:extLst>
              </p:cNvPr>
              <p:cNvSpPr txBox="1"/>
              <p:nvPr/>
            </p:nvSpPr>
            <p:spPr>
              <a:xfrm>
                <a:off x="1148852" y="36029422"/>
                <a:ext cx="7336741" cy="2677656"/>
              </a:xfrm>
              <a:prstGeom prst="rect">
                <a:avLst/>
              </a:prstGeom>
              <a:noFill/>
            </p:spPr>
            <p:txBody>
              <a:bodyPr wrap="square" rtlCol="0">
                <a:spAutoFit/>
              </a:bodyPr>
              <a:lstStyle/>
              <a:p>
                <a:r>
                  <a:rPr lang="es-ES" sz="2400" dirty="0"/>
                  <a:t>El resultado va a ser sensible a tres </a:t>
                </a:r>
                <a:r>
                  <a:rPr lang="es-ES" sz="2400" dirty="0" err="1"/>
                  <a:t>hiperparámetros</a:t>
                </a:r>
                <a:r>
                  <a:rPr lang="es-ES" sz="2400" dirty="0"/>
                  <a:t>:</a:t>
                </a:r>
              </a:p>
              <a:p>
                <a:r>
                  <a:rPr lang="es-ES" sz="2400" dirty="0"/>
                  <a:t> </a:t>
                </a:r>
              </a:p>
              <a:p>
                <a:r>
                  <a:rPr lang="es-ES" sz="2400" b="1" dirty="0"/>
                  <a:t>La semilla </a:t>
                </a:r>
                <a:r>
                  <a:rPr lang="es-ES" sz="2400" b="1" i="1" dirty="0"/>
                  <a:t>(</a:t>
                </a:r>
                <a:r>
                  <a:rPr lang="es-ES" sz="2400" b="1" i="1" dirty="0" err="1"/>
                  <a:t>seed</a:t>
                </a:r>
                <a:r>
                  <a:rPr lang="es-ES" sz="2400" b="1" i="1" dirty="0"/>
                  <a:t>)</a:t>
                </a:r>
                <a:r>
                  <a:rPr lang="es-ES" sz="2400" dirty="0"/>
                  <a:t>: El parámetro del primer elemento de la base reducida</a:t>
                </a:r>
              </a:p>
              <a:p>
                <a:r>
                  <a:rPr lang="es-ES" sz="2400" b="1" i="1" dirty="0"/>
                  <a:t>l </a:t>
                </a:r>
                <a:r>
                  <a:rPr lang="es-ES" sz="2400" b="1" dirty="0"/>
                  <a:t>máximo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m:t>
                        </m:r>
                        <m:r>
                          <a:rPr lang="en-US" sz="2400" b="1" i="1" smtClean="0">
                            <a:latin typeface="Cambria Math" panose="02040503050406030204" pitchFamily="18" charset="0"/>
                          </a:rPr>
                          <m:t>𝒍</m:t>
                        </m:r>
                      </m:e>
                      <m:sub>
                        <m:r>
                          <a:rPr lang="en-US" sz="2400" b="1" i="1" smtClean="0">
                            <a:latin typeface="Cambria Math" panose="02040503050406030204" pitchFamily="18" charset="0"/>
                          </a:rPr>
                          <m:t>𝒎𝒂𝒙</m:t>
                        </m:r>
                      </m:sub>
                    </m:sSub>
                    <m:r>
                      <a:rPr lang="en-US" sz="2400" b="1" i="1" smtClean="0">
                        <a:latin typeface="Cambria Math" panose="02040503050406030204" pitchFamily="18" charset="0"/>
                      </a:rPr>
                      <m:t>)</m:t>
                    </m:r>
                  </m:oMath>
                </a14:m>
                <a:r>
                  <a:rPr lang="es-ES" sz="2400" dirty="0"/>
                  <a:t>: La profundidad máxima del árbol</a:t>
                </a:r>
              </a:p>
              <a:p>
                <a:r>
                  <a:rPr lang="es-ES" sz="2400" b="1" i="1" dirty="0"/>
                  <a:t>n </a:t>
                </a:r>
                <a:r>
                  <a:rPr lang="es-ES" sz="2400" b="1" dirty="0"/>
                  <a:t>máximo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m:t>
                        </m:r>
                        <m:r>
                          <a:rPr lang="en-US" sz="2400" b="1" i="1" smtClean="0">
                            <a:latin typeface="Cambria Math" panose="02040503050406030204" pitchFamily="18" charset="0"/>
                          </a:rPr>
                          <m:t>𝒏</m:t>
                        </m:r>
                      </m:e>
                      <m:sub>
                        <m:r>
                          <a:rPr lang="en-US" sz="2400" b="1" i="1" smtClean="0">
                            <a:latin typeface="Cambria Math" panose="02040503050406030204" pitchFamily="18" charset="0"/>
                          </a:rPr>
                          <m:t>𝒎𝒂𝒙</m:t>
                        </m:r>
                      </m:sub>
                    </m:sSub>
                    <m:r>
                      <a:rPr lang="en-US" sz="2400" b="1" i="1" smtClean="0">
                        <a:latin typeface="Cambria Math" panose="02040503050406030204" pitchFamily="18" charset="0"/>
                      </a:rPr>
                      <m:t>)</m:t>
                    </m:r>
                  </m:oMath>
                </a14:m>
                <a:r>
                  <a:rPr lang="es-ES" sz="2400" dirty="0"/>
                  <a:t>: El número máximo de elementos en cada base reducida</a:t>
                </a:r>
              </a:p>
            </p:txBody>
          </p:sp>
        </mc:Choice>
        <mc:Fallback xmlns="">
          <p:sp>
            <p:nvSpPr>
              <p:cNvPr id="50" name="TextBox 49">
                <a:extLst>
                  <a:ext uri="{FF2B5EF4-FFF2-40B4-BE49-F238E27FC236}">
                    <a16:creationId xmlns:a16="http://schemas.microsoft.com/office/drawing/2014/main" id="{5A8ADFF8-FEFB-6212-FE91-8221A426BB85}"/>
                  </a:ext>
                </a:extLst>
              </p:cNvPr>
              <p:cNvSpPr txBox="1">
                <a:spLocks noRot="1" noChangeAspect="1" noMove="1" noResize="1" noEditPoints="1" noAdjustHandles="1" noChangeArrowheads="1" noChangeShapeType="1" noTextEdit="1"/>
              </p:cNvSpPr>
              <p:nvPr/>
            </p:nvSpPr>
            <p:spPr>
              <a:xfrm>
                <a:off x="1148852" y="36029422"/>
                <a:ext cx="7336741" cy="2677656"/>
              </a:xfrm>
              <a:prstGeom prst="rect">
                <a:avLst/>
              </a:prstGeom>
              <a:blipFill>
                <a:blip r:embed="rId21"/>
                <a:stretch>
                  <a:fillRect l="-1246" t="-1818" r="-1578" b="-4091"/>
                </a:stretch>
              </a:blipFill>
            </p:spPr>
            <p:txBody>
              <a:bodyPr/>
              <a:lstStyle/>
              <a:p>
                <a:r>
                  <a:rPr lang="es-ES">
                    <a:noFill/>
                  </a:rPr>
                  <a:t> </a:t>
                </a:r>
              </a:p>
            </p:txBody>
          </p:sp>
        </mc:Fallback>
      </mc:AlternateContent>
      <p:pic>
        <p:nvPicPr>
          <p:cNvPr id="53" name="Picture 52">
            <a:extLst>
              <a:ext uri="{FF2B5EF4-FFF2-40B4-BE49-F238E27FC236}">
                <a16:creationId xmlns:a16="http://schemas.microsoft.com/office/drawing/2014/main" id="{40CB0A10-5826-F12C-05AB-E6738BBB51D0}"/>
              </a:ext>
            </a:extLst>
          </p:cNvPr>
          <p:cNvPicPr>
            <a:picLocks noChangeAspect="1"/>
          </p:cNvPicPr>
          <p:nvPr/>
        </p:nvPicPr>
        <p:blipFill rotWithShape="1">
          <a:blip r:embed="rId22" cstate="print">
            <a:extLst>
              <a:ext uri="{28A0092B-C50C-407E-A947-70E740481C1C}">
                <a14:useLocalDpi xmlns:a14="http://schemas.microsoft.com/office/drawing/2010/main" val="0"/>
              </a:ext>
            </a:extLst>
          </a:blip>
          <a:srcRect l="3346" t="5977" r="5306" b="4050"/>
          <a:stretch/>
        </p:blipFill>
        <p:spPr>
          <a:xfrm>
            <a:off x="8768127" y="35043447"/>
            <a:ext cx="5824061" cy="4589100"/>
          </a:xfrm>
          <a:prstGeom prst="rect">
            <a:avLst/>
          </a:prstGeom>
        </p:spPr>
      </p:pic>
      <p:sp>
        <p:nvSpPr>
          <p:cNvPr id="14" name="TextBox 13">
            <a:extLst>
              <a:ext uri="{FF2B5EF4-FFF2-40B4-BE49-F238E27FC236}">
                <a16:creationId xmlns:a16="http://schemas.microsoft.com/office/drawing/2014/main" id="{34DDFDB4-1B1C-602E-C043-06CA2E8ACA3A}"/>
              </a:ext>
            </a:extLst>
          </p:cNvPr>
          <p:cNvSpPr txBox="1"/>
          <p:nvPr/>
        </p:nvSpPr>
        <p:spPr>
          <a:xfrm>
            <a:off x="1400841" y="34683010"/>
            <a:ext cx="12871938" cy="646331"/>
          </a:xfrm>
          <a:prstGeom prst="rect">
            <a:avLst/>
          </a:prstGeom>
          <a:noFill/>
        </p:spPr>
        <p:txBody>
          <a:bodyPr wrap="square" rtlCol="0">
            <a:spAutoFit/>
          </a:bodyPr>
          <a:lstStyle/>
          <a:p>
            <a:pPr algn="ctr"/>
            <a:r>
              <a:rPr lang="es-ES" sz="3600" b="1" dirty="0" err="1"/>
              <a:t>Hiperparámetros</a:t>
            </a:r>
            <a:endParaRPr lang="es-ES" sz="3600" b="1" dirty="0"/>
          </a:p>
        </p:txBody>
      </p:sp>
      <p:sp>
        <p:nvSpPr>
          <p:cNvPr id="54" name="TextBox 53">
            <a:extLst>
              <a:ext uri="{FF2B5EF4-FFF2-40B4-BE49-F238E27FC236}">
                <a16:creationId xmlns:a16="http://schemas.microsoft.com/office/drawing/2014/main" id="{DC58455E-041A-BF6F-3A93-987D1384B22B}"/>
              </a:ext>
            </a:extLst>
          </p:cNvPr>
          <p:cNvSpPr txBox="1"/>
          <p:nvPr/>
        </p:nvSpPr>
        <p:spPr>
          <a:xfrm>
            <a:off x="8889210" y="39519158"/>
            <a:ext cx="6037372" cy="369332"/>
          </a:xfrm>
          <a:prstGeom prst="rect">
            <a:avLst/>
          </a:prstGeom>
          <a:noFill/>
        </p:spPr>
        <p:txBody>
          <a:bodyPr wrap="square" rtlCol="0">
            <a:spAutoFit/>
          </a:bodyPr>
          <a:lstStyle/>
          <a:p>
            <a:pPr algn="ctr"/>
            <a:r>
              <a:rPr lang="es-ES" sz="1800" dirty="0"/>
              <a:t>Figura 5. Error para diferentes semillas.</a:t>
            </a:r>
          </a:p>
        </p:txBody>
      </p:sp>
      <p:sp>
        <p:nvSpPr>
          <p:cNvPr id="55" name="TextBox 54">
            <a:extLst>
              <a:ext uri="{FF2B5EF4-FFF2-40B4-BE49-F238E27FC236}">
                <a16:creationId xmlns:a16="http://schemas.microsoft.com/office/drawing/2014/main" id="{A794203B-33C5-F18D-9FAB-695251F2C89F}"/>
              </a:ext>
            </a:extLst>
          </p:cNvPr>
          <p:cNvSpPr txBox="1"/>
          <p:nvPr/>
        </p:nvSpPr>
        <p:spPr>
          <a:xfrm>
            <a:off x="22543926" y="23238848"/>
            <a:ext cx="6037372" cy="338554"/>
          </a:xfrm>
          <a:prstGeom prst="rect">
            <a:avLst/>
          </a:prstGeom>
          <a:noFill/>
        </p:spPr>
        <p:txBody>
          <a:bodyPr wrap="square" rtlCol="0">
            <a:spAutoFit/>
          </a:bodyPr>
          <a:lstStyle/>
          <a:p>
            <a:pPr algn="ctr"/>
            <a:r>
              <a:rPr lang="es-ES" sz="1600" dirty="0"/>
              <a:t>Figura 6. Evolución del modelo estadístico. (fuente </a:t>
            </a:r>
            <a:r>
              <a:rPr lang="es-ES" sz="1600" b="0" i="0" dirty="0">
                <a:solidFill>
                  <a:srgbClr val="333333"/>
                </a:solidFill>
                <a:effectLst/>
                <a:latin typeface="-apple-system"/>
              </a:rPr>
              <a:t>[3]</a:t>
            </a:r>
            <a:r>
              <a:rPr lang="es-ES" sz="1600" dirty="0"/>
              <a:t>)</a:t>
            </a:r>
          </a:p>
        </p:txBody>
      </p:sp>
      <p:pic>
        <p:nvPicPr>
          <p:cNvPr id="57" name="Picture 56">
            <a:extLst>
              <a:ext uri="{FF2B5EF4-FFF2-40B4-BE49-F238E27FC236}">
                <a16:creationId xmlns:a16="http://schemas.microsoft.com/office/drawing/2014/main" id="{361C0B1E-DE69-CA52-14D1-E2EAB9340490}"/>
              </a:ext>
            </a:extLst>
          </p:cNvPr>
          <p:cNvPicPr>
            <a:picLocks noChangeAspect="1"/>
          </p:cNvPicPr>
          <p:nvPr/>
        </p:nvPicPr>
        <p:blipFill rotWithShape="1">
          <a:blip r:embed="rId23" cstate="print">
            <a:extLst>
              <a:ext uri="{28A0092B-C50C-407E-A947-70E740481C1C}">
                <a14:useLocalDpi xmlns:a14="http://schemas.microsoft.com/office/drawing/2010/main" val="0"/>
              </a:ext>
            </a:extLst>
          </a:blip>
          <a:srcRect l="2761" t="8165" r="8578" b="6388"/>
          <a:stretch/>
        </p:blipFill>
        <p:spPr>
          <a:xfrm>
            <a:off x="22704217" y="34952220"/>
            <a:ext cx="5493863" cy="4235820"/>
          </a:xfrm>
          <a:prstGeom prst="rect">
            <a:avLst/>
          </a:prstGeom>
        </p:spPr>
      </p:pic>
      <p:sp>
        <p:nvSpPr>
          <p:cNvPr id="59" name="TextBox 58">
            <a:extLst>
              <a:ext uri="{FF2B5EF4-FFF2-40B4-BE49-F238E27FC236}">
                <a16:creationId xmlns:a16="http://schemas.microsoft.com/office/drawing/2014/main" id="{39F4D894-B24E-24F0-1945-49443D634DD3}"/>
              </a:ext>
            </a:extLst>
          </p:cNvPr>
          <p:cNvSpPr txBox="1"/>
          <p:nvPr/>
        </p:nvSpPr>
        <p:spPr>
          <a:xfrm>
            <a:off x="15912326" y="29244233"/>
            <a:ext cx="13679930" cy="646331"/>
          </a:xfrm>
          <a:prstGeom prst="rect">
            <a:avLst/>
          </a:prstGeom>
          <a:noFill/>
        </p:spPr>
        <p:txBody>
          <a:bodyPr wrap="square" rtlCol="0">
            <a:spAutoFit/>
          </a:bodyPr>
          <a:lstStyle/>
          <a:p>
            <a:pPr algn="ctr"/>
            <a:r>
              <a:rPr lang="es-ES" sz="3600" b="1" dirty="0"/>
              <a:t>Resultados</a:t>
            </a:r>
          </a:p>
        </p:txBody>
      </p:sp>
      <p:pic>
        <p:nvPicPr>
          <p:cNvPr id="61" name="Picture 60">
            <a:extLst>
              <a:ext uri="{FF2B5EF4-FFF2-40B4-BE49-F238E27FC236}">
                <a16:creationId xmlns:a16="http://schemas.microsoft.com/office/drawing/2014/main" id="{21147A48-1614-62A3-164D-547E55692A11}"/>
              </a:ext>
            </a:extLst>
          </p:cNvPr>
          <p:cNvPicPr>
            <a:picLocks noChangeAspect="1"/>
          </p:cNvPicPr>
          <p:nvPr/>
        </p:nvPicPr>
        <p:blipFill rotWithShape="1">
          <a:blip r:embed="rId24" cstate="print">
            <a:extLst>
              <a:ext uri="{28A0092B-C50C-407E-A947-70E740481C1C}">
                <a14:useLocalDpi xmlns:a14="http://schemas.microsoft.com/office/drawing/2010/main" val="0"/>
              </a:ext>
            </a:extLst>
          </a:blip>
          <a:srcRect l="6702" t="11311" r="9433" b="5062"/>
          <a:stretch/>
        </p:blipFill>
        <p:spPr>
          <a:xfrm>
            <a:off x="22971616" y="30963684"/>
            <a:ext cx="5207426" cy="4154166"/>
          </a:xfrm>
          <a:prstGeom prst="rect">
            <a:avLst/>
          </a:prstGeom>
        </p:spPr>
      </p:pic>
      <p:pic>
        <p:nvPicPr>
          <p:cNvPr id="63" name="Picture 62">
            <a:extLst>
              <a:ext uri="{FF2B5EF4-FFF2-40B4-BE49-F238E27FC236}">
                <a16:creationId xmlns:a16="http://schemas.microsoft.com/office/drawing/2014/main" id="{4B41E041-6FB2-C513-6545-A3E27DCECF72}"/>
              </a:ext>
            </a:extLst>
          </p:cNvPr>
          <p:cNvPicPr>
            <a:picLocks noChangeAspect="1"/>
          </p:cNvPicPr>
          <p:nvPr/>
        </p:nvPicPr>
        <p:blipFill rotWithShape="1">
          <a:blip r:embed="rId25" cstate="print">
            <a:extLst>
              <a:ext uri="{28A0092B-C50C-407E-A947-70E740481C1C}">
                <a14:useLocalDpi xmlns:a14="http://schemas.microsoft.com/office/drawing/2010/main" val="0"/>
              </a:ext>
            </a:extLst>
          </a:blip>
          <a:srcRect l="6054" t="10367" r="8844" b="4922"/>
          <a:stretch/>
        </p:blipFill>
        <p:spPr>
          <a:xfrm>
            <a:off x="17444285" y="30935416"/>
            <a:ext cx="5275456" cy="4200993"/>
          </a:xfrm>
          <a:prstGeom prst="rect">
            <a:avLst/>
          </a:prstGeom>
        </p:spPr>
      </p:pic>
      <p:pic>
        <p:nvPicPr>
          <p:cNvPr id="65" name="Picture 64">
            <a:extLst>
              <a:ext uri="{FF2B5EF4-FFF2-40B4-BE49-F238E27FC236}">
                <a16:creationId xmlns:a16="http://schemas.microsoft.com/office/drawing/2014/main" id="{40AE84C4-46C6-0D69-0B8D-FA051D92CCEF}"/>
              </a:ext>
            </a:extLst>
          </p:cNvPr>
          <p:cNvPicPr>
            <a:picLocks noChangeAspect="1"/>
          </p:cNvPicPr>
          <p:nvPr/>
        </p:nvPicPr>
        <p:blipFill rotWithShape="1">
          <a:blip r:embed="rId26" cstate="print">
            <a:extLst>
              <a:ext uri="{28A0092B-C50C-407E-A947-70E740481C1C}">
                <a14:useLocalDpi xmlns:a14="http://schemas.microsoft.com/office/drawing/2010/main" val="0"/>
              </a:ext>
            </a:extLst>
          </a:blip>
          <a:srcRect l="5210" t="11097" r="8736" b="4988"/>
          <a:stretch/>
        </p:blipFill>
        <p:spPr>
          <a:xfrm>
            <a:off x="17423554" y="35066554"/>
            <a:ext cx="5296187" cy="4131646"/>
          </a:xfrm>
          <a:prstGeom prst="rect">
            <a:avLst/>
          </a:prstGeom>
        </p:spPr>
      </p:pic>
      <p:sp>
        <p:nvSpPr>
          <p:cNvPr id="67" name="TextBox 66">
            <a:extLst>
              <a:ext uri="{FF2B5EF4-FFF2-40B4-BE49-F238E27FC236}">
                <a16:creationId xmlns:a16="http://schemas.microsoft.com/office/drawing/2014/main" id="{97C75AFD-F820-9E74-2A9A-A9F016D5E54B}"/>
              </a:ext>
            </a:extLst>
          </p:cNvPr>
          <p:cNvSpPr txBox="1"/>
          <p:nvPr/>
        </p:nvSpPr>
        <p:spPr>
          <a:xfrm>
            <a:off x="20040170" y="29862944"/>
            <a:ext cx="8711425" cy="830997"/>
          </a:xfrm>
          <a:prstGeom prst="rect">
            <a:avLst/>
          </a:prstGeom>
          <a:noFill/>
        </p:spPr>
        <p:txBody>
          <a:bodyPr wrap="square" rtlCol="0">
            <a:spAutoFit/>
          </a:bodyPr>
          <a:lstStyle/>
          <a:p>
            <a:r>
              <a:rPr lang="es-ES" sz="2400" b="1" dirty="0" err="1"/>
              <a:t>Grid</a:t>
            </a:r>
            <a:r>
              <a:rPr lang="es-ES" sz="2400" b="1" dirty="0"/>
              <a:t> </a:t>
            </a:r>
            <a:r>
              <a:rPr lang="es-ES" sz="2400" b="1" dirty="0" err="1"/>
              <a:t>search</a:t>
            </a:r>
            <a:r>
              <a:rPr lang="es-ES" sz="2400" dirty="0"/>
              <a:t>:  5 </a:t>
            </a:r>
            <a:r>
              <a:rPr lang="es-ES" sz="2400" dirty="0" err="1"/>
              <a:t>hs</a:t>
            </a:r>
            <a:r>
              <a:rPr lang="es-ES" sz="2400" dirty="0"/>
              <a:t>.</a:t>
            </a:r>
          </a:p>
          <a:p>
            <a:r>
              <a:rPr lang="es-ES" sz="2400" b="1" dirty="0"/>
              <a:t>Optimización Bayesiana</a:t>
            </a:r>
            <a:r>
              <a:rPr lang="es-ES" sz="2400" dirty="0"/>
              <a:t>: 30 min. </a:t>
            </a:r>
          </a:p>
        </p:txBody>
      </p:sp>
      <p:sp>
        <p:nvSpPr>
          <p:cNvPr id="68" name="TextBox 67">
            <a:extLst>
              <a:ext uri="{FF2B5EF4-FFF2-40B4-BE49-F238E27FC236}">
                <a16:creationId xmlns:a16="http://schemas.microsoft.com/office/drawing/2014/main" id="{7161CB76-FC68-E80D-6C89-E5FD9F81E5ED}"/>
              </a:ext>
            </a:extLst>
          </p:cNvPr>
          <p:cNvSpPr txBox="1"/>
          <p:nvPr/>
        </p:nvSpPr>
        <p:spPr>
          <a:xfrm>
            <a:off x="16985995" y="39388992"/>
            <a:ext cx="11835337" cy="338554"/>
          </a:xfrm>
          <a:prstGeom prst="rect">
            <a:avLst/>
          </a:prstGeom>
          <a:noFill/>
        </p:spPr>
        <p:txBody>
          <a:bodyPr wrap="square" rtlCol="0">
            <a:spAutoFit/>
          </a:bodyPr>
          <a:lstStyle/>
          <a:p>
            <a:pPr algn="ctr"/>
            <a:r>
              <a:rPr lang="es-ES" sz="1600" dirty="0"/>
              <a:t>Figura 7. Resultados optimización Bayesiana de </a:t>
            </a:r>
            <a:r>
              <a:rPr lang="es-ES" sz="1600" dirty="0" err="1"/>
              <a:t>hiperparámetros</a:t>
            </a:r>
            <a:r>
              <a:rPr lang="es-ES" sz="1600" dirty="0"/>
              <a:t>.</a:t>
            </a:r>
          </a:p>
        </p:txBody>
      </p:sp>
      <p:sp>
        <p:nvSpPr>
          <p:cNvPr id="69" name="TextBox 68">
            <a:extLst>
              <a:ext uri="{FF2B5EF4-FFF2-40B4-BE49-F238E27FC236}">
                <a16:creationId xmlns:a16="http://schemas.microsoft.com/office/drawing/2014/main" id="{2F90EE7C-31B7-6327-602F-AFB8828040E0}"/>
              </a:ext>
            </a:extLst>
          </p:cNvPr>
          <p:cNvSpPr txBox="1"/>
          <p:nvPr/>
        </p:nvSpPr>
        <p:spPr>
          <a:xfrm>
            <a:off x="17627005" y="29855925"/>
            <a:ext cx="2455008" cy="830997"/>
          </a:xfrm>
          <a:prstGeom prst="rect">
            <a:avLst/>
          </a:prstGeom>
          <a:noFill/>
        </p:spPr>
        <p:txBody>
          <a:bodyPr wrap="square" rtlCol="0">
            <a:spAutoFit/>
          </a:bodyPr>
          <a:lstStyle/>
          <a:p>
            <a:r>
              <a:rPr lang="es-ES" sz="2400" b="1" dirty="0"/>
              <a:t>Tiempo de ejecución</a:t>
            </a:r>
          </a:p>
        </p:txBody>
      </p:sp>
      <p:sp>
        <p:nvSpPr>
          <p:cNvPr id="70" name="Left Brace 69">
            <a:extLst>
              <a:ext uri="{FF2B5EF4-FFF2-40B4-BE49-F238E27FC236}">
                <a16:creationId xmlns:a16="http://schemas.microsoft.com/office/drawing/2014/main" id="{E03C0AD6-975F-6D81-8D8D-AE2258309C84}"/>
              </a:ext>
            </a:extLst>
          </p:cNvPr>
          <p:cNvSpPr/>
          <p:nvPr/>
        </p:nvSpPr>
        <p:spPr>
          <a:xfrm>
            <a:off x="19566884" y="29977144"/>
            <a:ext cx="340961" cy="719599"/>
          </a:xfrm>
          <a:prstGeom prst="leftBrace">
            <a:avLst>
              <a:gd name="adj1" fmla="val 8333"/>
              <a:gd name="adj2" fmla="val 48113"/>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ES"/>
          </a:p>
        </p:txBody>
      </p:sp>
      <p:sp>
        <p:nvSpPr>
          <p:cNvPr id="71" name="Rounded Rectangle 7">
            <a:extLst>
              <a:ext uri="{FF2B5EF4-FFF2-40B4-BE49-F238E27FC236}">
                <a16:creationId xmlns:a16="http://schemas.microsoft.com/office/drawing/2014/main" id="{0019AAB0-9852-9605-B947-607A8B3B1038}"/>
              </a:ext>
            </a:extLst>
          </p:cNvPr>
          <p:cNvSpPr/>
          <p:nvPr/>
        </p:nvSpPr>
        <p:spPr>
          <a:xfrm>
            <a:off x="644264" y="40377352"/>
            <a:ext cx="29053500" cy="204075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AR" dirty="0"/>
          </a:p>
        </p:txBody>
      </p:sp>
      <p:sp>
        <p:nvSpPr>
          <p:cNvPr id="72" name="TextBox 71">
            <a:extLst>
              <a:ext uri="{FF2B5EF4-FFF2-40B4-BE49-F238E27FC236}">
                <a16:creationId xmlns:a16="http://schemas.microsoft.com/office/drawing/2014/main" id="{1EAC5646-3E53-C5C8-CE3E-0E427D97C411}"/>
              </a:ext>
            </a:extLst>
          </p:cNvPr>
          <p:cNvSpPr txBox="1"/>
          <p:nvPr/>
        </p:nvSpPr>
        <p:spPr>
          <a:xfrm>
            <a:off x="973110" y="40487054"/>
            <a:ext cx="7795017" cy="646331"/>
          </a:xfrm>
          <a:prstGeom prst="rect">
            <a:avLst/>
          </a:prstGeom>
          <a:noFill/>
        </p:spPr>
        <p:txBody>
          <a:bodyPr wrap="square" rtlCol="0">
            <a:spAutoFit/>
          </a:bodyPr>
          <a:lstStyle/>
          <a:p>
            <a:r>
              <a:rPr lang="es-ES" sz="3600" b="1" dirty="0"/>
              <a:t>Referencias</a:t>
            </a:r>
          </a:p>
        </p:txBody>
      </p:sp>
      <p:sp>
        <p:nvSpPr>
          <p:cNvPr id="73" name="TextBox 72">
            <a:extLst>
              <a:ext uri="{FF2B5EF4-FFF2-40B4-BE49-F238E27FC236}">
                <a16:creationId xmlns:a16="http://schemas.microsoft.com/office/drawing/2014/main" id="{D89D50D4-0852-A4C6-2C6F-FA167712BD8A}"/>
              </a:ext>
            </a:extLst>
          </p:cNvPr>
          <p:cNvSpPr txBox="1"/>
          <p:nvPr/>
        </p:nvSpPr>
        <p:spPr>
          <a:xfrm>
            <a:off x="905576" y="41048307"/>
            <a:ext cx="28358145" cy="2308324"/>
          </a:xfrm>
          <a:prstGeom prst="rect">
            <a:avLst/>
          </a:prstGeom>
          <a:noFill/>
        </p:spPr>
        <p:txBody>
          <a:bodyPr wrap="square" rtlCol="0">
            <a:spAutoFit/>
          </a:bodyPr>
          <a:lstStyle/>
          <a:p>
            <a:r>
              <a:rPr lang="en-US" sz="2400" i="0" dirty="0">
                <a:solidFill>
                  <a:srgbClr val="000000"/>
                </a:solidFill>
                <a:effectLst/>
              </a:rPr>
              <a:t>[1] Surrogate model of hybridized numerical relativity binary black hole waveforms. Vijay Varma, Scott E. Field, Mark A. Scheel, Jonathan Blackman, Lawrence E. Kidder, Harald P. Pfeiffer. Physical Review D (2019).</a:t>
            </a:r>
          </a:p>
          <a:p>
            <a:r>
              <a:rPr lang="en-US" sz="2400" dirty="0">
                <a:solidFill>
                  <a:srgbClr val="000000"/>
                </a:solidFill>
              </a:rPr>
              <a:t>[2] </a:t>
            </a:r>
            <a:r>
              <a:rPr lang="en-US" sz="2400" dirty="0" err="1">
                <a:solidFill>
                  <a:srgbClr val="000000"/>
                </a:solidFill>
              </a:rPr>
              <a:t>Tiglio</a:t>
            </a:r>
            <a:r>
              <a:rPr lang="en-US" sz="2400" dirty="0">
                <a:solidFill>
                  <a:srgbClr val="000000"/>
                </a:solidFill>
              </a:rPr>
              <a:t>, M. &amp; Villanueva, A. 2021, Reduced Order and Surrogate Models for Gravitational Waves. Living Reviews in Relativity volume 25, Article number: 2 (2022).</a:t>
            </a:r>
            <a:endParaRPr lang="en-US" sz="2400" i="0" dirty="0">
              <a:solidFill>
                <a:srgbClr val="000000"/>
              </a:solidFill>
              <a:effectLst/>
            </a:endParaRPr>
          </a:p>
          <a:p>
            <a:r>
              <a:rPr lang="en-US" sz="2400" dirty="0"/>
              <a:t>[3] </a:t>
            </a:r>
            <a:r>
              <a:rPr lang="es-ES" sz="2400" b="0" i="0" dirty="0" err="1">
                <a:effectLst/>
              </a:rPr>
              <a:t>Hyperparameter</a:t>
            </a:r>
            <a:r>
              <a:rPr lang="es-ES" sz="2400" b="0" i="0" dirty="0">
                <a:effectLst/>
              </a:rPr>
              <a:t> </a:t>
            </a:r>
            <a:r>
              <a:rPr lang="es-ES" sz="2400" b="0" i="0" dirty="0" err="1">
                <a:effectLst/>
              </a:rPr>
              <a:t>Optimization</a:t>
            </a:r>
            <a:r>
              <a:rPr lang="es-ES" sz="2400" b="0" i="0" dirty="0">
                <a:effectLst/>
              </a:rPr>
              <a:t>. In: </a:t>
            </a:r>
            <a:r>
              <a:rPr lang="es-ES" sz="2400" b="0" i="0" dirty="0" err="1">
                <a:effectLst/>
              </a:rPr>
              <a:t>Hutter</a:t>
            </a:r>
            <a:r>
              <a:rPr lang="es-ES" sz="2400" b="0" i="0" dirty="0">
                <a:effectLst/>
              </a:rPr>
              <a:t>, F., </a:t>
            </a:r>
            <a:r>
              <a:rPr lang="es-ES" sz="2400" b="0" i="0" dirty="0" err="1">
                <a:effectLst/>
              </a:rPr>
              <a:t>Kotthoff</a:t>
            </a:r>
            <a:r>
              <a:rPr lang="es-ES" sz="2400" b="0" i="0" dirty="0">
                <a:effectLst/>
              </a:rPr>
              <a:t>, L., </a:t>
            </a:r>
            <a:r>
              <a:rPr lang="es-ES" sz="2400" b="0" i="0" dirty="0" err="1">
                <a:effectLst/>
              </a:rPr>
              <a:t>Vanschoren</a:t>
            </a:r>
            <a:r>
              <a:rPr lang="es-ES" sz="2400" b="0" i="0" dirty="0">
                <a:effectLst/>
              </a:rPr>
              <a:t>, J. (</a:t>
            </a:r>
            <a:r>
              <a:rPr lang="es-ES" sz="2400" b="0" i="0" dirty="0" err="1">
                <a:effectLst/>
              </a:rPr>
              <a:t>eds</a:t>
            </a:r>
            <a:r>
              <a:rPr lang="es-ES" sz="2400" b="0" i="0" dirty="0">
                <a:effectLst/>
              </a:rPr>
              <a:t>) </a:t>
            </a:r>
            <a:r>
              <a:rPr lang="es-ES" sz="2400" b="0" i="0" dirty="0" err="1">
                <a:effectLst/>
              </a:rPr>
              <a:t>Automated</a:t>
            </a:r>
            <a:r>
              <a:rPr lang="es-ES" sz="2400" b="0" i="0" dirty="0">
                <a:effectLst/>
              </a:rPr>
              <a:t> Machine </a:t>
            </a:r>
            <a:r>
              <a:rPr lang="es-ES" sz="2400" b="0" i="0" dirty="0" err="1">
                <a:effectLst/>
              </a:rPr>
              <a:t>Learning</a:t>
            </a:r>
            <a:r>
              <a:rPr lang="es-ES" sz="2400" b="0" i="0" dirty="0">
                <a:effectLst/>
              </a:rPr>
              <a:t>. </a:t>
            </a:r>
            <a:r>
              <a:rPr lang="es-ES" sz="2400" b="0" i="0" dirty="0" err="1">
                <a:effectLst/>
              </a:rPr>
              <a:t>The</a:t>
            </a:r>
            <a:r>
              <a:rPr lang="es-ES" sz="2400" b="0" i="0" dirty="0">
                <a:effectLst/>
              </a:rPr>
              <a:t> Springer Series </a:t>
            </a:r>
            <a:r>
              <a:rPr lang="es-ES" sz="2400" b="0" i="0" dirty="0" err="1">
                <a:effectLst/>
              </a:rPr>
              <a:t>on</a:t>
            </a:r>
            <a:r>
              <a:rPr lang="es-ES" sz="2400" b="0" i="0" dirty="0">
                <a:effectLst/>
              </a:rPr>
              <a:t> </a:t>
            </a:r>
            <a:r>
              <a:rPr lang="es-ES" sz="2400" b="0" i="0" dirty="0" err="1">
                <a:effectLst/>
              </a:rPr>
              <a:t>Challenges</a:t>
            </a:r>
            <a:r>
              <a:rPr lang="es-ES" sz="2400" b="0" i="0" dirty="0">
                <a:effectLst/>
              </a:rPr>
              <a:t> in Machine </a:t>
            </a:r>
            <a:r>
              <a:rPr lang="es-ES" sz="2400" b="0" i="0" dirty="0" err="1">
                <a:effectLst/>
              </a:rPr>
              <a:t>Learning</a:t>
            </a:r>
            <a:r>
              <a:rPr lang="es-ES" sz="2400" b="0" i="0" dirty="0">
                <a:effectLst/>
              </a:rPr>
              <a:t>. Springer (2019).</a:t>
            </a:r>
          </a:p>
          <a:p>
            <a:endParaRPr lang="en-US" sz="2400" i="0" dirty="0">
              <a:solidFill>
                <a:srgbClr val="000000"/>
              </a:solidFill>
              <a:effectLst/>
            </a:endParaRPr>
          </a:p>
          <a:p>
            <a:endParaRPr lang="es-ES" sz="2400" dirty="0"/>
          </a:p>
          <a:p>
            <a:endParaRPr lang="es-ES" sz="2400" dirty="0"/>
          </a:p>
        </p:txBody>
      </p:sp>
      <p:sp>
        <p:nvSpPr>
          <p:cNvPr id="22" name="TextBox 21">
            <a:extLst>
              <a:ext uri="{FF2B5EF4-FFF2-40B4-BE49-F238E27FC236}">
                <a16:creationId xmlns:a16="http://schemas.microsoft.com/office/drawing/2014/main" id="{308E7835-DBDE-4EC3-DB0A-955E168DEE0D}"/>
              </a:ext>
            </a:extLst>
          </p:cNvPr>
          <p:cNvSpPr txBox="1"/>
          <p:nvPr/>
        </p:nvSpPr>
        <p:spPr>
          <a:xfrm>
            <a:off x="4691908" y="3509831"/>
            <a:ext cx="12054053" cy="523220"/>
          </a:xfrm>
          <a:prstGeom prst="rect">
            <a:avLst/>
          </a:prstGeom>
          <a:noFill/>
        </p:spPr>
        <p:txBody>
          <a:bodyPr wrap="square" rtlCol="0">
            <a:spAutoFit/>
          </a:bodyPr>
          <a:lstStyle/>
          <a:p>
            <a:r>
              <a:rPr lang="es-ES" sz="2800" dirty="0"/>
              <a:t> 1                                      2                                             3, 4                                     2</a:t>
            </a:r>
          </a:p>
        </p:txBody>
      </p:sp>
      <p:sp>
        <p:nvSpPr>
          <p:cNvPr id="51" name="TextBox 50">
            <a:extLst>
              <a:ext uri="{FF2B5EF4-FFF2-40B4-BE49-F238E27FC236}">
                <a16:creationId xmlns:a16="http://schemas.microsoft.com/office/drawing/2014/main" id="{D896E015-DC6B-8B1C-9D71-19C09FA43CF7}"/>
              </a:ext>
            </a:extLst>
          </p:cNvPr>
          <p:cNvSpPr txBox="1"/>
          <p:nvPr/>
        </p:nvSpPr>
        <p:spPr>
          <a:xfrm>
            <a:off x="1177169" y="4555234"/>
            <a:ext cx="16919488" cy="1200329"/>
          </a:xfrm>
          <a:prstGeom prst="rect">
            <a:avLst/>
          </a:prstGeom>
          <a:noFill/>
        </p:spPr>
        <p:txBody>
          <a:bodyPr wrap="square" rtlCol="0">
            <a:spAutoFit/>
          </a:bodyPr>
          <a:lstStyle/>
          <a:p>
            <a:pPr marL="342900" indent="-342900">
              <a:buAutoNum type="arabicPeriod"/>
            </a:pPr>
            <a:r>
              <a:rPr lang="es-ES" sz="1800" dirty="0"/>
              <a:t>Facultad de Ciencias Exactas y Tecnología, Universidad Nacional de Tucumán.</a:t>
            </a:r>
          </a:p>
          <a:p>
            <a:pPr marL="342900" indent="-342900">
              <a:buAutoNum type="arabicPeriod"/>
            </a:pPr>
            <a:r>
              <a:rPr lang="es-ES" sz="1800" dirty="0"/>
              <a:t>Facultad de Matemática, Astronomía, Física y Computación, Universidad Nacional de Córdoba - CONICET.</a:t>
            </a:r>
          </a:p>
          <a:p>
            <a:pPr marL="342900" indent="-342900">
              <a:buAutoNum type="arabicPeriod"/>
            </a:pPr>
            <a:r>
              <a:rPr lang="es-ES" sz="1800" dirty="0"/>
              <a:t>Instituto Superior de Ingeniería de Software Tandil. Unidad Ejecutora de doble dependencia UNCPBA &amp; CONICET.</a:t>
            </a:r>
          </a:p>
          <a:p>
            <a:pPr marL="342900" indent="-342900">
              <a:buAutoNum type="arabicPeriod"/>
            </a:pPr>
            <a:r>
              <a:rPr lang="es-ES" sz="1800" dirty="0"/>
              <a:t>Universidad Nacional del Centro de la Provincia de Buenos Aires.</a:t>
            </a:r>
          </a:p>
        </p:txBody>
      </p:sp>
      <p:sp>
        <p:nvSpPr>
          <p:cNvPr id="56" name="CuadroTexto 55">
            <a:extLst>
              <a:ext uri="{FF2B5EF4-FFF2-40B4-BE49-F238E27FC236}">
                <a16:creationId xmlns:a16="http://schemas.microsoft.com/office/drawing/2014/main" id="{D1CE9591-7AF5-7A5B-DFE1-39CF93EE65D4}"/>
              </a:ext>
            </a:extLst>
          </p:cNvPr>
          <p:cNvSpPr txBox="1"/>
          <p:nvPr/>
        </p:nvSpPr>
        <p:spPr>
          <a:xfrm>
            <a:off x="1185726" y="7159081"/>
            <a:ext cx="27602729" cy="3001591"/>
          </a:xfrm>
          <a:prstGeom prst="rect">
            <a:avLst/>
          </a:prstGeom>
          <a:noFill/>
        </p:spPr>
        <p:txBody>
          <a:bodyPr wrap="square" rtlCol="0">
            <a:spAutoFit/>
          </a:bodyPr>
          <a:lstStyle/>
          <a:p>
            <a:r>
              <a:rPr lang="es-ES" sz="2400" dirty="0">
                <a:effectLst/>
                <a:latin typeface="Calibri" panose="020F0502020204030204" pitchFamily="34" charset="0"/>
                <a:ea typeface="Calibri" panose="020F0502020204030204" pitchFamily="34" charset="0"/>
                <a:cs typeface="Arial" panose="020B0604020202020204" pitchFamily="34" charset="0"/>
              </a:rPr>
              <a:t>Para la detección e inferencia de parámetros en la detección de ondas gravitaciones se deben generar múltiples funciones de onda, una tarea muy costosa computacionalmente hablando, y que requiere el uso de supercomputadoras. Nuestro objetivo es la construcción de modelos reducidos y sustitutos de alta precisión evaluables en tiempo real en una computadora portátil. Para esto utilizamos un sistema de aprendizaje supervisado, basado en una generalización recientemente introducida del formalismo de bases reducidas usando refinamiento del tipo hp-</a:t>
            </a:r>
            <a:r>
              <a:rPr lang="es-ES" sz="2400" dirty="0" err="1">
                <a:effectLst/>
                <a:latin typeface="Calibri" panose="020F0502020204030204" pitchFamily="34" charset="0"/>
                <a:ea typeface="Calibri" panose="020F0502020204030204" pitchFamily="34" charset="0"/>
                <a:cs typeface="Arial" panose="020B0604020202020204" pitchFamily="34" charset="0"/>
              </a:rPr>
              <a:t>greedy</a:t>
            </a:r>
            <a:r>
              <a:rPr lang="es-ES" sz="2400" dirty="0">
                <a:effectLst/>
                <a:latin typeface="Calibri" panose="020F0502020204030204" pitchFamily="34" charset="0"/>
                <a:ea typeface="Calibri" panose="020F0502020204030204" pitchFamily="34" charset="0"/>
                <a:cs typeface="Arial" panose="020B0604020202020204" pitchFamily="34" charset="0"/>
              </a:rPr>
              <a:t>, la cual resulta en un esquema de partición del espacio de parámetros con una estructura de árbol binario. En este poster tratamos el problema de la optimización de </a:t>
            </a:r>
            <a:r>
              <a:rPr lang="es-ES" sz="2400" dirty="0" err="1">
                <a:effectLst/>
                <a:latin typeface="Calibri" panose="020F0502020204030204" pitchFamily="34" charset="0"/>
                <a:ea typeface="Calibri" panose="020F0502020204030204" pitchFamily="34" charset="0"/>
                <a:cs typeface="Arial" panose="020B0604020202020204" pitchFamily="34" charset="0"/>
              </a:rPr>
              <a:t>hiperparámetros</a:t>
            </a:r>
            <a:r>
              <a:rPr lang="es-ES" sz="2400" dirty="0">
                <a:effectLst/>
                <a:latin typeface="Calibri" panose="020F0502020204030204" pitchFamily="34" charset="0"/>
                <a:ea typeface="Calibri" panose="020F0502020204030204" pitchFamily="34" charset="0"/>
                <a:cs typeface="Arial" panose="020B0604020202020204" pitchFamily="34" charset="0"/>
              </a:rPr>
              <a:t> de este sistema de aprendizaje supervisado utilizando el formalismo Bayesiano, lo que reduce en gran medida el tiempo requerido para la construcción de un modelo óptimo.</a:t>
            </a:r>
          </a:p>
          <a:p>
            <a:endParaRPr lang="es-ES" dirty="0"/>
          </a:p>
        </p:txBody>
      </p:sp>
      <p:sp>
        <p:nvSpPr>
          <p:cNvPr id="58" name="CuadroTexto 57">
            <a:extLst>
              <a:ext uri="{FF2B5EF4-FFF2-40B4-BE49-F238E27FC236}">
                <a16:creationId xmlns:a16="http://schemas.microsoft.com/office/drawing/2014/main" id="{8F09EDE9-70B9-D5DE-3776-AF0D313E8387}"/>
              </a:ext>
            </a:extLst>
          </p:cNvPr>
          <p:cNvSpPr txBox="1"/>
          <p:nvPr/>
        </p:nvSpPr>
        <p:spPr>
          <a:xfrm>
            <a:off x="1445299" y="6521511"/>
            <a:ext cx="27735721" cy="646331"/>
          </a:xfrm>
          <a:prstGeom prst="rect">
            <a:avLst/>
          </a:prstGeom>
          <a:noFill/>
        </p:spPr>
        <p:txBody>
          <a:bodyPr wrap="square" rtlCol="0">
            <a:spAutoFit/>
          </a:bodyPr>
          <a:lstStyle/>
          <a:p>
            <a:pPr algn="ctr"/>
            <a:r>
              <a:rPr lang="es-ES" sz="3600" b="1" dirty="0"/>
              <a:t>Resumen</a:t>
            </a:r>
          </a:p>
        </p:txBody>
      </p:sp>
    </p:spTree>
    <p:extLst>
      <p:ext uri="{BB962C8B-B14F-4D97-AF65-F5344CB8AC3E}">
        <p14:creationId xmlns:p14="http://schemas.microsoft.com/office/powerpoint/2010/main" val="7164872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1675</TotalTime>
  <Words>1212</Words>
  <Application>Microsoft Office PowerPoint</Application>
  <PresentationFormat>Personalizado</PresentationFormat>
  <Paragraphs>101</Paragraphs>
  <Slides>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vt:i4>
      </vt:variant>
    </vt:vector>
  </HeadingPairs>
  <TitlesOfParts>
    <vt:vector size="7" baseType="lpstr">
      <vt:lpstr>-apple-system</vt:lpstr>
      <vt:lpstr>Arial</vt:lpstr>
      <vt:lpstr>Calibri</vt:lpstr>
      <vt:lpstr>Calibri Light</vt:lpstr>
      <vt:lpstr>Cambria Math</vt:lpstr>
      <vt:lpstr>Office Theme</vt:lpstr>
      <vt:lpstr>Optimización de Hiperparámetros de un Sistema de Aprendizaje Supervisado para la Construcción de Ondas Gravitacionales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Optimización de Hiperparámetros en un Sistema de Aprendizaje Supervisado para la Consturcción de Ondas Gravitacionales</dc:title>
  <dc:creator>Atuel Villegas</dc:creator>
  <cp:lastModifiedBy>Atuel Villegas</cp:lastModifiedBy>
  <cp:revision>88</cp:revision>
  <cp:lastPrinted>2022-09-21T01:37:43Z</cp:lastPrinted>
  <dcterms:created xsi:type="dcterms:W3CDTF">2022-09-21T01:17:58Z</dcterms:created>
  <dcterms:modified xsi:type="dcterms:W3CDTF">2022-09-26T21:04:27Z</dcterms:modified>
</cp:coreProperties>
</file>