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4204275" cy="45007213"/>
  <p:notesSz cx="6858000" cy="9144000"/>
  <p:defaultTextStyle>
    <a:defPPr>
      <a:defRPr lang="en-GB"/>
    </a:defPPr>
    <a:lvl1pPr algn="l" defTabSz="449263" rtl="0" fontAlgn="base">
      <a:spcBef>
        <a:spcPct val="0"/>
      </a:spcBef>
      <a:spcAft>
        <a:spcPct val="0"/>
      </a:spcAft>
      <a:buClr>
        <a:srgbClr val="000000"/>
      </a:buClr>
      <a:buSzPct val="100000"/>
      <a:buFont typeface="Times New Roman" panose="02020603050405020304" pitchFamily="18" charset="0"/>
      <a:defRPr sz="8900" kern="1200">
        <a:solidFill>
          <a:schemeClr val="bg1"/>
        </a:solidFill>
        <a:latin typeface="Arial" panose="020B0604020202020204" pitchFamily="34" charset="0"/>
        <a:ea typeface="Microsoft YaHei" panose="020B0503020204020204" pitchFamily="34" charset="-122"/>
        <a:cs typeface="+mn-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8900" kern="1200">
        <a:solidFill>
          <a:schemeClr val="bg1"/>
        </a:solidFill>
        <a:latin typeface="Arial" panose="020B0604020202020204" pitchFamily="34" charset="0"/>
        <a:ea typeface="Microsoft YaHei" panose="020B0503020204020204" pitchFamily="34" charset="-122"/>
        <a:cs typeface="+mn-cs"/>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8900" kern="1200">
        <a:solidFill>
          <a:schemeClr val="bg1"/>
        </a:solidFill>
        <a:latin typeface="Arial" panose="020B0604020202020204" pitchFamily="34" charset="0"/>
        <a:ea typeface="Microsoft YaHei" panose="020B0503020204020204" pitchFamily="34" charset="-122"/>
        <a:cs typeface="+mn-cs"/>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8900" kern="1200">
        <a:solidFill>
          <a:schemeClr val="bg1"/>
        </a:solidFill>
        <a:latin typeface="Arial" panose="020B0604020202020204" pitchFamily="34" charset="0"/>
        <a:ea typeface="Microsoft YaHei" panose="020B0503020204020204" pitchFamily="34" charset="-122"/>
        <a:cs typeface="+mn-cs"/>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8900" kern="1200">
        <a:solidFill>
          <a:schemeClr val="bg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sz="8900" kern="1200">
        <a:solidFill>
          <a:schemeClr val="bg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sz="8900" kern="1200">
        <a:solidFill>
          <a:schemeClr val="bg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sz="8900" kern="1200">
        <a:solidFill>
          <a:schemeClr val="bg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sz="8900" kern="1200">
        <a:solidFill>
          <a:schemeClr val="bg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700"/>
    <a:srgbClr val="005E27"/>
    <a:srgbClr val="0551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7"/>
    <p:restoredTop sz="94674"/>
  </p:normalViewPr>
  <p:slideViewPr>
    <p:cSldViewPr>
      <p:cViewPr>
        <p:scale>
          <a:sx n="33" d="100"/>
          <a:sy n="33" d="100"/>
        </p:scale>
        <p:origin x="1218" y="-353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2B9549F7-18AF-DB14-9C76-1EF3FC6DB61F}"/>
              </a:ext>
            </a:extLst>
          </p:cNvPr>
          <p:cNvSpPr>
            <a:spLocks noGrp="1" noRot="1" noChangeAspect="1" noChangeArrowheads="1"/>
          </p:cNvSpPr>
          <p:nvPr>
            <p:ph type="sldImg"/>
          </p:nvPr>
        </p:nvSpPr>
        <p:spPr bwMode="auto">
          <a:xfrm>
            <a:off x="0" y="69532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a:extLst>
              <a:ext uri="{FF2B5EF4-FFF2-40B4-BE49-F238E27FC236}">
                <a16:creationId xmlns:a16="http://schemas.microsoft.com/office/drawing/2014/main" id="{40189F1C-E6C6-6982-1D2A-A456EDC2C150}"/>
              </a:ext>
            </a:extLst>
          </p:cNvPr>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s-EC" altLang="es-EC"/>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a:extLst>
              <a:ext uri="{FF2B5EF4-FFF2-40B4-BE49-F238E27FC236}">
                <a16:creationId xmlns:a16="http://schemas.microsoft.com/office/drawing/2014/main" id="{4F3014C4-E495-763A-869E-F09DA3683C5D}"/>
              </a:ext>
            </a:extLst>
          </p:cNvPr>
          <p:cNvSpPr txBox="1">
            <a:spLocks noGrp="1" noRot="1" noChangeAspect="1" noChangeArrowheads="1"/>
          </p:cNvSpPr>
          <p:nvPr>
            <p:ph type="sldImg"/>
          </p:nvPr>
        </p:nvSpPr>
        <p:spPr bwMode="auto">
          <a:xfrm>
            <a:off x="2127250" y="695325"/>
            <a:ext cx="26035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Text Box 2">
            <a:extLst>
              <a:ext uri="{FF2B5EF4-FFF2-40B4-BE49-F238E27FC236}">
                <a16:creationId xmlns:a16="http://schemas.microsoft.com/office/drawing/2014/main" id="{D03E342E-D48D-9EBC-7293-7D9C6A47A12F}"/>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C" altLang="es-EC"/>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3400F0-EF97-6D58-5C08-BD04EB38301A}"/>
              </a:ext>
            </a:extLst>
          </p:cNvPr>
          <p:cNvSpPr>
            <a:spLocks noGrp="1"/>
          </p:cNvSpPr>
          <p:nvPr>
            <p:ph type="ctrTitle"/>
          </p:nvPr>
        </p:nvSpPr>
        <p:spPr>
          <a:xfrm>
            <a:off x="4275138" y="7366000"/>
            <a:ext cx="25654000" cy="15668625"/>
          </a:xfrm>
          <a:prstGeom prst="rect">
            <a:avLst/>
          </a:prstGeom>
        </p:spPr>
        <p:txBody>
          <a:bodyPr anchor="b"/>
          <a:lstStyle>
            <a:lvl1pPr algn="ctr">
              <a:defRPr sz="6000"/>
            </a:lvl1pPr>
          </a:lstStyle>
          <a:p>
            <a:r>
              <a:rPr lang="es-MX"/>
              <a:t>Haz clic para modificar el estilo de título del patrón</a:t>
            </a:r>
            <a:endParaRPr lang="es-ES_tradnl"/>
          </a:p>
        </p:txBody>
      </p:sp>
      <p:sp>
        <p:nvSpPr>
          <p:cNvPr id="3" name="Subtítulo 2">
            <a:extLst>
              <a:ext uri="{FF2B5EF4-FFF2-40B4-BE49-F238E27FC236}">
                <a16:creationId xmlns:a16="http://schemas.microsoft.com/office/drawing/2014/main" id="{E7F71623-E704-D512-2ADB-D5D615F1E04E}"/>
              </a:ext>
            </a:extLst>
          </p:cNvPr>
          <p:cNvSpPr>
            <a:spLocks noGrp="1"/>
          </p:cNvSpPr>
          <p:nvPr>
            <p:ph type="subTitle" idx="1"/>
          </p:nvPr>
        </p:nvSpPr>
        <p:spPr>
          <a:xfrm>
            <a:off x="4275138" y="23639463"/>
            <a:ext cx="25654000" cy="10866437"/>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ES_tradnl"/>
          </a:p>
        </p:txBody>
      </p:sp>
    </p:spTree>
    <p:extLst>
      <p:ext uri="{BB962C8B-B14F-4D97-AF65-F5344CB8AC3E}">
        <p14:creationId xmlns:p14="http://schemas.microsoft.com/office/powerpoint/2010/main" val="122384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B09875-9C17-2A6D-A9D4-1B92A097E199}"/>
              </a:ext>
            </a:extLst>
          </p:cNvPr>
          <p:cNvSpPr>
            <a:spLocks noGrp="1"/>
          </p:cNvSpPr>
          <p:nvPr>
            <p:ph type="title"/>
          </p:nvPr>
        </p:nvSpPr>
        <p:spPr>
          <a:xfrm>
            <a:off x="2351088" y="2395538"/>
            <a:ext cx="29502100" cy="8699500"/>
          </a:xfrm>
          <a:prstGeom prst="rect">
            <a:avLst/>
          </a:prstGeom>
        </p:spPr>
        <p:txBody>
          <a:bodyPr/>
          <a:lstStyle/>
          <a:p>
            <a:r>
              <a:rPr lang="es-MX"/>
              <a:t>Haz clic para modificar el estilo de título del patrón</a:t>
            </a:r>
            <a:endParaRPr lang="es-ES_tradnl"/>
          </a:p>
        </p:txBody>
      </p:sp>
      <p:sp>
        <p:nvSpPr>
          <p:cNvPr id="3" name="Marcador de texto vertical 2">
            <a:extLst>
              <a:ext uri="{FF2B5EF4-FFF2-40B4-BE49-F238E27FC236}">
                <a16:creationId xmlns:a16="http://schemas.microsoft.com/office/drawing/2014/main" id="{2D6EBAD7-8480-B375-B116-88B5E108451C}"/>
              </a:ext>
            </a:extLst>
          </p:cNvPr>
          <p:cNvSpPr>
            <a:spLocks noGrp="1"/>
          </p:cNvSpPr>
          <p:nvPr>
            <p:ph type="body" orient="vert" idx="1"/>
          </p:nvPr>
        </p:nvSpPr>
        <p:spPr>
          <a:xfrm>
            <a:off x="2351088" y="11980863"/>
            <a:ext cx="29502100" cy="28557537"/>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Tree>
    <p:extLst>
      <p:ext uri="{BB962C8B-B14F-4D97-AF65-F5344CB8AC3E}">
        <p14:creationId xmlns:p14="http://schemas.microsoft.com/office/powerpoint/2010/main" val="381725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935C418-5AA3-054D-AEE7-574767AFD478}"/>
              </a:ext>
            </a:extLst>
          </p:cNvPr>
          <p:cNvSpPr>
            <a:spLocks noGrp="1"/>
          </p:cNvSpPr>
          <p:nvPr>
            <p:ph type="title" orient="vert"/>
          </p:nvPr>
        </p:nvSpPr>
        <p:spPr>
          <a:xfrm>
            <a:off x="24477663" y="2395538"/>
            <a:ext cx="7375525" cy="38142862"/>
          </a:xfrm>
          <a:prstGeom prst="rect">
            <a:avLst/>
          </a:prstGeom>
        </p:spPr>
        <p:txBody>
          <a:bodyPr vert="eaVert"/>
          <a:lstStyle/>
          <a:p>
            <a:r>
              <a:rPr lang="es-MX"/>
              <a:t>Haz clic para modificar el estilo de título del patrón</a:t>
            </a:r>
            <a:endParaRPr lang="es-ES_tradnl"/>
          </a:p>
        </p:txBody>
      </p:sp>
      <p:sp>
        <p:nvSpPr>
          <p:cNvPr id="3" name="Marcador de texto vertical 2">
            <a:extLst>
              <a:ext uri="{FF2B5EF4-FFF2-40B4-BE49-F238E27FC236}">
                <a16:creationId xmlns:a16="http://schemas.microsoft.com/office/drawing/2014/main" id="{502F6CBB-693E-4957-E75B-3E2B60A12E19}"/>
              </a:ext>
            </a:extLst>
          </p:cNvPr>
          <p:cNvSpPr>
            <a:spLocks noGrp="1"/>
          </p:cNvSpPr>
          <p:nvPr>
            <p:ph type="body" orient="vert" idx="1"/>
          </p:nvPr>
        </p:nvSpPr>
        <p:spPr>
          <a:xfrm>
            <a:off x="2351088" y="2395538"/>
            <a:ext cx="21974175" cy="38142862"/>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Tree>
    <p:extLst>
      <p:ext uri="{BB962C8B-B14F-4D97-AF65-F5344CB8AC3E}">
        <p14:creationId xmlns:p14="http://schemas.microsoft.com/office/powerpoint/2010/main" val="1911733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004ED-9364-B5C1-B4C6-63756C5D65D1}"/>
              </a:ext>
            </a:extLst>
          </p:cNvPr>
          <p:cNvSpPr>
            <a:spLocks noGrp="1"/>
          </p:cNvSpPr>
          <p:nvPr>
            <p:ph type="title"/>
          </p:nvPr>
        </p:nvSpPr>
        <p:spPr>
          <a:xfrm>
            <a:off x="2351088" y="2395538"/>
            <a:ext cx="29502100" cy="8699500"/>
          </a:xfrm>
          <a:prstGeom prst="rect">
            <a:avLst/>
          </a:prstGeom>
        </p:spPr>
        <p:txBody>
          <a:bodyPr/>
          <a:lstStyle/>
          <a:p>
            <a:r>
              <a:rPr lang="es-MX"/>
              <a:t>Haz clic para modificar el estilo de título del patrón</a:t>
            </a:r>
            <a:endParaRPr lang="es-ES_tradnl"/>
          </a:p>
        </p:txBody>
      </p:sp>
    </p:spTree>
    <p:extLst>
      <p:ext uri="{BB962C8B-B14F-4D97-AF65-F5344CB8AC3E}">
        <p14:creationId xmlns:p14="http://schemas.microsoft.com/office/powerpoint/2010/main" val="177346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A06FB0-46D8-67E3-D03F-E8FD37D02441}"/>
              </a:ext>
            </a:extLst>
          </p:cNvPr>
          <p:cNvSpPr>
            <a:spLocks noGrp="1"/>
          </p:cNvSpPr>
          <p:nvPr>
            <p:ph type="title"/>
          </p:nvPr>
        </p:nvSpPr>
        <p:spPr>
          <a:xfrm>
            <a:off x="2351088" y="2395538"/>
            <a:ext cx="29502100" cy="8699500"/>
          </a:xfrm>
          <a:prstGeom prst="rect">
            <a:avLst/>
          </a:prstGeom>
        </p:spPr>
        <p:txBody>
          <a:body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94F9747C-3E46-0326-2976-D35B86D50853}"/>
              </a:ext>
            </a:extLst>
          </p:cNvPr>
          <p:cNvSpPr>
            <a:spLocks noGrp="1"/>
          </p:cNvSpPr>
          <p:nvPr>
            <p:ph idx="1"/>
          </p:nvPr>
        </p:nvSpPr>
        <p:spPr>
          <a:xfrm>
            <a:off x="2351088" y="11980863"/>
            <a:ext cx="29502100" cy="28557537"/>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Tree>
    <p:extLst>
      <p:ext uri="{BB962C8B-B14F-4D97-AF65-F5344CB8AC3E}">
        <p14:creationId xmlns:p14="http://schemas.microsoft.com/office/powerpoint/2010/main" val="395406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704E22-75BA-5DEC-FDBE-075E75DEB806}"/>
              </a:ext>
            </a:extLst>
          </p:cNvPr>
          <p:cNvSpPr>
            <a:spLocks noGrp="1"/>
          </p:cNvSpPr>
          <p:nvPr>
            <p:ph type="title"/>
          </p:nvPr>
        </p:nvSpPr>
        <p:spPr>
          <a:xfrm>
            <a:off x="2333625" y="11220450"/>
            <a:ext cx="29500513" cy="18721388"/>
          </a:xfrm>
          <a:prstGeom prst="rect">
            <a:avLst/>
          </a:prstGeom>
        </p:spPr>
        <p:txBody>
          <a:bodyPr anchor="b"/>
          <a:lstStyle>
            <a:lvl1pPr>
              <a:defRPr sz="6000"/>
            </a:lvl1p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04FF7544-FB75-26AC-610D-76A7956F016C}"/>
              </a:ext>
            </a:extLst>
          </p:cNvPr>
          <p:cNvSpPr>
            <a:spLocks noGrp="1"/>
          </p:cNvSpPr>
          <p:nvPr>
            <p:ph type="body" idx="1"/>
          </p:nvPr>
        </p:nvSpPr>
        <p:spPr>
          <a:xfrm>
            <a:off x="2333625" y="30119638"/>
            <a:ext cx="29500513" cy="9845675"/>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MX"/>
              <a:t>Haga clic para modificar los estilos de texto del patrón</a:t>
            </a:r>
          </a:p>
        </p:txBody>
      </p:sp>
    </p:spTree>
    <p:extLst>
      <p:ext uri="{BB962C8B-B14F-4D97-AF65-F5344CB8AC3E}">
        <p14:creationId xmlns:p14="http://schemas.microsoft.com/office/powerpoint/2010/main" val="1097162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FE11DB-36E7-E8C2-D0BB-C741F18ED3BB}"/>
              </a:ext>
            </a:extLst>
          </p:cNvPr>
          <p:cNvSpPr>
            <a:spLocks noGrp="1"/>
          </p:cNvSpPr>
          <p:nvPr>
            <p:ph type="title"/>
          </p:nvPr>
        </p:nvSpPr>
        <p:spPr>
          <a:xfrm>
            <a:off x="2351088" y="2395538"/>
            <a:ext cx="29502100" cy="8699500"/>
          </a:xfrm>
          <a:prstGeom prst="rect">
            <a:avLst/>
          </a:prstGeom>
        </p:spPr>
        <p:txBody>
          <a:body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171CF4C9-D2AE-FB5A-9E63-AB872CBA1BC2}"/>
              </a:ext>
            </a:extLst>
          </p:cNvPr>
          <p:cNvSpPr>
            <a:spLocks noGrp="1"/>
          </p:cNvSpPr>
          <p:nvPr>
            <p:ph sz="half" idx="1"/>
          </p:nvPr>
        </p:nvSpPr>
        <p:spPr>
          <a:xfrm>
            <a:off x="2351088" y="11980863"/>
            <a:ext cx="14674850" cy="28557537"/>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contenido 3">
            <a:extLst>
              <a:ext uri="{FF2B5EF4-FFF2-40B4-BE49-F238E27FC236}">
                <a16:creationId xmlns:a16="http://schemas.microsoft.com/office/drawing/2014/main" id="{96E36267-BB0D-E53D-D62A-190C7DC5968D}"/>
              </a:ext>
            </a:extLst>
          </p:cNvPr>
          <p:cNvSpPr>
            <a:spLocks noGrp="1"/>
          </p:cNvSpPr>
          <p:nvPr>
            <p:ph sz="half" idx="2"/>
          </p:nvPr>
        </p:nvSpPr>
        <p:spPr>
          <a:xfrm>
            <a:off x="17178338" y="11980863"/>
            <a:ext cx="14674850" cy="28557537"/>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Tree>
    <p:extLst>
      <p:ext uri="{BB962C8B-B14F-4D97-AF65-F5344CB8AC3E}">
        <p14:creationId xmlns:p14="http://schemas.microsoft.com/office/powerpoint/2010/main" val="1828798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B297F-15AA-A3F4-79B0-8A9CD3FE9730}"/>
              </a:ext>
            </a:extLst>
          </p:cNvPr>
          <p:cNvSpPr>
            <a:spLocks noGrp="1"/>
          </p:cNvSpPr>
          <p:nvPr>
            <p:ph type="title"/>
          </p:nvPr>
        </p:nvSpPr>
        <p:spPr>
          <a:xfrm>
            <a:off x="2355850" y="2395538"/>
            <a:ext cx="29502100" cy="8699500"/>
          </a:xfrm>
          <a:prstGeom prst="rect">
            <a:avLst/>
          </a:prstGeom>
        </p:spPr>
        <p:txBody>
          <a:body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A59334FD-B0FC-4802-5975-012C46779730}"/>
              </a:ext>
            </a:extLst>
          </p:cNvPr>
          <p:cNvSpPr>
            <a:spLocks noGrp="1"/>
          </p:cNvSpPr>
          <p:nvPr>
            <p:ph type="body" idx="1"/>
          </p:nvPr>
        </p:nvSpPr>
        <p:spPr>
          <a:xfrm>
            <a:off x="2355850" y="11033125"/>
            <a:ext cx="14470063" cy="54070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4716094E-B912-ADC5-C434-D9CD84D42D04}"/>
              </a:ext>
            </a:extLst>
          </p:cNvPr>
          <p:cNvSpPr>
            <a:spLocks noGrp="1"/>
          </p:cNvSpPr>
          <p:nvPr>
            <p:ph sz="half" idx="2"/>
          </p:nvPr>
        </p:nvSpPr>
        <p:spPr>
          <a:xfrm>
            <a:off x="2355850" y="16440150"/>
            <a:ext cx="14470063" cy="24180800"/>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5" name="Marcador de texto 4">
            <a:extLst>
              <a:ext uri="{FF2B5EF4-FFF2-40B4-BE49-F238E27FC236}">
                <a16:creationId xmlns:a16="http://schemas.microsoft.com/office/drawing/2014/main" id="{537938C1-0866-FC8B-64EE-C10BFCA787D4}"/>
              </a:ext>
            </a:extLst>
          </p:cNvPr>
          <p:cNvSpPr>
            <a:spLocks noGrp="1"/>
          </p:cNvSpPr>
          <p:nvPr>
            <p:ph type="body" sz="quarter" idx="3"/>
          </p:nvPr>
        </p:nvSpPr>
        <p:spPr>
          <a:xfrm>
            <a:off x="17316450" y="11033125"/>
            <a:ext cx="14541500" cy="54070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51C62F6B-18B1-BD33-1397-0B613BB20BF0}"/>
              </a:ext>
            </a:extLst>
          </p:cNvPr>
          <p:cNvSpPr>
            <a:spLocks noGrp="1"/>
          </p:cNvSpPr>
          <p:nvPr>
            <p:ph sz="quarter" idx="4"/>
          </p:nvPr>
        </p:nvSpPr>
        <p:spPr>
          <a:xfrm>
            <a:off x="17316450" y="16440150"/>
            <a:ext cx="14541500" cy="24180800"/>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Tree>
    <p:extLst>
      <p:ext uri="{BB962C8B-B14F-4D97-AF65-F5344CB8AC3E}">
        <p14:creationId xmlns:p14="http://schemas.microsoft.com/office/powerpoint/2010/main" val="3877896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160D61-FF3E-9E37-4C2E-E43D94469F18}"/>
              </a:ext>
            </a:extLst>
          </p:cNvPr>
          <p:cNvSpPr>
            <a:spLocks noGrp="1"/>
          </p:cNvSpPr>
          <p:nvPr>
            <p:ph type="title"/>
          </p:nvPr>
        </p:nvSpPr>
        <p:spPr>
          <a:xfrm>
            <a:off x="2351088" y="2395538"/>
            <a:ext cx="29502100" cy="8699500"/>
          </a:xfrm>
          <a:prstGeom prst="rect">
            <a:avLst/>
          </a:prstGeom>
        </p:spPr>
        <p:txBody>
          <a:bodyPr/>
          <a:lstStyle/>
          <a:p>
            <a:r>
              <a:rPr lang="es-MX"/>
              <a:t>Haz clic para modificar el estilo de título del patrón</a:t>
            </a:r>
            <a:endParaRPr lang="es-ES_tradnl"/>
          </a:p>
        </p:txBody>
      </p:sp>
    </p:spTree>
    <p:extLst>
      <p:ext uri="{BB962C8B-B14F-4D97-AF65-F5344CB8AC3E}">
        <p14:creationId xmlns:p14="http://schemas.microsoft.com/office/powerpoint/2010/main" val="1591653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73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A4C5E-7C1A-864A-4DD7-690FF05E0CCD}"/>
              </a:ext>
            </a:extLst>
          </p:cNvPr>
          <p:cNvSpPr>
            <a:spLocks noGrp="1"/>
          </p:cNvSpPr>
          <p:nvPr>
            <p:ph type="title"/>
          </p:nvPr>
        </p:nvSpPr>
        <p:spPr>
          <a:xfrm>
            <a:off x="2355850" y="3000375"/>
            <a:ext cx="11031538" cy="10501313"/>
          </a:xfrm>
          <a:prstGeom prst="rect">
            <a:avLst/>
          </a:prstGeom>
        </p:spPr>
        <p:txBody>
          <a:bodyPr anchor="b"/>
          <a:lstStyle>
            <a:lvl1pPr>
              <a:defRPr sz="3200"/>
            </a:lvl1p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12C3AAB7-F959-CB99-BA68-C203BED84411}"/>
              </a:ext>
            </a:extLst>
          </p:cNvPr>
          <p:cNvSpPr>
            <a:spLocks noGrp="1"/>
          </p:cNvSpPr>
          <p:nvPr>
            <p:ph idx="1"/>
          </p:nvPr>
        </p:nvSpPr>
        <p:spPr>
          <a:xfrm>
            <a:off x="14541500" y="6480175"/>
            <a:ext cx="17316450" cy="3198495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texto 3">
            <a:extLst>
              <a:ext uri="{FF2B5EF4-FFF2-40B4-BE49-F238E27FC236}">
                <a16:creationId xmlns:a16="http://schemas.microsoft.com/office/drawing/2014/main" id="{8E6534C3-95EB-2E20-08D1-880561F7EF26}"/>
              </a:ext>
            </a:extLst>
          </p:cNvPr>
          <p:cNvSpPr>
            <a:spLocks noGrp="1"/>
          </p:cNvSpPr>
          <p:nvPr>
            <p:ph type="body" sz="half" idx="2"/>
          </p:nvPr>
        </p:nvSpPr>
        <p:spPr>
          <a:xfrm>
            <a:off x="2355850" y="13501688"/>
            <a:ext cx="11031538" cy="25014237"/>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Tree>
    <p:extLst>
      <p:ext uri="{BB962C8B-B14F-4D97-AF65-F5344CB8AC3E}">
        <p14:creationId xmlns:p14="http://schemas.microsoft.com/office/powerpoint/2010/main" val="89720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AA121-3D5B-119B-31AF-5EE356841BC7}"/>
              </a:ext>
            </a:extLst>
          </p:cNvPr>
          <p:cNvSpPr>
            <a:spLocks noGrp="1"/>
          </p:cNvSpPr>
          <p:nvPr>
            <p:ph type="title"/>
          </p:nvPr>
        </p:nvSpPr>
        <p:spPr>
          <a:xfrm>
            <a:off x="2355850" y="3000375"/>
            <a:ext cx="11031538" cy="10501313"/>
          </a:xfrm>
          <a:prstGeom prst="rect">
            <a:avLst/>
          </a:prstGeom>
        </p:spPr>
        <p:txBody>
          <a:bodyPr anchor="b"/>
          <a:lstStyle>
            <a:lvl1pPr>
              <a:defRPr sz="3200"/>
            </a:lvl1pPr>
          </a:lstStyle>
          <a:p>
            <a:r>
              <a:rPr lang="es-MX"/>
              <a:t>Haz clic para modificar el estilo de título del patrón</a:t>
            </a:r>
            <a:endParaRPr lang="es-ES_tradnl"/>
          </a:p>
        </p:txBody>
      </p:sp>
      <p:sp>
        <p:nvSpPr>
          <p:cNvPr id="3" name="Marcador de posición de imagen 2">
            <a:extLst>
              <a:ext uri="{FF2B5EF4-FFF2-40B4-BE49-F238E27FC236}">
                <a16:creationId xmlns:a16="http://schemas.microsoft.com/office/drawing/2014/main" id="{69AA2EF8-D2BF-5C77-CC23-EA4BBDFE1794}"/>
              </a:ext>
            </a:extLst>
          </p:cNvPr>
          <p:cNvSpPr>
            <a:spLocks noGrp="1"/>
          </p:cNvSpPr>
          <p:nvPr>
            <p:ph type="pic" idx="1"/>
          </p:nvPr>
        </p:nvSpPr>
        <p:spPr>
          <a:xfrm>
            <a:off x="14541500" y="6480175"/>
            <a:ext cx="17316450" cy="319849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a:extLst>
              <a:ext uri="{FF2B5EF4-FFF2-40B4-BE49-F238E27FC236}">
                <a16:creationId xmlns:a16="http://schemas.microsoft.com/office/drawing/2014/main" id="{83F2D3CF-976F-FEC7-510D-A89C2CAB1376}"/>
              </a:ext>
            </a:extLst>
          </p:cNvPr>
          <p:cNvSpPr>
            <a:spLocks noGrp="1"/>
          </p:cNvSpPr>
          <p:nvPr>
            <p:ph type="body" sz="half" idx="2"/>
          </p:nvPr>
        </p:nvSpPr>
        <p:spPr>
          <a:xfrm>
            <a:off x="2355850" y="13501688"/>
            <a:ext cx="11031538" cy="25014237"/>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Tree>
    <p:extLst>
      <p:ext uri="{BB962C8B-B14F-4D97-AF65-F5344CB8AC3E}">
        <p14:creationId xmlns:p14="http://schemas.microsoft.com/office/powerpoint/2010/main" val="3168858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a:extLst>
              <a:ext uri="{FF2B5EF4-FFF2-40B4-BE49-F238E27FC236}">
                <a16:creationId xmlns:a16="http://schemas.microsoft.com/office/drawing/2014/main" id="{B14A51DC-9C0D-8025-5E56-E465332A855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66825" y="1192213"/>
            <a:ext cx="31670625" cy="5397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6" name="Rectangle 2">
            <a:extLst>
              <a:ext uri="{FF2B5EF4-FFF2-40B4-BE49-F238E27FC236}">
                <a16:creationId xmlns:a16="http://schemas.microsoft.com/office/drawing/2014/main" id="{583314FB-C1EE-7D7F-BCF4-CB9BFD8EBF0F}"/>
              </a:ext>
            </a:extLst>
          </p:cNvPr>
          <p:cNvSpPr>
            <a:spLocks noChangeArrowheads="1"/>
          </p:cNvSpPr>
          <p:nvPr/>
        </p:nvSpPr>
        <p:spPr bwMode="auto">
          <a:xfrm>
            <a:off x="906463" y="909638"/>
            <a:ext cx="32389762" cy="43186350"/>
          </a:xfrm>
          <a:prstGeom prst="rect">
            <a:avLst/>
          </a:prstGeom>
          <a:noFill/>
          <a:ln w="63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7" name="Text Box 3">
            <a:extLst>
              <a:ext uri="{FF2B5EF4-FFF2-40B4-BE49-F238E27FC236}">
                <a16:creationId xmlns:a16="http://schemas.microsoft.com/office/drawing/2014/main" id="{A953471B-5E80-6C88-6197-E2EFD2571454}"/>
              </a:ext>
            </a:extLst>
          </p:cNvPr>
          <p:cNvSpPr txBox="1">
            <a:spLocks noChangeArrowheads="1"/>
          </p:cNvSpPr>
          <p:nvPr/>
        </p:nvSpPr>
        <p:spPr bwMode="auto">
          <a:xfrm>
            <a:off x="6011863" y="2197100"/>
            <a:ext cx="22178962"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9pPr>
          </a:lstStyle>
          <a:p>
            <a:pPr algn="ctr">
              <a:spcBef>
                <a:spcPts val="1500"/>
              </a:spcBef>
              <a:buClrTx/>
              <a:buFontTx/>
              <a:buNone/>
            </a:pPr>
            <a:r>
              <a:rPr lang="pt-BR" altLang="es-EC" sz="4000">
                <a:solidFill>
                  <a:srgbClr val="FFFFFF"/>
                </a:solidFill>
                <a:latin typeface="Futura Md BT" panose="020B0602020204020303" pitchFamily="34" charset="0"/>
              </a:rPr>
              <a:t>TÍTULO DO TRABALHO (EM LETRAS MAÍUSCULAS)</a:t>
            </a:r>
          </a:p>
        </p:txBody>
      </p:sp>
      <p:sp>
        <p:nvSpPr>
          <p:cNvPr id="1028" name="Text Box 4">
            <a:extLst>
              <a:ext uri="{FF2B5EF4-FFF2-40B4-BE49-F238E27FC236}">
                <a16:creationId xmlns:a16="http://schemas.microsoft.com/office/drawing/2014/main" id="{DFA057CD-BB25-B431-650E-9B78F4207C5C}"/>
              </a:ext>
            </a:extLst>
          </p:cNvPr>
          <p:cNvSpPr txBox="1">
            <a:spLocks noChangeArrowheads="1"/>
          </p:cNvSpPr>
          <p:nvPr/>
        </p:nvSpPr>
        <p:spPr bwMode="auto">
          <a:xfrm>
            <a:off x="5940425" y="3997325"/>
            <a:ext cx="22178963" cy="1246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9pPr>
          </a:lstStyle>
          <a:p>
            <a:pPr algn="ctr">
              <a:spcBef>
                <a:spcPts val="1875"/>
              </a:spcBef>
              <a:buClrTx/>
              <a:buFontTx/>
              <a:buNone/>
            </a:pPr>
            <a:r>
              <a:rPr lang="pt-BR" altLang="es-EC" sz="3000">
                <a:solidFill>
                  <a:srgbClr val="FFFFFF"/>
                </a:solidFill>
                <a:latin typeface="Futura Md BT" panose="020B0602020204020303" pitchFamily="34" charset="0"/>
              </a:rPr>
              <a:t>NOME DO ALUNO (EM LETRAS MAIÚSCULAS)</a:t>
            </a:r>
          </a:p>
          <a:p>
            <a:pPr algn="ctr">
              <a:spcBef>
                <a:spcPts val="1875"/>
              </a:spcBef>
              <a:buClrTx/>
              <a:buFontTx/>
              <a:buNone/>
            </a:pPr>
            <a:r>
              <a:rPr lang="pt-BR" altLang="es-EC" sz="3000">
                <a:solidFill>
                  <a:srgbClr val="FFFFFF"/>
                </a:solidFill>
                <a:latin typeface="Futura Md BT" panose="020B0602020204020303" pitchFamily="34" charset="0"/>
              </a:rPr>
              <a:t>ORIENTADOR: NOME, CO-ORIENTADOR: NOME</a:t>
            </a:r>
          </a:p>
        </p:txBody>
      </p:sp>
      <p:sp>
        <p:nvSpPr>
          <p:cNvPr id="1029" name="Text Box 5">
            <a:extLst>
              <a:ext uri="{FF2B5EF4-FFF2-40B4-BE49-F238E27FC236}">
                <a16:creationId xmlns:a16="http://schemas.microsoft.com/office/drawing/2014/main" id="{8BA22F73-AC67-72EB-5274-22A6F447D58A}"/>
              </a:ext>
            </a:extLst>
          </p:cNvPr>
          <p:cNvSpPr txBox="1">
            <a:spLocks noChangeArrowheads="1"/>
          </p:cNvSpPr>
          <p:nvPr/>
        </p:nvSpPr>
        <p:spPr bwMode="auto">
          <a:xfrm>
            <a:off x="5940425" y="5292725"/>
            <a:ext cx="22178963"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9pPr>
          </a:lstStyle>
          <a:p>
            <a:pPr algn="ctr">
              <a:spcBef>
                <a:spcPts val="1875"/>
              </a:spcBef>
              <a:buClrTx/>
              <a:buFontTx/>
              <a:buNone/>
            </a:pPr>
            <a:r>
              <a:rPr lang="pt-BR" altLang="es-EC" sz="3000">
                <a:solidFill>
                  <a:srgbClr val="FFFFFF"/>
                </a:solidFill>
                <a:latin typeface="Futura Md BT" panose="020B0602020204020303" pitchFamily="34" charset="0"/>
              </a:rPr>
              <a:t>Filiação (mesma que no texto escrito)</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21800" kern="12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anose="02020603050405020304" pitchFamily="18" charset="0"/>
        <a:defRPr sz="21800">
          <a:solidFill>
            <a:srgbClr val="000000"/>
          </a:solidFill>
          <a:latin typeface="Arial" panose="020B0604020202020204" pitchFamily="34" charset="0"/>
          <a:ea typeface="Microsoft YaHei" panose="020B0503020204020204" pitchFamily="34" charset="-122"/>
        </a:defRPr>
      </a:lvl2pPr>
      <a:lvl3pPr marL="1143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21800">
          <a:solidFill>
            <a:srgbClr val="000000"/>
          </a:solidFill>
          <a:latin typeface="Arial" panose="020B0604020202020204" pitchFamily="34" charset="0"/>
          <a:ea typeface="Microsoft YaHei" panose="020B0503020204020204" pitchFamily="34" charset="-122"/>
        </a:defRPr>
      </a:lvl3pPr>
      <a:lvl4pPr marL="1600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21800">
          <a:solidFill>
            <a:srgbClr val="000000"/>
          </a:solidFill>
          <a:latin typeface="Arial" panose="020B0604020202020204" pitchFamily="34" charset="0"/>
          <a:ea typeface="Microsoft YaHei" panose="020B0503020204020204" pitchFamily="34" charset="-122"/>
        </a:defRPr>
      </a:lvl4pPr>
      <a:lvl5pPr marL="20574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21800">
          <a:solidFill>
            <a:srgbClr val="000000"/>
          </a:solidFill>
          <a:latin typeface="Arial" panose="020B0604020202020204" pitchFamily="34" charset="0"/>
          <a:ea typeface="Microsoft YaHei" panose="020B0503020204020204" pitchFamily="34" charset="-122"/>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21800">
          <a:solidFill>
            <a:srgbClr val="000000"/>
          </a:solidFill>
          <a:latin typeface="Arial" panose="020B0604020202020204" pitchFamily="34" charset="0"/>
          <a:ea typeface="Microsoft YaHei" panose="020B0503020204020204" pitchFamily="34" charset="-122"/>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21800">
          <a:solidFill>
            <a:srgbClr val="000000"/>
          </a:solidFill>
          <a:latin typeface="Arial" panose="020B0604020202020204" pitchFamily="34" charset="0"/>
          <a:ea typeface="Microsoft YaHei" panose="020B0503020204020204" pitchFamily="34" charset="-122"/>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21800">
          <a:solidFill>
            <a:srgbClr val="000000"/>
          </a:solidFill>
          <a:latin typeface="Arial" panose="020B0604020202020204" pitchFamily="34" charset="0"/>
          <a:ea typeface="Microsoft YaHei" panose="020B0503020204020204" pitchFamily="34" charset="-122"/>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21800">
          <a:solidFill>
            <a:srgbClr val="000000"/>
          </a:solidFill>
          <a:latin typeface="Arial" panose="020B0604020202020204" pitchFamily="34" charset="0"/>
          <a:ea typeface="Microsoft YaHei" panose="020B0503020204020204" pitchFamily="34" charset="-122"/>
        </a:defRPr>
      </a:lvl9pPr>
    </p:titleStyle>
    <p:bodyStyle>
      <a:lvl1pPr marL="342900" indent="-342900" algn="l" defTabSz="449263" rtl="0" eaLnBrk="0" fontAlgn="base" hangingPunct="0">
        <a:spcBef>
          <a:spcPts val="3950"/>
        </a:spcBef>
        <a:spcAft>
          <a:spcPct val="0"/>
        </a:spcAft>
        <a:buClr>
          <a:srgbClr val="000000"/>
        </a:buClr>
        <a:buSzPct val="100000"/>
        <a:buFont typeface="Times New Roman" panose="02020603050405020304" pitchFamily="18" charset="0"/>
        <a:defRPr sz="15800" kern="1200">
          <a:solidFill>
            <a:srgbClr val="000000"/>
          </a:solidFill>
          <a:latin typeface="+mn-lt"/>
          <a:ea typeface="+mn-ea"/>
          <a:cs typeface="+mn-cs"/>
        </a:defRPr>
      </a:lvl1pPr>
      <a:lvl2pPr marL="742950" indent="-285750" algn="l" defTabSz="449263" rtl="0" eaLnBrk="0" fontAlgn="base" hangingPunct="0">
        <a:spcBef>
          <a:spcPts val="3450"/>
        </a:spcBef>
        <a:spcAft>
          <a:spcPct val="0"/>
        </a:spcAft>
        <a:buClr>
          <a:srgbClr val="000000"/>
        </a:buClr>
        <a:buSzPct val="100000"/>
        <a:buFont typeface="Times New Roman" panose="02020603050405020304" pitchFamily="18" charset="0"/>
        <a:defRPr sz="13800" kern="1200">
          <a:solidFill>
            <a:srgbClr val="000000"/>
          </a:solidFill>
          <a:latin typeface="+mn-lt"/>
          <a:ea typeface="+mn-ea"/>
          <a:cs typeface="+mn-cs"/>
        </a:defRPr>
      </a:lvl2pPr>
      <a:lvl3pPr marL="1143000" indent="-228600" algn="l" defTabSz="449263" rtl="0" eaLnBrk="0" fontAlgn="base" hangingPunct="0">
        <a:spcBef>
          <a:spcPts val="2950"/>
        </a:spcBef>
        <a:spcAft>
          <a:spcPct val="0"/>
        </a:spcAft>
        <a:buClr>
          <a:srgbClr val="000000"/>
        </a:buClr>
        <a:buSzPct val="100000"/>
        <a:buFont typeface="Times New Roman" panose="02020603050405020304" pitchFamily="18" charset="0"/>
        <a:defRPr sz="11800" kern="1200">
          <a:solidFill>
            <a:srgbClr val="000000"/>
          </a:solidFill>
          <a:latin typeface="+mn-lt"/>
          <a:ea typeface="+mn-ea"/>
          <a:cs typeface="+mn-cs"/>
        </a:defRPr>
      </a:lvl3pPr>
      <a:lvl4pPr marL="1600200" indent="-228600" algn="l" defTabSz="449263" rtl="0" eaLnBrk="0" fontAlgn="base" hangingPunct="0">
        <a:spcBef>
          <a:spcPts val="2500"/>
        </a:spcBef>
        <a:spcAft>
          <a:spcPct val="0"/>
        </a:spcAft>
        <a:buClr>
          <a:srgbClr val="000000"/>
        </a:buClr>
        <a:buSzPct val="100000"/>
        <a:buFont typeface="Times New Roman" panose="02020603050405020304" pitchFamily="18" charset="0"/>
        <a:defRPr sz="10000" kern="1200">
          <a:solidFill>
            <a:srgbClr val="000000"/>
          </a:solidFill>
          <a:latin typeface="+mn-lt"/>
          <a:ea typeface="+mn-ea"/>
          <a:cs typeface="+mn-cs"/>
        </a:defRPr>
      </a:lvl4pPr>
      <a:lvl5pPr marL="2057400" indent="-228600" algn="l" defTabSz="449263" rtl="0" eaLnBrk="0" fontAlgn="base" hangingPunct="0">
        <a:spcBef>
          <a:spcPts val="2500"/>
        </a:spcBef>
        <a:spcAft>
          <a:spcPct val="0"/>
        </a:spcAft>
        <a:buClr>
          <a:srgbClr val="000000"/>
        </a:buClr>
        <a:buSzPct val="100000"/>
        <a:buFont typeface="Times New Roman" panose="02020603050405020304" pitchFamily="18" charset="0"/>
        <a:defRPr sz="10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hyperlink" Target="https://doi.org/10.33262/cienciadigital.v6i1.1952" TargetMode="External"/><Relationship Id="rId4" Type="http://schemas.openxmlformats.org/officeDocument/2006/relationships/hyperlink" Target="https://doi.org/10.1177/13621688231218816" TargetMode="External"/><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28DED00-23E5-E6CC-B11F-902AD5826564}"/>
              </a:ext>
            </a:extLst>
          </p:cNvPr>
          <p:cNvPicPr>
            <a:picLocks noChangeAspect="1"/>
          </p:cNvPicPr>
          <p:nvPr/>
        </p:nvPicPr>
        <p:blipFill>
          <a:blip r:embed="rId3">
            <a:alphaModFix amt="50000"/>
          </a:blip>
          <a:srcRect t="23137" b="23137"/>
          <a:stretch/>
        </p:blipFill>
        <p:spPr>
          <a:xfrm rot="5400000">
            <a:off x="-5606899" y="5606900"/>
            <a:ext cx="45418072" cy="34204274"/>
          </a:xfrm>
          <a:prstGeom prst="rect">
            <a:avLst/>
          </a:prstGeom>
        </p:spPr>
      </p:pic>
      <p:sp>
        <p:nvSpPr>
          <p:cNvPr id="3073" name="Rectangle 1">
            <a:extLst>
              <a:ext uri="{FF2B5EF4-FFF2-40B4-BE49-F238E27FC236}">
                <a16:creationId xmlns:a16="http://schemas.microsoft.com/office/drawing/2014/main" id="{B1AC6318-7E5A-7CDD-5F4B-1406275CA0F3}"/>
              </a:ext>
            </a:extLst>
          </p:cNvPr>
          <p:cNvSpPr>
            <a:spLocks noChangeArrowheads="1"/>
          </p:cNvSpPr>
          <p:nvPr/>
        </p:nvSpPr>
        <p:spPr bwMode="auto">
          <a:xfrm>
            <a:off x="1028700" y="6166208"/>
            <a:ext cx="32389763" cy="37910730"/>
          </a:xfrm>
          <a:prstGeom prst="rect">
            <a:avLst/>
          </a:prstGeom>
          <a:noFill/>
          <a:ln w="76200" cap="sq">
            <a:solidFill>
              <a:srgbClr val="FF97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3074" name="Text Box 2">
            <a:extLst>
              <a:ext uri="{FF2B5EF4-FFF2-40B4-BE49-F238E27FC236}">
                <a16:creationId xmlns:a16="http://schemas.microsoft.com/office/drawing/2014/main" id="{688184F2-19E0-DF49-BD22-51C48AE9845A}"/>
              </a:ext>
            </a:extLst>
          </p:cNvPr>
          <p:cNvSpPr txBox="1">
            <a:spLocks noChangeArrowheads="1"/>
          </p:cNvSpPr>
          <p:nvPr/>
        </p:nvSpPr>
        <p:spPr bwMode="auto">
          <a:xfrm>
            <a:off x="4637087" y="5432426"/>
            <a:ext cx="24930100" cy="23669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9pPr>
          </a:lstStyle>
          <a:p>
            <a:pPr algn="ctr">
              <a:spcBef>
                <a:spcPts val="2625"/>
              </a:spcBef>
              <a:buClrTx/>
              <a:buFontTx/>
              <a:buNone/>
            </a:pPr>
            <a:endParaRPr lang="pt-BR" altLang="es-EC" sz="4200" b="1" dirty="0"/>
          </a:p>
          <a:p>
            <a:pPr algn="ctr">
              <a:spcBef>
                <a:spcPts val="2625"/>
              </a:spcBef>
              <a:buClrTx/>
              <a:buFontTx/>
              <a:buNone/>
            </a:pPr>
            <a:r>
              <a:rPr lang="es-ES" altLang="es-EC" sz="4200" b="1" dirty="0"/>
              <a:t>MEJORA DE LAS HABILIDADES ORALES EN ESTUDIANTES DE NIVEL PRINCIPIANTE A TRAVÉS DEL MÉTODO DE COENSEÑANZA EN AULAS DE EFL</a:t>
            </a:r>
            <a:r>
              <a:rPr lang="en-US" altLang="es-EC" sz="4200" b="1" dirty="0"/>
              <a:t> </a:t>
            </a:r>
            <a:endParaRPr lang="pt-BR" altLang="es-EC" sz="4200" b="1" dirty="0"/>
          </a:p>
        </p:txBody>
      </p:sp>
      <p:sp>
        <p:nvSpPr>
          <p:cNvPr id="3075" name="Text Box 3">
            <a:extLst>
              <a:ext uri="{FF2B5EF4-FFF2-40B4-BE49-F238E27FC236}">
                <a16:creationId xmlns:a16="http://schemas.microsoft.com/office/drawing/2014/main" id="{80E013A7-35A7-0254-D8CE-DA47AD2EC640}"/>
              </a:ext>
            </a:extLst>
          </p:cNvPr>
          <p:cNvSpPr txBox="1">
            <a:spLocks noChangeArrowheads="1"/>
          </p:cNvSpPr>
          <p:nvPr/>
        </p:nvSpPr>
        <p:spPr bwMode="auto">
          <a:xfrm>
            <a:off x="5755154" y="7837022"/>
            <a:ext cx="2217737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8900">
                <a:solidFill>
                  <a:srgbClr val="000000"/>
                </a:solidFill>
                <a:latin typeface="Arial" panose="020B0604020202020204" pitchFamily="34" charset="0"/>
                <a:ea typeface="Microsoft YaHei" panose="020B0503020204020204" pitchFamily="34" charset="-122"/>
              </a:defRPr>
            </a:lvl9pPr>
          </a:lstStyle>
          <a:p>
            <a:pPr algn="ctr">
              <a:spcBef>
                <a:spcPts val="1750"/>
              </a:spcBef>
              <a:buClrTx/>
              <a:buFontTx/>
              <a:buNone/>
            </a:pPr>
            <a:r>
              <a:rPr lang="pt-BR" altLang="es-EC" sz="2800" b="1" baseline="30000" dirty="0">
                <a:latin typeface="Futura Md BT" panose="020B0602020204020303" pitchFamily="34" charset="0"/>
                <a:cs typeface="Times New Roman" panose="02020603050405020304" pitchFamily="18" charset="0"/>
              </a:rPr>
              <a:t> </a:t>
            </a:r>
            <a:r>
              <a:rPr lang="pt-BR" altLang="es-EC" sz="2800" b="1" dirty="0">
                <a:latin typeface="Futura Md BT" panose="020B0602020204020303" pitchFamily="34" charset="0"/>
                <a:cs typeface="Times New Roman" panose="02020603050405020304" pitchFamily="18" charset="0"/>
              </a:rPr>
              <a:t>  Jonathan Omir Morales Cobeña</a:t>
            </a:r>
            <a:r>
              <a:rPr lang="pt-BR" altLang="es-EC" sz="2800" b="1" baseline="30000" dirty="0">
                <a:latin typeface="Futura Md BT" panose="020B0602020204020303" pitchFamily="34" charset="0"/>
                <a:cs typeface="Times New Roman" panose="02020603050405020304" pitchFamily="18" charset="0"/>
              </a:rPr>
              <a:t>1</a:t>
            </a:r>
          </a:p>
        </p:txBody>
      </p:sp>
      <p:sp>
        <p:nvSpPr>
          <p:cNvPr id="3077" name="Text Box 5">
            <a:extLst>
              <a:ext uri="{FF2B5EF4-FFF2-40B4-BE49-F238E27FC236}">
                <a16:creationId xmlns:a16="http://schemas.microsoft.com/office/drawing/2014/main" id="{F65D124A-1599-0AD0-145E-C8D8CDF943E1}"/>
              </a:ext>
            </a:extLst>
          </p:cNvPr>
          <p:cNvSpPr txBox="1">
            <a:spLocks noChangeArrowheads="1"/>
          </p:cNvSpPr>
          <p:nvPr/>
        </p:nvSpPr>
        <p:spPr bwMode="auto">
          <a:xfrm>
            <a:off x="2412505" y="20909441"/>
            <a:ext cx="13841413" cy="4834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9pPr>
          </a:lstStyle>
          <a:p>
            <a:pPr>
              <a:buClrTx/>
            </a:pPr>
            <a:r>
              <a:rPr lang="pt-BR" altLang="es-EC" sz="4400" b="1" dirty="0">
                <a:solidFill>
                  <a:srgbClr val="05513C"/>
                </a:solidFill>
              </a:rPr>
              <a:t>OBJETIVO</a:t>
            </a:r>
          </a:p>
          <a:p>
            <a:pPr>
              <a:buClrTx/>
              <a:buFontTx/>
              <a:buNone/>
            </a:pPr>
            <a:endParaRPr lang="pt-BR" altLang="es-EC" sz="4400" dirty="0"/>
          </a:p>
          <a:p>
            <a:pPr algn="just">
              <a:buClrTx/>
              <a:buFontTx/>
              <a:buNone/>
            </a:pPr>
            <a:r>
              <a:rPr lang="es-ES" altLang="es-EC" sz="4400" dirty="0"/>
              <a:t>Evaluar la efectividad del método de coenseñanza para la mejora de las habilidades de expresión oral en estudiantes de nivel principiante de EFL, enfocándose en el desarrollo de la fluidez, la precisión y la confianza comunicativa.</a:t>
            </a:r>
            <a:endParaRPr lang="pt-BR" altLang="es-EC" sz="4400" dirty="0">
              <a:latin typeface="Times New Roman" panose="02020603050405020304" pitchFamily="18" charset="0"/>
            </a:endParaRPr>
          </a:p>
        </p:txBody>
      </p:sp>
      <p:sp>
        <p:nvSpPr>
          <p:cNvPr id="3078" name="Text Box 6">
            <a:extLst>
              <a:ext uri="{FF2B5EF4-FFF2-40B4-BE49-F238E27FC236}">
                <a16:creationId xmlns:a16="http://schemas.microsoft.com/office/drawing/2014/main" id="{75F3066A-DB56-354A-4EEE-E5276D2DB2F5}"/>
              </a:ext>
            </a:extLst>
          </p:cNvPr>
          <p:cNvSpPr txBox="1">
            <a:spLocks noChangeArrowheads="1"/>
          </p:cNvSpPr>
          <p:nvPr/>
        </p:nvSpPr>
        <p:spPr bwMode="auto">
          <a:xfrm>
            <a:off x="18024475" y="38273358"/>
            <a:ext cx="14492288" cy="4957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Lst>
              <a:defRPr sz="8900">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Lst>
              <a:defRPr sz="8900">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Lst>
              <a:defRPr sz="8900">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Lst>
              <a:defRPr sz="8900">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Lst>
              <a:defRPr sz="8900">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Lst>
              <a:defRPr sz="8900">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Lst>
              <a:defRPr sz="8900">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Lst>
              <a:defRPr sz="8900">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Lst>
              <a:defRPr sz="8900">
                <a:solidFill>
                  <a:srgbClr val="000000"/>
                </a:solidFill>
                <a:latin typeface="Arial" panose="020B0604020202020204" pitchFamily="34" charset="0"/>
                <a:ea typeface="Microsoft YaHei" panose="020B0503020204020204" pitchFamily="34" charset="-122"/>
              </a:defRPr>
            </a:lvl9pPr>
          </a:lstStyle>
          <a:p>
            <a:pPr>
              <a:buClrTx/>
            </a:pPr>
            <a:r>
              <a:rPr lang="pt-BR" altLang="es-EC" sz="4400" b="1" dirty="0">
                <a:solidFill>
                  <a:srgbClr val="05513C"/>
                </a:solidFill>
              </a:rPr>
              <a:t>BIBLIOGRAFÍA</a:t>
            </a:r>
            <a:endParaRPr lang="pt-BR" altLang="es-EC" sz="2800" b="1" dirty="0">
              <a:solidFill>
                <a:srgbClr val="05513C"/>
              </a:solidFill>
            </a:endParaRPr>
          </a:p>
          <a:p>
            <a:pPr>
              <a:buClrTx/>
              <a:buFontTx/>
              <a:buNone/>
            </a:pPr>
            <a:endParaRPr lang="pt-BR" altLang="es-EC" sz="3200" b="1" dirty="0">
              <a:cs typeface="Times New Roman" panose="02020603050405020304" pitchFamily="18" charset="0"/>
            </a:endParaRPr>
          </a:p>
          <a:p>
            <a:pPr>
              <a:buClrTx/>
              <a:buFontTx/>
              <a:buNone/>
            </a:pPr>
            <a:r>
              <a:rPr lang="pt-BR" altLang="es-EC" sz="2400" dirty="0">
                <a:cs typeface="Times New Roman" panose="02020603050405020304" pitchFamily="18" charset="0"/>
              </a:rPr>
              <a:t>		Cook, L., &amp; Friend, M. (1995). </a:t>
            </a:r>
            <a:r>
              <a:rPr lang="pt-BR" altLang="es-EC" sz="2400" dirty="0" err="1">
                <a:cs typeface="Times New Roman" panose="02020603050405020304" pitchFamily="18" charset="0"/>
              </a:rPr>
              <a:t>Co-Teaching</a:t>
            </a:r>
            <a:r>
              <a:rPr lang="pt-BR" altLang="es-EC" sz="2400" dirty="0">
                <a:cs typeface="Times New Roman" panose="02020603050405020304" pitchFamily="18" charset="0"/>
              </a:rPr>
              <a:t>: </a:t>
            </a:r>
            <a:r>
              <a:rPr lang="pt-BR" altLang="es-EC" sz="2400" dirty="0" err="1">
                <a:cs typeface="Times New Roman" panose="02020603050405020304" pitchFamily="18" charset="0"/>
              </a:rPr>
              <a:t>Guidelines</a:t>
            </a:r>
            <a:r>
              <a:rPr lang="pt-BR" altLang="es-EC" sz="2400" dirty="0">
                <a:cs typeface="Times New Roman" panose="02020603050405020304" pitchFamily="18" charset="0"/>
              </a:rPr>
              <a:t> for </a:t>
            </a:r>
            <a:r>
              <a:rPr lang="pt-BR" altLang="es-EC" sz="2400" dirty="0" err="1">
                <a:cs typeface="Times New Roman" panose="02020603050405020304" pitchFamily="18" charset="0"/>
              </a:rPr>
              <a:t>Creating</a:t>
            </a:r>
            <a:r>
              <a:rPr lang="pt-BR" altLang="es-EC" sz="2400" dirty="0">
                <a:cs typeface="Times New Roman" panose="02020603050405020304" pitchFamily="18" charset="0"/>
              </a:rPr>
              <a:t> </a:t>
            </a:r>
            <a:r>
              <a:rPr lang="pt-BR" altLang="es-EC" sz="2400" dirty="0" err="1">
                <a:cs typeface="Times New Roman" panose="02020603050405020304" pitchFamily="18" charset="0"/>
              </a:rPr>
              <a:t>Effective</a:t>
            </a:r>
            <a:r>
              <a:rPr lang="pt-BR" altLang="es-EC" sz="2400" dirty="0">
                <a:cs typeface="Times New Roman" panose="02020603050405020304" pitchFamily="18" charset="0"/>
              </a:rPr>
              <a:t> </a:t>
            </a:r>
            <a:r>
              <a:rPr lang="pt-BR" altLang="es-EC" sz="2400" dirty="0" err="1">
                <a:cs typeface="Times New Roman" panose="02020603050405020304" pitchFamily="18" charset="0"/>
              </a:rPr>
              <a:t>Practices</a:t>
            </a:r>
            <a:r>
              <a:rPr lang="pt-BR" altLang="es-EC" sz="2400" dirty="0">
                <a:cs typeface="Times New Roman" panose="02020603050405020304" pitchFamily="18" charset="0"/>
              </a:rPr>
              <a:t>. </a:t>
            </a:r>
            <a:r>
              <a:rPr lang="pt-BR" altLang="es-EC" sz="2400" i="1" dirty="0">
                <a:cs typeface="Times New Roman" panose="02020603050405020304" pitchFamily="18" charset="0"/>
              </a:rPr>
              <a:t>Focus </a:t>
            </a:r>
            <a:r>
              <a:rPr lang="pt-BR" altLang="es-EC" sz="2400" i="1" dirty="0" err="1">
                <a:cs typeface="Times New Roman" panose="02020603050405020304" pitchFamily="18" charset="0"/>
              </a:rPr>
              <a:t>on</a:t>
            </a:r>
            <a:r>
              <a:rPr lang="pt-BR" altLang="es-EC" sz="2400" i="1" dirty="0">
                <a:cs typeface="Times New Roman" panose="02020603050405020304" pitchFamily="18" charset="0"/>
              </a:rPr>
              <a:t> </a:t>
            </a:r>
            <a:r>
              <a:rPr lang="pt-BR" altLang="es-EC" sz="2400" i="1" dirty="0" err="1">
                <a:cs typeface="Times New Roman" panose="02020603050405020304" pitchFamily="18" charset="0"/>
              </a:rPr>
              <a:t>Exceptional</a:t>
            </a:r>
            <a:r>
              <a:rPr lang="pt-BR" altLang="es-EC" sz="2400" i="1" dirty="0">
                <a:cs typeface="Times New Roman" panose="02020603050405020304" pitchFamily="18" charset="0"/>
              </a:rPr>
              <a:t> </a:t>
            </a:r>
            <a:r>
              <a:rPr lang="pt-BR" altLang="es-EC" sz="2400" i="1" dirty="0" err="1">
                <a:cs typeface="Times New Roman" panose="02020603050405020304" pitchFamily="18" charset="0"/>
              </a:rPr>
              <a:t>Children</a:t>
            </a:r>
            <a:r>
              <a:rPr lang="pt-BR" altLang="es-EC" sz="2400" dirty="0">
                <a:cs typeface="Times New Roman" panose="02020603050405020304" pitchFamily="18" charset="0"/>
              </a:rPr>
              <a:t>, 28(3), 1–16.</a:t>
            </a:r>
          </a:p>
          <a:p>
            <a:pPr>
              <a:buClrTx/>
              <a:buFontTx/>
              <a:buNone/>
            </a:pPr>
            <a:endParaRPr lang="pt-BR" altLang="es-EC" sz="2400" dirty="0">
              <a:cs typeface="Times New Roman" panose="02020603050405020304" pitchFamily="18" charset="0"/>
            </a:endParaRPr>
          </a:p>
          <a:p>
            <a:pPr>
              <a:buClrTx/>
              <a:buFontTx/>
              <a:buNone/>
            </a:pPr>
            <a:r>
              <a:rPr lang="pt-BR" altLang="es-EC" sz="2400" dirty="0">
                <a:cs typeface="Times New Roman" panose="02020603050405020304" pitchFamily="18" charset="0"/>
              </a:rPr>
              <a:t>		Kim, S.-Y., &amp; </a:t>
            </a:r>
            <a:r>
              <a:rPr lang="pt-BR" altLang="es-EC" sz="2400" dirty="0" err="1">
                <a:cs typeface="Times New Roman" panose="02020603050405020304" pitchFamily="18" charset="0"/>
              </a:rPr>
              <a:t>Moodie</a:t>
            </a:r>
            <a:r>
              <a:rPr lang="pt-BR" altLang="es-EC" sz="2400" dirty="0">
                <a:cs typeface="Times New Roman" panose="02020603050405020304" pitchFamily="18" charset="0"/>
              </a:rPr>
              <a:t>, I. (2023). The models </a:t>
            </a:r>
            <a:r>
              <a:rPr lang="pt-BR" altLang="es-EC" sz="2400" dirty="0" err="1">
                <a:cs typeface="Times New Roman" panose="02020603050405020304" pitchFamily="18" charset="0"/>
              </a:rPr>
              <a:t>of</a:t>
            </a:r>
            <a:r>
              <a:rPr lang="pt-BR" altLang="es-EC" sz="2400" dirty="0">
                <a:cs typeface="Times New Roman" panose="02020603050405020304" pitchFamily="18" charset="0"/>
              </a:rPr>
              <a:t> </a:t>
            </a:r>
            <a:r>
              <a:rPr lang="pt-BR" altLang="es-EC" sz="2400" dirty="0" err="1">
                <a:cs typeface="Times New Roman" panose="02020603050405020304" pitchFamily="18" charset="0"/>
              </a:rPr>
              <a:t>co-teaching</a:t>
            </a:r>
            <a:r>
              <a:rPr lang="pt-BR" altLang="es-EC" sz="2400" dirty="0">
                <a:cs typeface="Times New Roman" panose="02020603050405020304" pitchFamily="18" charset="0"/>
              </a:rPr>
              <a:t> </a:t>
            </a:r>
            <a:r>
              <a:rPr lang="pt-BR" altLang="es-EC" sz="2400" dirty="0" err="1">
                <a:cs typeface="Times New Roman" panose="02020603050405020304" pitchFamily="18" charset="0"/>
              </a:rPr>
              <a:t>and</a:t>
            </a:r>
            <a:r>
              <a:rPr lang="pt-BR" altLang="es-EC" sz="2400" dirty="0">
                <a:cs typeface="Times New Roman" panose="02020603050405020304" pitchFamily="18" charset="0"/>
              </a:rPr>
              <a:t> a </a:t>
            </a:r>
            <a:r>
              <a:rPr lang="pt-BR" altLang="es-EC" sz="2400" dirty="0" err="1">
                <a:cs typeface="Times New Roman" panose="02020603050405020304" pitchFamily="18" charset="0"/>
              </a:rPr>
              <a:t>spectrum</a:t>
            </a:r>
            <a:r>
              <a:rPr lang="pt-BR" altLang="es-EC" sz="2400" dirty="0">
                <a:cs typeface="Times New Roman" panose="02020603050405020304" pitchFamily="18" charset="0"/>
              </a:rPr>
              <a:t> for </a:t>
            </a:r>
            <a:r>
              <a:rPr lang="pt-BR" altLang="es-EC" sz="2400" dirty="0" err="1">
                <a:cs typeface="Times New Roman" panose="02020603050405020304" pitchFamily="18" charset="0"/>
              </a:rPr>
              <a:t>assessing</a:t>
            </a:r>
            <a:r>
              <a:rPr lang="pt-BR" altLang="es-EC" sz="2400" dirty="0">
                <a:cs typeface="Times New Roman" panose="02020603050405020304" pitchFamily="18" charset="0"/>
              </a:rPr>
              <a:t> </a:t>
            </a:r>
            <a:r>
              <a:rPr lang="pt-BR" altLang="es-EC" sz="2400" dirty="0" err="1">
                <a:cs typeface="Times New Roman" panose="02020603050405020304" pitchFamily="18" charset="0"/>
              </a:rPr>
              <a:t>collaboration</a:t>
            </a:r>
            <a:r>
              <a:rPr lang="pt-BR" altLang="es-EC" sz="2400" dirty="0">
                <a:cs typeface="Times New Roman" panose="02020603050405020304" pitchFamily="18" charset="0"/>
              </a:rPr>
              <a:t>: </a:t>
            </a:r>
            <a:r>
              <a:rPr lang="pt-BR" altLang="es-EC" sz="2400" dirty="0" err="1">
                <a:cs typeface="Times New Roman" panose="02020603050405020304" pitchFamily="18" charset="0"/>
              </a:rPr>
              <a:t>Examining</a:t>
            </a:r>
            <a:r>
              <a:rPr lang="pt-BR" altLang="es-EC" sz="2400" dirty="0">
                <a:cs typeface="Times New Roman" panose="02020603050405020304" pitchFamily="18" charset="0"/>
              </a:rPr>
              <a:t> </a:t>
            </a:r>
            <a:r>
              <a:rPr lang="pt-BR" altLang="es-EC" sz="2400" dirty="0" err="1">
                <a:cs typeface="Times New Roman" panose="02020603050405020304" pitchFamily="18" charset="0"/>
              </a:rPr>
              <a:t>English</a:t>
            </a:r>
            <a:r>
              <a:rPr lang="pt-BR" altLang="es-EC" sz="2400" dirty="0">
                <a:cs typeface="Times New Roman" panose="02020603050405020304" pitchFamily="18" charset="0"/>
              </a:rPr>
              <a:t> </a:t>
            </a:r>
            <a:r>
              <a:rPr lang="pt-BR" altLang="es-EC" sz="2400" dirty="0" err="1">
                <a:cs typeface="Times New Roman" panose="02020603050405020304" pitchFamily="18" charset="0"/>
              </a:rPr>
              <a:t>language</a:t>
            </a:r>
            <a:r>
              <a:rPr lang="pt-BR" altLang="es-EC" sz="2400" dirty="0">
                <a:cs typeface="Times New Roman" panose="02020603050405020304" pitchFamily="18" charset="0"/>
              </a:rPr>
              <a:t> </a:t>
            </a:r>
            <a:r>
              <a:rPr lang="pt-BR" altLang="es-EC" sz="2400" dirty="0" err="1">
                <a:cs typeface="Times New Roman" panose="02020603050405020304" pitchFamily="18" charset="0"/>
              </a:rPr>
              <a:t>co-teaching</a:t>
            </a:r>
            <a:r>
              <a:rPr lang="pt-BR" altLang="es-EC" sz="2400" dirty="0">
                <a:cs typeface="Times New Roman" panose="02020603050405020304" pitchFamily="18" charset="0"/>
              </a:rPr>
              <a:t> </a:t>
            </a:r>
            <a:r>
              <a:rPr lang="pt-BR" altLang="es-EC" sz="2400" dirty="0" err="1">
                <a:cs typeface="Times New Roman" panose="02020603050405020304" pitchFamily="18" charset="0"/>
              </a:rPr>
              <a:t>practices</a:t>
            </a:r>
            <a:r>
              <a:rPr lang="pt-BR" altLang="es-EC" sz="2400" dirty="0">
                <a:cs typeface="Times New Roman" panose="02020603050405020304" pitchFamily="18" charset="0"/>
              </a:rPr>
              <a:t> in South Korea. </a:t>
            </a:r>
            <a:r>
              <a:rPr lang="pt-BR" altLang="es-EC" sz="2400" i="1" dirty="0" err="1">
                <a:cs typeface="Times New Roman" panose="02020603050405020304" pitchFamily="18" charset="0"/>
              </a:rPr>
              <a:t>Language</a:t>
            </a:r>
            <a:r>
              <a:rPr lang="pt-BR" altLang="es-EC" sz="2400" i="1" dirty="0">
                <a:cs typeface="Times New Roman" panose="02020603050405020304" pitchFamily="18" charset="0"/>
              </a:rPr>
              <a:t> </a:t>
            </a:r>
            <a:r>
              <a:rPr lang="pt-BR" altLang="es-EC" sz="2400" i="1" dirty="0" err="1">
                <a:cs typeface="Times New Roman" panose="02020603050405020304" pitchFamily="18" charset="0"/>
              </a:rPr>
              <a:t>Teaching</a:t>
            </a:r>
            <a:r>
              <a:rPr lang="pt-BR" altLang="es-EC" sz="2400" i="1" dirty="0">
                <a:cs typeface="Times New Roman" panose="02020603050405020304" pitchFamily="18" charset="0"/>
              </a:rPr>
              <a:t> </a:t>
            </a:r>
            <a:r>
              <a:rPr lang="pt-BR" altLang="es-EC" sz="2400" i="1" dirty="0" err="1">
                <a:cs typeface="Times New Roman" panose="02020603050405020304" pitchFamily="18" charset="0"/>
              </a:rPr>
              <a:t>Research</a:t>
            </a:r>
            <a:r>
              <a:rPr lang="pt-BR" altLang="es-EC" sz="2400" dirty="0">
                <a:cs typeface="Times New Roman" panose="02020603050405020304" pitchFamily="18" charset="0"/>
              </a:rPr>
              <a:t>. </a:t>
            </a:r>
            <a:r>
              <a:rPr lang="pt-BR" altLang="es-EC" sz="2400" dirty="0">
                <a:cs typeface="Times New Roman" panose="02020603050405020304" pitchFamily="18" charset="0"/>
                <a:hlinkClick r:id="rId4"/>
              </a:rPr>
              <a:t>https://doi.org/10.1177/13621688231218816</a:t>
            </a:r>
            <a:endParaRPr lang="pt-BR" altLang="es-EC" sz="2400" dirty="0">
              <a:cs typeface="Times New Roman" panose="02020603050405020304" pitchFamily="18" charset="0"/>
            </a:endParaRPr>
          </a:p>
          <a:p>
            <a:pPr>
              <a:buClrTx/>
              <a:buFontTx/>
              <a:buNone/>
            </a:pPr>
            <a:r>
              <a:rPr lang="pt-BR" altLang="es-EC" sz="2400" dirty="0">
                <a:cs typeface="Times New Roman" panose="02020603050405020304" pitchFamily="18" charset="0"/>
              </a:rPr>
              <a:t>		</a:t>
            </a:r>
          </a:p>
          <a:p>
            <a:pPr>
              <a:buClrTx/>
              <a:buFontTx/>
              <a:buNone/>
            </a:pPr>
            <a:r>
              <a:rPr lang="pt-BR" altLang="es-EC" sz="2400" dirty="0">
                <a:cs typeface="Times New Roman" panose="02020603050405020304" pitchFamily="18" charset="0"/>
              </a:rPr>
              <a:t>		Lara </a:t>
            </a:r>
            <a:r>
              <a:rPr lang="pt-BR" altLang="es-EC" sz="2400" dirty="0" err="1">
                <a:cs typeface="Times New Roman" panose="02020603050405020304" pitchFamily="18" charset="0"/>
              </a:rPr>
              <a:t>Velarde</a:t>
            </a:r>
            <a:r>
              <a:rPr lang="pt-BR" altLang="es-EC" sz="2400" dirty="0">
                <a:cs typeface="Times New Roman" panose="02020603050405020304" pitchFamily="18" charset="0"/>
              </a:rPr>
              <a:t>, A. C., </a:t>
            </a:r>
            <a:r>
              <a:rPr lang="pt-BR" altLang="es-EC" sz="2400" dirty="0" err="1">
                <a:cs typeface="Times New Roman" panose="02020603050405020304" pitchFamily="18" charset="0"/>
              </a:rPr>
              <a:t>Guaranga</a:t>
            </a:r>
            <a:r>
              <a:rPr lang="pt-BR" altLang="es-EC" sz="2400" dirty="0">
                <a:cs typeface="Times New Roman" panose="02020603050405020304" pitchFamily="18" charset="0"/>
              </a:rPr>
              <a:t> Lema, J. M., </a:t>
            </a:r>
            <a:r>
              <a:rPr lang="pt-BR" altLang="es-EC" sz="2400" dirty="0" err="1">
                <a:cs typeface="Times New Roman" panose="02020603050405020304" pitchFamily="18" charset="0"/>
              </a:rPr>
              <a:t>Iguasnia</a:t>
            </a:r>
            <a:r>
              <a:rPr lang="pt-BR" altLang="es-EC" sz="2400" dirty="0">
                <a:cs typeface="Times New Roman" panose="02020603050405020304" pitchFamily="18" charset="0"/>
              </a:rPr>
              <a:t> </a:t>
            </a:r>
            <a:r>
              <a:rPr lang="pt-BR" altLang="es-EC" sz="2400" dirty="0" err="1">
                <a:cs typeface="Times New Roman" panose="02020603050405020304" pitchFamily="18" charset="0"/>
              </a:rPr>
              <a:t>Guala</a:t>
            </a:r>
            <a:r>
              <a:rPr lang="pt-BR" altLang="es-EC" sz="2400" dirty="0">
                <a:cs typeface="Times New Roman" panose="02020603050405020304" pitchFamily="18" charset="0"/>
              </a:rPr>
              <a:t>, M. J., &amp; Inca Guerrero, J. J. (2022). </a:t>
            </a:r>
            <a:r>
              <a:rPr lang="pt-BR" altLang="es-EC" sz="2400" dirty="0" err="1">
                <a:cs typeface="Times New Roman" panose="02020603050405020304" pitchFamily="18" charset="0"/>
              </a:rPr>
              <a:t>Actividades</a:t>
            </a:r>
            <a:r>
              <a:rPr lang="pt-BR" altLang="es-EC" sz="2400" dirty="0">
                <a:cs typeface="Times New Roman" panose="02020603050405020304" pitchFamily="18" charset="0"/>
              </a:rPr>
              <a:t> comunicativas para </a:t>
            </a:r>
            <a:r>
              <a:rPr lang="pt-BR" altLang="es-EC" sz="2400" dirty="0" err="1">
                <a:cs typeface="Times New Roman" panose="02020603050405020304" pitchFamily="18" charset="0"/>
              </a:rPr>
              <a:t>mejorar</a:t>
            </a:r>
            <a:r>
              <a:rPr lang="pt-BR" altLang="es-EC" sz="2400" dirty="0">
                <a:cs typeface="Times New Roman" panose="02020603050405020304" pitchFamily="18" charset="0"/>
              </a:rPr>
              <a:t> </a:t>
            </a:r>
            <a:r>
              <a:rPr lang="pt-BR" altLang="es-EC" sz="2400" dirty="0" err="1">
                <a:cs typeface="Times New Roman" panose="02020603050405020304" pitchFamily="18" charset="0"/>
              </a:rPr>
              <a:t>la</a:t>
            </a:r>
            <a:r>
              <a:rPr lang="pt-BR" altLang="es-EC" sz="2400" dirty="0">
                <a:cs typeface="Times New Roman" panose="02020603050405020304" pitchFamily="18" charset="0"/>
              </a:rPr>
              <a:t> </a:t>
            </a:r>
            <a:r>
              <a:rPr lang="pt-BR" altLang="es-EC" sz="2400" dirty="0" err="1">
                <a:cs typeface="Times New Roman" panose="02020603050405020304" pitchFamily="18" charset="0"/>
              </a:rPr>
              <a:t>producción</a:t>
            </a:r>
            <a:r>
              <a:rPr lang="pt-BR" altLang="es-EC" sz="2400" dirty="0">
                <a:cs typeface="Times New Roman" panose="02020603050405020304" pitchFamily="18" charset="0"/>
              </a:rPr>
              <a:t> oral </a:t>
            </a:r>
            <a:r>
              <a:rPr lang="pt-BR" altLang="es-EC" sz="2400" dirty="0" err="1">
                <a:cs typeface="Times New Roman" panose="02020603050405020304" pitchFamily="18" charset="0"/>
              </a:rPr>
              <a:t>en</a:t>
            </a:r>
            <a:r>
              <a:rPr lang="pt-BR" altLang="es-EC" sz="2400" dirty="0">
                <a:cs typeface="Times New Roman" panose="02020603050405020304" pitchFamily="18" charset="0"/>
              </a:rPr>
              <a:t> </a:t>
            </a:r>
            <a:r>
              <a:rPr lang="pt-BR" altLang="es-EC" sz="2400" dirty="0" err="1">
                <a:cs typeface="Times New Roman" panose="02020603050405020304" pitchFamily="18" charset="0"/>
              </a:rPr>
              <a:t>la</a:t>
            </a:r>
            <a:r>
              <a:rPr lang="pt-BR" altLang="es-EC" sz="2400" dirty="0">
                <a:cs typeface="Times New Roman" panose="02020603050405020304" pitchFamily="18" charset="0"/>
              </a:rPr>
              <a:t> </a:t>
            </a:r>
            <a:r>
              <a:rPr lang="pt-BR" altLang="es-EC" sz="2400" dirty="0" err="1">
                <a:cs typeface="Times New Roman" panose="02020603050405020304" pitchFamily="18" charset="0"/>
              </a:rPr>
              <a:t>clase</a:t>
            </a:r>
            <a:r>
              <a:rPr lang="pt-BR" altLang="es-EC" sz="2400" dirty="0">
                <a:cs typeface="Times New Roman" panose="02020603050405020304" pitchFamily="18" charset="0"/>
              </a:rPr>
              <a:t> de </a:t>
            </a:r>
            <a:r>
              <a:rPr lang="pt-BR" altLang="es-EC" sz="2400" dirty="0" err="1">
                <a:cs typeface="Times New Roman" panose="02020603050405020304" pitchFamily="18" charset="0"/>
              </a:rPr>
              <a:t>inglés</a:t>
            </a:r>
            <a:r>
              <a:rPr lang="pt-BR" altLang="es-EC" sz="2400" dirty="0">
                <a:cs typeface="Times New Roman" panose="02020603050405020304" pitchFamily="18" charset="0"/>
              </a:rPr>
              <a:t> como idioma </a:t>
            </a:r>
            <a:r>
              <a:rPr lang="pt-BR" altLang="es-EC" sz="2400" dirty="0" err="1">
                <a:cs typeface="Times New Roman" panose="02020603050405020304" pitchFamily="18" charset="0"/>
              </a:rPr>
              <a:t>extranjero</a:t>
            </a:r>
            <a:r>
              <a:rPr lang="pt-BR" altLang="es-EC" sz="2400" dirty="0">
                <a:cs typeface="Times New Roman" panose="02020603050405020304" pitchFamily="18" charset="0"/>
              </a:rPr>
              <a:t>. </a:t>
            </a:r>
            <a:r>
              <a:rPr lang="pt-BR" altLang="es-EC" sz="2400" i="1" dirty="0" err="1">
                <a:cs typeface="Times New Roman" panose="02020603050405020304" pitchFamily="18" charset="0"/>
              </a:rPr>
              <a:t>Ciencia</a:t>
            </a:r>
            <a:r>
              <a:rPr lang="pt-BR" altLang="es-EC" sz="2400" i="1" dirty="0">
                <a:cs typeface="Times New Roman" panose="02020603050405020304" pitchFamily="18" charset="0"/>
              </a:rPr>
              <a:t> Digital</a:t>
            </a:r>
            <a:r>
              <a:rPr lang="pt-BR" altLang="es-EC" sz="2400" dirty="0">
                <a:cs typeface="Times New Roman" panose="02020603050405020304" pitchFamily="18" charset="0"/>
              </a:rPr>
              <a:t>, 6(1), 6-26. </a:t>
            </a:r>
            <a:r>
              <a:rPr lang="pt-BR" altLang="es-EC" sz="2400" dirty="0">
                <a:cs typeface="Times New Roman" panose="02020603050405020304" pitchFamily="18" charset="0"/>
                <a:hlinkClick r:id="rId5"/>
              </a:rPr>
              <a:t>https://doi.org/10.33262/cienciadigital.v6i1.1952</a:t>
            </a:r>
            <a:r>
              <a:rPr lang="pt-BR" altLang="es-EC" sz="2400" dirty="0">
                <a:cs typeface="Times New Roman" panose="02020603050405020304" pitchFamily="18" charset="0"/>
              </a:rPr>
              <a:t>  </a:t>
            </a:r>
          </a:p>
        </p:txBody>
      </p:sp>
      <p:sp>
        <p:nvSpPr>
          <p:cNvPr id="3080" name="Text Box 8">
            <a:extLst>
              <a:ext uri="{FF2B5EF4-FFF2-40B4-BE49-F238E27FC236}">
                <a16:creationId xmlns:a16="http://schemas.microsoft.com/office/drawing/2014/main" id="{36DC6FC0-34DE-D63D-DDC1-F158801B45BF}"/>
              </a:ext>
            </a:extLst>
          </p:cNvPr>
          <p:cNvSpPr txBox="1">
            <a:spLocks noChangeArrowheads="1"/>
          </p:cNvSpPr>
          <p:nvPr/>
        </p:nvSpPr>
        <p:spPr bwMode="auto">
          <a:xfrm>
            <a:off x="19118834" y="28497665"/>
            <a:ext cx="8982542" cy="479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900">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900">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900">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900">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900">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900">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900">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900">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900">
                <a:solidFill>
                  <a:srgbClr val="000000"/>
                </a:solidFill>
                <a:latin typeface="Arial" panose="020B0604020202020204" pitchFamily="34" charset="0"/>
                <a:ea typeface="Microsoft YaHei" panose="020B0503020204020204" pitchFamily="34" charset="-122"/>
              </a:defRPr>
            </a:lvl9pPr>
          </a:lstStyle>
          <a:p>
            <a:pPr>
              <a:buClrTx/>
              <a:buFontTx/>
              <a:buNone/>
            </a:pPr>
            <a:r>
              <a:rPr lang="pt-BR" altLang="es-EC" sz="2500" dirty="0">
                <a:latin typeface="Times New Roman" panose="02020603050405020304" pitchFamily="18" charset="0"/>
              </a:rPr>
              <a:t>Figura 1. </a:t>
            </a:r>
            <a:r>
              <a:rPr lang="pt-BR" altLang="es-EC" sz="2500" dirty="0" err="1">
                <a:latin typeface="Times New Roman" panose="02020603050405020304" pitchFamily="18" charset="0"/>
              </a:rPr>
              <a:t>Encuesta</a:t>
            </a:r>
            <a:r>
              <a:rPr lang="pt-BR" altLang="es-EC" sz="2500" dirty="0">
                <a:latin typeface="Times New Roman" panose="02020603050405020304" pitchFamily="18" charset="0"/>
              </a:rPr>
              <a:t> Inicial de </a:t>
            </a:r>
            <a:r>
              <a:rPr lang="pt-BR" altLang="es-EC" sz="2500" dirty="0" err="1">
                <a:latin typeface="Times New Roman" panose="02020603050405020304" pitchFamily="18" charset="0"/>
              </a:rPr>
              <a:t>motivacion</a:t>
            </a:r>
            <a:r>
              <a:rPr lang="pt-BR" altLang="es-EC" sz="2500" dirty="0">
                <a:latin typeface="Times New Roman" panose="02020603050405020304" pitchFamily="18" charset="0"/>
              </a:rPr>
              <a:t> y </a:t>
            </a:r>
            <a:r>
              <a:rPr lang="pt-BR" altLang="es-EC" sz="2500" dirty="0" err="1">
                <a:latin typeface="Times New Roman" panose="02020603050405020304" pitchFamily="18" charset="0"/>
              </a:rPr>
              <a:t>confianza</a:t>
            </a:r>
            <a:r>
              <a:rPr lang="pt-BR" altLang="es-EC" sz="2500" dirty="0">
                <a:latin typeface="Times New Roman" panose="02020603050405020304" pitchFamily="18" charset="0"/>
              </a:rPr>
              <a:t> al </a:t>
            </a:r>
            <a:r>
              <a:rPr lang="pt-BR" altLang="es-EC" sz="2500" dirty="0" err="1">
                <a:latin typeface="Times New Roman" panose="02020603050405020304" pitchFamily="18" charset="0"/>
              </a:rPr>
              <a:t>hablar</a:t>
            </a:r>
            <a:r>
              <a:rPr lang="pt-BR" altLang="es-EC" sz="2500" dirty="0">
                <a:latin typeface="Times New Roman" panose="02020603050405020304" pitchFamily="18" charset="0"/>
              </a:rPr>
              <a:t>.</a:t>
            </a:r>
          </a:p>
        </p:txBody>
      </p:sp>
      <p:sp>
        <p:nvSpPr>
          <p:cNvPr id="3085" name="Text Box 13">
            <a:extLst>
              <a:ext uri="{FF2B5EF4-FFF2-40B4-BE49-F238E27FC236}">
                <a16:creationId xmlns:a16="http://schemas.microsoft.com/office/drawing/2014/main" id="{BE03A484-AEDB-D8D1-411D-E59DC5CEFBBC}"/>
              </a:ext>
            </a:extLst>
          </p:cNvPr>
          <p:cNvSpPr txBox="1">
            <a:spLocks noChangeArrowheads="1"/>
          </p:cNvSpPr>
          <p:nvPr/>
        </p:nvSpPr>
        <p:spPr bwMode="auto">
          <a:xfrm>
            <a:off x="2412505" y="10247835"/>
            <a:ext cx="13841413" cy="10251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9pPr>
          </a:lstStyle>
          <a:p>
            <a:pPr>
              <a:buClrTx/>
              <a:buFontTx/>
              <a:buNone/>
            </a:pPr>
            <a:r>
              <a:rPr lang="pt-BR" altLang="es-EC" sz="4400" b="1" dirty="0">
                <a:solidFill>
                  <a:srgbClr val="05513C"/>
                </a:solidFill>
              </a:rPr>
              <a:t>INTRODUCCIÓN</a:t>
            </a:r>
          </a:p>
          <a:p>
            <a:pPr>
              <a:buClrTx/>
              <a:buFontTx/>
              <a:buNone/>
            </a:pPr>
            <a:endParaRPr lang="pt-BR" altLang="es-EC" sz="4400" dirty="0"/>
          </a:p>
          <a:p>
            <a:pPr algn="just">
              <a:buClrTx/>
              <a:buFontTx/>
              <a:buNone/>
            </a:pPr>
            <a:r>
              <a:rPr lang="es-ES" altLang="es-EC" sz="4400" dirty="0"/>
              <a:t>La comunicación efectiva en inglés es fundamental en un mundo globalizado. Sin embargo, en el sistema educativo público de Ecuador, los estudiantes de nivel principiante enfrentan obstáculos significativos para desarrollar su expresión oral. Factores como aulas superpobladas y metodologías tradicionales que priorizan la gramática sobre la interacción limitan la práctica comunicativa, resultando en baja fluidez y confianza en los alumnos. Este estudio investiga la coenseñanza, un modelo donde dos docentes colaboran en el aula, como una estrategia pedagógica para superar estas barreras y mejorar la competencia oral de los estudiantes.</a:t>
            </a:r>
            <a:endParaRPr lang="pt-BR" altLang="es-EC" sz="4400" dirty="0">
              <a:latin typeface="Times New Roman" panose="02020603050405020304" pitchFamily="18" charset="0"/>
            </a:endParaRPr>
          </a:p>
        </p:txBody>
      </p:sp>
      <p:sp>
        <p:nvSpPr>
          <p:cNvPr id="3086" name="Text Box 14">
            <a:extLst>
              <a:ext uri="{FF2B5EF4-FFF2-40B4-BE49-F238E27FC236}">
                <a16:creationId xmlns:a16="http://schemas.microsoft.com/office/drawing/2014/main" id="{DFDE14D6-EC9A-BDD7-8ED2-C29C2CE9E2EB}"/>
              </a:ext>
            </a:extLst>
          </p:cNvPr>
          <p:cNvSpPr txBox="1">
            <a:spLocks noChangeArrowheads="1"/>
          </p:cNvSpPr>
          <p:nvPr/>
        </p:nvSpPr>
        <p:spPr bwMode="auto">
          <a:xfrm>
            <a:off x="2412505" y="26154179"/>
            <a:ext cx="13841413" cy="68655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9pPr>
          </a:lstStyle>
          <a:p>
            <a:pPr>
              <a:buClrTx/>
            </a:pPr>
            <a:r>
              <a:rPr lang="pt-BR" altLang="es-EC" sz="4400" b="1" dirty="0">
                <a:solidFill>
                  <a:srgbClr val="05513C"/>
                </a:solidFill>
              </a:rPr>
              <a:t>MARCO CONCEPTUAL</a:t>
            </a:r>
          </a:p>
          <a:p>
            <a:pPr>
              <a:buClrTx/>
              <a:buFontTx/>
              <a:buNone/>
            </a:pPr>
            <a:endParaRPr lang="pt-BR" altLang="es-EC" sz="4400" dirty="0"/>
          </a:p>
          <a:p>
            <a:pPr algn="just">
              <a:buClrTx/>
              <a:buFontTx/>
              <a:buNone/>
            </a:pPr>
            <a:r>
              <a:rPr lang="es-ES" altLang="es-EC" sz="4400" dirty="0"/>
              <a:t>La colaboración efectiva es la clave del modelo, e implica la responsabilidad compartida en la planificación, instrucción y evaluación para satisfacer las diversas necesidades de los estudiantes.</a:t>
            </a:r>
          </a:p>
          <a:p>
            <a:pPr algn="just">
              <a:buClrTx/>
              <a:buFontTx/>
              <a:buNone/>
            </a:pPr>
            <a:r>
              <a:rPr lang="es-ES" altLang="es-EC" sz="4400" dirty="0"/>
              <a:t>Aplicada en la enseñanza de EFL, la coenseñanza busca desarrollar la competencia comunicativa al crear un entorno de apoyo que fomenta la confianza y fluidez, mejorando la expresión oral.</a:t>
            </a:r>
            <a:endParaRPr lang="pt-BR" altLang="es-EC" sz="4400" dirty="0"/>
          </a:p>
        </p:txBody>
      </p:sp>
      <p:sp>
        <p:nvSpPr>
          <p:cNvPr id="3087" name="Text Box 15">
            <a:extLst>
              <a:ext uri="{FF2B5EF4-FFF2-40B4-BE49-F238E27FC236}">
                <a16:creationId xmlns:a16="http://schemas.microsoft.com/office/drawing/2014/main" id="{D0294FC4-B7DA-60F4-2A23-9353A3C807C4}"/>
              </a:ext>
            </a:extLst>
          </p:cNvPr>
          <p:cNvSpPr txBox="1">
            <a:spLocks noChangeArrowheads="1"/>
          </p:cNvSpPr>
          <p:nvPr/>
        </p:nvSpPr>
        <p:spPr bwMode="auto">
          <a:xfrm>
            <a:off x="18089068" y="10106160"/>
            <a:ext cx="13841412" cy="11605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9pPr>
          </a:lstStyle>
          <a:p>
            <a:pPr>
              <a:buClrTx/>
            </a:pPr>
            <a:r>
              <a:rPr lang="pt-BR" altLang="es-EC" sz="4400" b="1" dirty="0">
                <a:solidFill>
                  <a:srgbClr val="05513C"/>
                </a:solidFill>
              </a:rPr>
              <a:t>RESULTADOS y DISCUSIONES</a:t>
            </a:r>
          </a:p>
          <a:p>
            <a:pPr>
              <a:buClrTx/>
              <a:buFontTx/>
              <a:buNone/>
            </a:pPr>
            <a:endParaRPr lang="pt-BR" altLang="es-EC" sz="4400" dirty="0"/>
          </a:p>
          <a:p>
            <a:pPr algn="just">
              <a:buClrTx/>
              <a:buFontTx/>
              <a:buNone/>
            </a:pPr>
            <a:r>
              <a:rPr lang="es-ES" altLang="es-EC" sz="4400" dirty="0"/>
              <a:t>La encuesta inicial, aplicada a 32 estudiantes, revela una fuerte motivación intrínseca: el 90.6% desea mejorar "mucho" su habilidad oral y el 93.8% quiere sentirse más seguro al hablar. Sin embargo, esta motivación contrasta con la percepción del aula, donde más del 80% siente que tiene "pocas o casi ningunas" oportunidades para practicar. La ansiedad es una barrera clave, ya que el 56.3% admite tener miedo de hablar en clase.</a:t>
            </a:r>
          </a:p>
          <a:p>
            <a:pPr algn="just">
              <a:buClrTx/>
              <a:buFontTx/>
              <a:buNone/>
            </a:pPr>
            <a:r>
              <a:rPr lang="es-ES" sz="4400" dirty="0"/>
              <a:t>Crucialmente, los datos demuestran una alta receptividad a la intervención propuesta: el 93.8% de los estudiantes afirmó que tener un segundo profesor en el aula sería "muy bueno" para su aprendizaje, estableciendo un contexto ideal para la implementación de la coenseñanza.</a:t>
            </a:r>
            <a:endParaRPr lang="pt-BR" altLang="es-EC" sz="4400" dirty="0"/>
          </a:p>
        </p:txBody>
      </p:sp>
      <p:sp>
        <p:nvSpPr>
          <p:cNvPr id="3088" name="Text Box 16">
            <a:extLst>
              <a:ext uri="{FF2B5EF4-FFF2-40B4-BE49-F238E27FC236}">
                <a16:creationId xmlns:a16="http://schemas.microsoft.com/office/drawing/2014/main" id="{B19E8ADC-7ABA-DD49-403C-B13EDAA5D985}"/>
              </a:ext>
            </a:extLst>
          </p:cNvPr>
          <p:cNvSpPr txBox="1">
            <a:spLocks noChangeArrowheads="1"/>
          </p:cNvSpPr>
          <p:nvPr/>
        </p:nvSpPr>
        <p:spPr bwMode="auto">
          <a:xfrm>
            <a:off x="18349912" y="29269971"/>
            <a:ext cx="13841413" cy="8896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9pPr>
          </a:lstStyle>
          <a:p>
            <a:pPr>
              <a:buClrTx/>
              <a:buFontTx/>
              <a:buNone/>
            </a:pPr>
            <a:r>
              <a:rPr lang="pt-BR" altLang="es-EC" sz="4400" b="1" dirty="0">
                <a:solidFill>
                  <a:srgbClr val="05513C"/>
                </a:solidFill>
              </a:rPr>
              <a:t>CONCLUSIONES</a:t>
            </a:r>
          </a:p>
          <a:p>
            <a:pPr>
              <a:buClrTx/>
              <a:buFontTx/>
              <a:buNone/>
            </a:pPr>
            <a:endParaRPr lang="pt-BR" altLang="es-EC" sz="4400" dirty="0"/>
          </a:p>
          <a:p>
            <a:pPr algn="just">
              <a:buClrTx/>
              <a:buFontTx/>
              <a:buNone/>
            </a:pPr>
            <a:r>
              <a:rPr lang="es-ES" altLang="es-EC" sz="4400" dirty="0"/>
              <a:t>Los resultados iniciales confirman que, a pesar de la alta motivación de los estudiantes por hablar inglés, el modelo de enseñanza tradicional es insuficiente para satisfacer sus necesidades de práctica oral y apoyo emocional en aulas numerosas. La falta de oportunidades y la ansiedad son barreras significativas que limitan su participación. Se concluye que la coenseñanza es una alternativa pedagógica con un alto potencial de aceptación (93.8% de receptividad), prometiendo crear un entorno de apoyo que mejore la confianza y la competencia comunicativa.</a:t>
            </a:r>
            <a:endParaRPr lang="pt-BR" altLang="es-EC" sz="4400" dirty="0"/>
          </a:p>
        </p:txBody>
      </p:sp>
      <p:sp>
        <p:nvSpPr>
          <p:cNvPr id="2" name="Text Box 14">
            <a:extLst>
              <a:ext uri="{FF2B5EF4-FFF2-40B4-BE49-F238E27FC236}">
                <a16:creationId xmlns:a16="http://schemas.microsoft.com/office/drawing/2014/main" id="{6508CDC8-2285-0793-CDF9-95C2E223B3B8}"/>
              </a:ext>
            </a:extLst>
          </p:cNvPr>
          <p:cNvSpPr txBox="1">
            <a:spLocks noChangeArrowheads="1"/>
          </p:cNvSpPr>
          <p:nvPr/>
        </p:nvSpPr>
        <p:spPr bwMode="auto">
          <a:xfrm>
            <a:off x="2412505" y="33427636"/>
            <a:ext cx="13841413" cy="2125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Lst>
              <a:defRPr sz="8900">
                <a:solidFill>
                  <a:srgbClr val="000000"/>
                </a:solidFill>
                <a:latin typeface="Arial" panose="020B0604020202020204" pitchFamily="34" charset="0"/>
                <a:ea typeface="Microsoft YaHei" panose="020B0503020204020204" pitchFamily="34" charset="-122"/>
              </a:defRPr>
            </a:lvl9pPr>
          </a:lstStyle>
          <a:p>
            <a:pPr>
              <a:buClrTx/>
            </a:pPr>
            <a:r>
              <a:rPr lang="pt-BR" altLang="es-EC" sz="4400" b="1" dirty="0">
                <a:solidFill>
                  <a:srgbClr val="05513C"/>
                </a:solidFill>
              </a:rPr>
              <a:t>METODOLOGÍA</a:t>
            </a:r>
          </a:p>
          <a:p>
            <a:pPr>
              <a:buClrTx/>
              <a:buFontTx/>
              <a:buNone/>
            </a:pPr>
            <a:endParaRPr lang="pt-BR" altLang="es-EC" sz="4400" dirty="0"/>
          </a:p>
          <a:p>
            <a:pPr algn="just">
              <a:buClrTx/>
              <a:buFontTx/>
              <a:buNone/>
            </a:pPr>
            <a:endParaRPr lang="pt-BR" altLang="es-EC" sz="4400" dirty="0"/>
          </a:p>
        </p:txBody>
      </p:sp>
      <p:sp>
        <p:nvSpPr>
          <p:cNvPr id="5" name="CaixaDeTexto 11">
            <a:extLst>
              <a:ext uri="{FF2B5EF4-FFF2-40B4-BE49-F238E27FC236}">
                <a16:creationId xmlns:a16="http://schemas.microsoft.com/office/drawing/2014/main" id="{F3CBA50A-5AF0-285D-7825-A069E7FC87D1}"/>
              </a:ext>
            </a:extLst>
          </p:cNvPr>
          <p:cNvSpPr txBox="1"/>
          <p:nvPr/>
        </p:nvSpPr>
        <p:spPr>
          <a:xfrm>
            <a:off x="1893474" y="8479948"/>
            <a:ext cx="30417326" cy="477709"/>
          </a:xfrm>
          <a:prstGeom prst="rect">
            <a:avLst/>
          </a:prstGeom>
          <a:noFill/>
        </p:spPr>
        <p:txBody>
          <a:bodyPr wrap="square">
            <a:spAutoFit/>
          </a:bodyPr>
          <a:lstStyle/>
          <a:p>
            <a:pPr algn="ctr"/>
            <a:r>
              <a:rPr lang="pt-BR" sz="2400" i="1" dirty="0">
                <a:solidFill>
                  <a:schemeClr val="tx1"/>
                </a:solidFill>
                <a:effectLst/>
                <a:latin typeface="Arial" panose="020B0604020202020204" pitchFamily="34" charset="0"/>
                <a:ea typeface="Calibri" panose="020F0502020204030204" pitchFamily="34" charset="0"/>
                <a:cs typeface="Arial" panose="020B0604020202020204" pitchFamily="34" charset="0"/>
              </a:rPr>
              <a:t>¹ </a:t>
            </a:r>
            <a:r>
              <a:rPr lang="pt-BR" sz="2400" i="1" dirty="0">
                <a:solidFill>
                  <a:schemeClr val="tx1"/>
                </a:solidFill>
                <a:latin typeface="Arial" panose="020B0604020202020204" pitchFamily="34" charset="0"/>
                <a:ea typeface="Calibri" panose="020F0502020204030204" pitchFamily="34" charset="0"/>
                <a:cs typeface="Arial" panose="020B0604020202020204" pitchFamily="34" charset="0"/>
              </a:rPr>
              <a:t>(</a:t>
            </a:r>
            <a:r>
              <a:rPr lang="pt-BR" sz="2400" i="1" dirty="0" err="1">
                <a:solidFill>
                  <a:schemeClr val="tx1"/>
                </a:solidFill>
                <a:ea typeface="Calibri" panose="020F0502020204030204" pitchFamily="34" charset="0"/>
                <a:cs typeface="Arial" panose="020B0604020202020204" pitchFamily="34" charset="0"/>
              </a:rPr>
              <a:t>Universidad</a:t>
            </a:r>
            <a:r>
              <a:rPr lang="pt-BR" sz="2400" i="1" dirty="0">
                <a:solidFill>
                  <a:schemeClr val="tx1"/>
                </a:solidFill>
                <a:ea typeface="Calibri" panose="020F0502020204030204" pitchFamily="34" charset="0"/>
                <a:cs typeface="Arial" panose="020B0604020202020204" pitchFamily="34" charset="0"/>
              </a:rPr>
              <a:t> Técnica Estatal de Quevedo</a:t>
            </a:r>
            <a:r>
              <a:rPr lang="pt-BR" sz="2400" i="1"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pt-BR" sz="2400" i="1" dirty="0" err="1">
                <a:solidFill>
                  <a:schemeClr val="tx1"/>
                </a:solidFill>
                <a:latin typeface="Arial" panose="020B0604020202020204" pitchFamily="34" charset="0"/>
                <a:ea typeface="Calibri" panose="020F0502020204030204" pitchFamily="34" charset="0"/>
                <a:cs typeface="Arial" panose="020B0604020202020204" pitchFamily="34" charset="0"/>
              </a:rPr>
              <a:t>Facultad</a:t>
            </a:r>
            <a:r>
              <a:rPr lang="pt-BR" sz="2400" i="1" dirty="0">
                <a:solidFill>
                  <a:schemeClr val="tx1"/>
                </a:solidFill>
                <a:latin typeface="Arial" panose="020B0604020202020204" pitchFamily="34" charset="0"/>
                <a:ea typeface="Calibri" panose="020F0502020204030204" pitchFamily="34" charset="0"/>
                <a:cs typeface="Arial" panose="020B0604020202020204" pitchFamily="34" charset="0"/>
              </a:rPr>
              <a:t> de </a:t>
            </a:r>
            <a:r>
              <a:rPr lang="pt-BR" sz="2400" i="1" dirty="0" err="1">
                <a:solidFill>
                  <a:schemeClr val="tx1"/>
                </a:solidFill>
                <a:latin typeface="Arial" panose="020B0604020202020204" pitchFamily="34" charset="0"/>
                <a:ea typeface="Calibri" panose="020F0502020204030204" pitchFamily="34" charset="0"/>
                <a:cs typeface="Arial" panose="020B0604020202020204" pitchFamily="34" charset="0"/>
              </a:rPr>
              <a:t>Ciencias</a:t>
            </a:r>
            <a:r>
              <a:rPr lang="pt-BR" sz="2400" i="1" dirty="0">
                <a:solidFill>
                  <a:schemeClr val="tx1"/>
                </a:solidFill>
                <a:latin typeface="Arial" panose="020B0604020202020204" pitchFamily="34" charset="0"/>
                <a:ea typeface="Calibri" panose="020F0502020204030204" pitchFamily="34" charset="0"/>
                <a:cs typeface="Arial" panose="020B0604020202020204" pitchFamily="34" charset="0"/>
              </a:rPr>
              <a:t> de </a:t>
            </a:r>
            <a:r>
              <a:rPr lang="pt-BR" sz="2400" i="1" dirty="0" err="1">
                <a:solidFill>
                  <a:schemeClr val="tx1"/>
                </a:solidFill>
                <a:latin typeface="Arial" panose="020B0604020202020204" pitchFamily="34" charset="0"/>
                <a:ea typeface="Calibri" panose="020F0502020204030204" pitchFamily="34" charset="0"/>
                <a:cs typeface="Arial" panose="020B0604020202020204" pitchFamily="34" charset="0"/>
              </a:rPr>
              <a:t>la</a:t>
            </a:r>
            <a:r>
              <a:rPr lang="pt-BR" sz="2400" i="1"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pt-BR" sz="2400" i="1" dirty="0" err="1">
                <a:solidFill>
                  <a:schemeClr val="tx1"/>
                </a:solidFill>
                <a:latin typeface="Arial" panose="020B0604020202020204" pitchFamily="34" charset="0"/>
                <a:ea typeface="Calibri" panose="020F0502020204030204" pitchFamily="34" charset="0"/>
                <a:cs typeface="Arial" panose="020B0604020202020204" pitchFamily="34" charset="0"/>
              </a:rPr>
              <a:t>Educac</a:t>
            </a:r>
            <a:r>
              <a:rPr lang="pt-BR" sz="2400" i="1" dirty="0" err="1">
                <a:solidFill>
                  <a:schemeClr val="tx1"/>
                </a:solidFill>
                <a:ea typeface="Calibri" panose="020F0502020204030204" pitchFamily="34" charset="0"/>
                <a:cs typeface="Arial" panose="020B0604020202020204" pitchFamily="34" charset="0"/>
              </a:rPr>
              <a:t>ión</a:t>
            </a:r>
            <a:r>
              <a:rPr lang="pt-BR" sz="2400" i="1" dirty="0">
                <a:solidFill>
                  <a:schemeClr val="tx1"/>
                </a:solidFill>
                <a:latin typeface="Arial" panose="020B0604020202020204" pitchFamily="34" charset="0"/>
                <a:ea typeface="Calibri" panose="020F0502020204030204" pitchFamily="34" charset="0"/>
                <a:cs typeface="Arial" panose="020B0604020202020204" pitchFamily="34" charset="0"/>
              </a:rPr>
              <a:t>)</a:t>
            </a:r>
            <a:endParaRPr lang="pt-BR"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6" name="CaixaDeTexto 9">
            <a:extLst>
              <a:ext uri="{FF2B5EF4-FFF2-40B4-BE49-F238E27FC236}">
                <a16:creationId xmlns:a16="http://schemas.microsoft.com/office/drawing/2014/main" id="{56A1DEA4-C2EC-DDA9-FF03-87DF394779C7}"/>
              </a:ext>
            </a:extLst>
          </p:cNvPr>
          <p:cNvSpPr txBox="1"/>
          <p:nvPr/>
        </p:nvSpPr>
        <p:spPr>
          <a:xfrm>
            <a:off x="1931946" y="9182126"/>
            <a:ext cx="32397784" cy="655244"/>
          </a:xfrm>
          <a:prstGeom prst="rect">
            <a:avLst/>
          </a:prstGeom>
          <a:noFill/>
        </p:spPr>
        <p:txBody>
          <a:bodyPr wrap="square">
            <a:spAutoFit/>
          </a:bodyPr>
          <a:lstStyle/>
          <a:p>
            <a:pPr algn="ctr">
              <a:lnSpc>
                <a:spcPct val="107000"/>
              </a:lnSpc>
              <a:spcAft>
                <a:spcPts val="800"/>
              </a:spcAft>
            </a:pPr>
            <a:r>
              <a:rPr lang="es-ES_tradnl" sz="3600" b="1" i="1" noProof="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Palabras-clave</a:t>
            </a:r>
            <a:r>
              <a:rPr lang="es-ES_tradnl" sz="3600" i="1" noProof="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s-ES" sz="3600" i="1" noProof="0" dirty="0">
                <a:solidFill>
                  <a:schemeClr val="tx1"/>
                </a:solidFill>
                <a:latin typeface="Arial" panose="020B0604020202020204" pitchFamily="34" charset="0"/>
                <a:ea typeface="Calibri" panose="020F0502020204030204" pitchFamily="34" charset="0"/>
                <a:cs typeface="Times New Roman" panose="02020603050405020304" pitchFamily="18" charset="0"/>
              </a:rPr>
              <a:t>Aulas de EFL; Coenseñanza; Competencia Comunicativa; Expresión Oral</a:t>
            </a:r>
            <a:r>
              <a:rPr lang="pt-BR" sz="3600" i="1" dirty="0">
                <a:solidFill>
                  <a:schemeClr val="tx1"/>
                </a:solidFill>
                <a:latin typeface="Arial" panose="020B0604020202020204" pitchFamily="34" charset="0"/>
                <a:ea typeface="Calibri" panose="020F0502020204030204" pitchFamily="34" charset="0"/>
                <a:cs typeface="Times New Roman" panose="02020603050405020304" pitchFamily="18" charset="0"/>
              </a:rPr>
              <a:t>)</a:t>
            </a:r>
            <a:endParaRPr lang="pt-BR"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026D9F4C-C1B7-C382-FFA6-1614DE628180}"/>
              </a:ext>
            </a:extLst>
          </p:cNvPr>
          <p:cNvPicPr>
            <a:picLocks noChangeAspect="1"/>
          </p:cNvPicPr>
          <p:nvPr/>
        </p:nvPicPr>
        <p:blipFill>
          <a:blip r:embed="rId6"/>
          <a:srcRect l="9" r="9"/>
          <a:stretch/>
        </p:blipFill>
        <p:spPr>
          <a:xfrm>
            <a:off x="0" y="-106906"/>
            <a:ext cx="34204274" cy="4795089"/>
          </a:xfrm>
          <a:prstGeom prst="rect">
            <a:avLst/>
          </a:prstGeom>
        </p:spPr>
      </p:pic>
      <p:pic>
        <p:nvPicPr>
          <p:cNvPr id="10" name="Imagen 9">
            <a:extLst>
              <a:ext uri="{FF2B5EF4-FFF2-40B4-BE49-F238E27FC236}">
                <a16:creationId xmlns:a16="http://schemas.microsoft.com/office/drawing/2014/main" id="{52967192-F1E0-B080-09AC-3E3FCDD2B59F}"/>
              </a:ext>
            </a:extLst>
          </p:cNvPr>
          <p:cNvPicPr>
            <a:picLocks noChangeAspect="1"/>
          </p:cNvPicPr>
          <p:nvPr/>
        </p:nvPicPr>
        <p:blipFill>
          <a:blip r:embed="rId7"/>
          <a:srcRect t="19" b="19"/>
          <a:stretch/>
        </p:blipFill>
        <p:spPr>
          <a:xfrm>
            <a:off x="3348609" y="40757263"/>
            <a:ext cx="11969947" cy="3012070"/>
          </a:xfrm>
          <a:prstGeom prst="rect">
            <a:avLst/>
          </a:prstGeom>
        </p:spPr>
      </p:pic>
      <p:pic>
        <p:nvPicPr>
          <p:cNvPr id="9" name="Imagen 8">
            <a:extLst>
              <a:ext uri="{FF2B5EF4-FFF2-40B4-BE49-F238E27FC236}">
                <a16:creationId xmlns:a16="http://schemas.microsoft.com/office/drawing/2014/main" id="{3ABD11C3-499B-BCEB-3681-C0D3AAAA03BE}"/>
              </a:ext>
            </a:extLst>
          </p:cNvPr>
          <p:cNvPicPr>
            <a:picLocks noChangeAspect="1"/>
          </p:cNvPicPr>
          <p:nvPr/>
        </p:nvPicPr>
        <p:blipFill>
          <a:blip r:embed="rId8"/>
          <a:srcRect/>
          <a:stretch/>
        </p:blipFill>
        <p:spPr>
          <a:xfrm>
            <a:off x="11312883" y="2046873"/>
            <a:ext cx="12936082" cy="3451970"/>
          </a:xfrm>
          <a:prstGeom prst="rect">
            <a:avLst/>
          </a:prstGeom>
        </p:spPr>
      </p:pic>
      <p:graphicFrame>
        <p:nvGraphicFramePr>
          <p:cNvPr id="3" name="Tabla 2">
            <a:extLst>
              <a:ext uri="{FF2B5EF4-FFF2-40B4-BE49-F238E27FC236}">
                <a16:creationId xmlns:a16="http://schemas.microsoft.com/office/drawing/2014/main" id="{F8CD7E5F-A3DB-8765-6AFC-5B3CC47D5926}"/>
              </a:ext>
            </a:extLst>
          </p:cNvPr>
          <p:cNvGraphicFramePr>
            <a:graphicFrameLocks noGrp="1"/>
          </p:cNvGraphicFramePr>
          <p:nvPr>
            <p:extLst>
              <p:ext uri="{D42A27DB-BD31-4B8C-83A1-F6EECF244321}">
                <p14:modId xmlns:p14="http://schemas.microsoft.com/office/powerpoint/2010/main" val="3416050620"/>
              </p:ext>
            </p:extLst>
          </p:nvPr>
        </p:nvGraphicFramePr>
        <p:xfrm>
          <a:off x="2922674" y="34659947"/>
          <a:ext cx="12821816" cy="5588862"/>
        </p:xfrm>
        <a:graphic>
          <a:graphicData uri="http://schemas.openxmlformats.org/drawingml/2006/table">
            <a:tbl>
              <a:tblPr firstRow="1" bandRow="1">
                <a:tableStyleId>{69CF1AB2-1976-4502-BF36-3FF5EA218861}</a:tableStyleId>
              </a:tblPr>
              <a:tblGrid>
                <a:gridCol w="6410908">
                  <a:extLst>
                    <a:ext uri="{9D8B030D-6E8A-4147-A177-3AD203B41FA5}">
                      <a16:colId xmlns:a16="http://schemas.microsoft.com/office/drawing/2014/main" val="2474603545"/>
                    </a:ext>
                  </a:extLst>
                </a:gridCol>
                <a:gridCol w="6410908">
                  <a:extLst>
                    <a:ext uri="{9D8B030D-6E8A-4147-A177-3AD203B41FA5}">
                      <a16:colId xmlns:a16="http://schemas.microsoft.com/office/drawing/2014/main" val="3782754912"/>
                    </a:ext>
                  </a:extLst>
                </a:gridCol>
              </a:tblGrid>
              <a:tr h="1474062">
                <a:tc>
                  <a:txBody>
                    <a:bodyPr/>
                    <a:lstStyle/>
                    <a:p>
                      <a:pPr algn="l"/>
                      <a:r>
                        <a:rPr lang="es-EC" sz="3600" b="1" dirty="0">
                          <a:solidFill>
                            <a:schemeClr val="tx1"/>
                          </a:solidFill>
                        </a:rPr>
                        <a:t>Enfoque y Diseño</a:t>
                      </a:r>
                    </a:p>
                  </a:txBody>
                  <a:tcPr anchor="ctr"/>
                </a:tc>
                <a:tc>
                  <a:txBody>
                    <a:bodyPr/>
                    <a:lstStyle/>
                    <a:p>
                      <a:pPr marL="571500" indent="-571500" algn="l">
                        <a:buFontTx/>
                        <a:buChar char="-"/>
                      </a:pPr>
                      <a:r>
                        <a:rPr lang="es-EC" sz="3600" b="0" dirty="0">
                          <a:solidFill>
                            <a:schemeClr val="tx1"/>
                          </a:solidFill>
                        </a:rPr>
                        <a:t>Mixto </a:t>
                      </a:r>
                    </a:p>
                    <a:p>
                      <a:pPr marL="571500" indent="-571500" algn="l">
                        <a:buFontTx/>
                        <a:buChar char="-"/>
                      </a:pPr>
                      <a:r>
                        <a:rPr lang="es-EC" sz="3600" b="0" dirty="0" err="1">
                          <a:solidFill>
                            <a:schemeClr val="tx1"/>
                          </a:solidFill>
                        </a:rPr>
                        <a:t>Cuasi-experimental</a:t>
                      </a:r>
                      <a:r>
                        <a:rPr lang="es-EC" sz="3600" b="0" dirty="0">
                          <a:solidFill>
                            <a:schemeClr val="tx1"/>
                          </a:solidFill>
                        </a:rPr>
                        <a:t>.</a:t>
                      </a:r>
                    </a:p>
                  </a:txBody>
                  <a:tcPr anchor="ctr"/>
                </a:tc>
                <a:extLst>
                  <a:ext uri="{0D108BD9-81ED-4DB2-BD59-A6C34878D82A}">
                    <a16:rowId xmlns:a16="http://schemas.microsoft.com/office/drawing/2014/main" val="3977280242"/>
                  </a:ext>
                </a:extLst>
              </a:tr>
              <a:tr h="1041559">
                <a:tc>
                  <a:txBody>
                    <a:bodyPr/>
                    <a:lstStyle/>
                    <a:p>
                      <a:pPr algn="l"/>
                      <a:r>
                        <a:rPr lang="es-EC" sz="3600" b="1" dirty="0"/>
                        <a:t>Contexto</a:t>
                      </a:r>
                    </a:p>
                  </a:txBody>
                  <a:tcPr anchor="ctr"/>
                </a:tc>
                <a:tc>
                  <a:txBody>
                    <a:bodyPr/>
                    <a:lstStyle/>
                    <a:p>
                      <a:pPr algn="l"/>
                      <a:r>
                        <a:rPr lang="es-EC" sz="3600" dirty="0"/>
                        <a:t>- Estudiantes EFL nivel principiante.</a:t>
                      </a:r>
                    </a:p>
                  </a:txBody>
                  <a:tcPr anchor="ctr"/>
                </a:tc>
                <a:extLst>
                  <a:ext uri="{0D108BD9-81ED-4DB2-BD59-A6C34878D82A}">
                    <a16:rowId xmlns:a16="http://schemas.microsoft.com/office/drawing/2014/main" val="974759623"/>
                  </a:ext>
                </a:extLst>
              </a:tr>
              <a:tr h="1041559">
                <a:tc>
                  <a:txBody>
                    <a:bodyPr/>
                    <a:lstStyle/>
                    <a:p>
                      <a:pPr algn="l"/>
                      <a:r>
                        <a:rPr lang="es-EC" sz="3600" b="1" dirty="0"/>
                        <a:t>Intervención</a:t>
                      </a:r>
                    </a:p>
                  </a:txBody>
                  <a:tcPr anchor="ctr"/>
                </a:tc>
                <a:tc>
                  <a:txBody>
                    <a:bodyPr/>
                    <a:lstStyle/>
                    <a:p>
                      <a:pPr algn="l"/>
                      <a:r>
                        <a:rPr lang="es-ES" sz="3600" dirty="0"/>
                        <a:t>- Método: Coenseñanza.</a:t>
                      </a:r>
                    </a:p>
                    <a:p>
                      <a:pPr algn="l"/>
                      <a:r>
                        <a:rPr lang="es-ES" sz="3600" dirty="0"/>
                        <a:t>- Duración: 8 semanas.</a:t>
                      </a:r>
                      <a:endParaRPr lang="es-EC" sz="3600" dirty="0"/>
                    </a:p>
                  </a:txBody>
                  <a:tcPr anchor="ctr"/>
                </a:tc>
                <a:extLst>
                  <a:ext uri="{0D108BD9-81ED-4DB2-BD59-A6C34878D82A}">
                    <a16:rowId xmlns:a16="http://schemas.microsoft.com/office/drawing/2014/main" val="2195404502"/>
                  </a:ext>
                </a:extLst>
              </a:tr>
              <a:tr h="1529098">
                <a:tc>
                  <a:txBody>
                    <a:bodyPr/>
                    <a:lstStyle/>
                    <a:p>
                      <a:pPr algn="l"/>
                      <a:r>
                        <a:rPr lang="es-EC" sz="3600" b="1" dirty="0"/>
                        <a:t>Instrumentos</a:t>
                      </a:r>
                    </a:p>
                  </a:txBody>
                  <a:tcPr anchor="ctr"/>
                </a:tc>
                <a:tc>
                  <a:txBody>
                    <a:bodyPr/>
                    <a:lstStyle/>
                    <a:p>
                      <a:pPr algn="l"/>
                      <a:r>
                        <a:rPr lang="es-ES" sz="3600" dirty="0"/>
                        <a:t>1. Pre/Post-</a:t>
                      </a:r>
                      <a:r>
                        <a:rPr lang="es-ES" sz="3600" dirty="0" err="1"/>
                        <a:t>Tests</a:t>
                      </a:r>
                      <a:r>
                        <a:rPr lang="es-ES" sz="3600" dirty="0"/>
                        <a:t> Orales</a:t>
                      </a:r>
                    </a:p>
                    <a:p>
                      <a:pPr algn="l"/>
                      <a:r>
                        <a:rPr lang="es-ES" sz="3600" dirty="0"/>
                        <a:t>2. Encuestas</a:t>
                      </a:r>
                    </a:p>
                    <a:p>
                      <a:pPr algn="l"/>
                      <a:r>
                        <a:rPr lang="es-ES" sz="3600" dirty="0"/>
                        <a:t>3. Observaciones</a:t>
                      </a:r>
                      <a:endParaRPr lang="es-EC" sz="3600" dirty="0"/>
                    </a:p>
                  </a:txBody>
                  <a:tcPr anchor="ctr"/>
                </a:tc>
                <a:extLst>
                  <a:ext uri="{0D108BD9-81ED-4DB2-BD59-A6C34878D82A}">
                    <a16:rowId xmlns:a16="http://schemas.microsoft.com/office/drawing/2014/main" val="4285439690"/>
                  </a:ext>
                </a:extLst>
              </a:tr>
            </a:tbl>
          </a:graphicData>
        </a:graphic>
      </p:graphicFrame>
      <p:pic>
        <p:nvPicPr>
          <p:cNvPr id="13" name="Imagen 12">
            <a:extLst>
              <a:ext uri="{FF2B5EF4-FFF2-40B4-BE49-F238E27FC236}">
                <a16:creationId xmlns:a16="http://schemas.microsoft.com/office/drawing/2014/main" id="{2BB3F5ED-7E92-B068-A1CE-3D89F8B4693F}"/>
              </a:ext>
            </a:extLst>
          </p:cNvPr>
          <p:cNvPicPr>
            <a:picLocks noChangeAspect="1"/>
          </p:cNvPicPr>
          <p:nvPr/>
        </p:nvPicPr>
        <p:blipFill>
          <a:blip r:embed="rId9"/>
          <a:stretch>
            <a:fillRect/>
          </a:stretch>
        </p:blipFill>
        <p:spPr>
          <a:xfrm>
            <a:off x="19118834" y="21817981"/>
            <a:ext cx="12303567" cy="6680453"/>
          </a:xfrm>
          <a:prstGeom prst="rect">
            <a:avLst/>
          </a:prstGeom>
          <a:ln>
            <a:solidFill>
              <a:schemeClr val="tx1"/>
            </a:solid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s-EC" sz="89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s-EC" sz="89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1377</TotalTime>
  <Words>688</Words>
  <Application>Microsoft Office PowerPoint</Application>
  <PresentationFormat>Personalizado</PresentationFormat>
  <Paragraphs>43</Paragraphs>
  <Slides>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Futura Md BT</vt:lpstr>
      <vt:lpstr>Times New Roman</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LAMBdA-ANP5</dc:creator>
  <cp:lastModifiedBy>Atuk Jomc</cp:lastModifiedBy>
  <cp:revision>102</cp:revision>
  <cp:lastPrinted>2025-08-11T16:44:02Z</cp:lastPrinted>
  <dcterms:created xsi:type="dcterms:W3CDTF">2006-09-28T21:01:08Z</dcterms:created>
  <dcterms:modified xsi:type="dcterms:W3CDTF">2025-08-11T21:25:40Z</dcterms:modified>
</cp:coreProperties>
</file>